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4" r:id="rId5"/>
    <p:sldId id="256" r:id="rId6"/>
    <p:sldId id="265" r:id="rId7"/>
    <p:sldId id="269" r:id="rId8"/>
    <p:sldId id="266" r:id="rId9"/>
    <p:sldId id="267" r:id="rId10"/>
    <p:sldId id="268" r:id="rId11"/>
    <p:sldId id="270" r:id="rId12"/>
    <p:sldId id="274" r:id="rId13"/>
    <p:sldId id="272" r:id="rId14"/>
    <p:sldId id="275" r:id="rId15"/>
    <p:sldId id="271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5"/>
    <p:restoredTop sz="94637"/>
  </p:normalViewPr>
  <p:slideViewPr>
    <p:cSldViewPr snapToGrid="0" snapToObjects="1">
      <p:cViewPr>
        <p:scale>
          <a:sx n="94" d="100"/>
          <a:sy n="94" d="100"/>
        </p:scale>
        <p:origin x="424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88B39-DF13-624F-9764-8087F66532AC}" type="datetimeFigureOut">
              <a:rPr lang="en-US" smtClean="0"/>
              <a:t>10/29/19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071FF-2C6D-5F43-B8BA-85DB5860AB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06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C8C9D-5271-124E-BF02-62C4A4A63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86B927-A063-7E42-A752-7F985AE815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0ED08-464F-214B-9047-DEF7B3CB6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5E6A2-9E6C-4942-B603-5515D7FDA5CA}" type="datetime1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73402-C270-3B4D-8866-7ECAFF12D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B73AAB-BAD5-0C40-B5AE-6F1B5572E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429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0964A-D389-9342-AD19-9115C7542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722C4-2B3A-5643-B61B-555F49A99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603DB7-32A4-D443-8DF0-29BFA112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D88F0-9529-484D-BA80-543C2D792D8E}" type="datetime1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9CDAF-1534-3B46-B4F3-72A1375B9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92C00-40FC-1344-848E-CFB9BBDB0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3A044-7C9A-564D-BA9E-E30107DF1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6D9C84-9BC7-9D48-963A-9113CC9C0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BD35B-3A48-4041-95AA-275EE3BCD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244C-5B7C-CD43-B5AF-036645407FCA}" type="datetime1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8E7C5-E24F-A945-AF0E-60A9DDB4E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8BEAC-5C4E-5348-8D66-E00E1F197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99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E16C3-6A45-3841-9216-C0741A9C2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44039-981D-444B-87A0-9B8AC3C61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E89D0-A209-664D-9CD5-A1022ED57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6D53E2-46BC-0042-ADE5-B61B49D1B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F580-B559-4F42-8B9F-7DE3B9E6F2C3}" type="datetime1">
              <a:rPr lang="en-US" smtClean="0"/>
              <a:t>10/29/19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13356E-AF44-3448-B724-5E394F938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A1E390-16C5-8D48-8F5D-4585EE37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55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A16D8-ADBF-5946-997C-5E309ED78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B7167-7DB2-7F49-B1C7-B822E4613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4998F-3C2D-AB4F-A80F-7E379D2E3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A9ADDB-4075-C145-A8F8-E69EEED9F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FFB43E-D98C-1948-B800-183C4BF736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7327B2-D97D-AD42-9F3E-CE2A7B62F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0ED6-F1A7-F143-9C23-706DB39AEB37}" type="datetime1">
              <a:rPr lang="en-US" smtClean="0"/>
              <a:t>10/29/19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08FC3D-55F4-C54E-9E14-EA8037615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DB0CF5-1247-7447-BC05-247D6275F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8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4654-8B88-3F44-968F-A50DB79F3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A5FE65-A3DA-BA41-8490-4416254A4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F9A70-2696-BD4C-A4EE-A5E1001A4344}" type="datetime1">
              <a:rPr lang="en-US" smtClean="0"/>
              <a:t>10/29/19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33EEC4-55FD-9E44-B17C-D22E32D15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86D16B-B099-5F48-88AD-4E2B9CCA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831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76825E-8851-C54E-95C9-A29587347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11EA0-BC84-2F48-A252-266B3856FEB7}" type="datetime1">
              <a:rPr lang="en-US" smtClean="0"/>
              <a:t>10/29/19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0ECC5E-DF2A-1D45-8433-19F6F9F01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A26132-8164-884F-B31C-E8CC6220F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721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FCD50-D049-0B4C-9311-819060EF9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28BB6-52EF-B849-B5AC-86FA7E26E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2F8788-38EC-7C42-95F0-0F8DACF245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1E9A0-CFFF-3747-8E4E-E07542582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77DA-DC02-C34C-9CB5-3D64F7507B39}" type="datetime1">
              <a:rPr lang="en-US" smtClean="0"/>
              <a:t>10/29/19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5FBDEC-0A35-994F-A32A-3AFF3C6B0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7533BC-90A5-2343-A6EE-B904A3C62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892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69D88-9519-4A44-9A80-6067015AC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2D7C27-7520-174B-9FBA-60F879DEC3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1C0C7-39E2-C349-88D6-02E40FAC6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DD838D-A37C-1140-AB00-C07F47F78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3840-1AA9-A142-B30F-B3C3B6CF7521}" type="datetime1">
              <a:rPr lang="en-US" smtClean="0"/>
              <a:t>10/29/19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1974BE-C235-5945-B654-9F6D4EB93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1732FB-A40F-3E4F-A30C-DD3CB1D61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692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06753-18A6-1B43-AE78-11EE74DF3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465936-ED72-744A-84FD-F2A9012B1E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2411D-862B-D442-94DF-F9CEA928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14E62-7F51-3043-B3E5-75A89468ACB1}" type="datetime1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3B5AF-D9E3-4C47-8346-D96684B0B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056F8-4B8E-6444-85A4-ED4369724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06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AAD4ED-94E1-7743-BE0D-3D2D3EC0C5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94CE97-0DE1-DB45-A6B9-CF29AD5A68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AB125-0C90-EB42-835C-BF6B253A0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54B5D-A9F3-884B-9C4B-1AFDACE41608}" type="datetime1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AB36C-194B-5744-BCB6-781B02A9E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D3B49-255F-6D4B-9282-B65E70D17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134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992B45-9601-0A47-A430-2087731C6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73178A-AA7B-2244-BFE9-69C177582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66EA2-48E5-3346-BA0D-005B0A764C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81CB1-AB95-1446-B0AF-69C59BFFE2D1}" type="datetime1">
              <a:rPr lang="en-US" smtClean="0"/>
              <a:t>10/29/19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1F081-059F-074A-BBB2-5C04C51B6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06475-3BC3-E44B-88B7-261ED28A07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528C2-6654-0D47-AEE5-DB9EAF95C44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NASA_Logo">
            <a:extLst>
              <a:ext uri="{FF2B5EF4-FFF2-40B4-BE49-F238E27FC236}">
                <a16:creationId xmlns:a16="http://schemas.microsoft.com/office/drawing/2014/main" id="{DA9AA121-0008-B540-AFD1-46765599EA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8637" y="69424"/>
            <a:ext cx="1155700" cy="95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031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ss021e031766.jpg"/>
          <p:cNvPicPr>
            <a:picLocks noChangeAspect="1"/>
          </p:cNvPicPr>
          <p:nvPr/>
        </p:nvPicPr>
        <p:blipFill>
          <a:blip r:embed="rId2"/>
          <a:srcRect t="10757" b="4149"/>
          <a:stretch>
            <a:fillRect/>
          </a:stretch>
        </p:blipFill>
        <p:spPr>
          <a:xfrm>
            <a:off x="0" y="-263693"/>
            <a:ext cx="12191999" cy="70865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33093" y="881137"/>
            <a:ext cx="78154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ambria" panose="02040503050406030204" pitchFamily="18" charset="0"/>
                <a:cs typeface="Comic Sans MS"/>
              </a:rPr>
              <a:t>Diurnal Cycle Modeling Related to SAGE III/ISS Products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535" y="5615582"/>
            <a:ext cx="4743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Luke Oman</a:t>
            </a:r>
          </a:p>
          <a:p>
            <a:r>
              <a:rPr lang="en-US" sz="2000" dirty="0" err="1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luke.d.oman@nasa.gov</a:t>
            </a:r>
            <a:endParaRPr lang="en-US" sz="2000" dirty="0">
              <a:solidFill>
                <a:srgbClr val="FFFFFF"/>
              </a:solidFill>
              <a:latin typeface="Cambria" panose="02040503050406030204" pitchFamily="18" charset="0"/>
              <a:cs typeface="Comic Sans MS"/>
            </a:endParaRPr>
          </a:p>
          <a:p>
            <a:r>
              <a:rPr lang="en-US" sz="20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SAGE III/ISS STM – Oct. 30, 2019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B4FF-765A-8349-8EF6-CECCC951C640}" type="slidenum">
              <a:rPr lang="en-US" smtClean="0"/>
              <a:t>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8553" y="3454240"/>
            <a:ext cx="698992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  <a:ea typeface="Comic Sans MS" charset="0"/>
                <a:cs typeface="Comic Sans MS" charset="0"/>
              </a:rPr>
              <a:t>Luke Oman</a:t>
            </a:r>
            <a:r>
              <a:rPr lang="en-US" sz="2000" baseline="30000" dirty="0">
                <a:solidFill>
                  <a:schemeClr val="bg1"/>
                </a:solidFill>
                <a:latin typeface="Cambria" panose="02040503050406030204" pitchFamily="18" charset="0"/>
                <a:ea typeface="Comic Sans MS" charset="0"/>
                <a:cs typeface="Comic Sans MS" charset="0"/>
              </a:rPr>
              <a:t>1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  <a:ea typeface="Comic Sans MS" charset="0"/>
                <a:cs typeface="Comic Sans MS" charset="0"/>
              </a:rPr>
              <a:t>, Sarah Strode</a:t>
            </a:r>
            <a:r>
              <a:rPr lang="en-US" sz="2000" baseline="30000" dirty="0">
                <a:solidFill>
                  <a:schemeClr val="bg1"/>
                </a:solidFill>
                <a:latin typeface="Cambria" panose="02040503050406030204" pitchFamily="18" charset="0"/>
                <a:ea typeface="Comic Sans MS" charset="0"/>
                <a:cs typeface="Comic Sans MS" charset="0"/>
              </a:rPr>
              <a:t>1,2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  <a:ea typeface="Comic Sans MS" charset="0"/>
                <a:cs typeface="Comic Sans MS" charset="0"/>
              </a:rPr>
              <a:t>,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  <a:ea typeface="Comic Sans MS" charset="0"/>
                <a:cs typeface="Comic Sans MS" charset="0"/>
              </a:rPr>
              <a:t>Ghassan Taha</a:t>
            </a:r>
            <a:r>
              <a:rPr lang="en-US" sz="2000" baseline="30000" dirty="0">
                <a:solidFill>
                  <a:schemeClr val="bg1"/>
                </a:solidFill>
                <a:latin typeface="Cambria" panose="02040503050406030204" pitchFamily="18" charset="0"/>
                <a:ea typeface="Comic Sans MS" charset="0"/>
                <a:cs typeface="Comic Sans MS" charset="0"/>
              </a:rPr>
              <a:t>1,2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  <a:ea typeface="Comic Sans MS" charset="0"/>
                <a:cs typeface="Comic Sans MS" charset="0"/>
              </a:rPr>
              <a:t>, and Mark Schoeberl</a:t>
            </a:r>
            <a:r>
              <a:rPr lang="en-US" sz="2000" baseline="30000" dirty="0">
                <a:solidFill>
                  <a:schemeClr val="bg1"/>
                </a:solidFill>
                <a:latin typeface="Cambria" panose="02040503050406030204" pitchFamily="18" charset="0"/>
                <a:ea typeface="Comic Sans MS" charset="0"/>
                <a:cs typeface="Comic Sans MS" charset="0"/>
              </a:rPr>
              <a:t>3</a:t>
            </a:r>
          </a:p>
          <a:p>
            <a:pPr algn="ctr">
              <a:spcBef>
                <a:spcPts val="1200"/>
              </a:spcBef>
            </a:pPr>
            <a:r>
              <a:rPr lang="en-US" sz="2000" i="1" baseline="30000" dirty="0">
                <a:solidFill>
                  <a:schemeClr val="bg1"/>
                </a:solidFill>
                <a:latin typeface="Cambria" panose="02040503050406030204" pitchFamily="18" charset="0"/>
              </a:rPr>
              <a:t>1</a:t>
            </a:r>
            <a:r>
              <a:rPr lang="en-US" sz="2000" i="1" dirty="0">
                <a:solidFill>
                  <a:schemeClr val="bg1"/>
                </a:solidFill>
                <a:latin typeface="Cambria" panose="02040503050406030204" pitchFamily="18" charset="0"/>
              </a:rPr>
              <a:t>NASA/GSFC, Greenbelt, MD, USA</a:t>
            </a:r>
          </a:p>
          <a:p>
            <a:pPr algn="ctr"/>
            <a:r>
              <a:rPr lang="en-US" sz="2000" i="1" baseline="30000" dirty="0">
                <a:solidFill>
                  <a:schemeClr val="bg1"/>
                </a:solidFill>
                <a:latin typeface="Cambria" panose="02040503050406030204" pitchFamily="18" charset="0"/>
              </a:rPr>
              <a:t>2</a:t>
            </a:r>
            <a:r>
              <a:rPr lang="en-US" sz="2000" i="1" dirty="0">
                <a:solidFill>
                  <a:schemeClr val="bg1"/>
                </a:solidFill>
                <a:latin typeface="Cambria" panose="02040503050406030204" pitchFamily="18" charset="0"/>
              </a:rPr>
              <a:t>University Space Research Association, Columbia, MD, USA</a:t>
            </a:r>
          </a:p>
          <a:p>
            <a:pPr algn="ctr"/>
            <a:r>
              <a:rPr lang="en-US" sz="2000" i="1" baseline="30000" dirty="0">
                <a:solidFill>
                  <a:schemeClr val="bg1"/>
                </a:solidFill>
                <a:latin typeface="Cambria" panose="02040503050406030204" pitchFamily="18" charset="0"/>
                <a:ea typeface="Comic Sans MS" charset="0"/>
                <a:cs typeface="Comic Sans MS" charset="0"/>
              </a:rPr>
              <a:t>3</a:t>
            </a:r>
            <a:r>
              <a:rPr lang="en-US" sz="2000" i="1" dirty="0">
                <a:solidFill>
                  <a:schemeClr val="bg1"/>
                </a:solidFill>
                <a:latin typeface="Cambria" panose="02040503050406030204" pitchFamily="18" charset="0"/>
                <a:ea typeface="Comic Sans MS" charset="0"/>
                <a:cs typeface="Comic Sans MS" charset="0"/>
              </a:rPr>
              <a:t>Science and Technology Corporation, </a:t>
            </a:r>
            <a:r>
              <a:rPr lang="en-US" sz="2000" i="1" dirty="0">
                <a:solidFill>
                  <a:schemeClr val="bg1"/>
                </a:solidFill>
                <a:latin typeface="Cambria" panose="02040503050406030204" pitchFamily="18" charset="0"/>
              </a:rPr>
              <a:t>Columbia, MD, USA</a:t>
            </a:r>
            <a:endParaRPr lang="en-US" sz="2000" i="1" dirty="0">
              <a:solidFill>
                <a:schemeClr val="bg1"/>
              </a:solidFill>
              <a:latin typeface="Cambria" panose="02040503050406030204" pitchFamily="18" charset="0"/>
              <a:ea typeface="Comic Sans MS" charset="0"/>
              <a:cs typeface="Comic Sans MS" charset="0"/>
            </a:endParaRPr>
          </a:p>
        </p:txBody>
      </p:sp>
      <p:pic>
        <p:nvPicPr>
          <p:cNvPr id="7" name="Picture 6" descr="NASA_Logo">
            <a:extLst>
              <a:ext uri="{FF2B5EF4-FFF2-40B4-BE49-F238E27FC236}">
                <a16:creationId xmlns:a16="http://schemas.microsoft.com/office/drawing/2014/main" id="{056D5DBE-96E3-1241-BD13-B006D38B4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790" y="-149518"/>
            <a:ext cx="1155700" cy="95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4577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590" y="283348"/>
            <a:ext cx="10169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General Overview on the GEOS GMI simulation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8941" y="1257717"/>
            <a:ext cx="11500834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GEOS-5 Replay simulation for the SAGE III/ISS period (2017 – 2018 completed will run additional years as emissions become available)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Replay is a constrained dynamics run using 3-hrly ASM (U, V, T, P, and Q (trop. only)) fields from MERRA-2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The simulation is run at C90 (cubed sphere) and output on 1° </a:t>
            </a:r>
            <a:r>
              <a:rPr lang="en-US" sz="2400" dirty="0" err="1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lon</a:t>
            </a:r>
            <a:r>
              <a:rPr lang="en-US" sz="24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. x lat. grid with 72 vertical levels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Including full Stratospheric and Tropospheric chemistry from the Global Modeling Initiative (GMI) chemical mechanism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Including the GOCART aerosol module with SU, DU, SS, OC, BC, and NI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A full suite (over 20) of transport diagnostic tracers   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The output from this simulation is available from Luke Oman (</a:t>
            </a:r>
            <a:r>
              <a:rPr lang="en-US" sz="2400" dirty="0" err="1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luke.d.oman@nasa.gov</a:t>
            </a:r>
            <a:r>
              <a:rPr lang="en-US" sz="24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) or Sarah Strode (</a:t>
            </a:r>
            <a:r>
              <a:rPr lang="en-US" sz="2400" dirty="0" err="1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sarah.a.strode@nasa.gov</a:t>
            </a:r>
            <a:r>
              <a:rPr lang="en-US" sz="24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B4FF-765A-8349-8EF6-CECCC951C64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06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3869" y="233511"/>
            <a:ext cx="6363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GMI Chemical Mechanism</a:t>
            </a:r>
          </a:p>
        </p:txBody>
      </p:sp>
      <p:sp>
        <p:nvSpPr>
          <p:cNvPr id="4" name="Rectangle 3"/>
          <p:cNvSpPr/>
          <p:nvPr/>
        </p:nvSpPr>
        <p:spPr>
          <a:xfrm>
            <a:off x="231818" y="1175119"/>
            <a:ext cx="11722617" cy="4793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338" indent="-287338">
              <a:spcAft>
                <a:spcPts val="1500"/>
              </a:spcAft>
              <a:buFont typeface="Arial"/>
              <a:buChar char="•"/>
            </a:pP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Global Modeling Initiative (GMI) chemical mechanism</a:t>
            </a:r>
          </a:p>
          <a:p>
            <a:pPr marL="285750" indent="-285750">
              <a:spcAft>
                <a:spcPts val="1500"/>
              </a:spcAft>
              <a:buFont typeface="Arial"/>
              <a:buChar char="•"/>
            </a:pP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With over 120 species, and over 400 reactions (322 Kinetic and 81 photolysis) - JPL 15 photokinetic rates</a:t>
            </a:r>
          </a:p>
          <a:p>
            <a:pPr marL="285750" indent="-285750">
              <a:spcAft>
                <a:spcPts val="1500"/>
              </a:spcAft>
              <a:buFont typeface="Arial"/>
              <a:buChar char="•"/>
            </a:pP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Uses SMVGEAR II algorithm (</a:t>
            </a:r>
            <a:r>
              <a:rPr lang="en-US" sz="2200" i="1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Jacobson</a:t>
            </a: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, 1995) to integrate the chemical mass balance equations and FAST-JX (v6.5) for photolysis (</a:t>
            </a:r>
            <a:r>
              <a:rPr lang="en-US" sz="2200" i="1" dirty="0" err="1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Bian</a:t>
            </a:r>
            <a:r>
              <a:rPr lang="en-US" sz="2200" i="1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 and Prather</a:t>
            </a: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, 2002) </a:t>
            </a:r>
          </a:p>
          <a:p>
            <a:pPr marL="285750" indent="-285750">
              <a:spcAft>
                <a:spcPts val="1500"/>
              </a:spcAft>
              <a:buFont typeface="Arial"/>
              <a:buChar char="•"/>
            </a:pP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Greenhouse gases (CO</a:t>
            </a:r>
            <a:r>
              <a:rPr lang="en-US" sz="2200" baseline="-250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2</a:t>
            </a: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, N</a:t>
            </a:r>
            <a:r>
              <a:rPr lang="en-US" sz="2200" baseline="-250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2</a:t>
            </a: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O, and CH</a:t>
            </a:r>
            <a:r>
              <a:rPr lang="en-US" sz="2200" baseline="-250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4</a:t>
            </a: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) are based on observations and ODSs are from A1 2018</a:t>
            </a:r>
          </a:p>
          <a:p>
            <a:pPr marL="285750" indent="-285750">
              <a:spcAft>
                <a:spcPts val="1500"/>
              </a:spcAft>
              <a:buFont typeface="Arial"/>
              <a:buChar char="•"/>
            </a:pP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Includes observed ~11 year solar cycle variability and Galactic Cosmic Ray NO</a:t>
            </a:r>
            <a:r>
              <a:rPr lang="en-US" sz="2200" baseline="-250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x</a:t>
            </a: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 production</a:t>
            </a:r>
          </a:p>
          <a:p>
            <a:pPr marL="285750" indent="-285750">
              <a:spcAft>
                <a:spcPts val="1500"/>
              </a:spcAft>
              <a:buFont typeface="Arial"/>
              <a:buChar char="•"/>
            </a:pP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Aerosols are connected to optical depth used in photolysis rates and heterogeneous chemistry  </a:t>
            </a:r>
          </a:p>
          <a:p>
            <a:pPr marL="285750" indent="-285750">
              <a:spcAft>
                <a:spcPts val="1500"/>
              </a:spcAft>
              <a:buFont typeface="Arial"/>
              <a:buChar char="•"/>
            </a:pP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One way connection of the oxidant fields used in GOCART  (coming from GMI but not altered)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solidFill>
                <a:srgbClr val="FFFFFF"/>
              </a:solidFill>
              <a:latin typeface="Comic Sans MS"/>
              <a:cs typeface="Comic Sans M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B4FF-765A-8349-8EF6-CECCC951C64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69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358" y="465660"/>
            <a:ext cx="7725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Some Relevant GOCART Details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5155" y="1577034"/>
            <a:ext cx="1063794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/>
              <a:buChar char="•"/>
            </a:pP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Goddard Chemistry Aerosol Radiation and Transport (GOCART) module (</a:t>
            </a:r>
            <a:r>
              <a:rPr lang="en-US" sz="2200" i="1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Chin et al</a:t>
            </a: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., 2002; </a:t>
            </a:r>
            <a:r>
              <a:rPr lang="en-US" sz="2200" i="1" dirty="0" err="1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Colarco</a:t>
            </a:r>
            <a:r>
              <a:rPr lang="en-US" sz="2200" i="1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 et al</a:t>
            </a: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., 2010)</a:t>
            </a:r>
          </a:p>
          <a:p>
            <a:pPr marL="285750" indent="-285750">
              <a:spcAft>
                <a:spcPts val="1200"/>
              </a:spcAft>
              <a:buFont typeface="Arial"/>
              <a:buChar char="•"/>
            </a:pP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Prognostic Sulfate, Dust, Sea Salt, Organic Carbon, Black Carbon, and Nitrates</a:t>
            </a:r>
          </a:p>
          <a:p>
            <a:pPr marL="285750" indent="-285750">
              <a:spcAft>
                <a:spcPts val="1200"/>
              </a:spcAft>
              <a:buFont typeface="Arial"/>
              <a:buChar char="•"/>
            </a:pP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Dust and Sea salt emissions are tied to the simulated meteorology</a:t>
            </a:r>
          </a:p>
          <a:p>
            <a:pPr marL="285750" indent="-285750">
              <a:spcAft>
                <a:spcPts val="1200"/>
              </a:spcAft>
              <a:buFont typeface="Arial"/>
              <a:buChar char="•"/>
            </a:pP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Volcanic SO</a:t>
            </a:r>
            <a:r>
              <a:rPr lang="en-US" sz="2200" baseline="-250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2</a:t>
            </a: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 – daily degassing and episodic eruptions from </a:t>
            </a:r>
            <a:r>
              <a:rPr lang="en-US" sz="2200" i="1" dirty="0" err="1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Carn</a:t>
            </a:r>
            <a:r>
              <a:rPr lang="en-US" sz="2200" i="1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 et al.</a:t>
            </a: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, 2017 (updated through 2018)</a:t>
            </a:r>
          </a:p>
          <a:p>
            <a:pPr marL="285750" indent="-285750">
              <a:spcAft>
                <a:spcPts val="1200"/>
              </a:spcAft>
              <a:buFont typeface="Arial"/>
              <a:buChar char="•"/>
            </a:pPr>
            <a:r>
              <a:rPr lang="en-US" sz="22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This simulation includes OCS as a source for the background stratospheric aerosol layer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endParaRPr lang="en-US" sz="2000" dirty="0">
              <a:solidFill>
                <a:srgbClr val="FFFFFF"/>
              </a:solidFill>
              <a:latin typeface="Comic Sans MS"/>
              <a:cs typeface="Comic Sans M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B4FF-765A-8349-8EF6-CECCC951C64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250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164336-C1B7-E943-A0EC-7D90FD2E7BC6}"/>
              </a:ext>
            </a:extLst>
          </p:cNvPr>
          <p:cNvSpPr txBox="1"/>
          <p:nvPr/>
        </p:nvSpPr>
        <p:spPr>
          <a:xfrm>
            <a:off x="1519708" y="301708"/>
            <a:ext cx="10161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</a:rPr>
              <a:t>Specialized High Time Frequency Output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22D3EC-661B-0749-93A8-9D10CEBFD452}"/>
              </a:ext>
            </a:extLst>
          </p:cNvPr>
          <p:cNvSpPr txBox="1"/>
          <p:nvPr/>
        </p:nvSpPr>
        <p:spPr>
          <a:xfrm>
            <a:off x="498900" y="1174274"/>
            <a:ext cx="1107583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The simulation includes 30 minute frequency output for a number of meteorological variables and chemical constituents  - high frequency output necessary because of fast change near the terminator </a:t>
            </a:r>
          </a:p>
          <a:p>
            <a:endParaRPr lang="en-US" sz="20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Met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: PS, T, PL, ZL, Q, TH, FCLD, SZA, TROPPB, NUMDENS, AIRDENS</a:t>
            </a:r>
          </a:p>
          <a:p>
            <a:endParaRPr lang="en-US" sz="20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S3 Chemistry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: O</a:t>
            </a:r>
            <a:r>
              <a:rPr lang="en-US" sz="2000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3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, NO</a:t>
            </a:r>
            <a:r>
              <a:rPr lang="en-US" sz="2000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2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, NO</a:t>
            </a:r>
            <a:r>
              <a:rPr lang="en-US" sz="2000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3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Cambria" panose="02040503050406030204" pitchFamily="18" charset="0"/>
              </a:rPr>
              <a:t>OClO</a:t>
            </a:r>
            <a:endParaRPr lang="en-US" sz="20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endParaRPr lang="en-US" sz="20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Other constituents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: NO, HNO</a:t>
            </a:r>
            <a:r>
              <a:rPr lang="en-US" sz="2000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3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, N</a:t>
            </a:r>
            <a:r>
              <a:rPr lang="en-US" sz="2000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2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O</a:t>
            </a:r>
            <a:r>
              <a:rPr lang="en-US" sz="2000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5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, OH, HO</a:t>
            </a:r>
            <a:r>
              <a:rPr lang="en-US" sz="2000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2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, CH</a:t>
            </a:r>
            <a:r>
              <a:rPr lang="en-US" sz="2000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4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Cambria" panose="02040503050406030204" pitchFamily="18" charset="0"/>
              </a:rPr>
              <a:t>BrO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, O</a:t>
            </a:r>
            <a:r>
              <a:rPr lang="en-US" sz="2000" baseline="30000" dirty="0">
                <a:solidFill>
                  <a:schemeClr val="bg1"/>
                </a:solidFill>
                <a:latin typeface="Cambria" panose="02040503050406030204" pitchFamily="18" charset="0"/>
              </a:rPr>
              <a:t>3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(P), O</a:t>
            </a:r>
            <a:r>
              <a:rPr lang="en-US" sz="2000" baseline="30000" dirty="0">
                <a:solidFill>
                  <a:schemeClr val="bg1"/>
                </a:solidFill>
                <a:latin typeface="Cambria" panose="02040503050406030204" pitchFamily="18" charset="0"/>
              </a:rPr>
              <a:t>1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(D), Condensed HNO</a:t>
            </a:r>
            <a:r>
              <a:rPr lang="en-US" sz="2000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3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 and Ice, and Surface Area Density for Sulfate, Ice, and NAT</a:t>
            </a:r>
          </a:p>
          <a:p>
            <a:endParaRPr lang="en-US" sz="20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Many other fields available as 6-hrly or daily average  </a:t>
            </a:r>
          </a:p>
          <a:p>
            <a:endParaRPr lang="en-US" sz="20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Post-processed files are available indexed by SZA to apply scalers for validation with instruments measuring at a variety of SZA </a:t>
            </a:r>
          </a:p>
          <a:p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Special scalers for SAGE III/ISS solar occultation O</a:t>
            </a:r>
            <a:r>
              <a:rPr lang="en-US" sz="2000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3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 and NO</a:t>
            </a:r>
            <a:r>
              <a:rPr lang="en-US" sz="2000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2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 referenced to sunrise and sunset</a:t>
            </a:r>
          </a:p>
          <a:p>
            <a:endParaRPr lang="en-US" sz="20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Files use a signed SZA which is negative in the PM (sunset)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EA2F2-D43C-374B-83D0-DD210FAC6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93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AB5C6-9EB8-F548-8001-569501ED1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5CE90C-4E8A-8441-B4B7-945E9D77ACD5}"/>
              </a:ext>
            </a:extLst>
          </p:cNvPr>
          <p:cNvSpPr txBox="1"/>
          <p:nvPr/>
        </p:nvSpPr>
        <p:spPr>
          <a:xfrm>
            <a:off x="1056068" y="103032"/>
            <a:ext cx="9118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Modeled Ozone Diurnal Cycle – By Altitude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1C0182-604A-8440-AE32-DC2F2FA2E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700" y="743151"/>
            <a:ext cx="8713089" cy="59783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F8D8E6-BA2F-9A4C-98C7-3D9E054EDACE}"/>
              </a:ext>
            </a:extLst>
          </p:cNvPr>
          <p:cNvSpPr txBox="1"/>
          <p:nvPr/>
        </p:nvSpPr>
        <p:spPr>
          <a:xfrm>
            <a:off x="5102087" y="757432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Eq.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D236456-845D-804E-A78A-D71E05E1E9C6}"/>
                  </a:ext>
                </a:extLst>
              </p:cNvPr>
              <p:cNvSpPr txBox="1"/>
              <p:nvPr/>
            </p:nvSpPr>
            <p:spPr>
              <a:xfrm>
                <a:off x="9538043" y="798382"/>
                <a:ext cx="904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40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b="1" dirty="0" err="1"/>
                  <a:t>N</a:t>
                </a:r>
                <a:endParaRPr lang="en-US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D236456-845D-804E-A78A-D71E05E1E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8043" y="798382"/>
                <a:ext cx="904670" cy="369332"/>
              </a:xfrm>
              <a:prstGeom prst="rect">
                <a:avLst/>
              </a:prstGeom>
              <a:blipFill>
                <a:blip r:embed="rId3"/>
                <a:stretch>
                  <a:fillRect l="-5556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8F4E43E1-44D3-A14E-AF41-F20840B7E341}"/>
              </a:ext>
            </a:extLst>
          </p:cNvPr>
          <p:cNvSpPr txBox="1"/>
          <p:nvPr/>
        </p:nvSpPr>
        <p:spPr>
          <a:xfrm>
            <a:off x="3109700" y="1903745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Jan.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6DA41B-FB49-8944-BA40-5F45A91E12E0}"/>
              </a:ext>
            </a:extLst>
          </p:cNvPr>
          <p:cNvSpPr txBox="1"/>
          <p:nvPr/>
        </p:nvSpPr>
        <p:spPr>
          <a:xfrm>
            <a:off x="3118391" y="5236667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Jul.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27DFD2-3564-D24A-876E-2F1C574B03D7}"/>
              </a:ext>
            </a:extLst>
          </p:cNvPr>
          <p:cNvCxnSpPr>
            <a:cxnSpLocks/>
          </p:cNvCxnSpPr>
          <p:nvPr/>
        </p:nvCxnSpPr>
        <p:spPr>
          <a:xfrm>
            <a:off x="4731029" y="1311965"/>
            <a:ext cx="0" cy="1709531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89B719D-80A3-7145-AAE6-2A3DFB7C682B}"/>
              </a:ext>
            </a:extLst>
          </p:cNvPr>
          <p:cNvCxnSpPr>
            <a:cxnSpLocks/>
          </p:cNvCxnSpPr>
          <p:nvPr/>
        </p:nvCxnSpPr>
        <p:spPr>
          <a:xfrm>
            <a:off x="3774589" y="1167714"/>
            <a:ext cx="863672" cy="290025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B5171B3-C65B-E946-B533-42F5B6A231E6}"/>
                  </a:ext>
                </a:extLst>
              </p:cNvPr>
              <p:cNvSpPr txBox="1"/>
              <p:nvPr/>
            </p:nvSpPr>
            <p:spPr>
              <a:xfrm>
                <a:off x="3118391" y="798382"/>
                <a:ext cx="11885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B050"/>
                    </a:solidFill>
                    <a:latin typeface="Cambria" panose="02040503050406030204" pitchFamily="18" charset="0"/>
                  </a:rPr>
                  <a:t>Ref. 100</a:t>
                </a:r>
                <a14:m>
                  <m:oMath xmlns:m="http://schemas.openxmlformats.org/officeDocument/2006/math">
                    <m:r>
                      <a:rPr lang="en-US" b="1" i="1" baseline="30000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b="1" dirty="0">
                    <a:solidFill>
                      <a:srgbClr val="00B050"/>
                    </a:solidFill>
                    <a:latin typeface="Cambria" panose="02040503050406030204" pitchFamily="18" charset="0"/>
                  </a:rPr>
                  <a:t> SZA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B5171B3-C65B-E946-B533-42F5B6A23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8391" y="798382"/>
                <a:ext cx="1188565" cy="646331"/>
              </a:xfrm>
              <a:prstGeom prst="rect">
                <a:avLst/>
              </a:prstGeom>
              <a:blipFill>
                <a:blip r:embed="rId4"/>
                <a:stretch>
                  <a:fillRect l="-4255" t="-3846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1ADB1E-AABC-1441-8BC7-B2F70FAD93AB}"/>
                  </a:ext>
                </a:extLst>
              </p:cNvPr>
              <p:cNvSpPr txBox="1"/>
              <p:nvPr/>
            </p:nvSpPr>
            <p:spPr>
              <a:xfrm>
                <a:off x="225504" y="997329"/>
                <a:ext cx="2884196" cy="4247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Examples for Jan. and July at the Equator and 40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N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Ozone scaler referenced to 100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SZA just before sunrise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Using negative signed SZA for PM</a:t>
                </a: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(90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SZA for sunrise and</a:t>
                </a: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-90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SZA for sunset)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Diurnal cycle gets larger with altitude with significant differences between 40 and 50 km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1ADB1E-AABC-1441-8BC7-B2F70FAD93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504" y="997329"/>
                <a:ext cx="2884196" cy="4247317"/>
              </a:xfrm>
              <a:prstGeom prst="rect">
                <a:avLst/>
              </a:prstGeom>
              <a:blipFill>
                <a:blip r:embed="rId5"/>
                <a:stretch>
                  <a:fillRect l="-1754" t="-597" r="-1316" b="-1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EDA18-E529-654D-AEF1-A4985A596460}"/>
              </a:ext>
            </a:extLst>
          </p:cNvPr>
          <p:cNvCxnSpPr>
            <a:cxnSpLocks/>
          </p:cNvCxnSpPr>
          <p:nvPr/>
        </p:nvCxnSpPr>
        <p:spPr>
          <a:xfrm>
            <a:off x="4792439" y="4332718"/>
            <a:ext cx="0" cy="1652810"/>
          </a:xfrm>
          <a:prstGeom prst="line">
            <a:avLst/>
          </a:prstGeom>
          <a:ln w="22225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A89A8E0-76B0-2848-BB9A-BE9C087FE457}"/>
              </a:ext>
            </a:extLst>
          </p:cNvPr>
          <p:cNvCxnSpPr>
            <a:cxnSpLocks/>
          </p:cNvCxnSpPr>
          <p:nvPr/>
        </p:nvCxnSpPr>
        <p:spPr>
          <a:xfrm>
            <a:off x="6126668" y="4332718"/>
            <a:ext cx="0" cy="1657083"/>
          </a:xfrm>
          <a:prstGeom prst="line">
            <a:avLst/>
          </a:prstGeom>
          <a:ln w="22225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1EE69E2-0316-DC49-A44A-35A89645BA23}"/>
              </a:ext>
            </a:extLst>
          </p:cNvPr>
          <p:cNvSpPr txBox="1"/>
          <p:nvPr/>
        </p:nvSpPr>
        <p:spPr>
          <a:xfrm>
            <a:off x="3939928" y="3854504"/>
            <a:ext cx="1115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SUNRISE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F7F015-EAF1-4D46-B0F2-A448C3BD2B56}"/>
              </a:ext>
            </a:extLst>
          </p:cNvPr>
          <p:cNvSpPr txBox="1"/>
          <p:nvPr/>
        </p:nvSpPr>
        <p:spPr>
          <a:xfrm>
            <a:off x="6320289" y="3842577"/>
            <a:ext cx="1000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SUNSET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5B75A86-2C5D-BC45-9CD8-6F5A35F00D40}"/>
              </a:ext>
            </a:extLst>
          </p:cNvPr>
          <p:cNvCxnSpPr>
            <a:cxnSpLocks/>
          </p:cNvCxnSpPr>
          <p:nvPr/>
        </p:nvCxnSpPr>
        <p:spPr>
          <a:xfrm flipH="1">
            <a:off x="6140826" y="4171568"/>
            <a:ext cx="318526" cy="349632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AA5C40F-240C-6545-BE08-167540988FB7}"/>
              </a:ext>
            </a:extLst>
          </p:cNvPr>
          <p:cNvCxnSpPr>
            <a:cxnSpLocks/>
          </p:cNvCxnSpPr>
          <p:nvPr/>
        </p:nvCxnSpPr>
        <p:spPr>
          <a:xfrm>
            <a:off x="4336993" y="4208592"/>
            <a:ext cx="395847" cy="263704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620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C5911F-B31A-6245-A5B7-06A8C12AF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71433B-D105-324F-AE90-16227616F646}"/>
              </a:ext>
            </a:extLst>
          </p:cNvPr>
          <p:cNvSpPr txBox="1"/>
          <p:nvPr/>
        </p:nvSpPr>
        <p:spPr>
          <a:xfrm>
            <a:off x="1056068" y="103032"/>
            <a:ext cx="10297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Modeled Ozone Diurnal Cycle – Seasonal Cycle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28D010-11DB-2D4B-A1A0-8CDCF475A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658" y="728915"/>
            <a:ext cx="8486846" cy="59925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B63B08F-7251-4F44-B2A5-369BB7387ED3}"/>
                  </a:ext>
                </a:extLst>
              </p:cNvPr>
              <p:cNvSpPr txBox="1"/>
              <p:nvPr/>
            </p:nvSpPr>
            <p:spPr>
              <a:xfrm>
                <a:off x="225504" y="997329"/>
                <a:ext cx="2884196" cy="507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Examples for the Seasonal Cycle at the Equator for 40 and 50 km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Ozone scaler referenced to 100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SZA just before sunrise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At 40 km peak ozone occurs just before sunset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At 50 km the peak ozone is generally just after sunset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Large decrease in ozone in the daylight hours at 50 km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Some variability over the seasonal cycle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B63B08F-7251-4F44-B2A5-369BB7387E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504" y="997329"/>
                <a:ext cx="2884196" cy="5078313"/>
              </a:xfrm>
              <a:prstGeom prst="rect">
                <a:avLst/>
              </a:prstGeom>
              <a:blipFill>
                <a:blip r:embed="rId3"/>
                <a:stretch>
                  <a:fillRect l="-1754" t="-500" b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72C96036-E3BF-8A48-BCAA-A9EC41C2F35E}"/>
              </a:ext>
            </a:extLst>
          </p:cNvPr>
          <p:cNvSpPr txBox="1"/>
          <p:nvPr/>
        </p:nvSpPr>
        <p:spPr>
          <a:xfrm>
            <a:off x="3579600" y="5706310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Jan.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BA6CEC-9499-624B-979F-74A22891DDB6}"/>
              </a:ext>
            </a:extLst>
          </p:cNvPr>
          <p:cNvSpPr txBox="1"/>
          <p:nvPr/>
        </p:nvSpPr>
        <p:spPr>
          <a:xfrm>
            <a:off x="3579600" y="1210510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Dec.</a:t>
            </a:r>
          </a:p>
        </p:txBody>
      </p:sp>
    </p:spTree>
    <p:extLst>
      <p:ext uri="{BB962C8B-B14F-4D97-AF65-F5344CB8AC3E}">
        <p14:creationId xmlns:p14="http://schemas.microsoft.com/office/powerpoint/2010/main" val="968943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00D15A-0F3E-3C4F-B474-6F04336BC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2156" y="674860"/>
            <a:ext cx="7314375" cy="60418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1A7D01-E31F-2F42-9F3B-6D4B9D1F4388}"/>
              </a:ext>
            </a:extLst>
          </p:cNvPr>
          <p:cNvSpPr txBox="1"/>
          <p:nvPr/>
        </p:nvSpPr>
        <p:spPr>
          <a:xfrm>
            <a:off x="1420332" y="133223"/>
            <a:ext cx="7611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SAGE III/ISS – MLS Ozone Comparison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09188D-8ABB-7A44-809E-C2EFEA9DD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F70222-A6D2-C144-B3FA-52AFB55E6F26}"/>
              </a:ext>
            </a:extLst>
          </p:cNvPr>
          <p:cNvSpPr txBox="1"/>
          <p:nvPr/>
        </p:nvSpPr>
        <p:spPr>
          <a:xfrm>
            <a:off x="238756" y="1180290"/>
            <a:ext cx="355136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SAGE III/ISS – MLS ozone comparisons for 4 different pairings with no diurnal correction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Below 30 km where diurnal cycle variability is relatively small all the pairings show a more similar difference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Above 35 km the differences grow larger with altitude.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At the highest altitudes more difference is seen from MLS Day vs Night than SAGE III/ISS SS vs SR</a:t>
            </a:r>
          </a:p>
        </p:txBody>
      </p:sp>
    </p:spTree>
    <p:extLst>
      <p:ext uri="{BB962C8B-B14F-4D97-AF65-F5344CB8AC3E}">
        <p14:creationId xmlns:p14="http://schemas.microsoft.com/office/powerpoint/2010/main" val="3792144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7EEE4E-EC37-FE46-9145-CD28276C3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90" y="669702"/>
            <a:ext cx="7315200" cy="60425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4AA35C-B7CA-EA47-A0E5-32894120BF7C}"/>
              </a:ext>
            </a:extLst>
          </p:cNvPr>
          <p:cNvSpPr txBox="1"/>
          <p:nvPr/>
        </p:nvSpPr>
        <p:spPr>
          <a:xfrm>
            <a:off x="1420327" y="123587"/>
            <a:ext cx="10303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SAGE III/ISS – MLS Ozone Comparison with Diurnal Correction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505DA6-8CD1-D440-993A-4648D737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501EC5-4E49-D842-9378-E39BA1BA6F25}"/>
              </a:ext>
            </a:extLst>
          </p:cNvPr>
          <p:cNvSpPr txBox="1"/>
          <p:nvPr/>
        </p:nvSpPr>
        <p:spPr>
          <a:xfrm>
            <a:off x="252008" y="1255847"/>
            <a:ext cx="355136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SAGE III/ISS – MLS ozone comparisons for 4 different pairings with a diurnal correction from the GEOS modeling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Significant convergence of the differences for all the pairings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Generally very good agreement especially between 20-50 km and in many cases just a few percent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Above 50 km the difference grows larger 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971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5034BA-DA02-DF4C-9881-E3A7A023988A}"/>
              </a:ext>
            </a:extLst>
          </p:cNvPr>
          <p:cNvSpPr txBox="1"/>
          <p:nvPr/>
        </p:nvSpPr>
        <p:spPr>
          <a:xfrm>
            <a:off x="1192548" y="103032"/>
            <a:ext cx="7984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Modeled NO</a:t>
            </a:r>
            <a:r>
              <a:rPr lang="en-US" sz="3200" b="1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2</a:t>
            </a:r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 Diurnal Cycle – By Altitude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E25F0C-E28D-CA42-A8FA-E45E45AAC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AA8C5A-D851-3B4E-9E9C-D6194EB3B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861" y="754726"/>
            <a:ext cx="7834264" cy="596674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F00066-4FDE-0644-B134-F5AB05A28BB6}"/>
                  </a:ext>
                </a:extLst>
              </p:cNvPr>
              <p:cNvSpPr txBox="1"/>
              <p:nvPr/>
            </p:nvSpPr>
            <p:spPr>
              <a:xfrm>
                <a:off x="225504" y="997329"/>
                <a:ext cx="3417574" cy="5355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Examples for Jan. and July at the Equator and 40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N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NO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dirty="0">
                    <a:solidFill>
                      <a:schemeClr val="bg1"/>
                    </a:solidFill>
                  </a:rPr>
                  <a:t> scaler referenced to 100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SZA just before sunrise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Using negative signed SZA for PM</a:t>
                </a: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(90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SZA for sunrise and</a:t>
                </a: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-90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SZA for sunset)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Very sharp gradient at the terminator and the longer lit upper stratosphere can be seen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Higher NO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dirty="0">
                    <a:solidFill>
                      <a:schemeClr val="bg1"/>
                    </a:solidFill>
                  </a:rPr>
                  <a:t> at night with largest relative values just after sunset between 25-35 km at the Eq. and 20-30 km at 40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N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F00066-4FDE-0644-B134-F5AB05A28B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504" y="997329"/>
                <a:ext cx="3417574" cy="5355312"/>
              </a:xfrm>
              <a:prstGeom prst="rect">
                <a:avLst/>
              </a:prstGeom>
              <a:blipFill>
                <a:blip r:embed="rId3"/>
                <a:stretch>
                  <a:fillRect l="-1481" t="-474" r="-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382B579-1374-8C4F-8854-30BBF0AE33ED}"/>
              </a:ext>
            </a:extLst>
          </p:cNvPr>
          <p:cNvSpPr txBox="1"/>
          <p:nvPr/>
        </p:nvSpPr>
        <p:spPr>
          <a:xfrm>
            <a:off x="5685181" y="757432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Eq.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ED7F49-6791-9E4A-B087-C91D501C608C}"/>
                  </a:ext>
                </a:extLst>
              </p:cNvPr>
              <p:cNvSpPr txBox="1"/>
              <p:nvPr/>
            </p:nvSpPr>
            <p:spPr>
              <a:xfrm>
                <a:off x="9644057" y="786159"/>
                <a:ext cx="904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40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b="1" dirty="0" err="1"/>
                  <a:t>N</a:t>
                </a:r>
                <a:endParaRPr lang="en-US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ED7F49-6791-9E4A-B087-C91D501C6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4057" y="786159"/>
                <a:ext cx="904670" cy="369332"/>
              </a:xfrm>
              <a:prstGeom prst="rect">
                <a:avLst/>
              </a:prstGeom>
              <a:blipFill>
                <a:blip r:embed="rId4"/>
                <a:stretch>
                  <a:fillRect l="-4110" t="-3333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629AAF8-D2FB-EE46-BCE0-FC224112F296}"/>
              </a:ext>
            </a:extLst>
          </p:cNvPr>
          <p:cNvCxnSpPr>
            <a:cxnSpLocks/>
          </p:cNvCxnSpPr>
          <p:nvPr/>
        </p:nvCxnSpPr>
        <p:spPr>
          <a:xfrm>
            <a:off x="4529960" y="1167714"/>
            <a:ext cx="704649" cy="276999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FE3782-F679-6C45-98BE-6D3A1826C58B}"/>
                  </a:ext>
                </a:extLst>
              </p:cNvPr>
              <p:cNvSpPr txBox="1"/>
              <p:nvPr/>
            </p:nvSpPr>
            <p:spPr>
              <a:xfrm>
                <a:off x="3873762" y="798382"/>
                <a:ext cx="11885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B050"/>
                    </a:solidFill>
                    <a:latin typeface="Cambria" panose="02040503050406030204" pitchFamily="18" charset="0"/>
                  </a:rPr>
                  <a:t>Ref. 100</a:t>
                </a:r>
                <a14:m>
                  <m:oMath xmlns:m="http://schemas.openxmlformats.org/officeDocument/2006/math">
                    <m:r>
                      <a:rPr lang="en-US" b="1" i="1" baseline="30000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b="1" dirty="0">
                    <a:solidFill>
                      <a:srgbClr val="00B050"/>
                    </a:solidFill>
                    <a:latin typeface="Cambria" panose="02040503050406030204" pitchFamily="18" charset="0"/>
                  </a:rPr>
                  <a:t> SZA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FE3782-F679-6C45-98BE-6D3A1826C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762" y="798382"/>
                <a:ext cx="1188565" cy="646331"/>
              </a:xfrm>
              <a:prstGeom prst="rect">
                <a:avLst/>
              </a:prstGeom>
              <a:blipFill>
                <a:blip r:embed="rId5"/>
                <a:stretch>
                  <a:fillRect l="-4211" t="-3846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CE1B2E45-E54F-9046-A40F-1135B6D4027F}"/>
              </a:ext>
            </a:extLst>
          </p:cNvPr>
          <p:cNvSpPr txBox="1"/>
          <p:nvPr/>
        </p:nvSpPr>
        <p:spPr>
          <a:xfrm>
            <a:off x="3909861" y="1830971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Jan.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F2CE41-A435-F543-AFE5-F09873C581DD}"/>
              </a:ext>
            </a:extLst>
          </p:cNvPr>
          <p:cNvSpPr txBox="1"/>
          <p:nvPr/>
        </p:nvSpPr>
        <p:spPr>
          <a:xfrm>
            <a:off x="3918552" y="5163893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Jul.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D23062-3DF0-0F4A-BA46-F331639AAA7D}"/>
              </a:ext>
            </a:extLst>
          </p:cNvPr>
          <p:cNvCxnSpPr>
            <a:cxnSpLocks/>
          </p:cNvCxnSpPr>
          <p:nvPr/>
        </p:nvCxnSpPr>
        <p:spPr>
          <a:xfrm>
            <a:off x="5340629" y="1311965"/>
            <a:ext cx="0" cy="1709531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8679D04-DE63-9F42-9E3A-9C26C2FCAA25}"/>
              </a:ext>
            </a:extLst>
          </p:cNvPr>
          <p:cNvCxnSpPr>
            <a:cxnSpLocks/>
          </p:cNvCxnSpPr>
          <p:nvPr/>
        </p:nvCxnSpPr>
        <p:spPr>
          <a:xfrm>
            <a:off x="5418655" y="4332718"/>
            <a:ext cx="0" cy="1652810"/>
          </a:xfrm>
          <a:prstGeom prst="line">
            <a:avLst/>
          </a:prstGeom>
          <a:ln w="22225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E4E5733-E8A7-D440-BAE6-DB55433C58E4}"/>
              </a:ext>
            </a:extLst>
          </p:cNvPr>
          <p:cNvCxnSpPr>
            <a:cxnSpLocks/>
          </p:cNvCxnSpPr>
          <p:nvPr/>
        </p:nvCxnSpPr>
        <p:spPr>
          <a:xfrm>
            <a:off x="6612838" y="4332718"/>
            <a:ext cx="0" cy="1657083"/>
          </a:xfrm>
          <a:prstGeom prst="line">
            <a:avLst/>
          </a:prstGeom>
          <a:ln w="22225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63449EA-27A3-4846-A790-119717094132}"/>
              </a:ext>
            </a:extLst>
          </p:cNvPr>
          <p:cNvSpPr txBox="1"/>
          <p:nvPr/>
        </p:nvSpPr>
        <p:spPr>
          <a:xfrm>
            <a:off x="4504702" y="3862742"/>
            <a:ext cx="1115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SUNRISE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87316F-89AF-7849-88F7-40C9370233BF}"/>
              </a:ext>
            </a:extLst>
          </p:cNvPr>
          <p:cNvSpPr txBox="1"/>
          <p:nvPr/>
        </p:nvSpPr>
        <p:spPr>
          <a:xfrm>
            <a:off x="6885063" y="3842577"/>
            <a:ext cx="1000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SUNSET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870D21-5DDD-2049-8FF7-D0636F9FC136}"/>
              </a:ext>
            </a:extLst>
          </p:cNvPr>
          <p:cNvCxnSpPr>
            <a:cxnSpLocks/>
          </p:cNvCxnSpPr>
          <p:nvPr/>
        </p:nvCxnSpPr>
        <p:spPr>
          <a:xfrm flipH="1">
            <a:off x="6705600" y="4171568"/>
            <a:ext cx="318526" cy="349632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9E03B6B-8742-BE45-AB48-F74C7D657074}"/>
              </a:ext>
            </a:extLst>
          </p:cNvPr>
          <p:cNvCxnSpPr>
            <a:cxnSpLocks/>
          </p:cNvCxnSpPr>
          <p:nvPr/>
        </p:nvCxnSpPr>
        <p:spPr>
          <a:xfrm>
            <a:off x="4984147" y="4274496"/>
            <a:ext cx="395847" cy="263704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339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931C4F-650D-774D-81EB-93577D028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11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11EB33-D946-0647-A16D-54B53C43D122}"/>
              </a:ext>
            </a:extLst>
          </p:cNvPr>
          <p:cNvSpPr txBox="1"/>
          <p:nvPr/>
        </p:nvSpPr>
        <p:spPr>
          <a:xfrm>
            <a:off x="1192548" y="114607"/>
            <a:ext cx="9800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Modeled NO</a:t>
            </a:r>
            <a:r>
              <a:rPr lang="en-US" sz="3200" b="1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2</a:t>
            </a:r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 Diurnal Cycle – Seasonal Cycle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D6AB56-BD4B-0246-B574-B81F25275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379" y="743151"/>
            <a:ext cx="8187065" cy="59783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1CB37C3-DFB2-4B4D-A557-97515BFD1214}"/>
                  </a:ext>
                </a:extLst>
              </p:cNvPr>
              <p:cNvSpPr txBox="1"/>
              <p:nvPr/>
            </p:nvSpPr>
            <p:spPr>
              <a:xfrm>
                <a:off x="212056" y="1078012"/>
                <a:ext cx="3243837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Examples for the Seasonal Cycle at the Equator for 25 and 35 km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NO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dirty="0">
                    <a:solidFill>
                      <a:schemeClr val="bg1"/>
                    </a:solidFill>
                  </a:rPr>
                  <a:t> scaler referenced to 100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SZA just before sunrise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At 25 and 35 km peak NO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dirty="0">
                    <a:solidFill>
                      <a:schemeClr val="bg1"/>
                    </a:solidFill>
                  </a:rPr>
                  <a:t> occurs just after sunset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Relatively fast conversion of NO to NO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dirty="0">
                    <a:solidFill>
                      <a:schemeClr val="bg1"/>
                    </a:solidFill>
                  </a:rPr>
                  <a:t> then slower conversion of NO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dirty="0">
                    <a:solidFill>
                      <a:schemeClr val="bg1"/>
                    </a:solidFill>
                  </a:rPr>
                  <a:t> to NO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3</a:t>
                </a:r>
                <a:r>
                  <a:rPr lang="en-US" dirty="0">
                    <a:solidFill>
                      <a:schemeClr val="bg1"/>
                    </a:solidFill>
                  </a:rPr>
                  <a:t> and together to form N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2</a:t>
                </a:r>
                <a:r>
                  <a:rPr lang="en-US" dirty="0">
                    <a:solidFill>
                      <a:schemeClr val="bg1"/>
                    </a:solidFill>
                  </a:rPr>
                  <a:t>O</a:t>
                </a:r>
                <a:r>
                  <a:rPr lang="en-US" baseline="-25000" dirty="0">
                    <a:solidFill>
                      <a:schemeClr val="bg1"/>
                    </a:solidFill>
                  </a:rPr>
                  <a:t>5</a:t>
                </a:r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Again some variability is modeled over the seasonal cycle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1CB37C3-DFB2-4B4D-A557-97515BFD12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56" y="1078012"/>
                <a:ext cx="3243837" cy="4524315"/>
              </a:xfrm>
              <a:prstGeom prst="rect">
                <a:avLst/>
              </a:prstGeom>
              <a:blipFill>
                <a:blip r:embed="rId3"/>
                <a:stretch>
                  <a:fillRect l="-1563" t="-560" r="-1953" b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72F4E4A9-C2AD-2C42-A1AA-0389C66D05DC}"/>
              </a:ext>
            </a:extLst>
          </p:cNvPr>
          <p:cNvSpPr txBox="1"/>
          <p:nvPr/>
        </p:nvSpPr>
        <p:spPr>
          <a:xfrm>
            <a:off x="3655800" y="5706310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Jan.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2C30CF-524A-814F-9582-B31A8FE7AED8}"/>
              </a:ext>
            </a:extLst>
          </p:cNvPr>
          <p:cNvSpPr txBox="1"/>
          <p:nvPr/>
        </p:nvSpPr>
        <p:spPr>
          <a:xfrm>
            <a:off x="3655800" y="1210510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Dec.</a:t>
            </a:r>
          </a:p>
        </p:txBody>
      </p:sp>
    </p:spTree>
    <p:extLst>
      <p:ext uri="{BB962C8B-B14F-4D97-AF65-F5344CB8AC3E}">
        <p14:creationId xmlns:p14="http://schemas.microsoft.com/office/powerpoint/2010/main" val="184291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931C4F-650D-774D-81EB-93577D028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12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309468-8B84-C44E-9870-52D530246C28}"/>
              </a:ext>
            </a:extLst>
          </p:cNvPr>
          <p:cNvSpPr txBox="1"/>
          <p:nvPr/>
        </p:nvSpPr>
        <p:spPr>
          <a:xfrm>
            <a:off x="1332674" y="48439"/>
            <a:ext cx="8989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SAGE III/ISS – ACE and OSIRIS NO</a:t>
            </a:r>
            <a:r>
              <a:rPr lang="en-US" sz="2800" b="1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 Comparisons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1F6597-5131-F74A-9947-AA66C4009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934" y="626251"/>
            <a:ext cx="7527549" cy="61638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351510-E891-714F-9387-C504850441C5}"/>
              </a:ext>
            </a:extLst>
          </p:cNvPr>
          <p:cNvSpPr txBox="1"/>
          <p:nvPr/>
        </p:nvSpPr>
        <p:spPr>
          <a:xfrm>
            <a:off x="350036" y="1154142"/>
            <a:ext cx="360400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SAGE III/ISS – ACE and OSIRIS NO</a:t>
            </a:r>
            <a:r>
              <a:rPr lang="en-US" baseline="-25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comparisons with no diurnal correction for OSIRIS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ACE measurement are also solar occultation so just looking at coincidences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Comparisons with ACE show generally 25% higher values over most altitudes (15-40 km) and much larger differences are seen with OSIRIS also a significant spread between SR and SS comparisons</a:t>
            </a:r>
          </a:p>
        </p:txBody>
      </p:sp>
    </p:spTree>
    <p:extLst>
      <p:ext uri="{BB962C8B-B14F-4D97-AF65-F5344CB8AC3E}">
        <p14:creationId xmlns:p14="http://schemas.microsoft.com/office/powerpoint/2010/main" val="2967095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59EC37-F4EC-0642-925B-21C84F856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13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336D63-3E42-8C4E-8AE5-A886D9DA63C8}"/>
              </a:ext>
            </a:extLst>
          </p:cNvPr>
          <p:cNvSpPr txBox="1"/>
          <p:nvPr/>
        </p:nvSpPr>
        <p:spPr>
          <a:xfrm>
            <a:off x="1323576" y="48630"/>
            <a:ext cx="10868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SAGE III/ISS – ACE and OSIRIS with diurnal corr. NO</a:t>
            </a:r>
            <a:r>
              <a:rPr lang="en-US" sz="2800" b="1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 Comparisons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5631E0-8254-444A-BDFF-B91253B49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952" y="626251"/>
            <a:ext cx="7526830" cy="61632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6871C8-0908-BF4E-8DD0-9BADDF87CB0A}"/>
              </a:ext>
            </a:extLst>
          </p:cNvPr>
          <p:cNvSpPr txBox="1"/>
          <p:nvPr/>
        </p:nvSpPr>
        <p:spPr>
          <a:xfrm>
            <a:off x="309092" y="1170429"/>
            <a:ext cx="360400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SAGE III/ISS – ACE and OSIRIS NO</a:t>
            </a:r>
            <a:r>
              <a:rPr lang="en-US" baseline="-25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comparisons with a diurnal correction for OSIRIS from GEOS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Comparisons with OSIRIS and ACE have more similar difference at 30-35 km but OSIRIS comparisons are still significantly high biased growing larger with lower altitudes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The diurnal cycle correction applied to OSIRIS significantly reduces the spread between SR and SS comparisons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The largest change from the diurnal correction is seen in the SS observations</a:t>
            </a:r>
          </a:p>
        </p:txBody>
      </p:sp>
    </p:spTree>
    <p:extLst>
      <p:ext uri="{BB962C8B-B14F-4D97-AF65-F5344CB8AC3E}">
        <p14:creationId xmlns:p14="http://schemas.microsoft.com/office/powerpoint/2010/main" val="519319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59EC37-F4EC-0642-925B-21C84F856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5631E0-8254-444A-BDFF-B91253B49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952" y="626251"/>
            <a:ext cx="7526830" cy="61632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6871C8-0908-BF4E-8DD0-9BADDF87CB0A}"/>
              </a:ext>
            </a:extLst>
          </p:cNvPr>
          <p:cNvSpPr txBox="1"/>
          <p:nvPr/>
        </p:nvSpPr>
        <p:spPr>
          <a:xfrm>
            <a:off x="222969" y="4345053"/>
            <a:ext cx="40269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Figure 9 from </a:t>
            </a:r>
            <a:r>
              <a:rPr lang="en-US" i="1" dirty="0" err="1">
                <a:solidFill>
                  <a:schemeClr val="bg1"/>
                </a:solidFill>
              </a:rPr>
              <a:t>Brohede</a:t>
            </a:r>
            <a:r>
              <a:rPr lang="en-US" i="1" dirty="0">
                <a:solidFill>
                  <a:schemeClr val="bg1"/>
                </a:solidFill>
              </a:rPr>
              <a:t> et al. </a:t>
            </a:r>
            <a:r>
              <a:rPr lang="en-US" dirty="0">
                <a:solidFill>
                  <a:schemeClr val="bg1"/>
                </a:solidFill>
              </a:rPr>
              <a:t>[2006] showing NO</a:t>
            </a:r>
            <a:r>
              <a:rPr lang="en-US" baseline="-25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errors from solar occultation instruments from inhomogeneous NO</a:t>
            </a:r>
            <a:r>
              <a:rPr lang="en-US" baseline="-25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conc. along the LOS in </a:t>
            </a:r>
            <a:r>
              <a:rPr lang="en-US" dirty="0" err="1">
                <a:solidFill>
                  <a:schemeClr val="bg1"/>
                </a:solidFill>
              </a:rPr>
              <a:t>conjuction</a:t>
            </a:r>
            <a:r>
              <a:rPr lang="en-US" dirty="0">
                <a:solidFill>
                  <a:schemeClr val="bg1"/>
                </a:solidFill>
              </a:rPr>
              <a:t> with increasing optical depth at low tangent altitudes.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Also see </a:t>
            </a:r>
            <a:r>
              <a:rPr lang="en-US" i="1" dirty="0" err="1">
                <a:solidFill>
                  <a:schemeClr val="bg1"/>
                </a:solidFill>
              </a:rPr>
              <a:t>McLinden</a:t>
            </a:r>
            <a:r>
              <a:rPr lang="en-US" i="1" dirty="0">
                <a:solidFill>
                  <a:schemeClr val="bg1"/>
                </a:solidFill>
              </a:rPr>
              <a:t> et al. </a:t>
            </a:r>
            <a:r>
              <a:rPr lang="en-US" dirty="0">
                <a:solidFill>
                  <a:schemeClr val="bg1"/>
                </a:solidFill>
              </a:rPr>
              <a:t>[2006]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CF3FF7-6A62-A741-961E-18DB70139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92" y="616511"/>
            <a:ext cx="3673323" cy="37113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43A94A-C930-4648-94C0-118C7E4C7334}"/>
              </a:ext>
            </a:extLst>
          </p:cNvPr>
          <p:cNvSpPr txBox="1"/>
          <p:nvPr/>
        </p:nvSpPr>
        <p:spPr>
          <a:xfrm>
            <a:off x="1323576" y="48630"/>
            <a:ext cx="10868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SAGE III/ISS – ACE and OSIRIS with diurnal corr. NO</a:t>
            </a:r>
            <a:r>
              <a:rPr lang="en-US" sz="2800" b="1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2</a:t>
            </a:r>
            <a:r>
              <a:rPr lang="en-US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 Comparisons</a:t>
            </a:r>
          </a:p>
        </p:txBody>
      </p:sp>
    </p:spTree>
    <p:extLst>
      <p:ext uri="{BB962C8B-B14F-4D97-AF65-F5344CB8AC3E}">
        <p14:creationId xmlns:p14="http://schemas.microsoft.com/office/powerpoint/2010/main" val="525865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EFBBF-0D02-4B4E-BF6D-65B618B56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46770C-459B-8E4C-A099-EB61551C190D}"/>
              </a:ext>
            </a:extLst>
          </p:cNvPr>
          <p:cNvSpPr txBox="1"/>
          <p:nvPr/>
        </p:nvSpPr>
        <p:spPr>
          <a:xfrm>
            <a:off x="1369968" y="103032"/>
            <a:ext cx="7984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Modeled NO</a:t>
            </a:r>
            <a:r>
              <a:rPr lang="en-US" sz="3200" b="1" baseline="-25000" dirty="0">
                <a:solidFill>
                  <a:schemeClr val="bg1"/>
                </a:solidFill>
                <a:latin typeface="Cambria" panose="02040503050406030204" pitchFamily="18" charset="0"/>
              </a:rPr>
              <a:t>3</a:t>
            </a:r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 Diurnal Cycle – By Altitude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80702B-0AEB-5A44-B2D4-4207E9E25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221" y="801024"/>
            <a:ext cx="8325635" cy="5920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730829-53DA-CA41-9543-C50BC90A0A79}"/>
              </a:ext>
            </a:extLst>
          </p:cNvPr>
          <p:cNvSpPr txBox="1"/>
          <p:nvPr/>
        </p:nvSpPr>
        <p:spPr>
          <a:xfrm>
            <a:off x="255494" y="1128009"/>
            <a:ext cx="313368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NO</a:t>
            </a:r>
            <a:r>
              <a:rPr lang="en-US" sz="2000" baseline="-25000" dirty="0">
                <a:solidFill>
                  <a:schemeClr val="bg1"/>
                </a:solidFill>
              </a:rPr>
              <a:t>3</a:t>
            </a:r>
            <a:r>
              <a:rPr lang="en-US" sz="2000" dirty="0">
                <a:solidFill>
                  <a:schemeClr val="bg1"/>
                </a:solidFill>
              </a:rPr>
              <a:t> is a SAGE III/ISS Lunar Occultation product with close to zero concentrations during the day.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Over the tropics the concentrations peak just after sunset between 25-35 km and begin to decrease as N</a:t>
            </a:r>
            <a:r>
              <a:rPr lang="en-US" sz="2000" baseline="-25000" dirty="0">
                <a:solidFill>
                  <a:schemeClr val="bg1"/>
                </a:solidFill>
              </a:rPr>
              <a:t>2</a:t>
            </a:r>
            <a:r>
              <a:rPr lang="en-US" sz="2000" dirty="0">
                <a:solidFill>
                  <a:schemeClr val="bg1"/>
                </a:solidFill>
              </a:rPr>
              <a:t>O</a:t>
            </a:r>
            <a:r>
              <a:rPr lang="en-US" sz="2000" baseline="-25000" dirty="0">
                <a:solidFill>
                  <a:schemeClr val="bg1"/>
                </a:solidFill>
              </a:rPr>
              <a:t>5</a:t>
            </a:r>
            <a:r>
              <a:rPr lang="en-US" sz="2000" dirty="0">
                <a:solidFill>
                  <a:schemeClr val="bg1"/>
                </a:solidFill>
              </a:rPr>
              <a:t> forms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Below 25 km the modeled peak concentration is just before sunrise – slower conversion low O</a:t>
            </a:r>
            <a:r>
              <a:rPr lang="en-US" sz="2000" baseline="-25000" dirty="0">
                <a:solidFill>
                  <a:schemeClr val="bg1"/>
                </a:solidFill>
              </a:rPr>
              <a:t>3</a:t>
            </a:r>
            <a:r>
              <a:rPr lang="en-US" sz="2000" dirty="0">
                <a:solidFill>
                  <a:schemeClr val="bg1"/>
                </a:solidFill>
              </a:rPr>
              <a:t> and low temperature</a:t>
            </a:r>
            <a:endParaRPr lang="en-US" sz="2000" baseline="-25000" dirty="0">
              <a:solidFill>
                <a:schemeClr val="bg1"/>
              </a:solidFill>
            </a:endParaRP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B5AFB1EC-8566-9445-9590-B8607348D1A7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2528C2-6654-0D47-AEE5-DB9EAF95C44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DCCCC4-278E-2549-B470-C40319FF642D}"/>
              </a:ext>
            </a:extLst>
          </p:cNvPr>
          <p:cNvSpPr txBox="1"/>
          <p:nvPr/>
        </p:nvSpPr>
        <p:spPr>
          <a:xfrm>
            <a:off x="5685181" y="757432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Eq.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2E6990-4435-8642-A93A-01AEEA67C251}"/>
                  </a:ext>
                </a:extLst>
              </p:cNvPr>
              <p:cNvSpPr txBox="1"/>
              <p:nvPr/>
            </p:nvSpPr>
            <p:spPr>
              <a:xfrm>
                <a:off x="9644057" y="786159"/>
                <a:ext cx="904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40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b="1" dirty="0" err="1"/>
                  <a:t>N</a:t>
                </a:r>
                <a:endParaRPr lang="en-US" b="1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32E6990-4435-8642-A93A-01AEEA67C2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4057" y="786159"/>
                <a:ext cx="904670" cy="369332"/>
              </a:xfrm>
              <a:prstGeom prst="rect">
                <a:avLst/>
              </a:prstGeom>
              <a:blipFill>
                <a:blip r:embed="rId3"/>
                <a:stretch>
                  <a:fillRect l="-4110" t="-3333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B2DD960-89E9-AD45-809F-0CDF041E3579}"/>
              </a:ext>
            </a:extLst>
          </p:cNvPr>
          <p:cNvCxnSpPr>
            <a:cxnSpLocks/>
          </p:cNvCxnSpPr>
          <p:nvPr/>
        </p:nvCxnSpPr>
        <p:spPr>
          <a:xfrm>
            <a:off x="4207985" y="1193472"/>
            <a:ext cx="704649" cy="276999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7B3F49-20BA-6D4D-ADFB-BF8743D72D50}"/>
                  </a:ext>
                </a:extLst>
              </p:cNvPr>
              <p:cNvSpPr txBox="1"/>
              <p:nvPr/>
            </p:nvSpPr>
            <p:spPr>
              <a:xfrm>
                <a:off x="3495221" y="853106"/>
                <a:ext cx="11885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B050"/>
                    </a:solidFill>
                    <a:latin typeface="Cambria" panose="02040503050406030204" pitchFamily="18" charset="0"/>
                  </a:rPr>
                  <a:t>Ref. 100</a:t>
                </a:r>
                <a14:m>
                  <m:oMath xmlns:m="http://schemas.openxmlformats.org/officeDocument/2006/math">
                    <m:r>
                      <a:rPr lang="en-US" b="1" i="1" baseline="30000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b="1" dirty="0">
                    <a:solidFill>
                      <a:srgbClr val="00B050"/>
                    </a:solidFill>
                    <a:latin typeface="Cambria" panose="02040503050406030204" pitchFamily="18" charset="0"/>
                  </a:rPr>
                  <a:t> SZA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7B3F49-20BA-6D4D-ADFB-BF8743D72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221" y="853106"/>
                <a:ext cx="1188565" cy="646331"/>
              </a:xfrm>
              <a:prstGeom prst="rect">
                <a:avLst/>
              </a:prstGeom>
              <a:blipFill>
                <a:blip r:embed="rId4"/>
                <a:stretch>
                  <a:fillRect l="-3158" t="-3846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CCCB8939-2CE4-8B4B-84FA-279459519A4F}"/>
              </a:ext>
            </a:extLst>
          </p:cNvPr>
          <p:cNvSpPr txBox="1"/>
          <p:nvPr/>
        </p:nvSpPr>
        <p:spPr>
          <a:xfrm>
            <a:off x="3617761" y="1830971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Jan.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492761-FD32-8B49-9293-1DEAE782940E}"/>
              </a:ext>
            </a:extLst>
          </p:cNvPr>
          <p:cNvSpPr txBox="1"/>
          <p:nvPr/>
        </p:nvSpPr>
        <p:spPr>
          <a:xfrm>
            <a:off x="3601052" y="5011493"/>
            <a:ext cx="6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Jul.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366A0E8-2A7E-D64D-8BAC-7F698BF11E5E}"/>
              </a:ext>
            </a:extLst>
          </p:cNvPr>
          <p:cNvCxnSpPr>
            <a:cxnSpLocks/>
          </p:cNvCxnSpPr>
          <p:nvPr/>
        </p:nvCxnSpPr>
        <p:spPr>
          <a:xfrm>
            <a:off x="5018680" y="1382751"/>
            <a:ext cx="0" cy="1662518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135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A1D1B6-1223-6641-85F6-BA0AB8F6FDE4}"/>
              </a:ext>
            </a:extLst>
          </p:cNvPr>
          <p:cNvSpPr/>
          <p:nvPr/>
        </p:nvSpPr>
        <p:spPr>
          <a:xfrm>
            <a:off x="1260723" y="5184006"/>
            <a:ext cx="10500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en-US" sz="24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The output from this simulation is available from Luke Oman (</a:t>
            </a:r>
            <a:r>
              <a:rPr lang="en-US" sz="2400" dirty="0" err="1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luke.d.oman@nasa.gov</a:t>
            </a:r>
            <a:r>
              <a:rPr lang="en-US" sz="24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) or Sarah Strode (</a:t>
            </a:r>
            <a:r>
              <a:rPr lang="en-US" sz="2400" dirty="0" err="1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sarah.a.strode@nasa.gov</a:t>
            </a:r>
            <a:r>
              <a:rPr lang="en-US" sz="2400" dirty="0">
                <a:solidFill>
                  <a:srgbClr val="FFFFFF"/>
                </a:solidFill>
                <a:latin typeface="Cambria" panose="02040503050406030204" pitchFamily="18" charset="0"/>
                <a:cs typeface="Comic Sans MS"/>
              </a:rPr>
              <a:t>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6EBF63-CE79-9449-9375-93A748008E22}"/>
              </a:ext>
            </a:extLst>
          </p:cNvPr>
          <p:cNvSpPr txBox="1"/>
          <p:nvPr/>
        </p:nvSpPr>
        <p:spPr>
          <a:xfrm>
            <a:off x="1289843" y="2444132"/>
            <a:ext cx="108440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Things we are thinking about for future refinements:</a:t>
            </a:r>
          </a:p>
          <a:p>
            <a:endParaRPr lang="en-US" sz="24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Line of Sight (LOS) averaging across the terminator, impact on different species </a:t>
            </a:r>
          </a:p>
          <a:p>
            <a:endParaRPr lang="en-US" sz="20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Increasing SZA resolution across the terminator  </a:t>
            </a:r>
          </a:p>
          <a:p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</a:p>
          <a:p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Any systematic variation in surface referenced SZA with altitude</a:t>
            </a:r>
          </a:p>
          <a:p>
            <a:endParaRPr lang="en-US" sz="2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D45B8-5625-7346-8D4A-8E28AC31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528C2-6654-0D47-AEE5-DB9EAF95C445}" type="slidenum">
              <a:rPr lang="en-US" smtClean="0"/>
              <a:t>16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458018-A278-D440-AD5F-24DAE54BE819}"/>
              </a:ext>
            </a:extLst>
          </p:cNvPr>
          <p:cNvSpPr txBox="1"/>
          <p:nvPr/>
        </p:nvSpPr>
        <p:spPr>
          <a:xfrm>
            <a:off x="1289843" y="592354"/>
            <a:ext cx="104172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We have modeled the diurnal variations of species related to SAGE III/ISS measurements using GEOS GMI</a:t>
            </a:r>
          </a:p>
          <a:p>
            <a:endParaRPr lang="en-US" sz="20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>
              <a:tabLst>
                <a:tab pos="796925" algn="l"/>
              </a:tabLst>
            </a:pP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This output is available to the SAGE III/ISS ST and others interested in accounting for or understanding diurnal cycles for validation, evaluation, and for providing context. </a:t>
            </a:r>
          </a:p>
        </p:txBody>
      </p:sp>
    </p:spTree>
    <p:extLst>
      <p:ext uri="{BB962C8B-B14F-4D97-AF65-F5344CB8AC3E}">
        <p14:creationId xmlns:p14="http://schemas.microsoft.com/office/powerpoint/2010/main" val="3919345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2275</TotalTime>
  <Words>1517</Words>
  <Application>Microsoft Macintosh PowerPoint</Application>
  <PresentationFormat>Widescreen</PresentationFormat>
  <Paragraphs>184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Cambria</vt:lpstr>
      <vt:lpstr>Cambria Math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Oman, Luke D. (GSFC-6140)</dc:creator>
  <cp:lastModifiedBy>Oman, Luke D. (GSFC-6140)</cp:lastModifiedBy>
  <cp:revision>54</cp:revision>
  <dcterms:created xsi:type="dcterms:W3CDTF">2019-10-21T14:05:06Z</dcterms:created>
  <dcterms:modified xsi:type="dcterms:W3CDTF">2019-10-30T02:38:44Z</dcterms:modified>
</cp:coreProperties>
</file>