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860" r:id="rId1"/>
  </p:sldMasterIdLst>
  <p:notesMasterIdLst>
    <p:notesMasterId r:id="rId18"/>
  </p:notesMasterIdLst>
  <p:handoutMasterIdLst>
    <p:handoutMasterId r:id="rId19"/>
  </p:handoutMasterIdLst>
  <p:sldIdLst>
    <p:sldId id="753" r:id="rId2"/>
    <p:sldId id="968" r:id="rId3"/>
    <p:sldId id="984" r:id="rId4"/>
    <p:sldId id="969" r:id="rId5"/>
    <p:sldId id="981" r:id="rId6"/>
    <p:sldId id="971" r:id="rId7"/>
    <p:sldId id="972" r:id="rId8"/>
    <p:sldId id="973" r:id="rId9"/>
    <p:sldId id="974" r:id="rId10"/>
    <p:sldId id="985" r:id="rId11"/>
    <p:sldId id="975" r:id="rId12"/>
    <p:sldId id="983" r:id="rId13"/>
    <p:sldId id="986" r:id="rId14"/>
    <p:sldId id="977" r:id="rId15"/>
    <p:sldId id="978" r:id="rId16"/>
    <p:sldId id="967" r:id="rId17"/>
  </p:sldIdLst>
  <p:sldSz cx="9144000" cy="5143500" type="screen16x9"/>
  <p:notesSz cx="7315200" cy="9601200"/>
  <p:defaultTextStyle>
    <a:defPPr>
      <a:defRPr lang="en-US"/>
    </a:defPPr>
    <a:lvl1pPr algn="l" rtl="0" fontAlgn="base">
      <a:spcBef>
        <a:spcPct val="0"/>
      </a:spcBef>
      <a:spcAft>
        <a:spcPct val="0"/>
      </a:spcAft>
      <a:defRPr sz="2400" kern="1200">
        <a:solidFill>
          <a:schemeClr val="tx1"/>
        </a:solidFill>
        <a:latin typeface="Arial" pitchFamily="29" charset="0"/>
        <a:ea typeface="ヒラギノ角ゴ Pro W3" pitchFamily="29" charset="-128"/>
        <a:cs typeface="ヒラギノ角ゴ Pro W3" pitchFamily="29" charset="-128"/>
      </a:defRPr>
    </a:lvl1pPr>
    <a:lvl2pPr marL="457200" algn="l" rtl="0" fontAlgn="base">
      <a:spcBef>
        <a:spcPct val="0"/>
      </a:spcBef>
      <a:spcAft>
        <a:spcPct val="0"/>
      </a:spcAft>
      <a:defRPr sz="2400" kern="1200">
        <a:solidFill>
          <a:schemeClr val="tx1"/>
        </a:solidFill>
        <a:latin typeface="Arial" pitchFamily="29" charset="0"/>
        <a:ea typeface="ヒラギノ角ゴ Pro W3" pitchFamily="29" charset="-128"/>
        <a:cs typeface="ヒラギノ角ゴ Pro W3" pitchFamily="29" charset="-128"/>
      </a:defRPr>
    </a:lvl2pPr>
    <a:lvl3pPr marL="914400" algn="l" rtl="0" fontAlgn="base">
      <a:spcBef>
        <a:spcPct val="0"/>
      </a:spcBef>
      <a:spcAft>
        <a:spcPct val="0"/>
      </a:spcAft>
      <a:defRPr sz="2400" kern="1200">
        <a:solidFill>
          <a:schemeClr val="tx1"/>
        </a:solidFill>
        <a:latin typeface="Arial" pitchFamily="29" charset="0"/>
        <a:ea typeface="ヒラギノ角ゴ Pro W3" pitchFamily="29" charset="-128"/>
        <a:cs typeface="ヒラギノ角ゴ Pro W3" pitchFamily="29" charset="-128"/>
      </a:defRPr>
    </a:lvl3pPr>
    <a:lvl4pPr marL="1371600" algn="l" rtl="0" fontAlgn="base">
      <a:spcBef>
        <a:spcPct val="0"/>
      </a:spcBef>
      <a:spcAft>
        <a:spcPct val="0"/>
      </a:spcAft>
      <a:defRPr sz="2400" kern="1200">
        <a:solidFill>
          <a:schemeClr val="tx1"/>
        </a:solidFill>
        <a:latin typeface="Arial" pitchFamily="29" charset="0"/>
        <a:ea typeface="ヒラギノ角ゴ Pro W3" pitchFamily="29" charset="-128"/>
        <a:cs typeface="ヒラギノ角ゴ Pro W3" pitchFamily="29" charset="-128"/>
      </a:defRPr>
    </a:lvl4pPr>
    <a:lvl5pPr marL="1828800" algn="l" rtl="0" fontAlgn="base">
      <a:spcBef>
        <a:spcPct val="0"/>
      </a:spcBef>
      <a:spcAft>
        <a:spcPct val="0"/>
      </a:spcAft>
      <a:defRPr sz="2400" kern="1200">
        <a:solidFill>
          <a:schemeClr val="tx1"/>
        </a:solidFill>
        <a:latin typeface="Arial" pitchFamily="29" charset="0"/>
        <a:ea typeface="ヒラギノ角ゴ Pro W3" pitchFamily="29" charset="-128"/>
        <a:cs typeface="ヒラギノ角ゴ Pro W3" pitchFamily="29" charset="-128"/>
      </a:defRPr>
    </a:lvl5pPr>
    <a:lvl6pPr marL="2286000" algn="l" defTabSz="457200" rtl="0" eaLnBrk="1" latinLnBrk="0" hangingPunct="1">
      <a:defRPr sz="2400" kern="1200">
        <a:solidFill>
          <a:schemeClr val="tx1"/>
        </a:solidFill>
        <a:latin typeface="Arial" pitchFamily="29" charset="0"/>
        <a:ea typeface="ヒラギノ角ゴ Pro W3" pitchFamily="29" charset="-128"/>
        <a:cs typeface="ヒラギノ角ゴ Pro W3" pitchFamily="29" charset="-128"/>
      </a:defRPr>
    </a:lvl6pPr>
    <a:lvl7pPr marL="2743200" algn="l" defTabSz="457200" rtl="0" eaLnBrk="1" latinLnBrk="0" hangingPunct="1">
      <a:defRPr sz="2400" kern="1200">
        <a:solidFill>
          <a:schemeClr val="tx1"/>
        </a:solidFill>
        <a:latin typeface="Arial" pitchFamily="29" charset="0"/>
        <a:ea typeface="ヒラギノ角ゴ Pro W3" pitchFamily="29" charset="-128"/>
        <a:cs typeface="ヒラギノ角ゴ Pro W3" pitchFamily="29" charset="-128"/>
      </a:defRPr>
    </a:lvl7pPr>
    <a:lvl8pPr marL="3200400" algn="l" defTabSz="457200" rtl="0" eaLnBrk="1" latinLnBrk="0" hangingPunct="1">
      <a:defRPr sz="2400" kern="1200">
        <a:solidFill>
          <a:schemeClr val="tx1"/>
        </a:solidFill>
        <a:latin typeface="Arial" pitchFamily="29" charset="0"/>
        <a:ea typeface="ヒラギノ角ゴ Pro W3" pitchFamily="29" charset="-128"/>
        <a:cs typeface="ヒラギノ角ゴ Pro W3" pitchFamily="29" charset="-128"/>
      </a:defRPr>
    </a:lvl8pPr>
    <a:lvl9pPr marL="3657600" algn="l" defTabSz="457200" rtl="0" eaLnBrk="1" latinLnBrk="0" hangingPunct="1">
      <a:defRPr sz="2400" kern="1200">
        <a:solidFill>
          <a:schemeClr val="tx1"/>
        </a:solidFill>
        <a:latin typeface="Arial" pitchFamily="29" charset="0"/>
        <a:ea typeface="ヒラギノ角ゴ Pro W3" pitchFamily="29" charset="-128"/>
        <a:cs typeface="ヒラギノ角ゴ Pro W3" pitchFamily="29" charset="-128"/>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EF9337"/>
    <a:srgbClr val="CC6600"/>
    <a:srgbClr val="FFF9CC"/>
    <a:srgbClr val="00CCFF"/>
    <a:srgbClr val="E7E7E7"/>
    <a:srgbClr val="F5FFA7"/>
    <a:srgbClr val="3399FF"/>
    <a:srgbClr val="FFFF66"/>
    <a:srgbClr val="CCFF99"/>
    <a:srgbClr val="0000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85034" autoAdjust="0"/>
  </p:normalViewPr>
  <p:slideViewPr>
    <p:cSldViewPr snapToGrid="0" snapToObjects="1">
      <p:cViewPr varScale="1">
        <p:scale>
          <a:sx n="144" d="100"/>
          <a:sy n="144" d="100"/>
        </p:scale>
        <p:origin x="1240" y="184"/>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13568"/>
    </p:cViewPr>
  </p:sorterViewPr>
  <p:notesViewPr>
    <p:cSldViewPr snapToGrid="0" snapToObjects="1">
      <p:cViewPr varScale="1">
        <p:scale>
          <a:sx n="92" d="100"/>
          <a:sy n="92" d="100"/>
        </p:scale>
        <p:origin x="-4432" y="-112"/>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6.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238" cy="481013"/>
          </a:xfrm>
          <a:prstGeom prst="rect">
            <a:avLst/>
          </a:prstGeom>
        </p:spPr>
        <p:txBody>
          <a:bodyPr vert="horz" lIns="94851" tIns="47425" rIns="94851" bIns="47425" rtlCol="0"/>
          <a:lstStyle>
            <a:lvl1pPr algn="l">
              <a:defRPr sz="1200">
                <a:latin typeface="Arial" pitchFamily="-109" charset="0"/>
                <a:ea typeface="+mn-ea"/>
                <a:cs typeface="+mn-cs"/>
              </a:defRPr>
            </a:lvl1pPr>
          </a:lstStyle>
          <a:p>
            <a:pPr>
              <a:defRPr/>
            </a:pPr>
            <a:endParaRPr lang="en-US"/>
          </a:p>
        </p:txBody>
      </p:sp>
      <p:sp>
        <p:nvSpPr>
          <p:cNvPr id="3" name="Date Placeholder 2"/>
          <p:cNvSpPr>
            <a:spLocks noGrp="1"/>
          </p:cNvSpPr>
          <p:nvPr>
            <p:ph type="dt" sz="quarter" idx="1"/>
          </p:nvPr>
        </p:nvSpPr>
        <p:spPr>
          <a:xfrm>
            <a:off x="4143375" y="0"/>
            <a:ext cx="3170238" cy="481013"/>
          </a:xfrm>
          <a:prstGeom prst="rect">
            <a:avLst/>
          </a:prstGeom>
        </p:spPr>
        <p:txBody>
          <a:bodyPr vert="horz" wrap="square" lIns="94851" tIns="47425" rIns="94851" bIns="47425" numCol="1" anchor="t" anchorCtr="0" compatLnSpc="1">
            <a:prstTxWarp prst="textNoShape">
              <a:avLst/>
            </a:prstTxWarp>
          </a:bodyPr>
          <a:lstStyle>
            <a:lvl1pPr algn="r">
              <a:defRPr sz="1200">
                <a:latin typeface="Arial" charset="0"/>
                <a:ea typeface="ヒラギノ角ゴ Pro W3" charset="-128"/>
                <a:cs typeface="ヒラギノ角ゴ Pro W3" charset="-128"/>
              </a:defRPr>
            </a:lvl1pPr>
          </a:lstStyle>
          <a:p>
            <a:pPr>
              <a:defRPr/>
            </a:pPr>
            <a:fld id="{7E168CBA-4836-7348-9E63-9910E380FFEC}" type="datetime1">
              <a:rPr lang="en-US"/>
              <a:pPr>
                <a:defRPr/>
              </a:pPr>
              <a:t>10/28/19</a:t>
            </a:fld>
            <a:endParaRPr lang="en-US"/>
          </a:p>
        </p:txBody>
      </p:sp>
      <p:sp>
        <p:nvSpPr>
          <p:cNvPr id="4" name="Footer Placeholder 3"/>
          <p:cNvSpPr>
            <a:spLocks noGrp="1"/>
          </p:cNvSpPr>
          <p:nvPr>
            <p:ph type="ftr" sz="quarter" idx="2"/>
          </p:nvPr>
        </p:nvSpPr>
        <p:spPr>
          <a:xfrm>
            <a:off x="0" y="9118600"/>
            <a:ext cx="3170238" cy="481013"/>
          </a:xfrm>
          <a:prstGeom prst="rect">
            <a:avLst/>
          </a:prstGeom>
        </p:spPr>
        <p:txBody>
          <a:bodyPr vert="horz" lIns="94851" tIns="47425" rIns="94851" bIns="47425" rtlCol="0" anchor="b"/>
          <a:lstStyle>
            <a:lvl1pPr algn="l">
              <a:defRPr sz="1200">
                <a:latin typeface="Arial" pitchFamily="-109" charset="0"/>
                <a:ea typeface="+mn-ea"/>
                <a:cs typeface="+mn-cs"/>
              </a:defRPr>
            </a:lvl1pPr>
          </a:lstStyle>
          <a:p>
            <a:pPr>
              <a:defRPr/>
            </a:pPr>
            <a:endParaRPr lang="en-US"/>
          </a:p>
        </p:txBody>
      </p:sp>
      <p:sp>
        <p:nvSpPr>
          <p:cNvPr id="5" name="Slide Number Placeholder 4"/>
          <p:cNvSpPr>
            <a:spLocks noGrp="1"/>
          </p:cNvSpPr>
          <p:nvPr>
            <p:ph type="sldNum" sz="quarter" idx="3"/>
          </p:nvPr>
        </p:nvSpPr>
        <p:spPr>
          <a:xfrm>
            <a:off x="4143375" y="9118600"/>
            <a:ext cx="3170238" cy="481013"/>
          </a:xfrm>
          <a:prstGeom prst="rect">
            <a:avLst/>
          </a:prstGeom>
        </p:spPr>
        <p:txBody>
          <a:bodyPr vert="horz" wrap="square" lIns="94851" tIns="47425" rIns="94851" bIns="47425" numCol="1" anchor="b" anchorCtr="0" compatLnSpc="1">
            <a:prstTxWarp prst="textNoShape">
              <a:avLst/>
            </a:prstTxWarp>
          </a:bodyPr>
          <a:lstStyle>
            <a:lvl1pPr algn="r">
              <a:defRPr sz="1200">
                <a:latin typeface="Arial" charset="0"/>
                <a:ea typeface="ヒラギノ角ゴ Pro W3" charset="-128"/>
                <a:cs typeface="ヒラギノ角ゴ Pro W3" charset="-128"/>
              </a:defRPr>
            </a:lvl1pPr>
          </a:lstStyle>
          <a:p>
            <a:pPr>
              <a:defRPr/>
            </a:pPr>
            <a:fld id="{ED7C180A-9D03-A642-9BCC-C8E6EBD61A16}" type="slidenum">
              <a:rPr lang="en-US"/>
              <a:pPr>
                <a:defRPr/>
              </a:pPr>
              <a:t>‹#›</a:t>
            </a:fld>
            <a:endParaRPr lang="en-US"/>
          </a:p>
        </p:txBody>
      </p:sp>
    </p:spTree>
    <p:extLst>
      <p:ext uri="{BB962C8B-B14F-4D97-AF65-F5344CB8AC3E}">
        <p14:creationId xmlns:p14="http://schemas.microsoft.com/office/powerpoint/2010/main" val="118787960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238" cy="481013"/>
          </a:xfrm>
          <a:prstGeom prst="rect">
            <a:avLst/>
          </a:prstGeom>
        </p:spPr>
        <p:txBody>
          <a:bodyPr vert="horz" lIns="96653" tIns="48327" rIns="96653" bIns="48327"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idx="1"/>
          </p:nvPr>
        </p:nvSpPr>
        <p:spPr>
          <a:xfrm>
            <a:off x="4143375" y="0"/>
            <a:ext cx="3170238" cy="481013"/>
          </a:xfrm>
          <a:prstGeom prst="rect">
            <a:avLst/>
          </a:prstGeom>
        </p:spPr>
        <p:txBody>
          <a:bodyPr vert="horz" wrap="square" lIns="96653" tIns="48327" rIns="96653" bIns="48327" numCol="1" anchor="t" anchorCtr="0" compatLnSpc="1">
            <a:prstTxWarp prst="textNoShape">
              <a:avLst/>
            </a:prstTxWarp>
          </a:bodyPr>
          <a:lstStyle>
            <a:lvl1pPr algn="r">
              <a:defRPr sz="1200">
                <a:latin typeface="Calibri" charset="0"/>
                <a:ea typeface="ヒラギノ角ゴ Pro W3" charset="-128"/>
                <a:cs typeface="ヒラギノ角ゴ Pro W3" charset="-128"/>
              </a:defRPr>
            </a:lvl1pPr>
          </a:lstStyle>
          <a:p>
            <a:pPr>
              <a:defRPr/>
            </a:pPr>
            <a:fld id="{CAFDBD19-563A-ED44-9BF6-14C99DC72223}" type="datetime1">
              <a:rPr lang="en-US"/>
              <a:pPr>
                <a:defRPr/>
              </a:pPr>
              <a:t>10/28/19</a:t>
            </a:fld>
            <a:endParaRPr lang="en-US"/>
          </a:p>
        </p:txBody>
      </p:sp>
      <p:sp>
        <p:nvSpPr>
          <p:cNvPr id="4" name="Slide Image Placeholder 3"/>
          <p:cNvSpPr>
            <a:spLocks noGrp="1" noRot="1" noChangeAspect="1"/>
          </p:cNvSpPr>
          <p:nvPr>
            <p:ph type="sldImg" idx="2"/>
          </p:nvPr>
        </p:nvSpPr>
        <p:spPr>
          <a:xfrm>
            <a:off x="457200" y="719138"/>
            <a:ext cx="6400800" cy="3600450"/>
          </a:xfrm>
          <a:prstGeom prst="rect">
            <a:avLst/>
          </a:prstGeom>
          <a:noFill/>
          <a:ln w="12700">
            <a:solidFill>
              <a:prstClr val="black"/>
            </a:solidFill>
          </a:ln>
        </p:spPr>
        <p:txBody>
          <a:bodyPr vert="horz" lIns="96653" tIns="48327" rIns="96653" bIns="48327" rtlCol="0" anchor="ctr"/>
          <a:lstStyle/>
          <a:p>
            <a:pPr lvl="0"/>
            <a:endParaRPr lang="en-US" noProof="0"/>
          </a:p>
        </p:txBody>
      </p:sp>
      <p:sp>
        <p:nvSpPr>
          <p:cNvPr id="5" name="Notes Placeholder 4"/>
          <p:cNvSpPr>
            <a:spLocks noGrp="1"/>
          </p:cNvSpPr>
          <p:nvPr>
            <p:ph type="body" sz="quarter" idx="3"/>
          </p:nvPr>
        </p:nvSpPr>
        <p:spPr>
          <a:xfrm>
            <a:off x="731838" y="4560888"/>
            <a:ext cx="5851525" cy="4321175"/>
          </a:xfrm>
          <a:prstGeom prst="rect">
            <a:avLst/>
          </a:prstGeom>
        </p:spPr>
        <p:txBody>
          <a:bodyPr vert="horz" lIns="96653" tIns="48327" rIns="96653" bIns="48327"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9118600"/>
            <a:ext cx="3170238" cy="481013"/>
          </a:xfrm>
          <a:prstGeom prst="rect">
            <a:avLst/>
          </a:prstGeom>
        </p:spPr>
        <p:txBody>
          <a:bodyPr vert="horz" lIns="96653" tIns="48327" rIns="96653" bIns="48327"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7" name="Slide Number Placeholder 6"/>
          <p:cNvSpPr>
            <a:spLocks noGrp="1"/>
          </p:cNvSpPr>
          <p:nvPr>
            <p:ph type="sldNum" sz="quarter" idx="5"/>
          </p:nvPr>
        </p:nvSpPr>
        <p:spPr>
          <a:xfrm>
            <a:off x="4143375" y="9118600"/>
            <a:ext cx="3170238" cy="481013"/>
          </a:xfrm>
          <a:prstGeom prst="rect">
            <a:avLst/>
          </a:prstGeom>
        </p:spPr>
        <p:txBody>
          <a:bodyPr vert="horz" wrap="square" lIns="96653" tIns="48327" rIns="96653" bIns="48327" numCol="1" anchor="b" anchorCtr="0" compatLnSpc="1">
            <a:prstTxWarp prst="textNoShape">
              <a:avLst/>
            </a:prstTxWarp>
          </a:bodyPr>
          <a:lstStyle>
            <a:lvl1pPr algn="r">
              <a:defRPr sz="1200">
                <a:latin typeface="Calibri" charset="0"/>
                <a:ea typeface="ヒラギノ角ゴ Pro W3" charset="-128"/>
                <a:cs typeface="ヒラギノ角ゴ Pro W3" charset="-128"/>
              </a:defRPr>
            </a:lvl1pPr>
          </a:lstStyle>
          <a:p>
            <a:pPr>
              <a:defRPr/>
            </a:pPr>
            <a:fld id="{F8B449A7-3F4A-FD46-A554-2A5EC93D50D9}" type="slidenum">
              <a:rPr lang="en-US"/>
              <a:pPr>
                <a:defRPr/>
              </a:pPr>
              <a:t>‹#›</a:t>
            </a:fld>
            <a:endParaRPr lang="en-US"/>
          </a:p>
        </p:txBody>
      </p:sp>
    </p:spTree>
    <p:extLst>
      <p:ext uri="{BB962C8B-B14F-4D97-AF65-F5344CB8AC3E}">
        <p14:creationId xmlns:p14="http://schemas.microsoft.com/office/powerpoint/2010/main" val="86094539"/>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mn-lt"/>
        <a:ea typeface="ヒラギノ角ゴ Pro W3" pitchFamily="-109" charset="-128"/>
        <a:cs typeface="ヒラギノ角ゴ Pro W3" pitchFamily="-109" charset="-128"/>
      </a:defRPr>
    </a:lvl1pPr>
    <a:lvl2pPr marL="457200" algn="l" rtl="0" eaLnBrk="0" fontAlgn="base" hangingPunct="0">
      <a:spcBef>
        <a:spcPct val="30000"/>
      </a:spcBef>
      <a:spcAft>
        <a:spcPct val="0"/>
      </a:spcAft>
      <a:defRPr sz="1200" kern="1200">
        <a:solidFill>
          <a:schemeClr val="tx1"/>
        </a:solidFill>
        <a:latin typeface="+mn-lt"/>
        <a:ea typeface="ヒラギノ角ゴ Pro W3" pitchFamily="-109" charset="-128"/>
        <a:cs typeface="+mn-cs"/>
      </a:defRPr>
    </a:lvl2pPr>
    <a:lvl3pPr marL="914400" algn="l" rtl="0" eaLnBrk="0" fontAlgn="base" hangingPunct="0">
      <a:spcBef>
        <a:spcPct val="30000"/>
      </a:spcBef>
      <a:spcAft>
        <a:spcPct val="0"/>
      </a:spcAft>
      <a:defRPr sz="1200" kern="1200">
        <a:solidFill>
          <a:schemeClr val="tx1"/>
        </a:solidFill>
        <a:latin typeface="+mn-lt"/>
        <a:ea typeface="ＭＳ Ｐゴシック" pitchFamily="-105" charset="-128"/>
        <a:cs typeface="ＭＳ Ｐゴシック" pitchFamily="-105" charset="-128"/>
      </a:defRPr>
    </a:lvl3pPr>
    <a:lvl4pPr marL="1371600" algn="l" rtl="0" eaLnBrk="0" fontAlgn="base" hangingPunct="0">
      <a:spcBef>
        <a:spcPct val="30000"/>
      </a:spcBef>
      <a:spcAft>
        <a:spcPct val="0"/>
      </a:spcAft>
      <a:defRPr sz="1200" kern="1200">
        <a:solidFill>
          <a:schemeClr val="tx1"/>
        </a:solidFill>
        <a:latin typeface="+mn-lt"/>
        <a:ea typeface="ＭＳ Ｐゴシック" pitchFamily="-105" charset="-128"/>
        <a:cs typeface="+mn-cs"/>
      </a:defRPr>
    </a:lvl4pPr>
    <a:lvl5pPr marL="1828800" algn="l" rtl="0" eaLnBrk="0" fontAlgn="base" hangingPunct="0">
      <a:spcBef>
        <a:spcPct val="30000"/>
      </a:spcBef>
      <a:spcAft>
        <a:spcPct val="0"/>
      </a:spcAft>
      <a:defRPr sz="1200" kern="1200">
        <a:solidFill>
          <a:schemeClr val="tx1"/>
        </a:solidFill>
        <a:latin typeface="+mn-lt"/>
        <a:ea typeface="ヒラギノ角ゴ Pro W3" charset="-128"/>
        <a:cs typeface="ヒラギノ角ゴ Pro W3" charset="-128"/>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Image Placeholder 1"/>
          <p:cNvSpPr>
            <a:spLocks noGrp="1" noRot="1" noChangeAspect="1" noTextEdit="1"/>
          </p:cNvSpPr>
          <p:nvPr>
            <p:ph type="sldImg"/>
          </p:nvPr>
        </p:nvSpPr>
        <p:spPr bwMode="auto">
          <a:xfrm>
            <a:off x="457200" y="719138"/>
            <a:ext cx="6400800" cy="3600450"/>
          </a:xfrm>
          <a:noFill/>
          <a:ln>
            <a:solidFill>
              <a:srgbClr val="000000"/>
            </a:solidFill>
            <a:miter lim="800000"/>
            <a:headEnd/>
            <a:tailEnd/>
          </a:ln>
        </p:spPr>
      </p:sp>
      <p:sp>
        <p:nvSpPr>
          <p:cNvPr id="9219"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dirty="0">
              <a:ea typeface="ヒラギノ角ゴ Pro W3" pitchFamily="29" charset="-128"/>
              <a:cs typeface="ヒラギノ角ゴ Pro W3" pitchFamily="29" charset="-128"/>
            </a:endParaRPr>
          </a:p>
        </p:txBody>
      </p:sp>
      <p:sp>
        <p:nvSpPr>
          <p:cNvPr id="9220" name="Slide Number Placeholder 3"/>
          <p:cNvSpPr>
            <a:spLocks noGrp="1"/>
          </p:cNvSpPr>
          <p:nvPr>
            <p:ph type="sldNum" sz="quarter" idx="5"/>
          </p:nvPr>
        </p:nvSpPr>
        <p:spPr bwMode="auto">
          <a:noFill/>
          <a:ln>
            <a:miter lim="800000"/>
            <a:headEnd/>
            <a:tailEnd/>
          </a:ln>
        </p:spPr>
        <p:txBody>
          <a:bodyPr/>
          <a:lstStyle/>
          <a:p>
            <a:fld id="{93965946-E493-E942-950F-69580B6EDE0A}" type="slidenum">
              <a:rPr lang="en-US">
                <a:latin typeface="Calibri" pitchFamily="29" charset="0"/>
                <a:ea typeface="ヒラギノ角ゴ Pro W3" pitchFamily="29" charset="-128"/>
                <a:cs typeface="ヒラギノ角ゴ Pro W3" pitchFamily="29" charset="-128"/>
              </a:rPr>
              <a:pPr/>
              <a:t>1</a:t>
            </a:fld>
            <a:endParaRPr lang="en-US">
              <a:latin typeface="Calibri" pitchFamily="29" charset="0"/>
              <a:ea typeface="ヒラギノ角ゴ Pro W3" pitchFamily="29" charset="-128"/>
              <a:cs typeface="ヒラギノ角ゴ Pro W3" pitchFamily="29"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Slides</a:t>
            </a:r>
            <a:r>
              <a:rPr lang="en-US" baseline="0" dirty="0"/>
              <a:t> 2-7 are a overview and refresher from last years science team meeting</a:t>
            </a:r>
            <a:endParaRPr lang="en-US" dirty="0"/>
          </a:p>
        </p:txBody>
      </p:sp>
      <p:sp>
        <p:nvSpPr>
          <p:cNvPr id="4" name="Slide Number Placeholder 3"/>
          <p:cNvSpPr>
            <a:spLocks noGrp="1"/>
          </p:cNvSpPr>
          <p:nvPr>
            <p:ph type="sldNum" sz="quarter" idx="10"/>
          </p:nvPr>
        </p:nvSpPr>
        <p:spPr/>
        <p:txBody>
          <a:bodyPr/>
          <a:lstStyle/>
          <a:p>
            <a:pPr>
              <a:defRPr/>
            </a:pPr>
            <a:fld id="{F8B449A7-3F4A-FD46-A554-2A5EC93D50D9}" type="slidenum">
              <a:rPr lang="en-US" smtClean="0"/>
              <a:pPr>
                <a:defRPr/>
              </a:pPr>
              <a:t>2</a:t>
            </a:fld>
            <a:endParaRPr lang="en-US"/>
          </a:p>
        </p:txBody>
      </p:sp>
    </p:spTree>
    <p:extLst>
      <p:ext uri="{BB962C8B-B14F-4D97-AF65-F5344CB8AC3E}">
        <p14:creationId xmlns:p14="http://schemas.microsoft.com/office/powerpoint/2010/main" val="9094127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F8B449A7-3F4A-FD46-A554-2A5EC93D50D9}" type="slidenum">
              <a:rPr lang="en-US" smtClean="0"/>
              <a:pPr>
                <a:defRPr/>
              </a:pPr>
              <a:t>4</a:t>
            </a:fld>
            <a:endParaRPr lang="en-US"/>
          </a:p>
        </p:txBody>
      </p:sp>
    </p:spTree>
    <p:extLst>
      <p:ext uri="{BB962C8B-B14F-4D97-AF65-F5344CB8AC3E}">
        <p14:creationId xmlns:p14="http://schemas.microsoft.com/office/powerpoint/2010/main" val="19294731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F8B449A7-3F4A-FD46-A554-2A5EC93D50D9}" type="slidenum">
              <a:rPr lang="en-US" smtClean="0"/>
              <a:pPr>
                <a:defRPr/>
              </a:pPr>
              <a:t>7</a:t>
            </a:fld>
            <a:endParaRPr lang="en-US"/>
          </a:p>
        </p:txBody>
      </p:sp>
    </p:spTree>
    <p:extLst>
      <p:ext uri="{BB962C8B-B14F-4D97-AF65-F5344CB8AC3E}">
        <p14:creationId xmlns:p14="http://schemas.microsoft.com/office/powerpoint/2010/main" val="25646323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F8B449A7-3F4A-FD46-A554-2A5EC93D50D9}" type="slidenum">
              <a:rPr lang="en-US" smtClean="0"/>
              <a:pPr>
                <a:defRPr/>
              </a:pPr>
              <a:t>14</a:t>
            </a:fld>
            <a:endParaRPr lang="en-US"/>
          </a:p>
        </p:txBody>
      </p:sp>
    </p:spTree>
    <p:extLst>
      <p:ext uri="{BB962C8B-B14F-4D97-AF65-F5344CB8AC3E}">
        <p14:creationId xmlns:p14="http://schemas.microsoft.com/office/powerpoint/2010/main" val="37566568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plot</a:t>
            </a:r>
            <a:r>
              <a:rPr lang="en-US" baseline="0" dirty="0"/>
              <a:t> shows the components of SAGE’s attitude quaternion as determined by the MEKF. </a:t>
            </a:r>
            <a:endParaRPr lang="en-US" dirty="0"/>
          </a:p>
          <a:p>
            <a:r>
              <a:rPr lang="en-US" dirty="0"/>
              <a:t>The dots are not IA</a:t>
            </a:r>
            <a:r>
              <a:rPr lang="en-US" baseline="0" dirty="0"/>
              <a:t> events just BAD at the event time. It was not produced by a final implementation of the MEKF.  </a:t>
            </a: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Most of the</a:t>
            </a:r>
            <a:r>
              <a:rPr lang="en-US" baseline="0" dirty="0"/>
              <a:t> code and processing pipeline is </a:t>
            </a:r>
            <a:r>
              <a:rPr lang="en-US" dirty="0"/>
              <a:t>in place.</a:t>
            </a:r>
          </a:p>
          <a:p>
            <a:endParaRPr lang="en-US" dirty="0"/>
          </a:p>
        </p:txBody>
      </p:sp>
      <p:sp>
        <p:nvSpPr>
          <p:cNvPr id="4" name="Slide Number Placeholder 3"/>
          <p:cNvSpPr>
            <a:spLocks noGrp="1"/>
          </p:cNvSpPr>
          <p:nvPr>
            <p:ph type="sldNum" sz="quarter" idx="10"/>
          </p:nvPr>
        </p:nvSpPr>
        <p:spPr/>
        <p:txBody>
          <a:bodyPr/>
          <a:lstStyle/>
          <a:p>
            <a:pPr>
              <a:defRPr/>
            </a:pPr>
            <a:fld id="{F8B449A7-3F4A-FD46-A554-2A5EC93D50D9}" type="slidenum">
              <a:rPr lang="en-US" smtClean="0"/>
              <a:pPr>
                <a:defRPr/>
              </a:pPr>
              <a:t>15</a:t>
            </a:fld>
            <a:endParaRPr lang="en-US"/>
          </a:p>
        </p:txBody>
      </p:sp>
    </p:spTree>
    <p:extLst>
      <p:ext uri="{BB962C8B-B14F-4D97-AF65-F5344CB8AC3E}">
        <p14:creationId xmlns:p14="http://schemas.microsoft.com/office/powerpoint/2010/main" val="31570649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F8B449A7-3F4A-FD46-A554-2A5EC93D50D9}" type="slidenum">
              <a:rPr lang="en-US" smtClean="0"/>
              <a:pPr>
                <a:defRPr/>
              </a:pPr>
              <a:t>16</a:t>
            </a:fld>
            <a:endParaRPr lang="en-US"/>
          </a:p>
        </p:txBody>
      </p:sp>
    </p:spTree>
    <p:extLst>
      <p:ext uri="{BB962C8B-B14F-4D97-AF65-F5344CB8AC3E}">
        <p14:creationId xmlns:p14="http://schemas.microsoft.com/office/powerpoint/2010/main" val="343438052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1E71D69-284A-2849-A66C-ECAE3D06BD0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 y="857251"/>
            <a:ext cx="8991600" cy="4012406"/>
          </a:xfrm>
          <a:prstGeom prst="rect">
            <a:avLst/>
          </a:prstGeom>
        </p:spPr>
        <p:txBody>
          <a:bodyPr/>
          <a:lstStyle>
            <a:lvl1pPr>
              <a:buClr>
                <a:schemeClr val="accent2">
                  <a:lumMod val="75000"/>
                </a:schemeClr>
              </a:buClr>
              <a:defRPr>
                <a:latin typeface="Arial"/>
                <a:cs typeface="Arial"/>
              </a:defRPr>
            </a:lvl1pPr>
            <a:lvl2pPr>
              <a:buClr>
                <a:schemeClr val="accent1"/>
              </a:buClr>
              <a:defRPr>
                <a:latin typeface="Arial"/>
                <a:cs typeface="Arial"/>
              </a:defRPr>
            </a:lvl2pPr>
            <a:lvl3pPr>
              <a:defRPr>
                <a:latin typeface="Arial"/>
                <a:cs typeface="Arial"/>
              </a:defRPr>
            </a:lvl3pPr>
            <a:lvl4pPr>
              <a:defRPr>
                <a:latin typeface="Arial"/>
                <a:cs typeface="Arial"/>
              </a:defRPr>
            </a:lvl4pPr>
            <a:lvl5pPr>
              <a:defRPr>
                <a:latin typeface="Arial"/>
                <a:cs typeface="Aria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p:cNvSpPr txBox="1">
            <a:spLocks/>
          </p:cNvSpPr>
          <p:nvPr userDrawn="1"/>
        </p:nvSpPr>
        <p:spPr>
          <a:xfrm>
            <a:off x="6932613" y="4970860"/>
            <a:ext cx="2133600" cy="171450"/>
          </a:xfrm>
          <a:prstGeom prst="rect">
            <a:avLst/>
          </a:prstGeom>
        </p:spPr>
        <p:txBody>
          <a:bodyPr anchor="ctr">
            <a:prstTxWarp prst="textNoShape">
              <a:avLst/>
            </a:prstTxWarp>
          </a:bodyPr>
          <a:lstStyle/>
          <a:p>
            <a:pPr algn="r">
              <a:defRPr/>
            </a:pPr>
            <a:fld id="{17F8D5CB-F081-0044-A0CB-882F132F8FAA}" type="slidenum">
              <a:rPr lang="en-US" sz="750" smtClean="0">
                <a:solidFill>
                  <a:srgbClr val="000000"/>
                </a:solidFill>
                <a:latin typeface="Calibri" charset="0"/>
                <a:ea typeface="ヒラギノ角ゴ Pro W3" charset="-128"/>
                <a:cs typeface="ヒラギノ角ゴ Pro W3" charset="-128"/>
              </a:rPr>
              <a:pPr algn="r">
                <a:defRPr/>
              </a:pPr>
              <a:t>‹#›</a:t>
            </a:fld>
            <a:endParaRPr lang="en-US" sz="750" dirty="0">
              <a:solidFill>
                <a:srgbClr val="000000"/>
              </a:solidFill>
              <a:latin typeface="Calibri" charset="0"/>
              <a:ea typeface="ヒラギノ角ゴ Pro W3" charset="-128"/>
              <a:cs typeface="ヒラギノ角ゴ Pro W3" charset="-128"/>
            </a:endParaRPr>
          </a:p>
        </p:txBody>
      </p:sp>
      <p:sp>
        <p:nvSpPr>
          <p:cNvPr id="7" name="Title Placeholder 10"/>
          <p:cNvSpPr>
            <a:spLocks noGrp="1"/>
          </p:cNvSpPr>
          <p:nvPr>
            <p:ph type="title"/>
          </p:nvPr>
        </p:nvSpPr>
        <p:spPr>
          <a:xfrm>
            <a:off x="1221746" y="147562"/>
            <a:ext cx="6679410" cy="484748"/>
          </a:xfrm>
          <a:prstGeom prst="rect">
            <a:avLst/>
          </a:prstGeom>
        </p:spPr>
        <p:txBody>
          <a:bodyPr rtlCol="0">
            <a:noAutofit/>
          </a:bodyPr>
          <a:lstStyle>
            <a:lvl1pPr>
              <a:defRPr sz="2400">
                <a:latin typeface="Arial"/>
                <a:cs typeface="Arial"/>
              </a:defRPr>
            </a:lvl1pPr>
          </a:lstStyle>
          <a:p>
            <a:r>
              <a:rPr lang="en-US"/>
              <a:t>Click to edit Master title style</a:t>
            </a:r>
            <a:endParaRPr lang="en-US" dirty="0"/>
          </a:p>
        </p:txBody>
      </p:sp>
      <p:sp>
        <p:nvSpPr>
          <p:cNvPr id="10" name="Date Placeholder 12"/>
          <p:cNvSpPr>
            <a:spLocks noGrp="1"/>
          </p:cNvSpPr>
          <p:nvPr>
            <p:ph type="dt" sz="half" idx="2"/>
          </p:nvPr>
        </p:nvSpPr>
        <p:spPr>
          <a:xfrm>
            <a:off x="142875" y="4970860"/>
            <a:ext cx="2133600" cy="172640"/>
          </a:xfrm>
          <a:prstGeom prst="rect">
            <a:avLst/>
          </a:prstGeom>
        </p:spPr>
        <p:txBody>
          <a:bodyPr vert="horz" lIns="91440" tIns="45720" rIns="91440" bIns="45720" rtlCol="0" anchor="ctr"/>
          <a:lstStyle>
            <a:lvl1pPr algn="l">
              <a:defRPr sz="900" baseline="0">
                <a:solidFill>
                  <a:schemeClr val="tx1"/>
                </a:solidFill>
              </a:defRPr>
            </a:lvl1pPr>
          </a:lstStyle>
          <a:p>
            <a:fld id="{A9E79D4F-B57E-1C4E-8EE1-3B4427408A1A}" type="datetime4">
              <a:rPr lang="en-US" smtClean="0"/>
              <a:pPr/>
              <a:t>October 28, 2019</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C508B32-7FBB-B642-A944-C33966F695D0}"/>
              </a:ext>
            </a:extLst>
          </p:cNvPr>
          <p:cNvPicPr>
            <a:picLocks noChangeAspect="1"/>
          </p:cNvPicPr>
          <p:nvPr userDrawn="1"/>
        </p:nvPicPr>
        <p:blipFill>
          <a:blip r:embed="rId4" cstate="print">
            <a:alphaModFix amt="50000"/>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6" name="Slide Number Placeholder 5"/>
          <p:cNvSpPr>
            <a:spLocks noGrp="1"/>
          </p:cNvSpPr>
          <p:nvPr>
            <p:ph type="sldNum" sz="quarter" idx="4"/>
          </p:nvPr>
        </p:nvSpPr>
        <p:spPr>
          <a:xfrm>
            <a:off x="6934200" y="4972050"/>
            <a:ext cx="2133600" cy="171450"/>
          </a:xfrm>
          <a:prstGeom prst="rect">
            <a:avLst/>
          </a:prstGeom>
        </p:spPr>
        <p:txBody>
          <a:bodyPr vert="horz" wrap="square" lIns="91440" tIns="45720" rIns="91440" bIns="45720" numCol="1" anchor="ctr" anchorCtr="0" compatLnSpc="1">
            <a:prstTxWarp prst="textNoShape">
              <a:avLst/>
            </a:prstTxWarp>
          </a:bodyPr>
          <a:lstStyle>
            <a:lvl1pPr algn="r">
              <a:defRPr sz="750">
                <a:solidFill>
                  <a:srgbClr val="000000"/>
                </a:solidFill>
                <a:latin typeface="Calibri" charset="0"/>
                <a:ea typeface="ヒラギノ角ゴ Pro W3" charset="-128"/>
                <a:cs typeface="ヒラギノ角ゴ Pro W3" charset="-128"/>
              </a:defRPr>
            </a:lvl1pPr>
          </a:lstStyle>
          <a:p>
            <a:pPr>
              <a:defRPr/>
            </a:pPr>
            <a:fld id="{2DCE6D5B-4AB6-3147-B0D9-B784D301F899}" type="slidenum">
              <a:rPr lang="en-US" smtClean="0"/>
              <a:pPr>
                <a:defRPr/>
              </a:pPr>
              <a:t>‹#›</a:t>
            </a:fld>
            <a:endParaRPr lang="en-US" dirty="0"/>
          </a:p>
        </p:txBody>
      </p:sp>
      <p:sp>
        <p:nvSpPr>
          <p:cNvPr id="1028" name="Title Placeholder 8"/>
          <p:cNvSpPr>
            <a:spLocks noGrp="1"/>
          </p:cNvSpPr>
          <p:nvPr>
            <p:ph type="title"/>
          </p:nvPr>
        </p:nvSpPr>
        <p:spPr bwMode="auto">
          <a:xfrm>
            <a:off x="1209678" y="120254"/>
            <a:ext cx="6791325" cy="46196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a:t>
            </a:r>
          </a:p>
        </p:txBody>
      </p:sp>
      <p:pic>
        <p:nvPicPr>
          <p:cNvPr id="1029" name="Picture 9" descr="NASA Meatball.png"/>
          <p:cNvPicPr>
            <a:picLocks noChangeAspect="1"/>
          </p:cNvPicPr>
          <p:nvPr userDrawn="1"/>
        </p:nvPicPr>
        <p:blipFill>
          <a:blip r:embed="rId5"/>
          <a:srcRect/>
          <a:stretch>
            <a:fillRect/>
          </a:stretch>
        </p:blipFill>
        <p:spPr bwMode="auto">
          <a:xfrm>
            <a:off x="8290381" y="109539"/>
            <a:ext cx="793293" cy="626269"/>
          </a:xfrm>
          <a:prstGeom prst="rect">
            <a:avLst/>
          </a:prstGeom>
          <a:noFill/>
          <a:ln w="9525">
            <a:noFill/>
            <a:miter lim="800000"/>
            <a:headEnd/>
            <a:tailEnd/>
          </a:ln>
        </p:spPr>
      </p:pic>
      <p:cxnSp>
        <p:nvCxnSpPr>
          <p:cNvPr id="12" name="Straight Connector 11"/>
          <p:cNvCxnSpPr>
            <a:cxnSpLocks noChangeShapeType="1"/>
          </p:cNvCxnSpPr>
          <p:nvPr userDrawn="1"/>
        </p:nvCxnSpPr>
        <p:spPr bwMode="auto">
          <a:xfrm>
            <a:off x="1209678" y="734617"/>
            <a:ext cx="6791325" cy="1190"/>
          </a:xfrm>
          <a:prstGeom prst="line">
            <a:avLst/>
          </a:prstGeom>
          <a:noFill/>
          <a:ln w="25400">
            <a:solidFill>
              <a:schemeClr val="accent1"/>
            </a:solidFill>
            <a:round/>
            <a:headEnd/>
            <a:tailEnd/>
          </a:ln>
          <a:effectLst>
            <a:outerShdw dist="20000" dir="5400000" rotWithShape="0">
              <a:srgbClr val="808080">
                <a:alpha val="37999"/>
              </a:srgbClr>
            </a:outerShdw>
          </a:effectLst>
        </p:spPr>
      </p:cxnSp>
      <p:pic>
        <p:nvPicPr>
          <p:cNvPr id="10" name="Picture 9" descr="SAGE III LOGO no Latin.png"/>
          <p:cNvPicPr>
            <a:picLocks noChangeAspect="1"/>
          </p:cNvPicPr>
          <p:nvPr userDrawn="1"/>
        </p:nvPicPr>
        <p:blipFill>
          <a:blip r:embed="rId6"/>
          <a:stretch>
            <a:fillRect/>
          </a:stretch>
        </p:blipFill>
        <p:spPr>
          <a:xfrm>
            <a:off x="240203" y="120254"/>
            <a:ext cx="680096" cy="702751"/>
          </a:xfrm>
          <a:prstGeom prst="rect">
            <a:avLst/>
          </a:prstGeom>
        </p:spPr>
      </p:pic>
      <p:sp>
        <p:nvSpPr>
          <p:cNvPr id="13" name="Date Placeholder 12"/>
          <p:cNvSpPr>
            <a:spLocks noGrp="1"/>
          </p:cNvSpPr>
          <p:nvPr>
            <p:ph type="dt" sz="half" idx="2"/>
          </p:nvPr>
        </p:nvSpPr>
        <p:spPr>
          <a:xfrm>
            <a:off x="142875" y="4869657"/>
            <a:ext cx="2133600" cy="273844"/>
          </a:xfrm>
          <a:prstGeom prst="rect">
            <a:avLst/>
          </a:prstGeom>
        </p:spPr>
        <p:txBody>
          <a:bodyPr vert="horz" lIns="91440" tIns="45720" rIns="91440" bIns="45720" rtlCol="0" anchor="ctr"/>
          <a:lstStyle>
            <a:lvl1pPr algn="l">
              <a:defRPr sz="900" baseline="0">
                <a:solidFill>
                  <a:schemeClr val="tx1"/>
                </a:solidFill>
              </a:defRPr>
            </a:lvl1pPr>
          </a:lstStyle>
          <a:p>
            <a:fld id="{A9E79D4F-B57E-1C4E-8EE1-3B4427408A1A}" type="datetime4">
              <a:rPr lang="en-US" smtClean="0"/>
              <a:pPr/>
              <a:t>October 28, 2019</a:t>
            </a:fld>
            <a:endParaRPr lang="en-US" dirty="0"/>
          </a:p>
        </p:txBody>
      </p:sp>
    </p:spTree>
  </p:cSld>
  <p:clrMap bg1="lt1" tx1="dk1" bg2="lt2" tx2="dk2" accent1="accent1" accent2="accent2" accent3="accent3" accent4="accent4" accent5="accent5" accent6="accent6" hlink="hlink" folHlink="folHlink"/>
  <p:sldLayoutIdLst>
    <p:sldLayoutId id="2147484394" r:id="rId1"/>
    <p:sldLayoutId id="2147484395" r:id="rId2"/>
  </p:sldLayoutIdLst>
  <p:hf hdr="0" ftr="0"/>
  <p:txStyles>
    <p:titleStyle>
      <a:lvl1pPr algn="ctr" rtl="0" eaLnBrk="1" fontAlgn="base" hangingPunct="1">
        <a:spcBef>
          <a:spcPct val="0"/>
        </a:spcBef>
        <a:spcAft>
          <a:spcPct val="0"/>
        </a:spcAft>
        <a:defRPr sz="2400" b="1" kern="1200">
          <a:solidFill>
            <a:srgbClr val="000090"/>
          </a:solidFill>
          <a:latin typeface="Arial"/>
          <a:ea typeface="ヒラギノ角ゴ Pro W3" pitchFamily="-109" charset="-128"/>
          <a:cs typeface="Arial"/>
        </a:defRPr>
      </a:lvl1pPr>
      <a:lvl2pPr algn="ctr" rtl="0" eaLnBrk="1" fontAlgn="base" hangingPunct="1">
        <a:spcBef>
          <a:spcPct val="0"/>
        </a:spcBef>
        <a:spcAft>
          <a:spcPct val="0"/>
        </a:spcAft>
        <a:defRPr sz="2100" b="1">
          <a:solidFill>
            <a:srgbClr val="000090"/>
          </a:solidFill>
          <a:latin typeface="Calibri" pitchFamily="34" charset="0"/>
          <a:ea typeface="ヒラギノ角ゴ Pro W3" pitchFamily="-109" charset="-128"/>
          <a:cs typeface="ヒラギノ角ゴ Pro W3" pitchFamily="-109" charset="-128"/>
        </a:defRPr>
      </a:lvl2pPr>
      <a:lvl3pPr algn="ctr" rtl="0" eaLnBrk="1" fontAlgn="base" hangingPunct="1">
        <a:spcBef>
          <a:spcPct val="0"/>
        </a:spcBef>
        <a:spcAft>
          <a:spcPct val="0"/>
        </a:spcAft>
        <a:defRPr sz="2100" b="1">
          <a:solidFill>
            <a:srgbClr val="000090"/>
          </a:solidFill>
          <a:latin typeface="Calibri" pitchFamily="34" charset="0"/>
          <a:ea typeface="ヒラギノ角ゴ Pro W3" pitchFamily="-109" charset="-128"/>
          <a:cs typeface="ヒラギノ角ゴ Pro W3" pitchFamily="-109" charset="-128"/>
        </a:defRPr>
      </a:lvl3pPr>
      <a:lvl4pPr algn="ctr" rtl="0" eaLnBrk="1" fontAlgn="base" hangingPunct="1">
        <a:spcBef>
          <a:spcPct val="0"/>
        </a:spcBef>
        <a:spcAft>
          <a:spcPct val="0"/>
        </a:spcAft>
        <a:defRPr sz="2100" b="1">
          <a:solidFill>
            <a:srgbClr val="000090"/>
          </a:solidFill>
          <a:latin typeface="Calibri" pitchFamily="34" charset="0"/>
          <a:ea typeface="ヒラギノ角ゴ Pro W3" pitchFamily="-109" charset="-128"/>
          <a:cs typeface="ヒラギノ角ゴ Pro W3" pitchFamily="-109" charset="-128"/>
        </a:defRPr>
      </a:lvl4pPr>
      <a:lvl5pPr algn="ctr" rtl="0" eaLnBrk="1" fontAlgn="base" hangingPunct="1">
        <a:spcBef>
          <a:spcPct val="0"/>
        </a:spcBef>
        <a:spcAft>
          <a:spcPct val="0"/>
        </a:spcAft>
        <a:defRPr sz="2100" b="1">
          <a:solidFill>
            <a:srgbClr val="000090"/>
          </a:solidFill>
          <a:latin typeface="Calibri" pitchFamily="34" charset="0"/>
          <a:ea typeface="ヒラギノ角ゴ Pro W3" pitchFamily="-109" charset="-128"/>
          <a:cs typeface="ヒラギノ角ゴ Pro W3" pitchFamily="-109" charset="-128"/>
        </a:defRPr>
      </a:lvl5pPr>
      <a:lvl6pPr marL="342892" algn="ctr" rtl="0" eaLnBrk="1" fontAlgn="base" hangingPunct="1">
        <a:spcBef>
          <a:spcPct val="0"/>
        </a:spcBef>
        <a:spcAft>
          <a:spcPct val="0"/>
        </a:spcAft>
        <a:defRPr sz="2700" b="1">
          <a:solidFill>
            <a:schemeClr val="bg1"/>
          </a:solidFill>
          <a:latin typeface="Calibri" pitchFamily="34" charset="0"/>
        </a:defRPr>
      </a:lvl6pPr>
      <a:lvl7pPr marL="685783" algn="ctr" rtl="0" eaLnBrk="1" fontAlgn="base" hangingPunct="1">
        <a:spcBef>
          <a:spcPct val="0"/>
        </a:spcBef>
        <a:spcAft>
          <a:spcPct val="0"/>
        </a:spcAft>
        <a:defRPr sz="2700" b="1">
          <a:solidFill>
            <a:schemeClr val="bg1"/>
          </a:solidFill>
          <a:latin typeface="Calibri" pitchFamily="34" charset="0"/>
        </a:defRPr>
      </a:lvl7pPr>
      <a:lvl8pPr marL="1028675" algn="ctr" rtl="0" eaLnBrk="1" fontAlgn="base" hangingPunct="1">
        <a:spcBef>
          <a:spcPct val="0"/>
        </a:spcBef>
        <a:spcAft>
          <a:spcPct val="0"/>
        </a:spcAft>
        <a:defRPr sz="2700" b="1">
          <a:solidFill>
            <a:schemeClr val="bg1"/>
          </a:solidFill>
          <a:latin typeface="Calibri" pitchFamily="34" charset="0"/>
        </a:defRPr>
      </a:lvl8pPr>
      <a:lvl9pPr marL="1371566" algn="ctr" rtl="0" eaLnBrk="1" fontAlgn="base" hangingPunct="1">
        <a:spcBef>
          <a:spcPct val="0"/>
        </a:spcBef>
        <a:spcAft>
          <a:spcPct val="0"/>
        </a:spcAft>
        <a:defRPr sz="2700" b="1">
          <a:solidFill>
            <a:schemeClr val="bg1"/>
          </a:solidFill>
          <a:latin typeface="Calibri" pitchFamily="34" charset="0"/>
        </a:defRPr>
      </a:lvl9pPr>
    </p:titleStyle>
    <p:bodyStyle>
      <a:lvl1pPr marL="257168" indent="-257168" algn="l" rtl="0" eaLnBrk="1" fontAlgn="base" hangingPunct="1">
        <a:spcBef>
          <a:spcPct val="20000"/>
        </a:spcBef>
        <a:spcAft>
          <a:spcPct val="0"/>
        </a:spcAft>
        <a:buClr>
          <a:srgbClr val="C00000"/>
        </a:buClr>
        <a:buFont typeface="Wingdings" pitchFamily="29" charset="2"/>
        <a:buChar char="Ø"/>
        <a:defRPr sz="2100" b="1" kern="1200">
          <a:solidFill>
            <a:schemeClr val="tx1"/>
          </a:solidFill>
          <a:latin typeface="+mn-lt"/>
          <a:ea typeface="ヒラギノ角ゴ Pro W3" pitchFamily="-109" charset="-128"/>
          <a:cs typeface="ヒラギノ角ゴ Pro W3" pitchFamily="-109" charset="-128"/>
        </a:defRPr>
      </a:lvl1pPr>
      <a:lvl2pPr marL="557199" indent="-214308" algn="l" rtl="0" eaLnBrk="1" fontAlgn="base" hangingPunct="1">
        <a:spcBef>
          <a:spcPct val="20000"/>
        </a:spcBef>
        <a:spcAft>
          <a:spcPct val="0"/>
        </a:spcAft>
        <a:buClr>
          <a:srgbClr val="0000CC"/>
        </a:buClr>
        <a:buFont typeface="Arial" pitchFamily="29" charset="0"/>
        <a:buChar char="•"/>
        <a:defRPr sz="1800" kern="1200">
          <a:solidFill>
            <a:schemeClr val="tx1"/>
          </a:solidFill>
          <a:latin typeface="+mn-lt"/>
          <a:ea typeface="ヒラギノ角ゴ Pro W3" pitchFamily="-109" charset="-128"/>
          <a:cs typeface="+mn-cs"/>
        </a:defRPr>
      </a:lvl2pPr>
      <a:lvl3pPr marL="857228" indent="-171446" algn="l" rtl="0" eaLnBrk="1" fontAlgn="base" hangingPunct="1">
        <a:spcBef>
          <a:spcPct val="20000"/>
        </a:spcBef>
        <a:spcAft>
          <a:spcPct val="0"/>
        </a:spcAft>
        <a:buFont typeface="Wingdings" pitchFamily="29" charset="2"/>
        <a:buChar char="§"/>
        <a:defRPr sz="1500" kern="1200">
          <a:solidFill>
            <a:schemeClr val="tx1"/>
          </a:solidFill>
          <a:latin typeface="+mn-lt"/>
          <a:ea typeface="ＭＳ Ｐゴシック" pitchFamily="-105" charset="-128"/>
          <a:cs typeface="ＭＳ Ｐゴシック" pitchFamily="-105" charset="-128"/>
        </a:defRPr>
      </a:lvl3pPr>
      <a:lvl4pPr marL="1200120" indent="-171446" algn="l" rtl="0" eaLnBrk="1" fontAlgn="base" hangingPunct="1">
        <a:spcBef>
          <a:spcPct val="20000"/>
        </a:spcBef>
        <a:spcAft>
          <a:spcPct val="0"/>
        </a:spcAft>
        <a:buFont typeface="Courier New" pitchFamily="29" charset="0"/>
        <a:buChar char="o"/>
        <a:defRPr kern="1200">
          <a:solidFill>
            <a:schemeClr val="tx1"/>
          </a:solidFill>
          <a:latin typeface="+mn-lt"/>
          <a:ea typeface="ＭＳ Ｐゴシック" pitchFamily="-105" charset="-128"/>
          <a:cs typeface="+mn-cs"/>
        </a:defRPr>
      </a:lvl4pPr>
      <a:lvl5pPr marL="1543012" indent="-171446" algn="l" rtl="0" eaLnBrk="1" fontAlgn="base" hangingPunct="1">
        <a:spcBef>
          <a:spcPct val="20000"/>
        </a:spcBef>
        <a:spcAft>
          <a:spcPct val="0"/>
        </a:spcAft>
        <a:buFont typeface="Arial" pitchFamily="29" charset="0"/>
        <a:buChar char="•"/>
        <a:defRPr kern="1200">
          <a:solidFill>
            <a:schemeClr val="tx1"/>
          </a:solidFill>
          <a:latin typeface="+mn-lt"/>
          <a:ea typeface="ヒラギノ角ゴ Pro W3" charset="-128"/>
          <a:cs typeface="ヒラギノ角ゴ Pro W3" charset="-128"/>
        </a:defRPr>
      </a:lvl5pPr>
      <a:lvl6pPr marL="1885903"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795"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686"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577"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6.emf"/></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emf"/></Relationships>
</file>

<file path=ppt/slides/_rels/slide1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Box 2"/>
          <p:cNvSpPr txBox="1">
            <a:spLocks noChangeArrowheads="1"/>
          </p:cNvSpPr>
          <p:nvPr/>
        </p:nvSpPr>
        <p:spPr bwMode="auto">
          <a:xfrm>
            <a:off x="2692880" y="2768028"/>
            <a:ext cx="6126956" cy="1846659"/>
          </a:xfrm>
          <a:prstGeom prst="rect">
            <a:avLst/>
          </a:prstGeom>
          <a:noFill/>
          <a:ln w="9525">
            <a:noFill/>
            <a:miter lim="800000"/>
            <a:headEnd/>
            <a:tailEnd/>
          </a:ln>
        </p:spPr>
        <p:txBody>
          <a:bodyPr>
            <a:prstTxWarp prst="textNoShape">
              <a:avLst/>
            </a:prstTxWarp>
            <a:spAutoFit/>
          </a:bodyPr>
          <a:lstStyle/>
          <a:p>
            <a:pPr algn="r">
              <a:spcBef>
                <a:spcPts val="450"/>
              </a:spcBef>
            </a:pPr>
            <a:r>
              <a:rPr lang="en-US" sz="1400" b="1"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Disturbance Monitoring Package Status Report</a:t>
            </a:r>
          </a:p>
          <a:p>
            <a:pPr algn="r">
              <a:spcBef>
                <a:spcPts val="450"/>
              </a:spcBef>
            </a:pPr>
            <a:endParaRPr lang="en-US" sz="1500" b="1" dirty="0">
              <a:solidFill>
                <a:srgbClr val="FFFF00"/>
              </a:solidFill>
              <a:latin typeface="Helvetica Neue" panose="02000503000000020004" pitchFamily="2" charset="0"/>
              <a:ea typeface="Helvetica Neue" panose="02000503000000020004" pitchFamily="2" charset="0"/>
              <a:cs typeface="Helvetica Neue" panose="02000503000000020004" pitchFamily="2" charset="0"/>
            </a:endParaRPr>
          </a:p>
          <a:p>
            <a:pPr algn="r">
              <a:spcBef>
                <a:spcPts val="450"/>
              </a:spcBef>
            </a:pPr>
            <a:r>
              <a:rPr lang="en-US" sz="1200" b="1" dirty="0">
                <a:solidFill>
                  <a:srgbClr val="EF9337"/>
                </a:solidFill>
                <a:latin typeface="Helvetica Neue" panose="02000503000000020004" pitchFamily="2" charset="0"/>
                <a:ea typeface="Helvetica Neue" panose="02000503000000020004" pitchFamily="2" charset="0"/>
                <a:cs typeface="Helvetica Neue" panose="02000503000000020004" pitchFamily="2" charset="0"/>
              </a:rPr>
              <a:t>Andrew Peterson</a:t>
            </a:r>
          </a:p>
          <a:p>
            <a:pPr algn="r">
              <a:spcBef>
                <a:spcPts val="450"/>
              </a:spcBef>
            </a:pPr>
            <a:r>
              <a:rPr lang="en-US" sz="1200" b="1" dirty="0">
                <a:solidFill>
                  <a:srgbClr val="EF9337"/>
                </a:solidFill>
                <a:latin typeface="Helvetica Neue" panose="02000503000000020004" pitchFamily="2" charset="0"/>
                <a:ea typeface="Helvetica Neue" panose="02000503000000020004" pitchFamily="2" charset="0"/>
                <a:cs typeface="Helvetica Neue" panose="02000503000000020004" pitchFamily="2" charset="0"/>
              </a:rPr>
              <a:t>Deputy Mission Operations Manager</a:t>
            </a:r>
          </a:p>
          <a:p>
            <a:pPr algn="r">
              <a:spcBef>
                <a:spcPts val="450"/>
              </a:spcBef>
            </a:pPr>
            <a:endParaRPr lang="en-US" sz="1200" b="1" dirty="0">
              <a:solidFill>
                <a:srgbClr val="EF9337"/>
              </a:solidFill>
              <a:latin typeface="Helvetica Neue" panose="02000503000000020004" pitchFamily="2" charset="0"/>
              <a:ea typeface="Helvetica Neue" panose="02000503000000020004" pitchFamily="2" charset="0"/>
              <a:cs typeface="Helvetica Neue" panose="02000503000000020004" pitchFamily="2" charset="0"/>
            </a:endParaRPr>
          </a:p>
          <a:p>
            <a:pPr algn="r">
              <a:spcBef>
                <a:spcPts val="450"/>
              </a:spcBef>
            </a:pPr>
            <a:endParaRPr lang="en-US" sz="1200" b="1" dirty="0">
              <a:solidFill>
                <a:srgbClr val="EF9337"/>
              </a:solidFill>
              <a:latin typeface="Helvetica Neue" panose="02000503000000020004" pitchFamily="2" charset="0"/>
              <a:ea typeface="Helvetica Neue" panose="02000503000000020004" pitchFamily="2" charset="0"/>
              <a:cs typeface="Helvetica Neue" panose="02000503000000020004" pitchFamily="2" charset="0"/>
            </a:endParaRPr>
          </a:p>
          <a:p>
            <a:pPr algn="r">
              <a:spcBef>
                <a:spcPts val="450"/>
              </a:spcBef>
            </a:pPr>
            <a:r>
              <a:rPr lang="en-US" sz="1200" b="1" dirty="0">
                <a:solidFill>
                  <a:srgbClr val="EF9337"/>
                </a:solidFill>
                <a:latin typeface="Helvetica Neue" panose="02000503000000020004" pitchFamily="2" charset="0"/>
                <a:ea typeface="Helvetica Neue" panose="02000503000000020004" pitchFamily="2" charset="0"/>
                <a:cs typeface="Helvetica Neue" panose="02000503000000020004" pitchFamily="2" charset="0"/>
              </a:rPr>
              <a:t>Amy Rowell, Marsha Larosee, David Huber, Charles Hill</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The Disturbance Monitoring Package (DMP) is a Honeywell Miniature Inertial Measurement Unit comprised of three orthogonal ring laser gyros to measure angular rates in three orthogonal axes.</a:t>
            </a:r>
          </a:p>
          <a:p>
            <a:r>
              <a:rPr lang="en-US" dirty="0"/>
              <a:t>The DMP's primary requirement is to flag periods when vibration conditions can negatively impact the science data product.</a:t>
            </a:r>
          </a:p>
        </p:txBody>
      </p:sp>
      <p:sp>
        <p:nvSpPr>
          <p:cNvPr id="3" name="Title 2"/>
          <p:cNvSpPr>
            <a:spLocks noGrp="1"/>
          </p:cNvSpPr>
          <p:nvPr>
            <p:ph type="title"/>
          </p:nvPr>
        </p:nvSpPr>
        <p:spPr/>
        <p:txBody>
          <a:bodyPr/>
          <a:lstStyle/>
          <a:p>
            <a:r>
              <a:rPr lang="en-US" dirty="0"/>
              <a:t>DMP Overview</a:t>
            </a:r>
          </a:p>
        </p:txBody>
      </p:sp>
      <p:sp>
        <p:nvSpPr>
          <p:cNvPr id="4" name="Date Placeholder 3"/>
          <p:cNvSpPr>
            <a:spLocks noGrp="1"/>
          </p:cNvSpPr>
          <p:nvPr>
            <p:ph type="dt" sz="half" idx="2"/>
          </p:nvPr>
        </p:nvSpPr>
        <p:spPr/>
        <p:txBody>
          <a:bodyPr/>
          <a:lstStyle/>
          <a:p>
            <a:fld id="{A9E79D4F-B57E-1C4E-8EE1-3B4427408A1A}" type="datetime4">
              <a:rPr lang="en-US" smtClean="0"/>
              <a:pPr/>
              <a:t>October 28, 2019</a:t>
            </a:fld>
            <a:endParaRPr lang="en-US"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36155" y="2606588"/>
            <a:ext cx="2450592" cy="2450592"/>
          </a:xfrm>
          <a:prstGeom prst="rect">
            <a:avLst/>
          </a:prstGeom>
        </p:spPr>
      </p:pic>
    </p:spTree>
    <p:extLst>
      <p:ext uri="{BB962C8B-B14F-4D97-AF65-F5344CB8AC3E}">
        <p14:creationId xmlns:p14="http://schemas.microsoft.com/office/powerpoint/2010/main" val="1982286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DMP Location</a:t>
            </a:r>
          </a:p>
        </p:txBody>
      </p:sp>
      <p:sp>
        <p:nvSpPr>
          <p:cNvPr id="4" name="Date Placeholder 3"/>
          <p:cNvSpPr>
            <a:spLocks noGrp="1"/>
          </p:cNvSpPr>
          <p:nvPr>
            <p:ph type="dt" sz="half" idx="2"/>
          </p:nvPr>
        </p:nvSpPr>
        <p:spPr/>
        <p:txBody>
          <a:bodyPr/>
          <a:lstStyle/>
          <a:p>
            <a:fld id="{A9E79D4F-B57E-1C4E-8EE1-3B4427408A1A}" type="datetime4">
              <a:rPr lang="en-US" smtClean="0"/>
              <a:pPr/>
              <a:t>October 28, 2019</a:t>
            </a:fld>
            <a:endParaRPr lang="en-US" dirty="0"/>
          </a:p>
        </p:txBody>
      </p:sp>
      <p:graphicFrame>
        <p:nvGraphicFramePr>
          <p:cNvPr id="2" name="Content Placeholder 1"/>
          <p:cNvGraphicFramePr>
            <a:graphicFrameLocks noGrp="1" noChangeAspect="1"/>
          </p:cNvGraphicFramePr>
          <p:nvPr>
            <p:ph idx="1"/>
            <p:extLst>
              <p:ext uri="{D42A27DB-BD31-4B8C-83A1-F6EECF244321}">
                <p14:modId xmlns:p14="http://schemas.microsoft.com/office/powerpoint/2010/main" val="2169657224"/>
              </p:ext>
            </p:extLst>
          </p:nvPr>
        </p:nvGraphicFramePr>
        <p:xfrm>
          <a:off x="1238250" y="857250"/>
          <a:ext cx="6667500" cy="4013200"/>
        </p:xfrm>
        <a:graphic>
          <a:graphicData uri="http://schemas.openxmlformats.org/presentationml/2006/ole">
            <mc:AlternateContent xmlns:mc="http://schemas.openxmlformats.org/markup-compatibility/2006">
              <mc:Choice xmlns:v="urn:schemas-microsoft-com:vml" Requires="v">
                <p:oleObj spid="_x0000_s2058" name="Acrobat Document" r:id="rId3" imgW="5379649" imgH="3238113" progId="AcroExch.Document.2017">
                  <p:embed/>
                </p:oleObj>
              </mc:Choice>
              <mc:Fallback>
                <p:oleObj name="Acrobat Document" r:id="rId3" imgW="5379649" imgH="3238113" progId="AcroExch.Document.2017">
                  <p:embed/>
                  <p:pic>
                    <p:nvPicPr>
                      <p:cNvPr id="0" name=""/>
                      <p:cNvPicPr/>
                      <p:nvPr/>
                    </p:nvPicPr>
                    <p:blipFill>
                      <a:blip r:embed="rId4"/>
                      <a:stretch>
                        <a:fillRect/>
                      </a:stretch>
                    </p:blipFill>
                    <p:spPr>
                      <a:xfrm>
                        <a:off x="1238250" y="857250"/>
                        <a:ext cx="6667500" cy="4013200"/>
                      </a:xfrm>
                      <a:prstGeom prst="rect">
                        <a:avLst/>
                      </a:prstGeom>
                    </p:spPr>
                  </p:pic>
                </p:oleObj>
              </mc:Fallback>
            </mc:AlternateContent>
          </a:graphicData>
        </a:graphic>
      </p:graphicFrame>
      <p:sp>
        <p:nvSpPr>
          <p:cNvPr id="5" name="Rectangle 4"/>
          <p:cNvSpPr/>
          <p:nvPr/>
        </p:nvSpPr>
        <p:spPr>
          <a:xfrm>
            <a:off x="1316736" y="3866606"/>
            <a:ext cx="799447" cy="794221"/>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05345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004711" y="857250"/>
            <a:ext cx="7134578" cy="4013200"/>
          </a:xfrm>
        </p:spPr>
      </p:pic>
      <p:sp>
        <p:nvSpPr>
          <p:cNvPr id="3" name="Title 2"/>
          <p:cNvSpPr>
            <a:spLocks noGrp="1"/>
          </p:cNvSpPr>
          <p:nvPr>
            <p:ph type="title"/>
          </p:nvPr>
        </p:nvSpPr>
        <p:spPr/>
        <p:txBody>
          <a:bodyPr/>
          <a:lstStyle/>
          <a:p>
            <a:r>
              <a:rPr lang="en-US" dirty="0"/>
              <a:t>Quiescent Day as Observed from ELC-4</a:t>
            </a:r>
          </a:p>
        </p:txBody>
      </p:sp>
      <p:sp>
        <p:nvSpPr>
          <p:cNvPr id="4" name="Date Placeholder 3"/>
          <p:cNvSpPr>
            <a:spLocks noGrp="1"/>
          </p:cNvSpPr>
          <p:nvPr>
            <p:ph type="dt" sz="half" idx="2"/>
          </p:nvPr>
        </p:nvSpPr>
        <p:spPr/>
        <p:txBody>
          <a:bodyPr/>
          <a:lstStyle/>
          <a:p>
            <a:fld id="{A9E79D4F-B57E-1C4E-8EE1-3B4427408A1A}" type="datetime4">
              <a:rPr lang="en-US" smtClean="0"/>
              <a:pPr/>
              <a:t>October 28, 2019</a:t>
            </a:fld>
            <a:endParaRPr lang="en-US" dirty="0"/>
          </a:p>
        </p:txBody>
      </p:sp>
    </p:spTree>
    <p:extLst>
      <p:ext uri="{BB962C8B-B14F-4D97-AF65-F5344CB8AC3E}">
        <p14:creationId xmlns:p14="http://schemas.microsoft.com/office/powerpoint/2010/main" val="12733196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004711" y="857250"/>
            <a:ext cx="7134577" cy="4013200"/>
          </a:xfrm>
        </p:spPr>
      </p:pic>
      <p:sp>
        <p:nvSpPr>
          <p:cNvPr id="3" name="Title 2"/>
          <p:cNvSpPr>
            <a:spLocks noGrp="1"/>
          </p:cNvSpPr>
          <p:nvPr>
            <p:ph type="title"/>
          </p:nvPr>
        </p:nvSpPr>
        <p:spPr/>
        <p:txBody>
          <a:bodyPr/>
          <a:lstStyle/>
          <a:p>
            <a:r>
              <a:rPr lang="en-US" dirty="0"/>
              <a:t>Small Shock from Soyuz Undocking as Observed from ELC-4</a:t>
            </a:r>
          </a:p>
        </p:txBody>
      </p:sp>
      <p:sp>
        <p:nvSpPr>
          <p:cNvPr id="4" name="Date Placeholder 3"/>
          <p:cNvSpPr>
            <a:spLocks noGrp="1"/>
          </p:cNvSpPr>
          <p:nvPr>
            <p:ph type="dt" sz="half" idx="2"/>
          </p:nvPr>
        </p:nvSpPr>
        <p:spPr/>
        <p:txBody>
          <a:bodyPr/>
          <a:lstStyle/>
          <a:p>
            <a:fld id="{A9E79D4F-B57E-1C4E-8EE1-3B4427408A1A}" type="datetime4">
              <a:rPr lang="en-US" smtClean="0"/>
              <a:pPr/>
              <a:t>October 28, 2019</a:t>
            </a:fld>
            <a:endParaRPr lang="en-US" dirty="0"/>
          </a:p>
        </p:txBody>
      </p:sp>
    </p:spTree>
    <p:extLst>
      <p:ext uri="{BB962C8B-B14F-4D97-AF65-F5344CB8AC3E}">
        <p14:creationId xmlns:p14="http://schemas.microsoft.com/office/powerpoint/2010/main" val="9859588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004711" y="857250"/>
            <a:ext cx="7134577" cy="4013200"/>
          </a:xfrm>
        </p:spPr>
      </p:pic>
      <p:sp>
        <p:nvSpPr>
          <p:cNvPr id="3" name="Title 2"/>
          <p:cNvSpPr>
            <a:spLocks noGrp="1"/>
          </p:cNvSpPr>
          <p:nvPr>
            <p:ph type="title"/>
          </p:nvPr>
        </p:nvSpPr>
        <p:spPr/>
        <p:txBody>
          <a:bodyPr/>
          <a:lstStyle/>
          <a:p>
            <a:r>
              <a:rPr lang="en-US" dirty="0"/>
              <a:t>Large Shock from </a:t>
            </a:r>
            <a:r>
              <a:rPr lang="en-US" dirty="0" err="1"/>
              <a:t>Reboost</a:t>
            </a:r>
            <a:r>
              <a:rPr lang="en-US" dirty="0"/>
              <a:t> as Observed from ELC-4</a:t>
            </a:r>
          </a:p>
        </p:txBody>
      </p:sp>
      <p:sp>
        <p:nvSpPr>
          <p:cNvPr id="4" name="Date Placeholder 3"/>
          <p:cNvSpPr>
            <a:spLocks noGrp="1"/>
          </p:cNvSpPr>
          <p:nvPr>
            <p:ph type="dt" sz="half" idx="2"/>
          </p:nvPr>
        </p:nvSpPr>
        <p:spPr/>
        <p:txBody>
          <a:bodyPr/>
          <a:lstStyle/>
          <a:p>
            <a:fld id="{A9E79D4F-B57E-1C4E-8EE1-3B4427408A1A}" type="datetime4">
              <a:rPr lang="en-US" smtClean="0"/>
              <a:pPr/>
              <a:t>October 28, 2019</a:t>
            </a:fld>
            <a:endParaRPr lang="en-US" dirty="0"/>
          </a:p>
        </p:txBody>
      </p:sp>
    </p:spTree>
    <p:extLst>
      <p:ext uri="{BB962C8B-B14F-4D97-AF65-F5344CB8AC3E}">
        <p14:creationId xmlns:p14="http://schemas.microsoft.com/office/powerpoint/2010/main" val="38467534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33754" y="1348152"/>
            <a:ext cx="4312704" cy="2883878"/>
          </a:xfrm>
        </p:spPr>
        <p:txBody>
          <a:bodyPr/>
          <a:lstStyle/>
          <a:p>
            <a:r>
              <a:rPr lang="en-US" sz="1800" dirty="0"/>
              <a:t>Pre-launch data are from a three axis accelerometer (S3B1N) located on the nadir side of the ISS S3 truss segment, which is where ELC-4 attaches to ISS.</a:t>
            </a:r>
          </a:p>
          <a:p>
            <a:r>
              <a:rPr lang="en-US" sz="1800" dirty="0"/>
              <a:t>Predicted Acceleration Spectral Density (ASD) comes from SER SAGE III-STR-001 V2 (shown right).</a:t>
            </a:r>
          </a:p>
          <a:p>
            <a:endParaRPr lang="en-US" sz="1800" dirty="0"/>
          </a:p>
        </p:txBody>
      </p:sp>
      <p:sp>
        <p:nvSpPr>
          <p:cNvPr id="3" name="Title 2"/>
          <p:cNvSpPr>
            <a:spLocks noGrp="1"/>
          </p:cNvSpPr>
          <p:nvPr>
            <p:ph type="title"/>
          </p:nvPr>
        </p:nvSpPr>
        <p:spPr/>
        <p:txBody>
          <a:bodyPr/>
          <a:lstStyle/>
          <a:p>
            <a:r>
              <a:rPr lang="en-US" dirty="0"/>
              <a:t>Expected Disturbance Environment</a:t>
            </a:r>
          </a:p>
        </p:txBody>
      </p:sp>
      <p:sp>
        <p:nvSpPr>
          <p:cNvPr id="4" name="Date Placeholder 3"/>
          <p:cNvSpPr>
            <a:spLocks noGrp="1"/>
          </p:cNvSpPr>
          <p:nvPr>
            <p:ph type="dt" sz="half" idx="2"/>
          </p:nvPr>
        </p:nvSpPr>
        <p:spPr/>
        <p:txBody>
          <a:bodyPr/>
          <a:lstStyle/>
          <a:p>
            <a:fld id="{A9E79D4F-B57E-1C4E-8EE1-3B4427408A1A}" type="datetime4">
              <a:rPr lang="en-US" smtClean="0"/>
              <a:pPr/>
              <a:t>October 28, 2019</a:t>
            </a:fld>
            <a:endParaRPr lang="en-US" dirty="0"/>
          </a:p>
        </p:txBody>
      </p:sp>
      <p:pic>
        <p:nvPicPr>
          <p:cNvPr id="5" name="Picture 4" descr="image006"/>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817998" y="1221329"/>
            <a:ext cx="3840956" cy="331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077896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Observed Disturbance Environment</a:t>
            </a:r>
          </a:p>
        </p:txBody>
      </p:sp>
      <p:sp>
        <p:nvSpPr>
          <p:cNvPr id="4" name="Date Placeholder 3"/>
          <p:cNvSpPr>
            <a:spLocks noGrp="1"/>
          </p:cNvSpPr>
          <p:nvPr>
            <p:ph type="dt" sz="half" idx="2"/>
          </p:nvPr>
        </p:nvSpPr>
        <p:spPr/>
        <p:txBody>
          <a:bodyPr/>
          <a:lstStyle/>
          <a:p>
            <a:fld id="{A9E79D4F-B57E-1C4E-8EE1-3B4427408A1A}" type="datetime4">
              <a:rPr lang="en-US" smtClean="0"/>
              <a:pPr/>
              <a:t>October 28, 2019</a:t>
            </a:fld>
            <a:endParaRPr lang="en-US" dirty="0"/>
          </a:p>
        </p:txBody>
      </p:sp>
      <p:pic>
        <p:nvPicPr>
          <p:cNvPr id="5" name="Content Placeholder 4"/>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4257822" y="1194673"/>
            <a:ext cx="4434840" cy="3337560"/>
          </a:xfrm>
          <a:prstGeom prst="rect">
            <a:avLst/>
          </a:prstGeom>
        </p:spPr>
      </p:pic>
      <p:sp>
        <p:nvSpPr>
          <p:cNvPr id="6" name="Content Placeholder 1"/>
          <p:cNvSpPr txBox="1">
            <a:spLocks/>
          </p:cNvSpPr>
          <p:nvPr/>
        </p:nvSpPr>
        <p:spPr>
          <a:xfrm>
            <a:off x="428772" y="1701350"/>
            <a:ext cx="3914628" cy="2643314"/>
          </a:xfrm>
          <a:prstGeom prst="rect">
            <a:avLst/>
          </a:prstGeom>
        </p:spPr>
        <p:txBody>
          <a:bodyPr/>
          <a:lstStyle>
            <a:lvl1pPr marL="342900" indent="-342900" algn="l" rtl="0" eaLnBrk="0" fontAlgn="base" hangingPunct="0">
              <a:spcBef>
                <a:spcPct val="20000"/>
              </a:spcBef>
              <a:spcAft>
                <a:spcPct val="0"/>
              </a:spcAft>
              <a:buClr>
                <a:schemeClr val="accent2">
                  <a:lumMod val="75000"/>
                </a:schemeClr>
              </a:buClr>
              <a:buFont typeface="Wingdings" pitchFamily="29" charset="2"/>
              <a:buChar char="Ø"/>
              <a:defRPr sz="2800" b="1" kern="1200">
                <a:solidFill>
                  <a:schemeClr val="tx1"/>
                </a:solidFill>
                <a:latin typeface="Arial"/>
                <a:ea typeface="ヒラギノ角ゴ Pro W3" pitchFamily="-109" charset="-128"/>
                <a:cs typeface="Arial"/>
              </a:defRPr>
            </a:lvl1pPr>
            <a:lvl2pPr marL="742950" indent="-285750" algn="l" rtl="0" eaLnBrk="0" fontAlgn="base" hangingPunct="0">
              <a:spcBef>
                <a:spcPct val="20000"/>
              </a:spcBef>
              <a:spcAft>
                <a:spcPct val="0"/>
              </a:spcAft>
              <a:buClr>
                <a:schemeClr val="accent1"/>
              </a:buClr>
              <a:buFont typeface="Arial" pitchFamily="29" charset="0"/>
              <a:buChar char="•"/>
              <a:defRPr sz="2400" kern="1200">
                <a:solidFill>
                  <a:schemeClr val="tx1"/>
                </a:solidFill>
                <a:latin typeface="Arial"/>
                <a:ea typeface="ヒラギノ角ゴ Pro W3" pitchFamily="-109" charset="-128"/>
                <a:cs typeface="Arial"/>
              </a:defRPr>
            </a:lvl2pPr>
            <a:lvl3pPr marL="1143000" indent="-228600" algn="l" rtl="0" eaLnBrk="0" fontAlgn="base" hangingPunct="0">
              <a:spcBef>
                <a:spcPct val="20000"/>
              </a:spcBef>
              <a:spcAft>
                <a:spcPct val="0"/>
              </a:spcAft>
              <a:buFont typeface="Wingdings" pitchFamily="29" charset="2"/>
              <a:buChar char="§"/>
              <a:defRPr sz="2000" kern="1200">
                <a:solidFill>
                  <a:schemeClr val="tx1"/>
                </a:solidFill>
                <a:latin typeface="Arial"/>
                <a:ea typeface="ＭＳ Ｐゴシック" pitchFamily="-105" charset="-128"/>
                <a:cs typeface="Arial"/>
              </a:defRPr>
            </a:lvl3pPr>
            <a:lvl4pPr marL="1600200" indent="-228600" algn="l" rtl="0" eaLnBrk="0" fontAlgn="base" hangingPunct="0">
              <a:spcBef>
                <a:spcPct val="20000"/>
              </a:spcBef>
              <a:spcAft>
                <a:spcPct val="0"/>
              </a:spcAft>
              <a:buFont typeface="Courier New" pitchFamily="29" charset="0"/>
              <a:buChar char="o"/>
              <a:defRPr kern="1200">
                <a:solidFill>
                  <a:schemeClr val="tx1"/>
                </a:solidFill>
                <a:latin typeface="Arial"/>
                <a:ea typeface="ＭＳ Ｐゴシック" pitchFamily="-105" charset="-128"/>
                <a:cs typeface="Arial"/>
              </a:defRPr>
            </a:lvl4pPr>
            <a:lvl5pPr marL="2057400" indent="-228600" algn="l" rtl="0" eaLnBrk="0" fontAlgn="base" hangingPunct="0">
              <a:spcBef>
                <a:spcPct val="20000"/>
              </a:spcBef>
              <a:spcAft>
                <a:spcPct val="0"/>
              </a:spcAft>
              <a:buFont typeface="Arial" pitchFamily="29" charset="0"/>
              <a:buChar char="•"/>
              <a:defRPr kern="1200">
                <a:solidFill>
                  <a:schemeClr val="tx1"/>
                </a:solidFill>
                <a:latin typeface="Arial"/>
                <a:ea typeface="ヒラギノ角ゴ Pro W3" charset="-128"/>
                <a:cs typeface="Arial"/>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800" dirty="0"/>
              <a:t>Similar to what was expected, and Nadir Viewing Platform (NVP) mode resonances are observed</a:t>
            </a:r>
          </a:p>
          <a:p>
            <a:r>
              <a:rPr lang="en-US" sz="1800" dirty="0"/>
              <a:t>DMP can successfully measure the ASD environment</a:t>
            </a:r>
          </a:p>
          <a:p>
            <a:r>
              <a:rPr lang="en-US" sz="1800" dirty="0"/>
              <a:t>NVP modes come from SER SAGE III STR-057</a:t>
            </a:r>
          </a:p>
        </p:txBody>
      </p:sp>
    </p:spTree>
    <p:extLst>
      <p:ext uri="{BB962C8B-B14F-4D97-AF65-F5344CB8AC3E}">
        <p14:creationId xmlns:p14="http://schemas.microsoft.com/office/powerpoint/2010/main" val="36706300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Event packets are flagged during processing when the total angular deviation exceeds a threshold.</a:t>
            </a:r>
          </a:p>
        </p:txBody>
      </p:sp>
      <p:sp>
        <p:nvSpPr>
          <p:cNvPr id="3" name="Title 2"/>
          <p:cNvSpPr>
            <a:spLocks noGrp="1"/>
          </p:cNvSpPr>
          <p:nvPr>
            <p:ph type="title"/>
          </p:nvPr>
        </p:nvSpPr>
        <p:spPr/>
        <p:txBody>
          <a:bodyPr/>
          <a:lstStyle/>
          <a:p>
            <a:r>
              <a:rPr lang="en-US" dirty="0"/>
              <a:t>Current Use of DMP</a:t>
            </a:r>
          </a:p>
        </p:txBody>
      </p:sp>
      <p:sp>
        <p:nvSpPr>
          <p:cNvPr id="4" name="Date Placeholder 3"/>
          <p:cNvSpPr>
            <a:spLocks noGrp="1"/>
          </p:cNvSpPr>
          <p:nvPr>
            <p:ph type="dt" sz="half" idx="2"/>
          </p:nvPr>
        </p:nvSpPr>
        <p:spPr/>
        <p:txBody>
          <a:bodyPr/>
          <a:lstStyle/>
          <a:p>
            <a:fld id="{A9E79D4F-B57E-1C4E-8EE1-3B4427408A1A}" type="datetime4">
              <a:rPr lang="en-US" smtClean="0"/>
              <a:pPr/>
              <a:t>October 28, 2019</a:t>
            </a:fld>
            <a:endParaRPr lang="en-US" dirty="0"/>
          </a:p>
        </p:txBody>
      </p:sp>
      <p:pic>
        <p:nvPicPr>
          <p:cNvPr id="5" name="Picture 4"/>
          <p:cNvPicPr>
            <a:picLocks noChangeAspect="1"/>
          </p:cNvPicPr>
          <p:nvPr/>
        </p:nvPicPr>
        <p:blipFill>
          <a:blip r:embed="rId2"/>
          <a:stretch>
            <a:fillRect/>
          </a:stretch>
        </p:blipFill>
        <p:spPr>
          <a:xfrm>
            <a:off x="2215453" y="3209322"/>
            <a:ext cx="4702544" cy="1660336"/>
          </a:xfrm>
          <a:prstGeom prst="rect">
            <a:avLst/>
          </a:prstGeom>
        </p:spPr>
      </p:pic>
      <p:pic>
        <p:nvPicPr>
          <p:cNvPr id="6" name="Picture 5"/>
          <p:cNvPicPr>
            <a:picLocks noChangeAspect="1"/>
          </p:cNvPicPr>
          <p:nvPr/>
        </p:nvPicPr>
        <p:blipFill>
          <a:blip r:embed="rId3"/>
          <a:stretch>
            <a:fillRect/>
          </a:stretch>
        </p:blipFill>
        <p:spPr>
          <a:xfrm>
            <a:off x="2215453" y="1578735"/>
            <a:ext cx="4702544" cy="1633845"/>
          </a:xfrm>
          <a:prstGeom prst="rect">
            <a:avLst/>
          </a:prstGeom>
        </p:spPr>
      </p:pic>
    </p:spTree>
    <p:extLst>
      <p:ext uri="{BB962C8B-B14F-4D97-AF65-F5344CB8AC3E}">
        <p14:creationId xmlns:p14="http://schemas.microsoft.com/office/powerpoint/2010/main" val="25917260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Current Use of DMP</a:t>
            </a:r>
          </a:p>
        </p:txBody>
      </p:sp>
      <p:sp>
        <p:nvSpPr>
          <p:cNvPr id="4" name="Date Placeholder 3"/>
          <p:cNvSpPr>
            <a:spLocks noGrp="1"/>
          </p:cNvSpPr>
          <p:nvPr>
            <p:ph type="dt" sz="half" idx="2"/>
          </p:nvPr>
        </p:nvSpPr>
        <p:spPr/>
        <p:txBody>
          <a:bodyPr/>
          <a:lstStyle/>
          <a:p>
            <a:fld id="{A9E79D4F-B57E-1C4E-8EE1-3B4427408A1A}" type="datetime4">
              <a:rPr lang="en-US" smtClean="0"/>
              <a:pPr/>
              <a:t>October 28, 2019</a:t>
            </a:fld>
            <a:endParaRPr lang="en-US" dirty="0"/>
          </a:p>
        </p:txBody>
      </p:sp>
      <p:sp>
        <p:nvSpPr>
          <p:cNvPr id="7" name="Content Placeholder 6"/>
          <p:cNvSpPr>
            <a:spLocks noGrp="1"/>
          </p:cNvSpPr>
          <p:nvPr>
            <p:ph idx="1"/>
          </p:nvPr>
        </p:nvSpPr>
        <p:spPr>
          <a:xfrm>
            <a:off x="92990" y="857251"/>
            <a:ext cx="8991600" cy="4012406"/>
          </a:xfrm>
        </p:spPr>
        <p:txBody>
          <a:bodyPr/>
          <a:lstStyle/>
          <a:p>
            <a:r>
              <a:rPr lang="en-US" dirty="0"/>
              <a:t>The DMP flag appears to correlate with the transmission noise and additional quantitative analyses are in work.</a:t>
            </a:r>
          </a:p>
        </p:txBody>
      </p:sp>
      <p:pic>
        <p:nvPicPr>
          <p:cNvPr id="2" name="Picture 1"/>
          <p:cNvPicPr>
            <a:picLocks noChangeAspect="1"/>
          </p:cNvPicPr>
          <p:nvPr/>
        </p:nvPicPr>
        <p:blipFill>
          <a:blip r:embed="rId2"/>
          <a:stretch>
            <a:fillRect/>
          </a:stretch>
        </p:blipFill>
        <p:spPr>
          <a:xfrm>
            <a:off x="92990" y="1885261"/>
            <a:ext cx="4460480" cy="2454879"/>
          </a:xfrm>
          <a:prstGeom prst="rect">
            <a:avLst/>
          </a:prstGeom>
        </p:spPr>
      </p:pic>
      <p:pic>
        <p:nvPicPr>
          <p:cNvPr id="6" name="Picture 5"/>
          <p:cNvPicPr>
            <a:picLocks noChangeAspect="1"/>
          </p:cNvPicPr>
          <p:nvPr/>
        </p:nvPicPr>
        <p:blipFill>
          <a:blip r:embed="rId3"/>
          <a:stretch>
            <a:fillRect/>
          </a:stretch>
        </p:blipFill>
        <p:spPr>
          <a:xfrm>
            <a:off x="4553470" y="1885260"/>
            <a:ext cx="4480750" cy="2454879"/>
          </a:xfrm>
          <a:prstGeom prst="rect">
            <a:avLst/>
          </a:prstGeom>
        </p:spPr>
      </p:pic>
    </p:spTree>
    <p:extLst>
      <p:ext uri="{BB962C8B-B14F-4D97-AF65-F5344CB8AC3E}">
        <p14:creationId xmlns:p14="http://schemas.microsoft.com/office/powerpoint/2010/main" val="36779845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Transform and separate DMP total rates into boresight elevation, azimuth, and roll axes</a:t>
            </a:r>
          </a:p>
          <a:p>
            <a:r>
              <a:rPr lang="en-US" dirty="0"/>
              <a:t>Correlate DMP disturbances to transmission noise</a:t>
            </a:r>
          </a:p>
          <a:p>
            <a:r>
              <a:rPr lang="en-US" dirty="0"/>
              <a:t>Create flags for each boresight axes</a:t>
            </a:r>
          </a:p>
          <a:p>
            <a:endParaRPr lang="en-US" dirty="0"/>
          </a:p>
          <a:p>
            <a:pPr lvl="1"/>
            <a:endParaRPr lang="en-US" dirty="0"/>
          </a:p>
          <a:p>
            <a:pPr lvl="1"/>
            <a:endParaRPr lang="en-US" dirty="0"/>
          </a:p>
          <a:p>
            <a:pPr lvl="1"/>
            <a:endParaRPr lang="en-US" dirty="0"/>
          </a:p>
          <a:p>
            <a:pPr lvl="1"/>
            <a:endParaRPr lang="en-US" dirty="0"/>
          </a:p>
          <a:p>
            <a:pPr marL="0" indent="0">
              <a:buNone/>
            </a:pPr>
            <a:endParaRPr lang="en-US" dirty="0"/>
          </a:p>
        </p:txBody>
      </p:sp>
      <p:sp>
        <p:nvSpPr>
          <p:cNvPr id="3" name="Title 2"/>
          <p:cNvSpPr>
            <a:spLocks noGrp="1"/>
          </p:cNvSpPr>
          <p:nvPr>
            <p:ph type="title"/>
          </p:nvPr>
        </p:nvSpPr>
        <p:spPr/>
        <p:txBody>
          <a:bodyPr/>
          <a:lstStyle/>
          <a:p>
            <a:r>
              <a:rPr lang="en-US" dirty="0"/>
              <a:t>Future Improvements to DMP Flag</a:t>
            </a:r>
          </a:p>
        </p:txBody>
      </p:sp>
      <p:sp>
        <p:nvSpPr>
          <p:cNvPr id="4" name="Date Placeholder 3"/>
          <p:cNvSpPr>
            <a:spLocks noGrp="1"/>
          </p:cNvSpPr>
          <p:nvPr>
            <p:ph type="dt" sz="half" idx="2"/>
          </p:nvPr>
        </p:nvSpPr>
        <p:spPr/>
        <p:txBody>
          <a:bodyPr/>
          <a:lstStyle/>
          <a:p>
            <a:fld id="{A9E79D4F-B57E-1C4E-8EE1-3B4427408A1A}" type="datetime4">
              <a:rPr lang="en-US" smtClean="0"/>
              <a:pPr/>
              <a:t>October 28, 2019</a:t>
            </a:fld>
            <a:endParaRPr lang="en-US" dirty="0"/>
          </a:p>
        </p:txBody>
      </p:sp>
    </p:spTree>
    <p:extLst>
      <p:ext uri="{BB962C8B-B14F-4D97-AF65-F5344CB8AC3E}">
        <p14:creationId xmlns:p14="http://schemas.microsoft.com/office/powerpoint/2010/main" val="15677806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Projection of DMP Rates into Boresight Coordinates</a:t>
            </a:r>
          </a:p>
        </p:txBody>
      </p:sp>
      <p:sp>
        <p:nvSpPr>
          <p:cNvPr id="4" name="Date Placeholder 3"/>
          <p:cNvSpPr>
            <a:spLocks noGrp="1"/>
          </p:cNvSpPr>
          <p:nvPr>
            <p:ph type="dt" sz="half" idx="2"/>
          </p:nvPr>
        </p:nvSpPr>
        <p:spPr/>
        <p:txBody>
          <a:bodyPr/>
          <a:lstStyle/>
          <a:p>
            <a:fld id="{A9E79D4F-B57E-1C4E-8EE1-3B4427408A1A}" type="datetime4">
              <a:rPr lang="en-US" smtClean="0"/>
              <a:pPr/>
              <a:t>October 28, 2019</a:t>
            </a:fld>
            <a:endParaRPr lang="en-US" dirty="0"/>
          </a:p>
        </p:txBody>
      </p:sp>
      <p:graphicFrame>
        <p:nvGraphicFramePr>
          <p:cNvPr id="5" name="Content Placeholder 4"/>
          <p:cNvGraphicFramePr>
            <a:graphicFrameLocks noGrp="1" noChangeAspect="1"/>
          </p:cNvGraphicFramePr>
          <p:nvPr>
            <p:ph idx="1"/>
            <p:extLst>
              <p:ext uri="{D42A27DB-BD31-4B8C-83A1-F6EECF244321}">
                <p14:modId xmlns:p14="http://schemas.microsoft.com/office/powerpoint/2010/main" val="192146348"/>
              </p:ext>
            </p:extLst>
          </p:nvPr>
        </p:nvGraphicFramePr>
        <p:xfrm>
          <a:off x="4799181" y="857250"/>
          <a:ext cx="3101975" cy="4013200"/>
        </p:xfrm>
        <a:graphic>
          <a:graphicData uri="http://schemas.openxmlformats.org/presentationml/2006/ole">
            <mc:AlternateContent xmlns:mc="http://schemas.openxmlformats.org/markup-compatibility/2006">
              <mc:Choice xmlns:v="urn:schemas-microsoft-com:vml" Requires="v">
                <p:oleObj spid="_x0000_s1044" name="Acrobat Document" r:id="rId3" imgW="4663440" imgH="6034898" progId="AcroExch.Document.2017">
                  <p:embed/>
                </p:oleObj>
              </mc:Choice>
              <mc:Fallback>
                <p:oleObj name="Acrobat Document" r:id="rId3" imgW="4663440" imgH="6034898" progId="AcroExch.Document.2017">
                  <p:embed/>
                  <p:pic>
                    <p:nvPicPr>
                      <p:cNvPr id="0" name=""/>
                      <p:cNvPicPr/>
                      <p:nvPr/>
                    </p:nvPicPr>
                    <p:blipFill>
                      <a:blip r:embed="rId4"/>
                      <a:stretch>
                        <a:fillRect/>
                      </a:stretch>
                    </p:blipFill>
                    <p:spPr>
                      <a:xfrm>
                        <a:off x="4799181" y="857250"/>
                        <a:ext cx="3101975" cy="4013200"/>
                      </a:xfrm>
                      <a:prstGeom prst="rect">
                        <a:avLst/>
                      </a:prstGeom>
                    </p:spPr>
                  </p:pic>
                </p:oleObj>
              </mc:Fallback>
            </mc:AlternateContent>
          </a:graphicData>
        </a:graphic>
      </p:graphicFrame>
      <p:pic>
        <p:nvPicPr>
          <p:cNvPr id="6" name="Pictur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221746" y="857250"/>
            <a:ext cx="2425346" cy="1882716"/>
          </a:xfrm>
          <a:prstGeom prst="rect">
            <a:avLst/>
          </a:prstGeom>
        </p:spPr>
      </p:pic>
      <p:pic>
        <p:nvPicPr>
          <p:cNvPr id="7" name="Picture 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353959" y="2739966"/>
            <a:ext cx="2160920" cy="2230893"/>
          </a:xfrm>
          <a:prstGeom prst="rect">
            <a:avLst/>
          </a:prstGeom>
        </p:spPr>
      </p:pic>
    </p:spTree>
    <p:extLst>
      <p:ext uri="{BB962C8B-B14F-4D97-AF65-F5344CB8AC3E}">
        <p14:creationId xmlns:p14="http://schemas.microsoft.com/office/powerpoint/2010/main" val="10108987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Lower into Earth’s atmosphere the bottom of the Sun is often obscured by clouds and the horizon.</a:t>
            </a:r>
          </a:p>
          <a:p>
            <a:r>
              <a:rPr lang="en-US" dirty="0"/>
              <a:t>The science inversion algorithm currently uses a method that extrapolates the effective scan rate to estimate pointing lower into the troposphere.</a:t>
            </a:r>
          </a:p>
          <a:p>
            <a:r>
              <a:rPr lang="en-US" dirty="0"/>
              <a:t>Because the DMP precisely measures attitude rates, improvements can be made to retrievals in the troposphere by incorporating these rates into the current algorithm, accounting for spacecraft motion during science events.</a:t>
            </a:r>
          </a:p>
          <a:p>
            <a:endParaRPr lang="en-US" dirty="0"/>
          </a:p>
        </p:txBody>
      </p:sp>
      <p:sp>
        <p:nvSpPr>
          <p:cNvPr id="3" name="Title 2"/>
          <p:cNvSpPr>
            <a:spLocks noGrp="1"/>
          </p:cNvSpPr>
          <p:nvPr>
            <p:ph type="title"/>
          </p:nvPr>
        </p:nvSpPr>
        <p:spPr/>
        <p:txBody>
          <a:bodyPr/>
          <a:lstStyle/>
          <a:p>
            <a:r>
              <a:rPr lang="en-US" dirty="0"/>
              <a:t>Improving Low Altitude Retrievals</a:t>
            </a:r>
          </a:p>
        </p:txBody>
      </p:sp>
      <p:sp>
        <p:nvSpPr>
          <p:cNvPr id="4" name="Date Placeholder 3"/>
          <p:cNvSpPr>
            <a:spLocks noGrp="1"/>
          </p:cNvSpPr>
          <p:nvPr>
            <p:ph type="dt" sz="half" idx="2"/>
          </p:nvPr>
        </p:nvSpPr>
        <p:spPr/>
        <p:txBody>
          <a:bodyPr/>
          <a:lstStyle/>
          <a:p>
            <a:fld id="{A9E79D4F-B57E-1C4E-8EE1-3B4427408A1A}" type="datetime4">
              <a:rPr lang="en-US" smtClean="0"/>
              <a:pPr/>
              <a:t>October 28, 2019</a:t>
            </a:fld>
            <a:endParaRPr lang="en-US"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619631" y="3906743"/>
            <a:ext cx="3883640" cy="1064117"/>
          </a:xfrm>
          <a:prstGeom prst="rect">
            <a:avLst/>
          </a:prstGeom>
        </p:spPr>
      </p:pic>
    </p:spTree>
    <p:extLst>
      <p:ext uri="{BB962C8B-B14F-4D97-AF65-F5344CB8AC3E}">
        <p14:creationId xmlns:p14="http://schemas.microsoft.com/office/powerpoint/2010/main" val="27794587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A Multiplicative Extended </a:t>
            </a:r>
            <a:r>
              <a:rPr lang="en-US" dirty="0" err="1"/>
              <a:t>Kalman</a:t>
            </a:r>
            <a:r>
              <a:rPr lang="en-US" dirty="0"/>
              <a:t> Filter (MEKF) is in development to produce a high-fidelity estimate of the SAGE III absolute attitude.</a:t>
            </a:r>
          </a:p>
          <a:p>
            <a:pPr lvl="1"/>
            <a:r>
              <a:rPr lang="en-US" dirty="0"/>
              <a:t>Filter inputs: DMP (dead reckoning), IA solar measurements (absolute Sun position), BAD attitude</a:t>
            </a:r>
          </a:p>
          <a:p>
            <a:r>
              <a:rPr lang="en-US" dirty="0"/>
              <a:t>Absolute attitude will aid in registering limb measurement latitude, longitude, and altitude.</a:t>
            </a:r>
          </a:p>
          <a:p>
            <a:r>
              <a:rPr lang="en-US" dirty="0"/>
              <a:t>It would also provide an opportunity for data set comparisons with BAD and other external payload attitude sources.</a:t>
            </a:r>
          </a:p>
          <a:p>
            <a:r>
              <a:rPr lang="en-US" dirty="0"/>
              <a:t>Measurements can be used to characterize ISS bending as a function of attitude on ELC-4.</a:t>
            </a:r>
          </a:p>
        </p:txBody>
      </p:sp>
      <p:sp>
        <p:nvSpPr>
          <p:cNvPr id="3" name="Title 2"/>
          <p:cNvSpPr>
            <a:spLocks noGrp="1"/>
          </p:cNvSpPr>
          <p:nvPr>
            <p:ph type="title"/>
          </p:nvPr>
        </p:nvSpPr>
        <p:spPr/>
        <p:txBody>
          <a:bodyPr/>
          <a:lstStyle/>
          <a:p>
            <a:r>
              <a:rPr lang="en-US" dirty="0"/>
              <a:t>Absolute Attitude Product</a:t>
            </a:r>
          </a:p>
        </p:txBody>
      </p:sp>
      <p:sp>
        <p:nvSpPr>
          <p:cNvPr id="4" name="Date Placeholder 3"/>
          <p:cNvSpPr>
            <a:spLocks noGrp="1"/>
          </p:cNvSpPr>
          <p:nvPr>
            <p:ph type="dt" sz="half" idx="2"/>
          </p:nvPr>
        </p:nvSpPr>
        <p:spPr/>
        <p:txBody>
          <a:bodyPr/>
          <a:lstStyle/>
          <a:p>
            <a:fld id="{A9E79D4F-B57E-1C4E-8EE1-3B4427408A1A}" type="datetime4">
              <a:rPr lang="en-US" smtClean="0"/>
              <a:pPr/>
              <a:t>October 28, 2019</a:t>
            </a:fld>
            <a:endParaRPr lang="en-US" dirty="0"/>
          </a:p>
        </p:txBody>
      </p:sp>
    </p:spTree>
    <p:extLst>
      <p:ext uri="{BB962C8B-B14F-4D97-AF65-F5344CB8AC3E}">
        <p14:creationId xmlns:p14="http://schemas.microsoft.com/office/powerpoint/2010/main" val="35546584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Absolute Attitude Product</a:t>
            </a:r>
          </a:p>
        </p:txBody>
      </p:sp>
      <p:sp>
        <p:nvSpPr>
          <p:cNvPr id="4" name="Date Placeholder 3"/>
          <p:cNvSpPr>
            <a:spLocks noGrp="1"/>
          </p:cNvSpPr>
          <p:nvPr>
            <p:ph type="dt" sz="half" idx="2"/>
          </p:nvPr>
        </p:nvSpPr>
        <p:spPr/>
        <p:txBody>
          <a:bodyPr/>
          <a:lstStyle/>
          <a:p>
            <a:fld id="{A9E79D4F-B57E-1C4E-8EE1-3B4427408A1A}" type="datetime4">
              <a:rPr lang="en-US" smtClean="0"/>
              <a:pPr/>
              <a:t>October 28, 2019</a:t>
            </a:fld>
            <a:endParaRPr lang="en-US" dirty="0"/>
          </a:p>
        </p:txBody>
      </p:sp>
      <p:pic>
        <p:nvPicPr>
          <p:cNvPr id="9" name="Content Placeholder 8"/>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828800" y="1035050"/>
            <a:ext cx="5486400" cy="3657600"/>
          </a:xfrm>
        </p:spPr>
      </p:pic>
    </p:spTree>
    <p:extLst>
      <p:ext uri="{BB962C8B-B14F-4D97-AF65-F5344CB8AC3E}">
        <p14:creationId xmlns:p14="http://schemas.microsoft.com/office/powerpoint/2010/main" val="5731411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We are improving our understanding of how disturbance impacts the measurements and working on an improved disturbance flag. </a:t>
            </a:r>
          </a:p>
          <a:p>
            <a:r>
              <a:rPr lang="en-US" dirty="0"/>
              <a:t>The absolute attitude product is in work and making progress.</a:t>
            </a:r>
          </a:p>
          <a:p>
            <a:r>
              <a:rPr lang="en-US" dirty="0"/>
              <a:t>The next goal is to correct IA scan rates with the DMP data by implementing a relative attitude correction in the science algorithm.</a:t>
            </a:r>
          </a:p>
          <a:p>
            <a:endParaRPr lang="en-US" dirty="0"/>
          </a:p>
        </p:txBody>
      </p:sp>
      <p:sp>
        <p:nvSpPr>
          <p:cNvPr id="3" name="Title 2"/>
          <p:cNvSpPr>
            <a:spLocks noGrp="1"/>
          </p:cNvSpPr>
          <p:nvPr>
            <p:ph type="title"/>
          </p:nvPr>
        </p:nvSpPr>
        <p:spPr/>
        <p:txBody>
          <a:bodyPr/>
          <a:lstStyle/>
          <a:p>
            <a:r>
              <a:rPr lang="en-US" dirty="0"/>
              <a:t>Summary</a:t>
            </a:r>
          </a:p>
        </p:txBody>
      </p:sp>
      <p:sp>
        <p:nvSpPr>
          <p:cNvPr id="4" name="Date Placeholder 3"/>
          <p:cNvSpPr>
            <a:spLocks noGrp="1"/>
          </p:cNvSpPr>
          <p:nvPr>
            <p:ph type="dt" sz="half" idx="2"/>
          </p:nvPr>
        </p:nvSpPr>
        <p:spPr/>
        <p:txBody>
          <a:bodyPr/>
          <a:lstStyle/>
          <a:p>
            <a:fld id="{A9E79D4F-B57E-1C4E-8EE1-3B4427408A1A}" type="datetime4">
              <a:rPr lang="en-US" smtClean="0"/>
              <a:t>October 28, 2019</a:t>
            </a:fld>
            <a:endParaRPr lang="en-US" dirty="0"/>
          </a:p>
        </p:txBody>
      </p:sp>
    </p:spTree>
  </p:cSld>
  <p:clrMapOvr>
    <a:masterClrMapping/>
  </p:clrMapOvr>
</p:sld>
</file>

<file path=ppt/theme/theme1.xml><?xml version="1.0" encoding="utf-8"?>
<a:theme xmlns:a="http://schemas.openxmlformats.org/drawingml/2006/main" name="1_Office Theme">
  <a:themeElements>
    <a:clrScheme name="Codex">
      <a:dk1>
        <a:sysClr val="windowText" lastClr="000000"/>
      </a:dk1>
      <a:lt1>
        <a:sysClr val="window" lastClr="FFFFFF"/>
      </a:lt1>
      <a:dk2>
        <a:srgbClr val="59564B"/>
      </a:dk2>
      <a:lt2>
        <a:srgbClr val="DFDAC7"/>
      </a:lt2>
      <a:accent1>
        <a:srgbClr val="990000"/>
      </a:accent1>
      <a:accent2>
        <a:srgbClr val="EFAB16"/>
      </a:accent2>
      <a:accent3>
        <a:srgbClr val="78AC35"/>
      </a:accent3>
      <a:accent4>
        <a:srgbClr val="35ACA2"/>
      </a:accent4>
      <a:accent5>
        <a:srgbClr val="4083CF"/>
      </a:accent5>
      <a:accent6>
        <a:srgbClr val="0D335E"/>
      </a:accent6>
      <a:hlink>
        <a:srgbClr val="EF8E1C"/>
      </a:hlink>
      <a:folHlink>
        <a:srgbClr val="FEC60B"/>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SAGE Briefing Template 2018 (002) [Read-Only]" id="{1E902A3C-2A78-48F0-AD66-A97C11CB9FA3}" vid="{EED7544E-572F-4FF0-954B-4E19151E6DB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SAGE Briefing Template 2018</Template>
  <TotalTime>2091</TotalTime>
  <Words>572</Words>
  <Application>Microsoft Macintosh PowerPoint</Application>
  <PresentationFormat>On-screen Show (16:9)</PresentationFormat>
  <Paragraphs>75</Paragraphs>
  <Slides>16</Slides>
  <Notes>7</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16</vt:i4>
      </vt:variant>
    </vt:vector>
  </HeadingPairs>
  <TitlesOfParts>
    <vt:vector size="23" baseType="lpstr">
      <vt:lpstr>Arial</vt:lpstr>
      <vt:lpstr>Calibri</vt:lpstr>
      <vt:lpstr>Courier New</vt:lpstr>
      <vt:lpstr>Helvetica Neue</vt:lpstr>
      <vt:lpstr>Wingdings</vt:lpstr>
      <vt:lpstr>1_Office Theme</vt:lpstr>
      <vt:lpstr>Acrobat Document</vt:lpstr>
      <vt:lpstr>PowerPoint Presentation</vt:lpstr>
      <vt:lpstr>DMP Overview</vt:lpstr>
      <vt:lpstr>DMP Location</vt:lpstr>
      <vt:lpstr>Quiescent Day as Observed from ELC-4</vt:lpstr>
      <vt:lpstr>Small Shock from Soyuz Undocking as Observed from ELC-4</vt:lpstr>
      <vt:lpstr>Large Shock from Reboost as Observed from ELC-4</vt:lpstr>
      <vt:lpstr>Expected Disturbance Environment</vt:lpstr>
      <vt:lpstr>Observed Disturbance Environment</vt:lpstr>
      <vt:lpstr>Current Use of DMP</vt:lpstr>
      <vt:lpstr>Current Use of DMP</vt:lpstr>
      <vt:lpstr>Future Improvements to DMP Flag</vt:lpstr>
      <vt:lpstr>Projection of DMP Rates into Boresight Coordinates</vt:lpstr>
      <vt:lpstr>Improving Low Altitude Retrievals</vt:lpstr>
      <vt:lpstr>Absolute Attitude Product</vt:lpstr>
      <vt:lpstr>Absolute Attitude Product</vt:lpstr>
      <vt:lpstr>Summary</vt:lpstr>
    </vt:vector>
  </TitlesOfParts>
  <Company>HPES ACES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Peterson, Andrew J. (LARC-E303)</dc:creator>
  <cp:lastModifiedBy>Leybold, Allison B. (LARC-E3)[Science Systems &amp; Applications, Inc.]</cp:lastModifiedBy>
  <cp:revision>50</cp:revision>
  <cp:lastPrinted>2011-12-08T16:21:20Z</cp:lastPrinted>
  <dcterms:created xsi:type="dcterms:W3CDTF">2019-10-10T13:49:37Z</dcterms:created>
  <dcterms:modified xsi:type="dcterms:W3CDTF">2019-10-28T18:58:45Z</dcterms:modified>
</cp:coreProperties>
</file>