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5"/>
  </p:notesMasterIdLst>
  <p:handoutMasterIdLst>
    <p:handoutMasterId r:id="rId26"/>
  </p:handoutMasterIdLst>
  <p:sldIdLst>
    <p:sldId id="753" r:id="rId2"/>
    <p:sldId id="776" r:id="rId3"/>
    <p:sldId id="761" r:id="rId4"/>
    <p:sldId id="777" r:id="rId5"/>
    <p:sldId id="778" r:id="rId6"/>
    <p:sldId id="779" r:id="rId7"/>
    <p:sldId id="780" r:id="rId8"/>
    <p:sldId id="762" r:id="rId9"/>
    <p:sldId id="757" r:id="rId10"/>
    <p:sldId id="781" r:id="rId11"/>
    <p:sldId id="782" r:id="rId12"/>
    <p:sldId id="783" r:id="rId13"/>
    <p:sldId id="754" r:id="rId14"/>
    <p:sldId id="755" r:id="rId15"/>
    <p:sldId id="775" r:id="rId16"/>
    <p:sldId id="763" r:id="rId17"/>
    <p:sldId id="764" r:id="rId18"/>
    <p:sldId id="765" r:id="rId19"/>
    <p:sldId id="771" r:id="rId20"/>
    <p:sldId id="767" r:id="rId21"/>
    <p:sldId id="772" r:id="rId22"/>
    <p:sldId id="768" r:id="rId23"/>
    <p:sldId id="769" r:id="rId24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30762D-D01A-4CD3-AACC-B6322704E6BC}" v="2" dt="2019-10-21T18:54:40.303"/>
    <p1510:client id="{4A0746AF-9A2A-470B-9BBC-492B0718542D}" v="78" dt="2019-10-22T13:27:52.770"/>
    <p1510:client id="{83E92178-88B3-4FD5-B22F-3C223315EDEA}" v="91" dt="2019-10-22T13:59:10.549"/>
    <p1510:client id="{E2CDDF52-0416-4D8B-9149-6F82134145E0}" v="87" dt="2019-10-22T16:02:46.942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1" autoAdjust="0"/>
    <p:restoredTop sz="97966" autoAdjust="0"/>
  </p:normalViewPr>
  <p:slideViewPr>
    <p:cSldViewPr snapToGrid="0" snapToObjects="1">
      <p:cViewPr varScale="1">
        <p:scale>
          <a:sx n="171" d="100"/>
          <a:sy n="171" d="100"/>
        </p:scale>
        <p:origin x="71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11/25/19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11/25/19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yler.t.dawson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7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Contamination Window Trending </a:t>
            </a:r>
          </a:p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Science Team Meeting 2019</a:t>
            </a: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5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Tyler Dawson and Carter Hulsey</a:t>
            </a:r>
          </a:p>
          <a:p>
            <a:pPr algn="r">
              <a:spcBef>
                <a:spcPts val="450"/>
              </a:spcBef>
            </a:pPr>
            <a:r>
              <a:rPr lang="en-US" sz="15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15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tyler.t.dawson@nasa.gov</a:t>
            </a:r>
            <a:r>
              <a:rPr lang="en-US" sz="15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algn="r">
              <a:spcBef>
                <a:spcPts val="450"/>
              </a:spcBef>
            </a:pPr>
            <a:r>
              <a:rPr lang="en-US" sz="1500" b="1" u="sng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carter.b.hulsey@nasa.gov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 October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256540" indent="-256540"/>
            <a:r>
              <a:rPr lang="en-US" dirty="0"/>
              <a:t>Contamination Monitoring Package Update</a:t>
            </a:r>
          </a:p>
          <a:p>
            <a:pPr marL="556895" lvl="1" indent="-213995"/>
            <a:r>
              <a:rPr lang="en-US" dirty="0"/>
              <a:t>CMP High Frequency Limits</a:t>
            </a:r>
          </a:p>
          <a:p>
            <a:pPr marL="556895" lvl="1" indent="-213995"/>
            <a:r>
              <a:rPr lang="en-US" dirty="0"/>
              <a:t>Subverting Automatic Burn Off </a:t>
            </a:r>
          </a:p>
          <a:p>
            <a:pPr marL="256540" indent="-256540"/>
            <a:r>
              <a:rPr lang="en-US" dirty="0"/>
              <a:t>Protecting the Science Data Product</a:t>
            </a:r>
          </a:p>
          <a:p>
            <a:pPr marL="556571" lvl="1" indent="-256540"/>
            <a:r>
              <a:rPr lang="en-US" dirty="0"/>
              <a:t>Contamination Window Trending</a:t>
            </a:r>
          </a:p>
          <a:p>
            <a:pPr marL="856600" lvl="2" indent="-256540"/>
            <a:r>
              <a:rPr lang="en-US" dirty="0"/>
              <a:t>Transmission Percentage vs. Wavelength	</a:t>
            </a:r>
          </a:p>
          <a:p>
            <a:pPr marL="256540" indent="-256540"/>
            <a:r>
              <a:rPr lang="en-US" dirty="0"/>
              <a:t>Effect on Science Data Product</a:t>
            </a:r>
          </a:p>
          <a:p>
            <a:pPr marL="556895" lvl="1" indent="-213995"/>
            <a:r>
              <a:rPr lang="en-US" dirty="0">
                <a:ea typeface="ヒラギノ角ゴ Pro W3"/>
              </a:rPr>
              <a:t>Comparisons with the Microwave Limb Sounder (MLS)</a:t>
            </a:r>
            <a:endParaRPr lang="en-US" dirty="0"/>
          </a:p>
          <a:p>
            <a:pPr marL="256540" indent="-25654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35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Contamination Monitoring Package Update</a:t>
            </a: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217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76199" y="857251"/>
                <a:ext cx="4832421" cy="4012406"/>
              </a:xfrm>
            </p:spPr>
            <p:txBody>
              <a:bodyPr/>
              <a:lstStyle/>
              <a:p>
                <a:r>
                  <a:rPr lang="en-US" sz="1600" dirty="0"/>
                  <a:t>Before SAGE III, the ISS contamination environment was not well characterized.</a:t>
                </a:r>
              </a:p>
              <a:p>
                <a:r>
                  <a:rPr lang="en-US" sz="1600" dirty="0"/>
                  <a:t>The CMP provides a 2</a:t>
                </a:r>
                <a14:m>
                  <m:oMath xmlns:m="http://schemas.openxmlformats.org/officeDocument/2006/math">
                    <m:r>
                      <a:rPr lang="el-GR" sz="1600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1600" b="0" dirty="0"/>
                  <a:t> </a:t>
                </a:r>
                <a:r>
                  <a:rPr lang="en-US" sz="1600" dirty="0"/>
                  <a:t>steradian solid angle view on the payload side of the </a:t>
                </a:r>
                <a:r>
                  <a:rPr lang="en-US" sz="1600" dirty="0" err="1"/>
                  <a:t>ExPRESS</a:t>
                </a:r>
                <a:r>
                  <a:rPr lang="en-US" sz="1600" dirty="0"/>
                  <a:t> Payload Adapter.</a:t>
                </a:r>
              </a:p>
              <a:p>
                <a:pPr lvl="1"/>
                <a:r>
                  <a:rPr lang="en-US" sz="1400" dirty="0"/>
                  <a:t>Fault, Detection, Isolation and Recovery (FDIR)</a:t>
                </a:r>
              </a:p>
              <a:p>
                <a:r>
                  <a:rPr lang="en-US" sz="1600" dirty="0"/>
                  <a:t>If a large contamination event is recorded, the contamination door automatically closes. </a:t>
                </a:r>
              </a:p>
              <a:p>
                <a:pPr lvl="1"/>
                <a:r>
                  <a:rPr lang="en-US" sz="1400" dirty="0"/>
                  <a:t>Operators are notified if the door closes to be able to monitor the safety of the instrument. </a:t>
                </a:r>
              </a:p>
              <a:p>
                <a:r>
                  <a:rPr lang="en-US" sz="1600" dirty="0"/>
                  <a:t>The CMP consists of  two modules with 8 Mark 24 Thermoelectric Quartz Crystal Microbalances (TQCMs) total from QCM Research.</a:t>
                </a:r>
              </a:p>
              <a:p>
                <a:endParaRPr lang="en-US" dirty="0"/>
              </a:p>
              <a:p>
                <a:endParaRPr lang="en-US" sz="1500" dirty="0"/>
              </a:p>
              <a:p>
                <a:endParaRPr lang="en-US" sz="1800" b="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99" y="857251"/>
                <a:ext cx="4832421" cy="4012406"/>
              </a:xfrm>
              <a:blipFill>
                <a:blip r:embed="rId2"/>
                <a:stretch>
                  <a:fillRect l="-378" t="-456" r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Contamination Monitoring Package (CMP)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4" t="15556"/>
          <a:stretch/>
        </p:blipFill>
        <p:spPr>
          <a:xfrm>
            <a:off x="4908619" y="857250"/>
            <a:ext cx="3982561" cy="310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7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76200" y="857251"/>
                <a:ext cx="5927856" cy="4012406"/>
              </a:xfrm>
            </p:spPr>
            <p:txBody>
              <a:bodyPr/>
              <a:lstStyle/>
              <a:p>
                <a:r>
                  <a:rPr lang="en-US" sz="1800" dirty="0"/>
                  <a:t>Each sensor contain two AT-</a:t>
                </a:r>
                <a:r>
                  <a:rPr lang="en-US" sz="1800" dirty="0" err="1"/>
                  <a:t>Sunwise</a:t>
                </a:r>
                <a:r>
                  <a:rPr lang="en-US" sz="1800" dirty="0"/>
                  <a:t> cut quartz crystals from QCM Research that vibrate in resonance. </a:t>
                </a:r>
              </a:p>
              <a:p>
                <a:pPr lvl="1"/>
                <a:r>
                  <a:rPr lang="en-US" sz="1500" dirty="0"/>
                  <a:t>One crystal is exposed to the external contamination environment, the other is shielded below.</a:t>
                </a:r>
              </a:p>
              <a:p>
                <a:r>
                  <a:rPr lang="en-US" sz="1800" dirty="0"/>
                  <a:t>The frequency difference between the two sensors is known as the </a:t>
                </a:r>
                <a:r>
                  <a:rPr lang="en-US" sz="1800" i="1" dirty="0"/>
                  <a:t>beat frequency</a:t>
                </a:r>
                <a:r>
                  <a:rPr lang="en-US" sz="1800" dirty="0"/>
                  <a:t>.</a:t>
                </a:r>
              </a:p>
              <a:p>
                <a:pPr lvl="1"/>
                <a:r>
                  <a:rPr lang="en-US" sz="1500" dirty="0"/>
                  <a:t>Amount of mass deposited is the beat frequency multiplied by 1.965 (</a:t>
                </a:r>
                <a:r>
                  <a:rPr lang="en-US" sz="15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h𝑧</m:t>
                        </m:r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5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500" dirty="0"/>
                  <a:t>) for a 15Mhz crystal.</a:t>
                </a:r>
              </a:p>
              <a:p>
                <a:r>
                  <a:rPr lang="en-US" sz="1800" dirty="0"/>
                  <a:t>The relationship between beat frequency and Sauerbrey mass deposition is linear up to 250kHz. </a:t>
                </a:r>
              </a:p>
              <a:p>
                <a:pPr lvl="1"/>
                <a:r>
                  <a:rPr lang="en-US" sz="1500" dirty="0"/>
                  <a:t>Above 250kHz, this relationship is nonlinear but oscillation does not cease until 650kHz</a:t>
                </a:r>
              </a:p>
              <a:p>
                <a:r>
                  <a:rPr lang="en-US" sz="1500" dirty="0"/>
                  <a:t>Analog filter records the beat frequency to the IAM.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857251"/>
                <a:ext cx="5927856" cy="4012406"/>
              </a:xfrm>
              <a:blipFill>
                <a:blip r:embed="rId5"/>
                <a:stretch>
                  <a:fillRect l="-720" t="-912" r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 24 TQCM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69" b="96024" l="8604" r="92695">
                        <a14:foregroundMark x1="54058" y1="8946" x2="64448" y2="12525"/>
                        <a14:foregroundMark x1="64448" y1="12525" x2="65260" y2="10537"/>
                        <a14:foregroundMark x1="53409" y1="8350" x2="62338" y2="7157"/>
                        <a14:foregroundMark x1="61688" y1="6958" x2="65584" y2="117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1604" y="1165609"/>
            <a:ext cx="2902166" cy="236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8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done at different peak-to-peak voltage using CMP simulator to determine the analog filter response at high frequencies. </a:t>
            </a:r>
          </a:p>
          <a:p>
            <a:pPr lvl="1"/>
            <a:r>
              <a:rPr lang="en-US" dirty="0"/>
              <a:t>Frequency counter rolls over at 65,535Hz.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CMP Frequency Limits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01934" y="2336101"/>
          <a:ext cx="8119068" cy="145542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413415">
                  <a:extLst>
                    <a:ext uri="{9D8B030D-6E8A-4147-A177-3AD203B41FA5}">
                      <a16:colId xmlns:a16="http://schemas.microsoft.com/office/drawing/2014/main" val="2730438557"/>
                    </a:ext>
                  </a:extLst>
                </a:gridCol>
                <a:gridCol w="2856945">
                  <a:extLst>
                    <a:ext uri="{9D8B030D-6E8A-4147-A177-3AD203B41FA5}">
                      <a16:colId xmlns:a16="http://schemas.microsoft.com/office/drawing/2014/main" val="3482733187"/>
                    </a:ext>
                  </a:extLst>
                </a:gridCol>
                <a:gridCol w="2848708">
                  <a:extLst>
                    <a:ext uri="{9D8B030D-6E8A-4147-A177-3AD203B41FA5}">
                      <a16:colId xmlns:a16="http://schemas.microsoft.com/office/drawing/2014/main" val="2263606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CMP 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5vpp Max</a:t>
                      </a:r>
                      <a:r>
                        <a:rPr lang="en-US" sz="2400" baseline="0" dirty="0"/>
                        <a:t> Frequency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7vpp Max Frequency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6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CMP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320kHz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385kHz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5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CMP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300kHz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320kHz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6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22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Contaminants have chemisorbed to three of our sensors, rendering burn offs ineffective at cleaning the sensor. </a:t>
            </a:r>
          </a:p>
          <a:p>
            <a:pPr lvl="1"/>
            <a:r>
              <a:rPr lang="en-US" dirty="0"/>
              <a:t>Only the sensors facing Node 2 docking port:</a:t>
            </a:r>
          </a:p>
          <a:p>
            <a:pPr lvl="2"/>
            <a:r>
              <a:rPr lang="en-US" dirty="0"/>
              <a:t>Node 2 Focused, Node 2 Broad, PMM</a:t>
            </a:r>
          </a:p>
          <a:p>
            <a:r>
              <a:rPr lang="en-US" dirty="0"/>
              <a:t>Testing showed that if the internal automatic burn off value was set to 32,767Hz a burn off would never trigger. </a:t>
            </a:r>
          </a:p>
          <a:p>
            <a:pPr lvl="1"/>
            <a:r>
              <a:rPr lang="en-US" dirty="0"/>
              <a:t>16-bit unsigned integer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Subverting Automatic Burn Off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784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Contamination Window Trending</a:t>
            </a: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48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Protecting the Science Data Product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76200" y="857250"/>
            <a:ext cx="4485251" cy="4217168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Dynamic ISS environment means various contamination sources. </a:t>
            </a:r>
          </a:p>
          <a:p>
            <a:pPr lvl="1"/>
            <a:r>
              <a:rPr lang="en-US" sz="1600" dirty="0"/>
              <a:t>Vehicle visitations</a:t>
            </a:r>
          </a:p>
          <a:p>
            <a:pPr lvl="1"/>
            <a:r>
              <a:rPr lang="en-US" sz="1600" dirty="0"/>
              <a:t>Extra Vehicular Activities</a:t>
            </a:r>
          </a:p>
          <a:p>
            <a:pPr lvl="1"/>
            <a:r>
              <a:rPr lang="en-US" sz="1600" dirty="0"/>
              <a:t>Venting</a:t>
            </a:r>
          </a:p>
          <a:p>
            <a:r>
              <a:rPr lang="en-US" sz="1800" dirty="0"/>
              <a:t>Quartz crystal contamination window can be closed over the telescope during periods of enhanced contamination. </a:t>
            </a:r>
          </a:p>
          <a:p>
            <a:r>
              <a:rPr lang="en-US" sz="1800" dirty="0"/>
              <a:t>This window permits continued science event acquisitions with an acceptable signal-to-noise ratio.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4703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608ADD-5E15-49B8-9805-304B5568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ヒラギノ角ゴ Pro W3"/>
              </a:rPr>
              <a:t>Transmission vs. Wavelength </a:t>
            </a:r>
            <a:br>
              <a:rPr lang="en-US" dirty="0">
                <a:ea typeface="ヒラギノ角ゴ Pro W3"/>
              </a:rPr>
            </a:br>
            <a:r>
              <a:rPr lang="en-US" dirty="0">
                <a:ea typeface="ヒラギノ角ゴ Pro W3"/>
              </a:rPr>
              <a:t>Pre-CRS 13: December 2017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EB2E4-D30E-4B23-9CFE-EFEB2E65DDB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295" y="857250"/>
            <a:ext cx="550941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98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416DEC-6C6E-4B7E-ABE7-BC2CE00B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266" y="328036"/>
            <a:ext cx="6679410" cy="484748"/>
          </a:xfrm>
        </p:spPr>
        <p:txBody>
          <a:bodyPr/>
          <a:lstStyle/>
          <a:p>
            <a:r>
              <a:rPr lang="en-US" dirty="0">
                <a:ea typeface="ヒラギノ角ゴ Pro W3"/>
              </a:rPr>
              <a:t>Transmission vs. Wavelength </a:t>
            </a:r>
            <a:br>
              <a:rPr lang="en-US" dirty="0"/>
            </a:br>
            <a:r>
              <a:rPr lang="en-US" dirty="0">
                <a:ea typeface="ヒラギノ角ゴ Pro W3"/>
              </a:rPr>
              <a:t>Immediately Post CRS-13: January 2018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68B31-E81A-4DF6-8ECE-872E148425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4692" y="857250"/>
            <a:ext cx="5554615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38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E51917-4A57-4B23-93B5-4245C964A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ヒラギノ角ゴ Pro W3"/>
              </a:rPr>
              <a:t>Transmission vs. Wavelength </a:t>
            </a:r>
            <a:br>
              <a:rPr lang="en-US" dirty="0"/>
            </a:br>
            <a:r>
              <a:rPr lang="en-US" dirty="0">
                <a:ea typeface="ヒラギノ角ゴ Pro W3"/>
              </a:rPr>
              <a:t>4 Weeks Post-CRS 13: February 2018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6F70A-6F4D-45D3-A594-CA69D13467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7341" y="857250"/>
            <a:ext cx="5469317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56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3563" y="857250"/>
            <a:ext cx="5156873" cy="4013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CRS-13 Visit </a:t>
            </a:r>
            <a:br>
              <a:rPr lang="en-US" dirty="0"/>
            </a:br>
            <a:r>
              <a:rPr lang="en-US" dirty="0"/>
              <a:t>17 December 2017 to 13 January 2018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38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5237" y="827171"/>
            <a:ext cx="5204618" cy="4013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CRS-16 Visit* </a:t>
            </a:r>
            <a:br>
              <a:rPr lang="en-US" dirty="0"/>
            </a:br>
            <a:r>
              <a:rPr lang="en-US" dirty="0"/>
              <a:t>8 December 2018 to 13 January 2019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25891" y="1255209"/>
            <a:ext cx="2692142" cy="31085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dirty="0">
                <a:latin typeface="Arial"/>
                <a:ea typeface="ヒラギノ角ゴ Pro W3"/>
              </a:rPr>
              <a:t>*</a:t>
            </a:r>
            <a:r>
              <a:rPr lang="en-US" sz="1400" dirty="0">
                <a:latin typeface="Arial"/>
                <a:ea typeface="ヒラギノ角ゴ Pro W3"/>
                <a:cs typeface="Arial"/>
              </a:rPr>
              <a:t>Window closed Dec. 8, 2018-Jan 13, 2019 for </a:t>
            </a:r>
            <a:endParaRPr lang="en-US" sz="1400" dirty="0">
              <a:cs typeface="Arial"/>
            </a:endParaRPr>
          </a:p>
          <a:p>
            <a:r>
              <a:rPr lang="en-US" sz="1400" dirty="0">
                <a:latin typeface="Arial"/>
                <a:ea typeface="ヒラギノ角ゴ Pro W3"/>
                <a:cs typeface="Arial"/>
              </a:rPr>
              <a:t>      CRS-16 visit. </a:t>
            </a:r>
            <a:endParaRPr lang="en-US" sz="1400"/>
          </a:p>
          <a:p>
            <a:endParaRPr lang="en-US" sz="1400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Arial"/>
                <a:ea typeface="ヒラギノ角ゴ Pro W3"/>
                <a:cs typeface="Arial"/>
              </a:rPr>
              <a:t>Window transmission measured Jan 13, 2019 after CRS-16 departure.</a:t>
            </a:r>
            <a:endParaRPr lang="en-US" sz="1400" dirty="0">
              <a:ea typeface="ヒラギノ角ゴ Pro W3"/>
            </a:endParaRPr>
          </a:p>
          <a:p>
            <a:pPr marL="285750" indent="-285750">
              <a:buFont typeface="Arial"/>
              <a:buChar char="•"/>
            </a:pPr>
            <a:endParaRPr lang="en-US" sz="1400" dirty="0">
              <a:latin typeface="Arial"/>
              <a:ea typeface="ヒラギノ角ゴ Pro W3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Arial"/>
                <a:ea typeface="ヒラギノ角ゴ Pro W3"/>
                <a:cs typeface="Arial"/>
              </a:rPr>
              <a:t>Subsequently closed Jan. 25, 2019 to monitor rate of relaxation to baseline</a:t>
            </a:r>
            <a:endParaRPr lang="en-US" sz="1400">
              <a:latin typeface="Arial"/>
              <a:ea typeface="ヒラギノ角ゴ Pro W3"/>
              <a:cs typeface="Arial"/>
            </a:endParaRPr>
          </a:p>
          <a:p>
            <a:r>
              <a:rPr lang="en-US" sz="1400" dirty="0">
                <a:latin typeface="Arial"/>
                <a:ea typeface="ヒラギノ角ゴ Pro W3"/>
                <a:cs typeface="Arial"/>
              </a:rPr>
              <a:t>      Window transmission</a:t>
            </a:r>
            <a:endParaRPr lang="en-US" dirty="0">
              <a:cs typeface="Arial"/>
            </a:endParaRPr>
          </a:p>
          <a:p>
            <a:r>
              <a:rPr lang="en-US" sz="1400" dirty="0">
                <a:latin typeface="Arial"/>
                <a:ea typeface="ヒラギノ角ゴ Pro W3"/>
                <a:cs typeface="Arial"/>
              </a:rPr>
              <a:t>      measured Jan. 25, 2019</a:t>
            </a:r>
            <a:endParaRPr lang="en-US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57494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EDB95B-7E03-4CCA-AA58-2F848B965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256540" indent="-256540"/>
            <a:r>
              <a:rPr lang="en-US" dirty="0">
                <a:ea typeface="ヒラギノ角ゴ Pro W3"/>
              </a:rPr>
              <a:t>Changed the CMP frequency limits to better reflect the analog filter’s physical limitations on the sensors. </a:t>
            </a:r>
          </a:p>
          <a:p>
            <a:pPr marL="556571" lvl="1" indent="-256540"/>
            <a:r>
              <a:rPr lang="en-US" dirty="0">
                <a:ea typeface="ヒラギノ角ゴ Pro W3"/>
              </a:rPr>
              <a:t>Rollover will be tracked when it happens. </a:t>
            </a:r>
          </a:p>
          <a:p>
            <a:pPr marL="556571" lvl="1" indent="-256540"/>
            <a:r>
              <a:rPr lang="en-US" dirty="0">
                <a:ea typeface="ヒラギノ角ゴ Pro W3"/>
              </a:rPr>
              <a:t>Automatic burn off subverted by changing it’s set-point frequency.</a:t>
            </a:r>
          </a:p>
          <a:p>
            <a:pPr marL="256540" indent="-256540">
              <a:buClr>
                <a:srgbClr val="B7820D"/>
              </a:buClr>
            </a:pPr>
            <a:r>
              <a:rPr lang="en-US" dirty="0">
                <a:ea typeface="ヒラギノ角ゴ Pro W3"/>
              </a:rPr>
              <a:t>Closing the contamination door leads to signal-to-noise ratio within the acceptable limits.</a:t>
            </a:r>
          </a:p>
          <a:p>
            <a:pPr marL="556571" lvl="1" indent="-256540">
              <a:buClr>
                <a:srgbClr val="B7820D"/>
              </a:buClr>
            </a:pPr>
            <a:r>
              <a:rPr lang="en-US" dirty="0">
                <a:ea typeface="ヒラギノ角ゴ Pro W3"/>
              </a:rPr>
              <a:t>Returns to baseline after vehicle leaves. </a:t>
            </a:r>
          </a:p>
          <a:p>
            <a:pPr marL="256540" indent="-256540">
              <a:buClr>
                <a:srgbClr val="B7820D"/>
              </a:buClr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8E0EB8-DAD3-42AA-93EB-65FB61879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ヒラギノ角ゴ Pro W3"/>
              </a:rPr>
              <a:t>CMP Conclusion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68AEB-D059-43F7-9051-5769E0032A9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912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/>
                <a:ea typeface="ヒラギノ角ゴ Pro W3"/>
                <a:cs typeface="Arial"/>
              </a:rPr>
              <a:t>Effects on Science Data Products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Helvetica Neue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7916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256540" indent="-256540"/>
            <a:r>
              <a:rPr lang="en-US" dirty="0">
                <a:ea typeface="ヒラギノ角ゴ Pro W3"/>
              </a:rPr>
              <a:t>Separated events into 3 different states  </a:t>
            </a:r>
            <a:endParaRPr lang="en-US" dirty="0"/>
          </a:p>
          <a:p>
            <a:pPr marL="556895" lvl="1" indent="-213995"/>
            <a:r>
              <a:rPr lang="en-US" dirty="0">
                <a:ea typeface="ヒラギノ角ゴ Pro W3"/>
              </a:rPr>
              <a:t>Closed contamination window with CRS Visit (Closed CRS)</a:t>
            </a:r>
            <a:endParaRPr lang="en-US" dirty="0"/>
          </a:p>
          <a:p>
            <a:pPr marL="556895" lvl="1" indent="-213995"/>
            <a:r>
              <a:rPr lang="en-US" dirty="0">
                <a:ea typeface="ヒラギノ角ゴ Pro W3"/>
              </a:rPr>
              <a:t>Closed contamination window without CRS visit (Closed) </a:t>
            </a:r>
            <a:endParaRPr lang="en-US" dirty="0"/>
          </a:p>
          <a:p>
            <a:pPr marL="556895" lvl="1" indent="-213995"/>
            <a:r>
              <a:rPr lang="en-US" dirty="0">
                <a:ea typeface="ヒラギノ角ゴ Pro W3"/>
              </a:rPr>
              <a:t>Open contamination window (Open) </a:t>
            </a:r>
            <a:endParaRPr lang="en-US" dirty="0"/>
          </a:p>
          <a:p>
            <a:pPr marL="256540" indent="-256540"/>
            <a:r>
              <a:rPr lang="en-US" dirty="0">
                <a:ea typeface="ヒラギノ角ゴ Pro W3"/>
              </a:rPr>
              <a:t>Compared SAGE III AO3 Product with the Microwave Limb Sounder (MLS) O3 to determine any possible effects on the data product caused by contamination</a:t>
            </a:r>
            <a:r>
              <a:rPr lang="en-US" b="0" dirty="0">
                <a:ea typeface="ヒラギノ角ゴ Pro W3"/>
              </a:rPr>
              <a:t> </a:t>
            </a:r>
          </a:p>
          <a:p>
            <a:pPr marL="556895" lvl="1" indent="-213995"/>
            <a:r>
              <a:rPr lang="en-US" dirty="0">
                <a:ea typeface="ヒラギノ角ゴ Pro W3"/>
              </a:rPr>
              <a:t>Found MLS data coincident to SAGE III events (± 24 </a:t>
            </a:r>
            <a:r>
              <a:rPr lang="en-US" dirty="0" err="1">
                <a:ea typeface="ヒラギノ角ゴ Pro W3"/>
              </a:rPr>
              <a:t>hrs</a:t>
            </a:r>
            <a:r>
              <a:rPr lang="en-US" dirty="0">
                <a:ea typeface="ヒラギノ角ゴ Pro W3"/>
              </a:rPr>
              <a:t>, ± 5° Lat, ± 20° Lon)</a:t>
            </a:r>
          </a:p>
          <a:p>
            <a:pPr marL="556895" lvl="1" indent="-213995"/>
            <a:r>
              <a:rPr lang="en-US" dirty="0">
                <a:ea typeface="ヒラギノ角ゴ Pro W3"/>
              </a:rPr>
              <a:t>Interpolated MLS data to SAGE pressure grid and converted SAGE AO3 product to units of </a:t>
            </a:r>
            <a:r>
              <a:rPr lang="en-US" dirty="0" err="1">
                <a:ea typeface="ヒラギノ角ゴ Pro W3"/>
              </a:rPr>
              <a:t>ppmv</a:t>
            </a:r>
            <a:endParaRPr lang="en-US" dirty="0">
              <a:ea typeface="ヒラギノ角ゴ Pro W3"/>
            </a:endParaRPr>
          </a:p>
          <a:p>
            <a:pPr marL="556895" lvl="1" indent="-213995"/>
            <a:r>
              <a:rPr lang="en-US" dirty="0">
                <a:ea typeface="ヒラギノ角ゴ Pro W3"/>
              </a:rPr>
              <a:t>Calculated difference and standard deviation between SAGE and MLS for each event 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ヒラギノ角ゴ Pro W3"/>
              </a:rPr>
              <a:t>SAGE III Comparison with MLS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72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</p:spPr>
        <p:txBody>
          <a:bodyPr/>
          <a:lstStyle/>
          <a:p>
            <a:r>
              <a:rPr lang="en-US" dirty="0">
                <a:ea typeface="ヒラギノ角ゴ Pro W3"/>
              </a:rPr>
              <a:t>SAGE III Sunrise Events Comparison with MLS 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</p:spPr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200BA130-5A26-49C7-A75D-AD28ECC52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16" y="760517"/>
            <a:ext cx="7007469" cy="42103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782D93-7525-4594-B8DF-E61C76D38D6D}"/>
              </a:ext>
            </a:extLst>
          </p:cNvPr>
          <p:cNvSpPr txBox="1"/>
          <p:nvPr/>
        </p:nvSpPr>
        <p:spPr>
          <a:xfrm>
            <a:off x="3193072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8A0239-3F94-40C8-8AF5-E9DE6B5E7232}"/>
              </a:ext>
            </a:extLst>
          </p:cNvPr>
          <p:cNvSpPr txBox="1"/>
          <p:nvPr/>
        </p:nvSpPr>
        <p:spPr>
          <a:xfrm>
            <a:off x="5101735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b.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2FCDA3-170C-4648-8C88-F4B563300272}"/>
              </a:ext>
            </a:extLst>
          </p:cNvPr>
          <p:cNvSpPr txBox="1"/>
          <p:nvPr/>
        </p:nvSpPr>
        <p:spPr>
          <a:xfrm>
            <a:off x="7010399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3972500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3697BE-91F7-42B1-937F-A628A7CE5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ea typeface="ヒラギノ角ゴ Pro W3"/>
              </a:rPr>
            </a:br>
            <a:r>
              <a:rPr lang="en-US" dirty="0">
                <a:ea typeface="ヒラギノ角ゴ Pro W3"/>
              </a:rPr>
              <a:t>SAGE III Sunrise Events Comparison with MLS </a:t>
            </a:r>
            <a:endParaRPr lang="en-US" b="0" dirty="0">
              <a:ea typeface="ヒラギノ角ゴ Pro W3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1C2D-B999-4824-A336-3FD21B9EC9D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C06BF6E-DD15-1148-86A5-E5961697930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9" y="764620"/>
            <a:ext cx="7004304" cy="420624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0ADF39-FFB0-8F42-9F68-A91841AC5ED3}"/>
              </a:ext>
            </a:extLst>
          </p:cNvPr>
          <p:cNvSpPr txBox="1"/>
          <p:nvPr/>
        </p:nvSpPr>
        <p:spPr>
          <a:xfrm>
            <a:off x="3193072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F3796E-B863-AF4C-AB5B-6B1C15F075AD}"/>
              </a:ext>
            </a:extLst>
          </p:cNvPr>
          <p:cNvSpPr txBox="1"/>
          <p:nvPr/>
        </p:nvSpPr>
        <p:spPr>
          <a:xfrm>
            <a:off x="5101735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b.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D82D90-587F-624F-9C3F-CA5CFB5CF628}"/>
              </a:ext>
            </a:extLst>
          </p:cNvPr>
          <p:cNvSpPr txBox="1"/>
          <p:nvPr/>
        </p:nvSpPr>
        <p:spPr>
          <a:xfrm>
            <a:off x="7010399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2706072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</p:spPr>
        <p:txBody>
          <a:bodyPr/>
          <a:lstStyle/>
          <a:p>
            <a:r>
              <a:rPr lang="en-US" dirty="0">
                <a:ea typeface="ヒラギノ角ゴ Pro W3"/>
              </a:rPr>
              <a:t>SAGE III Sunset Events Comparison with MLS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</p:spPr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7D6CF51-980E-4232-B941-4BDDE37424A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59299" y="764620"/>
            <a:ext cx="7004304" cy="42062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44264E-570B-A14E-B6EF-4C788F99F795}"/>
              </a:ext>
            </a:extLst>
          </p:cNvPr>
          <p:cNvSpPr txBox="1"/>
          <p:nvPr/>
        </p:nvSpPr>
        <p:spPr>
          <a:xfrm>
            <a:off x="3193072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E6DD98-06B6-274A-A57E-4BD7D13E29A8}"/>
              </a:ext>
            </a:extLst>
          </p:cNvPr>
          <p:cNvSpPr txBox="1"/>
          <p:nvPr/>
        </p:nvSpPr>
        <p:spPr>
          <a:xfrm>
            <a:off x="5101735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b.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69B6CC-F491-0D45-9887-2FD5F86E048E}"/>
              </a:ext>
            </a:extLst>
          </p:cNvPr>
          <p:cNvSpPr txBox="1"/>
          <p:nvPr/>
        </p:nvSpPr>
        <p:spPr>
          <a:xfrm>
            <a:off x="7010399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3245716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4CCCA7-2766-4A9F-8E4C-7A85ED41D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ea typeface="ヒラギノ角ゴ Pro W3"/>
              </a:rPr>
            </a:br>
            <a:r>
              <a:rPr lang="en-US" dirty="0">
                <a:ea typeface="ヒラギノ角ゴ Pro W3"/>
              </a:rPr>
              <a:t>SAGE III Sunset Events Comparison with MLS</a:t>
            </a:r>
            <a:endParaRPr lang="en-US" b="0" dirty="0">
              <a:ea typeface="ヒラギノ角ゴ Pro W3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A505C-B844-4014-9F7D-A45FA8C3C8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9583BF2-C301-6544-861A-CE9C6203E80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9" y="764620"/>
            <a:ext cx="7004304" cy="420624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761AD6-8A00-A94A-A3F2-64D76C06DD2B}"/>
              </a:ext>
            </a:extLst>
          </p:cNvPr>
          <p:cNvSpPr txBox="1"/>
          <p:nvPr/>
        </p:nvSpPr>
        <p:spPr>
          <a:xfrm>
            <a:off x="3193072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1206CE-8CB5-B044-9469-5777F6304ED7}"/>
              </a:ext>
            </a:extLst>
          </p:cNvPr>
          <p:cNvSpPr txBox="1"/>
          <p:nvPr/>
        </p:nvSpPr>
        <p:spPr>
          <a:xfrm>
            <a:off x="5101735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b.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06BEBF-EF8D-8243-B1FC-4A8EB3FD597A}"/>
              </a:ext>
            </a:extLst>
          </p:cNvPr>
          <p:cNvSpPr txBox="1"/>
          <p:nvPr/>
        </p:nvSpPr>
        <p:spPr>
          <a:xfrm>
            <a:off x="7010399" y="1350350"/>
            <a:ext cx="6037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Arial"/>
                <a:ea typeface="ヒラギノ角ゴ Pro W3"/>
              </a:rPr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3293571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EDB95B-7E03-4CCA-AA58-2F848B965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256540" indent="-256540">
              <a:buClr>
                <a:srgbClr val="B7820D"/>
              </a:buClr>
            </a:pPr>
            <a:r>
              <a:rPr lang="en-US" dirty="0">
                <a:ea typeface="ヒラギノ角ゴ Pro W3"/>
              </a:rPr>
              <a:t>The comparison with MLS displayed no apparent contamination effects on the SAGE III O3 products when a CRS visit occurred.</a:t>
            </a:r>
          </a:p>
          <a:p>
            <a:pPr marL="256540" indent="-256540">
              <a:buClr>
                <a:srgbClr val="B7820D"/>
              </a:buClr>
            </a:pPr>
            <a:r>
              <a:rPr lang="en-US" dirty="0">
                <a:ea typeface="ヒラギノ角ゴ Pro W3"/>
              </a:rPr>
              <a:t>The comparison also showed no apparent effects on the SAGE III O3 products when the contamination window was closed.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8E0EB8-DAD3-42AA-93EB-65FB61879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ヒラギノ角ゴ Pro W3"/>
              </a:rPr>
              <a:t>Conclusion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68AEB-D059-43F7-9051-5769E0032A9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513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9529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November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3426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58460</TotalTime>
  <Words>562</Words>
  <Application>Microsoft Macintosh PowerPoint</Application>
  <PresentationFormat>On-screen Show (16:9)</PresentationFormat>
  <Paragraphs>127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Cambria Math</vt:lpstr>
      <vt:lpstr>Courier New</vt:lpstr>
      <vt:lpstr>Helvetica Neue</vt:lpstr>
      <vt:lpstr>Wingdings</vt:lpstr>
      <vt:lpstr>1_Office Theme</vt:lpstr>
      <vt:lpstr>PowerPoint Presentation</vt:lpstr>
      <vt:lpstr>Overview</vt:lpstr>
      <vt:lpstr>PowerPoint Presentation</vt:lpstr>
      <vt:lpstr>Contamination Monitoring Package (CMP)</vt:lpstr>
      <vt:lpstr>Mark 24 TQCM</vt:lpstr>
      <vt:lpstr>CMP Frequency Limits</vt:lpstr>
      <vt:lpstr>Subverting Automatic Burn Off</vt:lpstr>
      <vt:lpstr>PowerPoint Presentation</vt:lpstr>
      <vt:lpstr>Protecting the Science Data Product</vt:lpstr>
      <vt:lpstr>Transmission vs. Wavelength  Pre-CRS 13: December 2017</vt:lpstr>
      <vt:lpstr>Transmission vs. Wavelength  Immediately Post CRS-13: January 2018 </vt:lpstr>
      <vt:lpstr>Transmission vs. Wavelength  4 Weeks Post-CRS 13: February 2018</vt:lpstr>
      <vt:lpstr>CRS-13 Visit  17 December 2017 to 13 January 2018</vt:lpstr>
      <vt:lpstr>CRS-16 Visit*  8 December 2018 to 13 January 2019</vt:lpstr>
      <vt:lpstr>CMP Conclusion</vt:lpstr>
      <vt:lpstr>PowerPoint Presentation</vt:lpstr>
      <vt:lpstr>SAGE III Comparison with MLS</vt:lpstr>
      <vt:lpstr>SAGE III Sunrise Events Comparison with MLS </vt:lpstr>
      <vt:lpstr> SAGE III Sunrise Events Comparison with MLS  </vt:lpstr>
      <vt:lpstr>SAGE III Sunset Events Comparison with MLS</vt:lpstr>
      <vt:lpstr> SAGE III Sunset Events Comparison with MLS </vt:lpstr>
      <vt:lpstr>Conclusion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Leybold, Allison B. (LARC-E3)[Science Systems &amp; Applications, Inc.]</cp:lastModifiedBy>
  <cp:revision>1208</cp:revision>
  <cp:lastPrinted>2011-12-08T16:21:20Z</cp:lastPrinted>
  <dcterms:created xsi:type="dcterms:W3CDTF">2012-04-24T19:27:23Z</dcterms:created>
  <dcterms:modified xsi:type="dcterms:W3CDTF">2019-11-25T19:31:44Z</dcterms:modified>
</cp:coreProperties>
</file>