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94" r:id="rId3"/>
    <p:sldId id="295" r:id="rId4"/>
    <p:sldId id="282" r:id="rId5"/>
    <p:sldId id="281" r:id="rId6"/>
    <p:sldId id="284" r:id="rId7"/>
    <p:sldId id="285" r:id="rId8"/>
    <p:sldId id="278" r:id="rId9"/>
    <p:sldId id="290" r:id="rId10"/>
    <p:sldId id="296" r:id="rId11"/>
    <p:sldId id="299" r:id="rId12"/>
    <p:sldId id="257" r:id="rId13"/>
    <p:sldId id="261" r:id="rId14"/>
    <p:sldId id="297" r:id="rId15"/>
    <p:sldId id="265" r:id="rId16"/>
    <p:sldId id="262" r:id="rId17"/>
    <p:sldId id="269" r:id="rId18"/>
    <p:sldId id="271" r:id="rId19"/>
    <p:sldId id="276" r:id="rId20"/>
    <p:sldId id="292" r:id="rId21"/>
    <p:sldId id="293" r:id="rId2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DF7"/>
    <a:srgbClr val="0080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26"/>
  </p:normalViewPr>
  <p:slideViewPr>
    <p:cSldViewPr snapToGrid="0" snapToObjects="1">
      <p:cViewPr varScale="1">
        <p:scale>
          <a:sx n="121" d="100"/>
          <a:sy n="121" d="100"/>
        </p:scale>
        <p:origin x="1904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57C9E-02C7-634B-9853-391B2511AE54}" type="datetimeFigureOut">
              <a:rPr lang="en-US" smtClean="0"/>
              <a:t>11/8/19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129BB-2DCC-0245-B847-CB3C821E6B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8778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57C9E-02C7-634B-9853-391B2511AE54}" type="datetimeFigureOut">
              <a:rPr lang="en-US" smtClean="0"/>
              <a:t>11/8/19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129BB-2DCC-0245-B847-CB3C821E6B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7177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57C9E-02C7-634B-9853-391B2511AE54}" type="datetimeFigureOut">
              <a:rPr lang="en-US" smtClean="0"/>
              <a:t>11/8/19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129BB-2DCC-0245-B847-CB3C821E6B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1501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57C9E-02C7-634B-9853-391B2511AE54}" type="datetimeFigureOut">
              <a:rPr lang="en-US" smtClean="0"/>
              <a:t>11/8/19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129BB-2DCC-0245-B847-CB3C821E6B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7835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57C9E-02C7-634B-9853-391B2511AE54}" type="datetimeFigureOut">
              <a:rPr lang="en-US" smtClean="0"/>
              <a:t>11/8/19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129BB-2DCC-0245-B847-CB3C821E6B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44955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57C9E-02C7-634B-9853-391B2511AE54}" type="datetimeFigureOut">
              <a:rPr lang="en-US" smtClean="0"/>
              <a:t>11/8/19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129BB-2DCC-0245-B847-CB3C821E6B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0917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57C9E-02C7-634B-9853-391B2511AE54}" type="datetimeFigureOut">
              <a:rPr lang="en-US" smtClean="0"/>
              <a:t>11/8/19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129BB-2DCC-0245-B847-CB3C821E6B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0025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57C9E-02C7-634B-9853-391B2511AE54}" type="datetimeFigureOut">
              <a:rPr lang="en-US" smtClean="0"/>
              <a:t>11/8/19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129BB-2DCC-0245-B847-CB3C821E6B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3272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57C9E-02C7-634B-9853-391B2511AE54}" type="datetimeFigureOut">
              <a:rPr lang="en-US" smtClean="0"/>
              <a:t>11/8/19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129BB-2DCC-0245-B847-CB3C821E6B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6375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57C9E-02C7-634B-9853-391B2511AE54}" type="datetimeFigureOut">
              <a:rPr lang="en-US" smtClean="0"/>
              <a:t>11/8/19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129BB-2DCC-0245-B847-CB3C821E6B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9751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57C9E-02C7-634B-9853-391B2511AE54}" type="datetimeFigureOut">
              <a:rPr lang="en-US" smtClean="0"/>
              <a:t>11/8/19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129BB-2DCC-0245-B847-CB3C821E6B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6930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457C9E-02C7-634B-9853-391B2511AE54}" type="datetimeFigureOut">
              <a:rPr lang="en-US" smtClean="0"/>
              <a:t>11/8/19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5129BB-2DCC-0245-B847-CB3C821E6B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105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2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3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3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3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4.bin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64734" y="1001536"/>
            <a:ext cx="6471356" cy="1470025"/>
          </a:xfrm>
        </p:spPr>
        <p:txBody>
          <a:bodyPr/>
          <a:lstStyle/>
          <a:p>
            <a:r>
              <a:rPr lang="en-US" dirty="0"/>
              <a:t>Cloud Top Heights from SAGE III/ISS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chemeClr val="tx1"/>
                </a:solidFill>
              </a:rPr>
              <a:t>J. Kummer, M. Schoeberl</a:t>
            </a:r>
          </a:p>
          <a:p>
            <a:r>
              <a:rPr lang="en-US" dirty="0">
                <a:solidFill>
                  <a:schemeClr val="tx1"/>
                </a:solidFill>
              </a:rPr>
              <a:t>STC</a:t>
            </a:r>
          </a:p>
          <a:p>
            <a:r>
              <a:rPr lang="en-US" dirty="0">
                <a:solidFill>
                  <a:schemeClr val="tx1"/>
                </a:solidFill>
              </a:rPr>
              <a:t>E. Jensen, R. Ueyama</a:t>
            </a:r>
          </a:p>
          <a:p>
            <a:r>
              <a:rPr lang="en-US" dirty="0">
                <a:solidFill>
                  <a:schemeClr val="tx1"/>
                </a:solidFill>
              </a:rPr>
              <a:t>ARC</a:t>
            </a:r>
          </a:p>
        </p:txBody>
      </p:sp>
    </p:spTree>
    <p:extLst>
      <p:ext uri="{BB962C8B-B14F-4D97-AF65-F5344CB8AC3E}">
        <p14:creationId xmlns:p14="http://schemas.microsoft.com/office/powerpoint/2010/main" val="19577590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93489A-9FBD-C548-96AB-79ABF6F86A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AF48DF-D415-F543-A542-8A91B47505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Review of our SAGE III cloud algorithm</a:t>
            </a:r>
          </a:p>
          <a:p>
            <a:r>
              <a:rPr lang="en-US" dirty="0"/>
              <a:t>Comparison to other observations</a:t>
            </a:r>
          </a:p>
          <a:p>
            <a:r>
              <a:rPr lang="en-US" dirty="0"/>
              <a:t>Future work</a:t>
            </a:r>
          </a:p>
        </p:txBody>
      </p:sp>
    </p:spTree>
    <p:extLst>
      <p:ext uri="{BB962C8B-B14F-4D97-AF65-F5344CB8AC3E}">
        <p14:creationId xmlns:p14="http://schemas.microsoft.com/office/powerpoint/2010/main" val="2222902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A735A32-6C2B-244D-A311-0B83124CC2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177" y="726193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How do we identify clouds within the SAGE III profiles?</a:t>
            </a:r>
            <a:br>
              <a:rPr lang="en-US" dirty="0"/>
            </a:b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DD8979-FF96-3D4C-9052-7797F554D9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8177" y="2119490"/>
            <a:ext cx="8229600" cy="35814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2</a:t>
            </a:r>
            <a:r>
              <a:rPr lang="en-US" dirty="0">
                <a:latin typeface="Symbol" pitchFamily="2" charset="2"/>
              </a:rPr>
              <a:t>l</a:t>
            </a:r>
            <a:r>
              <a:rPr lang="en-US" dirty="0"/>
              <a:t> algorithm, Thomason and </a:t>
            </a:r>
            <a:r>
              <a:rPr lang="en-US" dirty="0" err="1"/>
              <a:t>Vernier</a:t>
            </a:r>
            <a:r>
              <a:rPr lang="en-US" dirty="0"/>
              <a:t> (2013)</a:t>
            </a:r>
          </a:p>
          <a:p>
            <a:pPr lvl="1"/>
            <a:r>
              <a:rPr lang="en-US" dirty="0"/>
              <a:t>Uses extinction ratio and extinction magnitude</a:t>
            </a:r>
          </a:p>
          <a:p>
            <a:pPr lvl="1"/>
            <a:r>
              <a:rPr lang="en-US" dirty="0"/>
              <a:t>Can also be used with SAGE II</a:t>
            </a:r>
          </a:p>
          <a:p>
            <a:r>
              <a:rPr lang="en-US" dirty="0"/>
              <a:t>3</a:t>
            </a:r>
            <a:r>
              <a:rPr lang="en-US" dirty="0">
                <a:latin typeface="Symbol" pitchFamily="2" charset="2"/>
              </a:rPr>
              <a:t>l</a:t>
            </a:r>
            <a:r>
              <a:rPr lang="en-US" dirty="0"/>
              <a:t> algorithm, Kent et al. (2007)</a:t>
            </a:r>
          </a:p>
          <a:p>
            <a:pPr lvl="1"/>
            <a:r>
              <a:rPr lang="en-US" dirty="0"/>
              <a:t>Uses two extinction ratios</a:t>
            </a:r>
          </a:p>
          <a:p>
            <a:pPr lvl="1"/>
            <a:r>
              <a:rPr lang="en-US" dirty="0"/>
              <a:t>Cannot be used with SAGE II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30907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67924"/>
            <a:ext cx="9144000" cy="4751212"/>
          </a:xfrm>
          <a:prstGeom prst="rect">
            <a:avLst/>
          </a:prstGeom>
        </p:spPr>
      </p:pic>
      <p:sp>
        <p:nvSpPr>
          <p:cNvPr id="3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/>
              <a:t>Example of the  2</a:t>
            </a:r>
            <a:r>
              <a:rPr lang="en-US" dirty="0">
                <a:latin typeface="Symbol" pitchFamily="2" charset="2"/>
              </a:rPr>
              <a:t>l </a:t>
            </a:r>
            <a:r>
              <a:rPr lang="en-US" dirty="0">
                <a:latin typeface="+mn-lt"/>
              </a:rPr>
              <a:t>Algorithm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1666370" y="1877778"/>
            <a:ext cx="2194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All TWP Points (2-λ)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5743008"/>
              </p:ext>
            </p:extLst>
          </p:nvPr>
        </p:nvGraphicFramePr>
        <p:xfrm>
          <a:off x="2027707" y="6294241"/>
          <a:ext cx="1511300" cy="309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6" name="Equation" r:id="rId4" imgW="1054100" imgH="215900" progId="Equation.3">
                  <p:embed/>
                </p:oleObj>
              </mc:Choice>
              <mc:Fallback>
                <p:oleObj name="Equation" r:id="rId4" imgW="10541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027707" y="6294241"/>
                        <a:ext cx="1511300" cy="3095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881" y="3735941"/>
            <a:ext cx="876638" cy="55554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026442" y="5684030"/>
            <a:ext cx="1543841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accent1"/>
                </a:solidFill>
              </a:rPr>
              <a:t>x(z)=log</a:t>
            </a:r>
            <a:r>
              <a:rPr lang="en-US" sz="1400" baseline="-25000" dirty="0">
                <a:solidFill>
                  <a:schemeClr val="accent1"/>
                </a:solidFill>
              </a:rPr>
              <a:t>10</a:t>
            </a:r>
            <a:r>
              <a:rPr lang="en-US" sz="1400" dirty="0">
                <a:solidFill>
                  <a:schemeClr val="accent1"/>
                </a:solidFill>
              </a:rPr>
              <a:t>(β(z)</a:t>
            </a:r>
            <a:r>
              <a:rPr lang="en-US" sz="1400" baseline="-25000" dirty="0">
                <a:solidFill>
                  <a:schemeClr val="accent1"/>
                </a:solidFill>
              </a:rPr>
              <a:t>1020</a:t>
            </a:r>
            <a:r>
              <a:rPr lang="en-US" sz="1400" dirty="0">
                <a:solidFill>
                  <a:schemeClr val="accent1"/>
                </a:solidFill>
              </a:rPr>
              <a:t>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287327" y="1877329"/>
            <a:ext cx="933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z [km]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31603" y="5688456"/>
            <a:ext cx="1342332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6"/>
                </a:solidFill>
              </a:rPr>
              <a:t>y(z)=β</a:t>
            </a:r>
            <a:r>
              <a:rPr lang="en-US" sz="1400" baseline="-25000" dirty="0">
                <a:solidFill>
                  <a:schemeClr val="accent6"/>
                </a:solidFill>
              </a:rPr>
              <a:t>520 </a:t>
            </a:r>
            <a:r>
              <a:rPr lang="en-US" sz="1400" dirty="0">
                <a:solidFill>
                  <a:schemeClr val="accent6"/>
                </a:solidFill>
              </a:rPr>
              <a:t>/ β</a:t>
            </a:r>
            <a:r>
              <a:rPr lang="en-US" sz="1400" baseline="-25000" dirty="0">
                <a:solidFill>
                  <a:schemeClr val="accent6"/>
                </a:solidFill>
              </a:rPr>
              <a:t>1020</a:t>
            </a:r>
            <a:endParaRPr lang="en-US" sz="1400" dirty="0">
              <a:solidFill>
                <a:schemeClr val="accent6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74585" y="5104152"/>
            <a:ext cx="7850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&gt; -3.7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5495559" y="4825999"/>
            <a:ext cx="109203" cy="39466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863720" y="3586046"/>
            <a:ext cx="5361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&lt; 2</a:t>
            </a:r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7103533" y="3955378"/>
            <a:ext cx="59267" cy="64203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Oval 19"/>
          <p:cNvSpPr/>
          <p:nvPr/>
        </p:nvSpPr>
        <p:spPr>
          <a:xfrm>
            <a:off x="2140253" y="4747489"/>
            <a:ext cx="224106" cy="196109"/>
          </a:xfrm>
          <a:prstGeom prst="ellipse">
            <a:avLst/>
          </a:prstGeom>
          <a:noFill/>
          <a:ln w="28575" cmpd="sng"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Arrow Connector 20"/>
          <p:cNvCxnSpPr>
            <a:cxnSpLocks/>
          </p:cNvCxnSpPr>
          <p:nvPr/>
        </p:nvCxnSpPr>
        <p:spPr>
          <a:xfrm flipV="1">
            <a:off x="2091267" y="4711315"/>
            <a:ext cx="3404292" cy="114686"/>
          </a:xfrm>
          <a:prstGeom prst="straightConnector1">
            <a:avLst/>
          </a:prstGeom>
          <a:ln>
            <a:solidFill>
              <a:schemeClr val="accent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Oval 23"/>
          <p:cNvSpPr/>
          <p:nvPr/>
        </p:nvSpPr>
        <p:spPr>
          <a:xfrm>
            <a:off x="5567095" y="4515206"/>
            <a:ext cx="224106" cy="196109"/>
          </a:xfrm>
          <a:prstGeom prst="ellipse">
            <a:avLst/>
          </a:prstGeom>
          <a:noFill/>
          <a:ln w="28575" cmpd="sng"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AACD5F2-6847-DE41-BD94-A3CA5039018C}"/>
              </a:ext>
            </a:extLst>
          </p:cNvPr>
          <p:cNvCxnSpPr/>
          <p:nvPr/>
        </p:nvCxnSpPr>
        <p:spPr>
          <a:xfrm flipV="1">
            <a:off x="2208249" y="2385071"/>
            <a:ext cx="36496" cy="358364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8F94ADF4-CF1A-CA49-BCE9-107097B74242}"/>
              </a:ext>
            </a:extLst>
          </p:cNvPr>
          <p:cNvCxnSpPr>
            <a:cxnSpLocks/>
          </p:cNvCxnSpPr>
          <p:nvPr/>
        </p:nvCxnSpPr>
        <p:spPr>
          <a:xfrm>
            <a:off x="1164472" y="4779030"/>
            <a:ext cx="3218921" cy="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6C921BB0-8DF0-9D4F-8AEB-A8F6C76F39FA}"/>
              </a:ext>
            </a:extLst>
          </p:cNvPr>
          <p:cNvSpPr/>
          <p:nvPr/>
        </p:nvSpPr>
        <p:spPr>
          <a:xfrm>
            <a:off x="2208249" y="4779030"/>
            <a:ext cx="2175144" cy="1185557"/>
          </a:xfrm>
          <a:prstGeom prst="rect">
            <a:avLst/>
          </a:prstGeom>
          <a:solidFill>
            <a:srgbClr val="D9D9D9">
              <a:alpha val="25882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2A2011C-4E89-6742-AA72-93A5D33826A5}"/>
              </a:ext>
            </a:extLst>
          </p:cNvPr>
          <p:cNvSpPr txBox="1"/>
          <p:nvPr/>
        </p:nvSpPr>
        <p:spPr>
          <a:xfrm>
            <a:off x="5848424" y="2627496"/>
            <a:ext cx="14619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/>
              <a:t>Cloud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35406249-08E3-D24E-A0E9-A513E345822C}"/>
              </a:ext>
            </a:extLst>
          </p:cNvPr>
          <p:cNvCxnSpPr>
            <a:cxnSpLocks/>
            <a:stCxn id="27" idx="2"/>
          </p:cNvCxnSpPr>
          <p:nvPr/>
        </p:nvCxnSpPr>
        <p:spPr>
          <a:xfrm>
            <a:off x="6579396" y="3150716"/>
            <a:ext cx="0" cy="1364490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5485881" y="6506301"/>
            <a:ext cx="27196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Lat</a:t>
            </a:r>
            <a:r>
              <a:rPr lang="en-US" dirty="0"/>
              <a:t>/Lon: -21.45, 30.01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787306" y="6501120"/>
            <a:ext cx="15138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9/16/2017</a:t>
            </a:r>
          </a:p>
        </p:txBody>
      </p:sp>
    </p:spTree>
    <p:extLst>
      <p:ext uri="{BB962C8B-B14F-4D97-AF65-F5344CB8AC3E}">
        <p14:creationId xmlns:p14="http://schemas.microsoft.com/office/powerpoint/2010/main" val="2062070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625" y="1417638"/>
            <a:ext cx="9144000" cy="4751212"/>
          </a:xfrm>
          <a:prstGeom prst="rect">
            <a:avLst/>
          </a:prstGeom>
        </p:spPr>
      </p:pic>
      <p:sp>
        <p:nvSpPr>
          <p:cNvPr id="3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/>
              <a:t>Same case for the 3</a:t>
            </a:r>
            <a:r>
              <a:rPr lang="en-US" dirty="0">
                <a:latin typeface="Symbol" pitchFamily="2" charset="2"/>
              </a:rPr>
              <a:t>l</a:t>
            </a:r>
            <a:r>
              <a:rPr lang="en-US" dirty="0">
                <a:latin typeface="+mn-lt"/>
              </a:rPr>
              <a:t> algorithm</a:t>
            </a:r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2587978" y="4516703"/>
            <a:ext cx="224106" cy="196109"/>
          </a:xfrm>
          <a:prstGeom prst="ellipse">
            <a:avLst/>
          </a:prstGeom>
          <a:noFill/>
          <a:ln w="28575" cmpd="sng"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2723444" y="4282604"/>
            <a:ext cx="3657600" cy="330200"/>
          </a:xfrm>
          <a:prstGeom prst="straightConnector1">
            <a:avLst/>
          </a:prstGeom>
          <a:ln>
            <a:solidFill>
              <a:schemeClr val="accent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>
            <a:off x="6538802" y="4176372"/>
            <a:ext cx="224106" cy="196109"/>
          </a:xfrm>
          <a:prstGeom prst="ellipse">
            <a:avLst/>
          </a:prstGeom>
          <a:noFill/>
          <a:ln w="28575" cmpd="sng"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2273148" y="1506318"/>
            <a:ext cx="2194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All TWP Points (3-λ)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71317019"/>
              </p:ext>
            </p:extLst>
          </p:nvPr>
        </p:nvGraphicFramePr>
        <p:xfrm>
          <a:off x="2877244" y="5769925"/>
          <a:ext cx="1246181" cy="7846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2" name="Equation" r:id="rId4" imgW="685800" imgH="431800" progId="Equation.3">
                  <p:embed/>
                </p:oleObj>
              </mc:Choice>
              <mc:Fallback>
                <p:oleObj name="Equation" r:id="rId4" imgW="685800" imgH="431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877244" y="5769925"/>
                        <a:ext cx="1246181" cy="78463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2923" y="3570649"/>
            <a:ext cx="1110547" cy="70377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938750" y="1988347"/>
            <a:ext cx="952451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>
                <a:solidFill>
                  <a:schemeClr val="accent1"/>
                </a:solidFill>
              </a:rPr>
              <a:t>x(z)</a:t>
            </a:r>
          </a:p>
          <a:p>
            <a:pPr marL="285750" indent="-285750">
              <a:buFont typeface="Arial"/>
              <a:buChar char="•"/>
            </a:pPr>
            <a:r>
              <a:rPr lang="en-US" dirty="0">
                <a:solidFill>
                  <a:schemeClr val="accent6"/>
                </a:solidFill>
              </a:rPr>
              <a:t>y(z)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8553" y="1935124"/>
            <a:ext cx="9337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z [km]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81044" y="6014961"/>
            <a:ext cx="22433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Extinction Ratio [</a:t>
            </a:r>
            <a:r>
              <a:rPr lang="en-US" sz="1400" dirty="0" err="1"/>
              <a:t>unitless</a:t>
            </a:r>
            <a:r>
              <a:rPr lang="en-US" sz="1400" dirty="0"/>
              <a:t>]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751030" y="1506318"/>
            <a:ext cx="31401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Example of x~1 y~1 observation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2B3BB55-F532-534A-B3B4-7A03EEFD9932}"/>
              </a:ext>
            </a:extLst>
          </p:cNvPr>
          <p:cNvSpPr/>
          <p:nvPr/>
        </p:nvSpPr>
        <p:spPr>
          <a:xfrm>
            <a:off x="2001206" y="4447704"/>
            <a:ext cx="808563" cy="9011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FDE33CA-2721-E84E-B345-969015B318D1}"/>
              </a:ext>
            </a:extLst>
          </p:cNvPr>
          <p:cNvSpPr txBox="1"/>
          <p:nvPr/>
        </p:nvSpPr>
        <p:spPr>
          <a:xfrm>
            <a:off x="6361002" y="4888894"/>
            <a:ext cx="14619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/>
              <a:t>Cloud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5D6FABC8-7561-7341-BF80-4510CAC9879C}"/>
              </a:ext>
            </a:extLst>
          </p:cNvPr>
          <p:cNvCxnSpPr>
            <a:cxnSpLocks/>
          </p:cNvCxnSpPr>
          <p:nvPr/>
        </p:nvCxnSpPr>
        <p:spPr>
          <a:xfrm flipV="1">
            <a:off x="7701574" y="4372481"/>
            <a:ext cx="347404" cy="656771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D642B3E-0E03-5E41-BF34-02F43943473C}"/>
              </a:ext>
            </a:extLst>
          </p:cNvPr>
          <p:cNvCxnSpPr>
            <a:cxnSpLocks/>
          </p:cNvCxnSpPr>
          <p:nvPr/>
        </p:nvCxnSpPr>
        <p:spPr>
          <a:xfrm flipV="1">
            <a:off x="2815377" y="2039784"/>
            <a:ext cx="36496" cy="358364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16786386-2B80-F94D-8354-1F47DF0045E7}"/>
              </a:ext>
            </a:extLst>
          </p:cNvPr>
          <p:cNvCxnSpPr>
            <a:cxnSpLocks/>
          </p:cNvCxnSpPr>
          <p:nvPr/>
        </p:nvCxnSpPr>
        <p:spPr>
          <a:xfrm flipV="1">
            <a:off x="1760778" y="4368437"/>
            <a:ext cx="3204291" cy="68446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5485881" y="6506301"/>
            <a:ext cx="27196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Lat</a:t>
            </a:r>
            <a:r>
              <a:rPr lang="en-US" dirty="0"/>
              <a:t>/Lon: -21.45, 30.01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787306" y="6501120"/>
            <a:ext cx="15138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9/16/2017</a:t>
            </a:r>
          </a:p>
        </p:txBody>
      </p:sp>
    </p:spTree>
    <p:extLst>
      <p:ext uri="{BB962C8B-B14F-4D97-AF65-F5344CB8AC3E}">
        <p14:creationId xmlns:p14="http://schemas.microsoft.com/office/powerpoint/2010/main" val="20879439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2316" y="1623767"/>
            <a:ext cx="9144000" cy="475121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607104" y="1732975"/>
            <a:ext cx="2194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All TWP Points (3-λ)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91356431"/>
              </p:ext>
            </p:extLst>
          </p:nvPr>
        </p:nvGraphicFramePr>
        <p:xfrm>
          <a:off x="1456691" y="6070830"/>
          <a:ext cx="983704" cy="6193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9" name="Equation" r:id="rId4" imgW="685800" imgH="431800" progId="Equation.3">
                  <p:embed/>
                </p:oleObj>
              </mc:Choice>
              <mc:Fallback>
                <p:oleObj name="Equation" r:id="rId4" imgW="685800" imgH="431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456691" y="6070830"/>
                        <a:ext cx="983704" cy="61936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6200000">
            <a:off x="18881" y="3835093"/>
            <a:ext cx="876638" cy="55554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366000" y="2201607"/>
            <a:ext cx="812132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>
                <a:solidFill>
                  <a:schemeClr val="accent1"/>
                </a:solidFill>
              </a:rPr>
              <a:t>x(z)</a:t>
            </a:r>
          </a:p>
          <a:p>
            <a:pPr marL="285750" indent="-285750">
              <a:buFont typeface="Arial"/>
              <a:buChar char="•"/>
            </a:pPr>
            <a:r>
              <a:rPr lang="en-US" dirty="0">
                <a:solidFill>
                  <a:schemeClr val="accent6"/>
                </a:solidFill>
              </a:rPr>
              <a:t>y(z)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972213" y="2201607"/>
            <a:ext cx="933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z [km]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778906" y="6067202"/>
            <a:ext cx="22433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Extinction Ratio [</a:t>
            </a:r>
            <a:r>
              <a:rPr lang="en-US" sz="1400" dirty="0" err="1"/>
              <a:t>unitless</a:t>
            </a:r>
            <a:r>
              <a:rPr lang="en-US" sz="1400" dirty="0"/>
              <a:t>]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912946" y="1732194"/>
            <a:ext cx="34422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Profiles of two color ratios</a:t>
            </a:r>
          </a:p>
        </p:txBody>
      </p:sp>
      <p:sp>
        <p:nvSpPr>
          <p:cNvPr id="23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/>
              <a:t>Case with an Aerosol Layer</a:t>
            </a:r>
          </a:p>
        </p:txBody>
      </p:sp>
      <p:sp>
        <p:nvSpPr>
          <p:cNvPr id="24" name="Oval 23"/>
          <p:cNvSpPr/>
          <p:nvPr/>
        </p:nvSpPr>
        <p:spPr>
          <a:xfrm>
            <a:off x="1204565" y="5139187"/>
            <a:ext cx="45719" cy="9956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42DB2E5-D341-CA4F-9487-7CE6225A0312}"/>
              </a:ext>
            </a:extLst>
          </p:cNvPr>
          <p:cNvSpPr/>
          <p:nvPr/>
        </p:nvSpPr>
        <p:spPr>
          <a:xfrm>
            <a:off x="1315600" y="4648774"/>
            <a:ext cx="808563" cy="9011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3AB3C5B6-C0C2-744D-B4A8-1FE1730CA6CA}"/>
              </a:ext>
            </a:extLst>
          </p:cNvPr>
          <p:cNvSpPr/>
          <p:nvPr/>
        </p:nvSpPr>
        <p:spPr>
          <a:xfrm>
            <a:off x="1495775" y="5127314"/>
            <a:ext cx="224106" cy="196109"/>
          </a:xfrm>
          <a:prstGeom prst="ellipse">
            <a:avLst/>
          </a:prstGeom>
          <a:noFill/>
          <a:ln w="28575" cmpd="sng"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E19073FB-4386-1641-94E2-42D0A42D536C}"/>
              </a:ext>
            </a:extLst>
          </p:cNvPr>
          <p:cNvCxnSpPr>
            <a:cxnSpLocks/>
          </p:cNvCxnSpPr>
          <p:nvPr/>
        </p:nvCxnSpPr>
        <p:spPr>
          <a:xfrm flipV="1">
            <a:off x="1719881" y="4859150"/>
            <a:ext cx="3193065" cy="371913"/>
          </a:xfrm>
          <a:prstGeom prst="straightConnector1">
            <a:avLst/>
          </a:prstGeom>
          <a:ln>
            <a:solidFill>
              <a:schemeClr val="accent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64B008E8-8124-4C49-8AB3-969333A44D20}"/>
              </a:ext>
            </a:extLst>
          </p:cNvPr>
          <p:cNvSpPr txBox="1"/>
          <p:nvPr/>
        </p:nvSpPr>
        <p:spPr>
          <a:xfrm>
            <a:off x="5903099" y="5257939"/>
            <a:ext cx="14619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/>
              <a:t>Cloud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BFD9AFC-6089-2242-AD9D-88C9FB6E9EA7}"/>
              </a:ext>
            </a:extLst>
          </p:cNvPr>
          <p:cNvCxnSpPr>
            <a:cxnSpLocks/>
          </p:cNvCxnSpPr>
          <p:nvPr/>
        </p:nvCxnSpPr>
        <p:spPr>
          <a:xfrm flipV="1">
            <a:off x="7195699" y="4966779"/>
            <a:ext cx="398266" cy="552770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0EBD81F4-151B-AB43-A1C3-1FF9CE121212}"/>
              </a:ext>
            </a:extLst>
          </p:cNvPr>
          <p:cNvSpPr txBox="1"/>
          <p:nvPr/>
        </p:nvSpPr>
        <p:spPr>
          <a:xfrm>
            <a:off x="7122234" y="3037146"/>
            <a:ext cx="15645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/>
              <a:t>Aerosols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C7B0DDEA-893E-D744-9937-21300D7640F4}"/>
              </a:ext>
            </a:extLst>
          </p:cNvPr>
          <p:cNvCxnSpPr>
            <a:cxnSpLocks/>
          </p:cNvCxnSpPr>
          <p:nvPr/>
        </p:nvCxnSpPr>
        <p:spPr>
          <a:xfrm flipH="1">
            <a:off x="7542654" y="3591273"/>
            <a:ext cx="51311" cy="521592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9308A926-97D6-0545-B9BF-1FEF1FA55AD7}"/>
              </a:ext>
            </a:extLst>
          </p:cNvPr>
          <p:cNvCxnSpPr/>
          <p:nvPr/>
        </p:nvCxnSpPr>
        <p:spPr>
          <a:xfrm flipV="1">
            <a:off x="2124162" y="2235893"/>
            <a:ext cx="36496" cy="358364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EE8B0EDC-3B14-2B40-87D6-D604A63AE91D}"/>
              </a:ext>
            </a:extLst>
          </p:cNvPr>
          <p:cNvCxnSpPr>
            <a:cxnSpLocks/>
          </p:cNvCxnSpPr>
          <p:nvPr/>
        </p:nvCxnSpPr>
        <p:spPr>
          <a:xfrm flipV="1">
            <a:off x="965425" y="4573762"/>
            <a:ext cx="3392086" cy="9759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Oval 26">
            <a:extLst>
              <a:ext uri="{FF2B5EF4-FFF2-40B4-BE49-F238E27FC236}">
                <a16:creationId xmlns:a16="http://schemas.microsoft.com/office/drawing/2014/main" id="{B52767E0-FB48-C143-96D4-F74736BE6B0C}"/>
              </a:ext>
            </a:extLst>
          </p:cNvPr>
          <p:cNvSpPr/>
          <p:nvPr/>
        </p:nvSpPr>
        <p:spPr>
          <a:xfrm>
            <a:off x="2677344" y="2674026"/>
            <a:ext cx="224106" cy="196109"/>
          </a:xfrm>
          <a:prstGeom prst="ellipse">
            <a:avLst/>
          </a:prstGeom>
          <a:noFill/>
          <a:ln w="28575" cmpd="sng"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1C182BF1-3CDE-944F-872D-E780D7A6F24F}"/>
              </a:ext>
            </a:extLst>
          </p:cNvPr>
          <p:cNvCxnSpPr>
            <a:cxnSpLocks/>
            <a:stCxn id="27" idx="5"/>
          </p:cNvCxnSpPr>
          <p:nvPr/>
        </p:nvCxnSpPr>
        <p:spPr>
          <a:xfrm>
            <a:off x="2868630" y="2841416"/>
            <a:ext cx="4439762" cy="1562123"/>
          </a:xfrm>
          <a:prstGeom prst="straightConnector1">
            <a:avLst/>
          </a:prstGeom>
          <a:ln>
            <a:solidFill>
              <a:schemeClr val="accent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EC954228-F504-F14C-A1F2-2FC631FA15F5}"/>
              </a:ext>
            </a:extLst>
          </p:cNvPr>
          <p:cNvSpPr txBox="1"/>
          <p:nvPr/>
        </p:nvSpPr>
        <p:spPr>
          <a:xfrm>
            <a:off x="2380702" y="3581315"/>
            <a:ext cx="15591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DF7"/>
                </a:solidFill>
              </a:rPr>
              <a:t>Stratospheric Aerosols 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458515" y="6494968"/>
            <a:ext cx="27196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Lat</a:t>
            </a:r>
            <a:r>
              <a:rPr lang="en-US" dirty="0"/>
              <a:t>/Lon: 2.0, 150.55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87306" y="6501120"/>
            <a:ext cx="15138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4/24/2018</a:t>
            </a:r>
          </a:p>
        </p:txBody>
      </p:sp>
    </p:spTree>
    <p:extLst>
      <p:ext uri="{BB962C8B-B14F-4D97-AF65-F5344CB8AC3E}">
        <p14:creationId xmlns:p14="http://schemas.microsoft.com/office/powerpoint/2010/main" val="12851953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74" y="1788848"/>
            <a:ext cx="9144000" cy="4751212"/>
          </a:xfrm>
          <a:prstGeom prst="rect">
            <a:avLst/>
          </a:prstGeom>
        </p:spPr>
      </p:pic>
      <p:sp>
        <p:nvSpPr>
          <p:cNvPr id="3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/>
              <a:t>Case with an Aerosol Layer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91771" y="1877778"/>
            <a:ext cx="2194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All TWP Points (2-λ)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22929175"/>
              </p:ext>
            </p:extLst>
          </p:nvPr>
        </p:nvGraphicFramePr>
        <p:xfrm>
          <a:off x="2027707" y="6294241"/>
          <a:ext cx="1511300" cy="309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3" name="Equation" r:id="rId4" imgW="1054100" imgH="215900" progId="Equation.3">
                  <p:embed/>
                </p:oleObj>
              </mc:Choice>
              <mc:Fallback>
                <p:oleObj name="Equation" r:id="rId4" imgW="10541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027707" y="6294241"/>
                        <a:ext cx="1511300" cy="3095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800" y="2247110"/>
            <a:ext cx="876638" cy="55554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026442" y="5709431"/>
            <a:ext cx="1543841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accent1"/>
                </a:solidFill>
              </a:rPr>
              <a:t>x(z)=log</a:t>
            </a:r>
            <a:r>
              <a:rPr lang="en-US" sz="1400" baseline="-25000" dirty="0">
                <a:solidFill>
                  <a:schemeClr val="accent1"/>
                </a:solidFill>
              </a:rPr>
              <a:t>10</a:t>
            </a:r>
            <a:r>
              <a:rPr lang="en-US" sz="1400" dirty="0">
                <a:solidFill>
                  <a:schemeClr val="accent1"/>
                </a:solidFill>
              </a:rPr>
              <a:t>(β(z)</a:t>
            </a:r>
            <a:r>
              <a:rPr lang="en-US" sz="1400" baseline="-25000" dirty="0">
                <a:solidFill>
                  <a:schemeClr val="accent1"/>
                </a:solidFill>
              </a:rPr>
              <a:t>1020</a:t>
            </a:r>
            <a:r>
              <a:rPr lang="en-US" sz="1400" dirty="0">
                <a:solidFill>
                  <a:schemeClr val="accent1"/>
                </a:solidFill>
              </a:rPr>
              <a:t>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74036" y="2267367"/>
            <a:ext cx="933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z [km]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6442" y="1877778"/>
            <a:ext cx="36115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Profiles of extinction and color ratio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90872" y="5713857"/>
            <a:ext cx="1342332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6"/>
                </a:solidFill>
              </a:rPr>
              <a:t>y(z)=β</a:t>
            </a:r>
            <a:r>
              <a:rPr lang="en-US" sz="1400" baseline="-25000" dirty="0">
                <a:solidFill>
                  <a:schemeClr val="accent6"/>
                </a:solidFill>
              </a:rPr>
              <a:t>520 </a:t>
            </a:r>
            <a:r>
              <a:rPr lang="en-US" sz="1400" dirty="0">
                <a:solidFill>
                  <a:schemeClr val="accent6"/>
                </a:solidFill>
              </a:rPr>
              <a:t>/ β</a:t>
            </a:r>
            <a:r>
              <a:rPr lang="en-US" sz="1400" baseline="-25000" dirty="0">
                <a:solidFill>
                  <a:schemeClr val="accent6"/>
                </a:solidFill>
              </a:rPr>
              <a:t>1020</a:t>
            </a:r>
            <a:endParaRPr lang="en-US" sz="1400" dirty="0">
              <a:solidFill>
                <a:schemeClr val="accent6"/>
              </a:solidFill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39C48E8-7AF8-394F-9050-A7F9318C1341}"/>
              </a:ext>
            </a:extLst>
          </p:cNvPr>
          <p:cNvCxnSpPr/>
          <p:nvPr/>
        </p:nvCxnSpPr>
        <p:spPr>
          <a:xfrm flipV="1">
            <a:off x="2208249" y="2417729"/>
            <a:ext cx="36496" cy="358364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CF88707-37C7-2442-86C8-C50C15E45390}"/>
              </a:ext>
            </a:extLst>
          </p:cNvPr>
          <p:cNvCxnSpPr>
            <a:cxnSpLocks/>
          </p:cNvCxnSpPr>
          <p:nvPr/>
        </p:nvCxnSpPr>
        <p:spPr>
          <a:xfrm>
            <a:off x="1164472" y="4811688"/>
            <a:ext cx="3218921" cy="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978453C7-6490-6C4E-9BE8-23361E7068AD}"/>
              </a:ext>
            </a:extLst>
          </p:cNvPr>
          <p:cNvSpPr/>
          <p:nvPr/>
        </p:nvSpPr>
        <p:spPr>
          <a:xfrm>
            <a:off x="2216686" y="4802003"/>
            <a:ext cx="2175144" cy="1185557"/>
          </a:xfrm>
          <a:prstGeom prst="rect">
            <a:avLst/>
          </a:prstGeom>
          <a:solidFill>
            <a:srgbClr val="D9D9D9">
              <a:alpha val="25882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97A20ED-A045-F149-AE92-DF4754670468}"/>
              </a:ext>
            </a:extLst>
          </p:cNvPr>
          <p:cNvSpPr txBox="1"/>
          <p:nvPr/>
        </p:nvSpPr>
        <p:spPr>
          <a:xfrm>
            <a:off x="5769751" y="3701725"/>
            <a:ext cx="200476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Extinction increases while color ratio approaches 1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9413768E-0014-A945-B1A0-676A7C007409}"/>
              </a:ext>
            </a:extLst>
          </p:cNvPr>
          <p:cNvCxnSpPr/>
          <p:nvPr/>
        </p:nvCxnSpPr>
        <p:spPr>
          <a:xfrm flipH="1">
            <a:off x="6018451" y="4560859"/>
            <a:ext cx="414867" cy="355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85BA8367-08AE-3849-BB25-A10D01A9E7F0}"/>
              </a:ext>
            </a:extLst>
          </p:cNvPr>
          <p:cNvCxnSpPr/>
          <p:nvPr/>
        </p:nvCxnSpPr>
        <p:spPr>
          <a:xfrm>
            <a:off x="6839718" y="4560859"/>
            <a:ext cx="372533" cy="26246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E4C1A7A7-F057-C548-9551-6ACFA3F73DF6}"/>
              </a:ext>
            </a:extLst>
          </p:cNvPr>
          <p:cNvSpPr txBox="1"/>
          <p:nvPr/>
        </p:nvSpPr>
        <p:spPr>
          <a:xfrm>
            <a:off x="7682057" y="5195431"/>
            <a:ext cx="14619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/>
              <a:t>Cloud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7B4D699C-3D9F-2247-AAF6-ADC819C06053}"/>
              </a:ext>
            </a:extLst>
          </p:cNvPr>
          <p:cNvCxnSpPr>
            <a:cxnSpLocks/>
          </p:cNvCxnSpPr>
          <p:nvPr/>
        </p:nvCxnSpPr>
        <p:spPr>
          <a:xfrm flipH="1" flipV="1">
            <a:off x="7593965" y="5007429"/>
            <a:ext cx="310552" cy="397037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36F85EAF-F148-284B-ADBD-3CE5446F1027}"/>
              </a:ext>
            </a:extLst>
          </p:cNvPr>
          <p:cNvSpPr txBox="1"/>
          <p:nvPr/>
        </p:nvSpPr>
        <p:spPr>
          <a:xfrm>
            <a:off x="7542654" y="3035335"/>
            <a:ext cx="15645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/>
              <a:t>Aerosols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4199C3C5-F9F9-424A-8B58-3B06397A80E3}"/>
              </a:ext>
            </a:extLst>
          </p:cNvPr>
          <p:cNvCxnSpPr>
            <a:cxnSpLocks/>
          </p:cNvCxnSpPr>
          <p:nvPr/>
        </p:nvCxnSpPr>
        <p:spPr>
          <a:xfrm flipH="1">
            <a:off x="8015111" y="3493597"/>
            <a:ext cx="218094" cy="900353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Oval 29">
            <a:extLst>
              <a:ext uri="{FF2B5EF4-FFF2-40B4-BE49-F238E27FC236}">
                <a16:creationId xmlns:a16="http://schemas.microsoft.com/office/drawing/2014/main" id="{B1C05107-0325-C243-B1EF-A11B1360D1A8}"/>
              </a:ext>
            </a:extLst>
          </p:cNvPr>
          <p:cNvSpPr/>
          <p:nvPr/>
        </p:nvSpPr>
        <p:spPr>
          <a:xfrm>
            <a:off x="2265960" y="5253844"/>
            <a:ext cx="224106" cy="196109"/>
          </a:xfrm>
          <a:prstGeom prst="ellipse">
            <a:avLst/>
          </a:prstGeom>
          <a:noFill/>
          <a:ln w="28575" cmpd="sng"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637DECCF-C899-BD48-868A-530BA22C62A5}"/>
              </a:ext>
            </a:extLst>
          </p:cNvPr>
          <p:cNvCxnSpPr>
            <a:cxnSpLocks/>
          </p:cNvCxnSpPr>
          <p:nvPr/>
        </p:nvCxnSpPr>
        <p:spPr>
          <a:xfrm flipV="1">
            <a:off x="2511281" y="5020973"/>
            <a:ext cx="2515161" cy="330925"/>
          </a:xfrm>
          <a:prstGeom prst="straightConnector1">
            <a:avLst/>
          </a:prstGeom>
          <a:ln>
            <a:solidFill>
              <a:schemeClr val="accent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Oval 31">
            <a:extLst>
              <a:ext uri="{FF2B5EF4-FFF2-40B4-BE49-F238E27FC236}">
                <a16:creationId xmlns:a16="http://schemas.microsoft.com/office/drawing/2014/main" id="{73519429-6C0A-474D-910B-60F6FA6192CB}"/>
              </a:ext>
            </a:extLst>
          </p:cNvPr>
          <p:cNvSpPr/>
          <p:nvPr/>
        </p:nvSpPr>
        <p:spPr>
          <a:xfrm>
            <a:off x="2490066" y="2817132"/>
            <a:ext cx="224106" cy="196109"/>
          </a:xfrm>
          <a:prstGeom prst="ellipse">
            <a:avLst/>
          </a:prstGeom>
          <a:noFill/>
          <a:ln w="28575" cmpd="sng"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A0029167-FC61-DF4F-B4AF-0567670EAC62}"/>
              </a:ext>
            </a:extLst>
          </p:cNvPr>
          <p:cNvCxnSpPr>
            <a:cxnSpLocks/>
            <a:stCxn id="32" idx="5"/>
          </p:cNvCxnSpPr>
          <p:nvPr/>
        </p:nvCxnSpPr>
        <p:spPr>
          <a:xfrm>
            <a:off x="2681352" y="2984522"/>
            <a:ext cx="2985670" cy="1576337"/>
          </a:xfrm>
          <a:prstGeom prst="straightConnector1">
            <a:avLst/>
          </a:prstGeom>
          <a:ln>
            <a:solidFill>
              <a:schemeClr val="accent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5458515" y="6494968"/>
            <a:ext cx="27196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Lat</a:t>
            </a:r>
            <a:r>
              <a:rPr lang="en-US" dirty="0"/>
              <a:t>/Lon: 2.0, 150.55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787306" y="6501120"/>
            <a:ext cx="15138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4/24/2018</a:t>
            </a:r>
          </a:p>
        </p:txBody>
      </p:sp>
    </p:spTree>
    <p:extLst>
      <p:ext uri="{BB962C8B-B14F-4D97-AF65-F5344CB8AC3E}">
        <p14:creationId xmlns:p14="http://schemas.microsoft.com/office/powerpoint/2010/main" val="33719090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38876"/>
          </a:xfrm>
        </p:spPr>
        <p:txBody>
          <a:bodyPr>
            <a:noAutofit/>
          </a:bodyPr>
          <a:lstStyle/>
          <a:p>
            <a:r>
              <a:rPr lang="en-US" sz="3200" dirty="0"/>
              <a:t>Summary of the Two Techniques</a:t>
            </a:r>
            <a:br>
              <a:rPr lang="en-US" sz="3200" dirty="0"/>
            </a:br>
            <a:r>
              <a:rPr lang="en-US" sz="2000" dirty="0"/>
              <a:t>(June 2017 </a:t>
            </a:r>
            <a:r>
              <a:rPr lang="mr-IN" sz="2000" dirty="0"/>
              <a:t>–</a:t>
            </a:r>
            <a:r>
              <a:rPr lang="en-US" sz="2000" dirty="0"/>
              <a:t> March 2018 data)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7638"/>
            <a:ext cx="9144000" cy="4673600"/>
          </a:xfrm>
          <a:prstGeom prst="rect">
            <a:avLst/>
          </a:prstGeom>
        </p:spPr>
      </p:pic>
      <p:cxnSp>
        <p:nvCxnSpPr>
          <p:cNvPr id="10" name="Straight Connector 9"/>
          <p:cNvCxnSpPr/>
          <p:nvPr/>
        </p:nvCxnSpPr>
        <p:spPr>
          <a:xfrm flipV="1">
            <a:off x="6065587" y="1985235"/>
            <a:ext cx="36496" cy="358364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</p:cNvCxnSpPr>
          <p:nvPr/>
        </p:nvCxnSpPr>
        <p:spPr>
          <a:xfrm>
            <a:off x="5021810" y="4379194"/>
            <a:ext cx="3218921" cy="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525166" y="3196127"/>
            <a:ext cx="13797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/>
              <a:t>Clouds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47212" y="5962183"/>
            <a:ext cx="14619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/>
              <a:t>Clouds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700404" y="2182728"/>
            <a:ext cx="13214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/>
              <a:t>Aerosols</a:t>
            </a:r>
          </a:p>
        </p:txBody>
      </p:sp>
      <p:cxnSp>
        <p:nvCxnSpPr>
          <p:cNvPr id="25" name="Straight Arrow Connector 24"/>
          <p:cNvCxnSpPr/>
          <p:nvPr/>
        </p:nvCxnSpPr>
        <p:spPr>
          <a:xfrm>
            <a:off x="4451726" y="2552060"/>
            <a:ext cx="744093" cy="423962"/>
          </a:xfrm>
          <a:prstGeom prst="straightConnector1">
            <a:avLst/>
          </a:prstGeom>
          <a:ln w="3810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H="1">
            <a:off x="3540854" y="2552060"/>
            <a:ext cx="910872" cy="423962"/>
          </a:xfrm>
          <a:prstGeom prst="straightConnector1">
            <a:avLst/>
          </a:prstGeom>
          <a:ln w="3810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6666593" y="2109466"/>
            <a:ext cx="20274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Ratio 520/1020 threshold = 2</a:t>
            </a:r>
          </a:p>
        </p:txBody>
      </p:sp>
      <p:cxnSp>
        <p:nvCxnSpPr>
          <p:cNvPr id="4" name="Straight Arrow Connector 3"/>
          <p:cNvCxnSpPr>
            <a:cxnSpLocks/>
          </p:cNvCxnSpPr>
          <p:nvPr/>
        </p:nvCxnSpPr>
        <p:spPr>
          <a:xfrm>
            <a:off x="7873380" y="2754999"/>
            <a:ext cx="119200" cy="1580403"/>
          </a:xfrm>
          <a:prstGeom prst="straightConnector1">
            <a:avLst/>
          </a:prstGeom>
          <a:ln>
            <a:solidFill>
              <a:srgbClr val="92D05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4276228" y="5969774"/>
            <a:ext cx="2859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Log(1020 extinction) = -3.7</a:t>
            </a:r>
          </a:p>
        </p:txBody>
      </p:sp>
      <p:cxnSp>
        <p:nvCxnSpPr>
          <p:cNvPr id="9" name="Straight Arrow Connector 8"/>
          <p:cNvCxnSpPr>
            <a:cxnSpLocks/>
          </p:cNvCxnSpPr>
          <p:nvPr/>
        </p:nvCxnSpPr>
        <p:spPr>
          <a:xfrm flipV="1">
            <a:off x="5195819" y="5326516"/>
            <a:ext cx="869768" cy="56727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1692742" y="1277375"/>
            <a:ext cx="200766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/>
            <a:r>
              <a:rPr lang="en-US" sz="2800" i="1" dirty="0"/>
              <a:t>3-λ (Kent)</a:t>
            </a:r>
          </a:p>
          <a:p>
            <a:pPr algn="ctr"/>
            <a:endParaRPr lang="en-US" sz="2800" dirty="0"/>
          </a:p>
        </p:txBody>
      </p:sp>
      <p:sp>
        <p:nvSpPr>
          <p:cNvPr id="23" name="TextBox 22"/>
          <p:cNvSpPr txBox="1"/>
          <p:nvPr/>
        </p:nvSpPr>
        <p:spPr>
          <a:xfrm>
            <a:off x="5195819" y="1263598"/>
            <a:ext cx="26586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/>
            <a:r>
              <a:rPr lang="en-US" sz="2800" i="1" dirty="0"/>
              <a:t>2-λ (Thomason)</a:t>
            </a:r>
          </a:p>
          <a:p>
            <a:pPr algn="ctr"/>
            <a:endParaRPr lang="en-US" sz="2800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78AB633-5894-124B-AA33-40544AA3A576}"/>
              </a:ext>
            </a:extLst>
          </p:cNvPr>
          <p:cNvSpPr/>
          <p:nvPr/>
        </p:nvSpPr>
        <p:spPr>
          <a:xfrm>
            <a:off x="1437286" y="4398116"/>
            <a:ext cx="808563" cy="901100"/>
          </a:xfrm>
          <a:prstGeom prst="rect">
            <a:avLst/>
          </a:prstGeom>
          <a:solidFill>
            <a:srgbClr val="D9D9D9">
              <a:alpha val="36863"/>
            </a:srgbClr>
          </a:solidFill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F884A42-0254-254B-B221-643D2E33B215}"/>
              </a:ext>
            </a:extLst>
          </p:cNvPr>
          <p:cNvSpPr/>
          <p:nvPr/>
        </p:nvSpPr>
        <p:spPr>
          <a:xfrm>
            <a:off x="6065587" y="4379194"/>
            <a:ext cx="2175144" cy="1185557"/>
          </a:xfrm>
          <a:prstGeom prst="rect">
            <a:avLst/>
          </a:prstGeom>
          <a:solidFill>
            <a:srgbClr val="D9D9D9">
              <a:alpha val="25882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Arrow Connector 15"/>
          <p:cNvCxnSpPr>
            <a:cxnSpLocks/>
          </p:cNvCxnSpPr>
          <p:nvPr/>
        </p:nvCxnSpPr>
        <p:spPr>
          <a:xfrm flipH="1">
            <a:off x="6959266" y="3640850"/>
            <a:ext cx="423551" cy="950815"/>
          </a:xfrm>
          <a:prstGeom prst="straightConnector1">
            <a:avLst/>
          </a:prstGeom>
          <a:ln w="3810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20" idx="0"/>
          </p:cNvCxnSpPr>
          <p:nvPr/>
        </p:nvCxnSpPr>
        <p:spPr>
          <a:xfrm flipV="1">
            <a:off x="1078184" y="5125513"/>
            <a:ext cx="484268" cy="836670"/>
          </a:xfrm>
          <a:prstGeom prst="straightConnector1">
            <a:avLst/>
          </a:prstGeom>
          <a:ln w="3810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B9B618C-3787-BC42-AEB4-3693BD0C4FDE}"/>
              </a:ext>
            </a:extLst>
          </p:cNvPr>
          <p:cNvCxnSpPr/>
          <p:nvPr/>
        </p:nvCxnSpPr>
        <p:spPr>
          <a:xfrm flipV="1">
            <a:off x="2245849" y="1985235"/>
            <a:ext cx="36496" cy="358364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79883A3F-B6F4-834D-B04F-6049F4EC54D1}"/>
              </a:ext>
            </a:extLst>
          </p:cNvPr>
          <p:cNvCxnSpPr>
            <a:cxnSpLocks/>
          </p:cNvCxnSpPr>
          <p:nvPr/>
        </p:nvCxnSpPr>
        <p:spPr>
          <a:xfrm>
            <a:off x="1087112" y="4398116"/>
            <a:ext cx="3218921" cy="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18534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486304"/>
            <a:ext cx="8229600" cy="888118"/>
          </a:xfrm>
        </p:spPr>
        <p:txBody>
          <a:bodyPr>
            <a:noAutofit/>
          </a:bodyPr>
          <a:lstStyle/>
          <a:p>
            <a:r>
              <a:rPr lang="en-US" sz="3600" dirty="0"/>
              <a:t>Final Cloud Algorithm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130000"/>
              </a:lnSpc>
            </a:pPr>
            <a:r>
              <a:rPr lang="en-US" dirty="0"/>
              <a:t>The two algorithms disagree where extinctions at 1020 and 1550 are small (basically dividing by a small number).  To correct this we modify the Kent algorithm to include the Thomason extinction cutoff. </a:t>
            </a:r>
          </a:p>
          <a:p>
            <a:pPr>
              <a:lnSpc>
                <a:spcPct val="130000"/>
              </a:lnSpc>
            </a:pPr>
            <a:r>
              <a:rPr lang="en-US" dirty="0"/>
              <a:t>New Kent algorithm: A Cloud is detected if</a:t>
            </a:r>
          </a:p>
          <a:p>
            <a:pPr lvl="1">
              <a:lnSpc>
                <a:spcPct val="130000"/>
              </a:lnSpc>
            </a:pPr>
            <a:r>
              <a:rPr lang="en-US" dirty="0"/>
              <a:t>3-λ (Color Ratio (520/1020 and 1020/1550 ext.) is 0.75&lt; CR &lt; 2.0 for both ratios</a:t>
            </a:r>
          </a:p>
          <a:p>
            <a:pPr lvl="1">
              <a:lnSpc>
                <a:spcPct val="130000"/>
              </a:lnSpc>
            </a:pPr>
            <a:r>
              <a:rPr lang="en-US" b="1" dirty="0"/>
              <a:t>And</a:t>
            </a:r>
            <a:r>
              <a:rPr lang="en-US" dirty="0"/>
              <a:t> Log</a:t>
            </a:r>
            <a:r>
              <a:rPr lang="en-US" baseline="-25000" dirty="0"/>
              <a:t>10</a:t>
            </a:r>
            <a:r>
              <a:rPr lang="en-US" dirty="0"/>
              <a:t>(1020 ext.) &gt; -3.7 constraint from the 2-λ method.  </a:t>
            </a:r>
          </a:p>
          <a:p>
            <a:pPr>
              <a:lnSpc>
                <a:spcPct val="130000"/>
              </a:lnSpc>
            </a:pPr>
            <a:r>
              <a:rPr lang="en-US" dirty="0"/>
              <a:t>The two algorithms now agree for 93% of the observations.</a:t>
            </a:r>
          </a:p>
        </p:txBody>
      </p:sp>
    </p:spTree>
    <p:extLst>
      <p:ext uri="{BB962C8B-B14F-4D97-AF65-F5344CB8AC3E}">
        <p14:creationId xmlns:p14="http://schemas.microsoft.com/office/powerpoint/2010/main" val="15379596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63DD3C3-33C5-2D46-AC18-04F9F8BFB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7"/>
            <a:ext cx="8461022" cy="2186341"/>
          </a:xfrm>
        </p:spPr>
        <p:txBody>
          <a:bodyPr>
            <a:normAutofit/>
          </a:bodyPr>
          <a:lstStyle/>
          <a:p>
            <a:r>
              <a:rPr lang="en-US" dirty="0"/>
              <a:t>Validating the SAGE III cloud algorithm with OMPS and CALIOP observations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7340E15-9C20-EE4D-8DE5-816D5C75E083}"/>
              </a:ext>
            </a:extLst>
          </p:cNvPr>
          <p:cNvSpPr txBox="1">
            <a:spLocks/>
          </p:cNvSpPr>
          <p:nvPr/>
        </p:nvSpPr>
        <p:spPr>
          <a:xfrm>
            <a:off x="572911" y="2932289"/>
            <a:ext cx="8229600" cy="2825044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/>
              <a:t>Using all of the SAGE III, OMPS-LP, and CALIOP data available we compare</a:t>
            </a:r>
          </a:p>
          <a:p>
            <a:r>
              <a:rPr lang="en-US" sz="2800" dirty="0"/>
              <a:t>Zonal mean Cloud Top Heights (CTH)</a:t>
            </a:r>
          </a:p>
          <a:p>
            <a:r>
              <a:rPr lang="en-US" sz="2800" dirty="0"/>
              <a:t>Zonal Mean Difference of Cloud Top Heights Relative to OMPS-LP</a:t>
            </a:r>
          </a:p>
          <a:p>
            <a:r>
              <a:rPr lang="en-US" sz="2800" dirty="0"/>
              <a:t>Cloud Top Height Maps</a:t>
            </a:r>
          </a:p>
        </p:txBody>
      </p:sp>
    </p:spTree>
    <p:extLst>
      <p:ext uri="{BB962C8B-B14F-4D97-AF65-F5344CB8AC3E}">
        <p14:creationId xmlns:p14="http://schemas.microsoft.com/office/powerpoint/2010/main" val="39270539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D466FAD9-BBEE-C948-B185-753890C9E050}"/>
              </a:ext>
            </a:extLst>
          </p:cNvPr>
          <p:cNvCxnSpPr>
            <a:cxnSpLocks/>
          </p:cNvCxnSpPr>
          <p:nvPr/>
        </p:nvCxnSpPr>
        <p:spPr>
          <a:xfrm>
            <a:off x="4543777" y="2354899"/>
            <a:ext cx="3640667" cy="963177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D5D4649E-6005-9642-9B21-06A2D5B0E89E}"/>
              </a:ext>
            </a:extLst>
          </p:cNvPr>
          <p:cNvCxnSpPr>
            <a:cxnSpLocks/>
          </p:cNvCxnSpPr>
          <p:nvPr/>
        </p:nvCxnSpPr>
        <p:spPr>
          <a:xfrm>
            <a:off x="4442176" y="2337311"/>
            <a:ext cx="1698979" cy="456566"/>
          </a:xfrm>
          <a:prstGeom prst="straightConnector1">
            <a:avLst/>
          </a:prstGeom>
          <a:ln w="76200">
            <a:solidFill>
              <a:srgbClr val="FFC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2AE96B5B-E243-CB4B-BA63-A6EE8589A8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298" y="24178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OMPS, SAGE and CALIOP Cloud Detection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F758E36-E8AC-B24A-A5C7-59245B551D26}"/>
              </a:ext>
            </a:extLst>
          </p:cNvPr>
          <p:cNvSpPr/>
          <p:nvPr/>
        </p:nvSpPr>
        <p:spPr>
          <a:xfrm>
            <a:off x="3765609" y="4282597"/>
            <a:ext cx="282222" cy="32737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un 5">
            <a:extLst>
              <a:ext uri="{FF2B5EF4-FFF2-40B4-BE49-F238E27FC236}">
                <a16:creationId xmlns:a16="http://schemas.microsoft.com/office/drawing/2014/main" id="{7D6F2071-1D8F-E841-947B-15C0D862C32A}"/>
              </a:ext>
            </a:extLst>
          </p:cNvPr>
          <p:cNvSpPr/>
          <p:nvPr/>
        </p:nvSpPr>
        <p:spPr>
          <a:xfrm>
            <a:off x="3499557" y="1673628"/>
            <a:ext cx="914400" cy="914400"/>
          </a:xfrm>
          <a:prstGeom prst="sun">
            <a:avLst/>
          </a:prstGeom>
          <a:solidFill>
            <a:srgbClr val="FFC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loud 8">
            <a:extLst>
              <a:ext uri="{FF2B5EF4-FFF2-40B4-BE49-F238E27FC236}">
                <a16:creationId xmlns:a16="http://schemas.microsoft.com/office/drawing/2014/main" id="{439BD023-FA2E-A149-9CF5-9D6D5F10D86A}"/>
              </a:ext>
            </a:extLst>
          </p:cNvPr>
          <p:cNvSpPr/>
          <p:nvPr/>
        </p:nvSpPr>
        <p:spPr>
          <a:xfrm flipV="1">
            <a:off x="6049321" y="2735722"/>
            <a:ext cx="1806223" cy="293510"/>
          </a:xfrm>
          <a:prstGeom prst="cloud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6A9027E-4AC7-2C4D-B79B-6FD56BD5BAC5}"/>
              </a:ext>
            </a:extLst>
          </p:cNvPr>
          <p:cNvSpPr/>
          <p:nvPr/>
        </p:nvSpPr>
        <p:spPr>
          <a:xfrm>
            <a:off x="8254016" y="3204862"/>
            <a:ext cx="282222" cy="32737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0A5D425-45DC-9A4E-8A8E-A9C3C1F56CA3}"/>
              </a:ext>
            </a:extLst>
          </p:cNvPr>
          <p:cNvSpPr/>
          <p:nvPr/>
        </p:nvSpPr>
        <p:spPr>
          <a:xfrm>
            <a:off x="2350912" y="3598370"/>
            <a:ext cx="282222" cy="32737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E364F6E3-819A-2D4D-BAF4-53C9F3672BC6}"/>
              </a:ext>
            </a:extLst>
          </p:cNvPr>
          <p:cNvCxnSpPr>
            <a:cxnSpLocks/>
          </p:cNvCxnSpPr>
          <p:nvPr/>
        </p:nvCxnSpPr>
        <p:spPr>
          <a:xfrm>
            <a:off x="4191983" y="2588028"/>
            <a:ext cx="1201283" cy="1694569"/>
          </a:xfrm>
          <a:prstGeom prst="straightConnector1">
            <a:avLst/>
          </a:prstGeom>
          <a:ln w="57150">
            <a:solidFill>
              <a:srgbClr val="FFC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F73E451D-1D12-E246-8423-79DCF807050C}"/>
              </a:ext>
            </a:extLst>
          </p:cNvPr>
          <p:cNvCxnSpPr>
            <a:cxnSpLocks/>
          </p:cNvCxnSpPr>
          <p:nvPr/>
        </p:nvCxnSpPr>
        <p:spPr>
          <a:xfrm>
            <a:off x="2423586" y="3972347"/>
            <a:ext cx="0" cy="1054877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4B1E822E-9CD2-3045-B227-25D6D85A998E}"/>
              </a:ext>
            </a:extLst>
          </p:cNvPr>
          <p:cNvSpPr txBox="1"/>
          <p:nvPr/>
        </p:nvSpPr>
        <p:spPr>
          <a:xfrm>
            <a:off x="1125750" y="3477444"/>
            <a:ext cx="1117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CALIOP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F78BED02-A3A8-8F43-BD40-986565A33078}"/>
              </a:ext>
            </a:extLst>
          </p:cNvPr>
          <p:cNvCxnSpPr>
            <a:cxnSpLocks/>
          </p:cNvCxnSpPr>
          <p:nvPr/>
        </p:nvCxnSpPr>
        <p:spPr>
          <a:xfrm flipV="1">
            <a:off x="2519542" y="3972347"/>
            <a:ext cx="0" cy="1376791"/>
          </a:xfrm>
          <a:prstGeom prst="straightConnector1">
            <a:avLst/>
          </a:prstGeom>
          <a:ln w="38100">
            <a:solidFill>
              <a:srgbClr val="00B050"/>
            </a:solidFill>
            <a:prstDash val="sys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Cloud 13">
            <a:extLst>
              <a:ext uri="{FF2B5EF4-FFF2-40B4-BE49-F238E27FC236}">
                <a16:creationId xmlns:a16="http://schemas.microsoft.com/office/drawing/2014/main" id="{9AB69DE8-ED23-5840-BC82-25410981278D}"/>
              </a:ext>
            </a:extLst>
          </p:cNvPr>
          <p:cNvSpPr/>
          <p:nvPr/>
        </p:nvSpPr>
        <p:spPr>
          <a:xfrm flipV="1">
            <a:off x="1616430" y="5073822"/>
            <a:ext cx="1806223" cy="412577"/>
          </a:xfrm>
          <a:prstGeom prst="cloud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A84E1573-C6B9-9C49-8A56-D9ACE575E560}"/>
              </a:ext>
            </a:extLst>
          </p:cNvPr>
          <p:cNvCxnSpPr>
            <a:cxnSpLocks/>
          </p:cNvCxnSpPr>
          <p:nvPr/>
        </p:nvCxnSpPr>
        <p:spPr>
          <a:xfrm flipH="1">
            <a:off x="4036832" y="4446286"/>
            <a:ext cx="1441100" cy="0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3E72C0AF-91CC-1E4C-AB94-69A2F61E325B}"/>
              </a:ext>
            </a:extLst>
          </p:cNvPr>
          <p:cNvSpPr txBox="1"/>
          <p:nvPr/>
        </p:nvSpPr>
        <p:spPr>
          <a:xfrm>
            <a:off x="7570695" y="3565290"/>
            <a:ext cx="11693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SAGE III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EB9AE17-B8E7-0049-9D90-70D0339468A9}"/>
              </a:ext>
            </a:extLst>
          </p:cNvPr>
          <p:cNvSpPr txBox="1"/>
          <p:nvPr/>
        </p:nvSpPr>
        <p:spPr>
          <a:xfrm>
            <a:off x="3526993" y="4685586"/>
            <a:ext cx="13340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OMPS LP</a:t>
            </a:r>
          </a:p>
        </p:txBody>
      </p:sp>
      <p:sp>
        <p:nvSpPr>
          <p:cNvPr id="5" name="Cloud 4">
            <a:extLst>
              <a:ext uri="{FF2B5EF4-FFF2-40B4-BE49-F238E27FC236}">
                <a16:creationId xmlns:a16="http://schemas.microsoft.com/office/drawing/2014/main" id="{7C12FE7D-63EB-BE4B-83DF-DEF2B6F3542E}"/>
              </a:ext>
            </a:extLst>
          </p:cNvPr>
          <p:cNvSpPr/>
          <p:nvPr/>
        </p:nvSpPr>
        <p:spPr>
          <a:xfrm>
            <a:off x="5146209" y="4282597"/>
            <a:ext cx="1806223" cy="378145"/>
          </a:xfrm>
          <a:prstGeom prst="cloud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C1541B9E-61B9-A340-A4A0-2424779FF249}"/>
              </a:ext>
            </a:extLst>
          </p:cNvPr>
          <p:cNvSpPr txBox="1"/>
          <p:nvPr/>
        </p:nvSpPr>
        <p:spPr>
          <a:xfrm>
            <a:off x="6242756" y="2294917"/>
            <a:ext cx="11087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Extinction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9CFFE3D6-9850-D845-B7D5-4FB913BD22FE}"/>
              </a:ext>
            </a:extLst>
          </p:cNvPr>
          <p:cNvSpPr txBox="1"/>
          <p:nvPr/>
        </p:nvSpPr>
        <p:spPr>
          <a:xfrm>
            <a:off x="3253880" y="3809639"/>
            <a:ext cx="16319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Limb Scattering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D86F0674-0076-6844-898F-29E0B6882670}"/>
              </a:ext>
            </a:extLst>
          </p:cNvPr>
          <p:cNvSpPr txBox="1"/>
          <p:nvPr/>
        </p:nvSpPr>
        <p:spPr>
          <a:xfrm>
            <a:off x="2014554" y="3109541"/>
            <a:ext cx="16134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Back scattering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395BC03F-6A61-1747-A2AB-A6DDEED9E477}"/>
              </a:ext>
            </a:extLst>
          </p:cNvPr>
          <p:cNvSpPr txBox="1"/>
          <p:nvPr/>
        </p:nvSpPr>
        <p:spPr>
          <a:xfrm>
            <a:off x="670794" y="6022186"/>
            <a:ext cx="80692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Each system uses a different technique to identify cloud height.</a:t>
            </a:r>
          </a:p>
        </p:txBody>
      </p:sp>
    </p:spTree>
    <p:extLst>
      <p:ext uri="{BB962C8B-B14F-4D97-AF65-F5344CB8AC3E}">
        <p14:creationId xmlns:p14="http://schemas.microsoft.com/office/powerpoint/2010/main" val="17091037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4050" y="968096"/>
            <a:ext cx="7328602" cy="285879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 rot="16200000">
            <a:off x="400342" y="2197438"/>
            <a:ext cx="12617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km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423334" y="285927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dirty="0"/>
              <a:t>Zonal Mean CTH from SAGE III, OMPS-LP, CALIOP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4854AA8-17F9-B54B-9A3E-99D1A4AAF0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4050" y="3826892"/>
            <a:ext cx="7328601" cy="265836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BC902F3-0FBD-DE4E-ACFB-EFCF15DA4AE3}"/>
              </a:ext>
            </a:extLst>
          </p:cNvPr>
          <p:cNvSpPr txBox="1"/>
          <p:nvPr/>
        </p:nvSpPr>
        <p:spPr>
          <a:xfrm>
            <a:off x="3454705" y="6279882"/>
            <a:ext cx="2390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Latitude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79EC897-43D7-1A44-82E4-47E97B0C4E8E}"/>
              </a:ext>
            </a:extLst>
          </p:cNvPr>
          <p:cNvSpPr txBox="1"/>
          <p:nvPr/>
        </p:nvSpPr>
        <p:spPr>
          <a:xfrm rot="16200000">
            <a:off x="551716" y="4591429"/>
            <a:ext cx="6028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km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4201F04-3408-2349-AAFD-408697B6AD40}"/>
              </a:ext>
            </a:extLst>
          </p:cNvPr>
          <p:cNvSpPr txBox="1"/>
          <p:nvPr/>
        </p:nvSpPr>
        <p:spPr>
          <a:xfrm>
            <a:off x="4003083" y="5642664"/>
            <a:ext cx="19407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6"/>
                </a:solidFill>
              </a:rPr>
              <a:t>SAGE </a:t>
            </a:r>
            <a:r>
              <a:rPr lang="mr-IN" sz="2000" b="1" dirty="0">
                <a:solidFill>
                  <a:schemeClr val="accent6"/>
                </a:solidFill>
              </a:rPr>
              <a:t>–</a:t>
            </a:r>
            <a:r>
              <a:rPr lang="en-US" sz="2000" b="1" dirty="0">
                <a:solidFill>
                  <a:schemeClr val="accent6"/>
                </a:solidFill>
              </a:rPr>
              <a:t> OMPS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D19B5BA-BDB1-C848-82D2-38FA7EB28558}"/>
              </a:ext>
            </a:extLst>
          </p:cNvPr>
          <p:cNvSpPr txBox="1"/>
          <p:nvPr/>
        </p:nvSpPr>
        <p:spPr>
          <a:xfrm>
            <a:off x="7078225" y="5442609"/>
            <a:ext cx="22688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8018"/>
                </a:solidFill>
              </a:rPr>
              <a:t>CALIOP </a:t>
            </a:r>
            <a:r>
              <a:rPr lang="mr-IN" sz="2000" b="1" dirty="0">
                <a:solidFill>
                  <a:srgbClr val="008018"/>
                </a:solidFill>
              </a:rPr>
              <a:t>–</a:t>
            </a:r>
            <a:r>
              <a:rPr lang="en-US" sz="2000" b="1" dirty="0">
                <a:solidFill>
                  <a:srgbClr val="008018"/>
                </a:solidFill>
              </a:rPr>
              <a:t> OMPS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D5C8E7C-7878-944B-8F95-B19B306B96A7}"/>
              </a:ext>
            </a:extLst>
          </p:cNvPr>
          <p:cNvCxnSpPr>
            <a:cxnSpLocks/>
          </p:cNvCxnSpPr>
          <p:nvPr/>
        </p:nvCxnSpPr>
        <p:spPr>
          <a:xfrm>
            <a:off x="1772447" y="4444901"/>
            <a:ext cx="572337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8527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SAGE III Cloud Top Height</a:t>
            </a:r>
            <a:br>
              <a:rPr lang="en-US" dirty="0"/>
            </a:br>
            <a:r>
              <a:rPr lang="en-US" dirty="0"/>
              <a:t>(annual average)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02513"/>
            <a:ext cx="9144000" cy="475121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069748" y="6074819"/>
            <a:ext cx="1261757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km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72376" y="5815136"/>
            <a:ext cx="14194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TWP Clouds are higher than OMPS.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1319849" y="3710730"/>
            <a:ext cx="2749899" cy="1892720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6813901" y="5692060"/>
            <a:ext cx="21511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TEP Clouds are more consistent with OMPS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 flipH="1" flipV="1">
            <a:off x="6412473" y="3586208"/>
            <a:ext cx="1083273" cy="2017242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02217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6F8CCCE-506D-5148-BE52-6ABCA860DB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Comparison to CALIOP and OMPS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00EA5F3-B035-BA4E-BAAF-93B93DF232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8045" y="1523999"/>
            <a:ext cx="4999479" cy="259772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B3F8938-F42F-384D-9B0D-AF5AF3A081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58045" y="4121723"/>
            <a:ext cx="4999479" cy="265207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BE2639B-A6DA-4E4D-B023-CECB9B9A7A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71551" y="4121723"/>
            <a:ext cx="5072449" cy="267355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5C445A2-C8D8-174E-BD04-67B54F7207AF}"/>
              </a:ext>
            </a:extLst>
          </p:cNvPr>
          <p:cNvSpPr txBox="1"/>
          <p:nvPr/>
        </p:nvSpPr>
        <p:spPr>
          <a:xfrm>
            <a:off x="1769902" y="1293166"/>
            <a:ext cx="11435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SAGE III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5DE5A90-51BD-7443-9B1A-BDCA209214B8}"/>
              </a:ext>
            </a:extLst>
          </p:cNvPr>
          <p:cNvSpPr txBox="1"/>
          <p:nvPr/>
        </p:nvSpPr>
        <p:spPr>
          <a:xfrm>
            <a:off x="1769901" y="3991310"/>
            <a:ext cx="9509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OMPS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C4B7BA7-5351-5E4C-8185-440460893A5B}"/>
              </a:ext>
            </a:extLst>
          </p:cNvPr>
          <p:cNvSpPr txBox="1"/>
          <p:nvPr/>
        </p:nvSpPr>
        <p:spPr>
          <a:xfrm>
            <a:off x="6060189" y="3991310"/>
            <a:ext cx="10951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CALIOP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A2F403F-2960-AE4D-9FFB-516B4C5F501F}"/>
              </a:ext>
            </a:extLst>
          </p:cNvPr>
          <p:cNvSpPr txBox="1"/>
          <p:nvPr/>
        </p:nvSpPr>
        <p:spPr>
          <a:xfrm>
            <a:off x="4572000" y="1928066"/>
            <a:ext cx="439137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Overall, the three data sets are consistent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OMPS is ~1 km higher than CALIOP in TWP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SAGE III is slightly higher than OMPS in TWP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D61D63D-09B5-BC40-8DC1-864854E4B782}"/>
              </a:ext>
            </a:extLst>
          </p:cNvPr>
          <p:cNvSpPr txBox="1"/>
          <p:nvPr/>
        </p:nvSpPr>
        <p:spPr>
          <a:xfrm>
            <a:off x="3026204" y="1320888"/>
            <a:ext cx="16164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(1 year of data)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8E52A7D-89A8-3147-BF33-0B0ABC74F068}"/>
              </a:ext>
            </a:extLst>
          </p:cNvPr>
          <p:cNvSpPr txBox="1"/>
          <p:nvPr/>
        </p:nvSpPr>
        <p:spPr>
          <a:xfrm>
            <a:off x="2955595" y="4002834"/>
            <a:ext cx="17107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(7 years of data)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95C9F37-276E-4A45-84FC-E2871CE30C85}"/>
              </a:ext>
            </a:extLst>
          </p:cNvPr>
          <p:cNvSpPr txBox="1"/>
          <p:nvPr/>
        </p:nvSpPr>
        <p:spPr>
          <a:xfrm>
            <a:off x="7185191" y="4001780"/>
            <a:ext cx="17107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(5 years of data)</a:t>
            </a:r>
          </a:p>
        </p:txBody>
      </p:sp>
    </p:spTree>
    <p:extLst>
      <p:ext uri="{BB962C8B-B14F-4D97-AF65-F5344CB8AC3E}">
        <p14:creationId xmlns:p14="http://schemas.microsoft.com/office/powerpoint/2010/main" val="38590027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7AD394-34EA-0B42-8786-2F1A15FDD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066" y="208086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Now look at JJA and DJF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33059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9416" y="303937"/>
            <a:ext cx="8404293" cy="1143000"/>
          </a:xfrm>
        </p:spPr>
        <p:txBody>
          <a:bodyPr>
            <a:noAutofit/>
          </a:bodyPr>
          <a:lstStyle/>
          <a:p>
            <a:r>
              <a:rPr lang="en-US" sz="3200" dirty="0"/>
              <a:t>JJA 2017/18 </a:t>
            </a:r>
            <a:br>
              <a:rPr lang="en-US" sz="2800" dirty="0"/>
            </a:br>
            <a:r>
              <a:rPr lang="en-US" sz="2800" dirty="0"/>
              <a:t>Zonal Mean CTH from SAGE III, OMPS, CALIOP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779" y="1310109"/>
            <a:ext cx="6854442" cy="246102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576269" y="6134546"/>
            <a:ext cx="23408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aseline="30000" dirty="0"/>
              <a:t> </a:t>
            </a:r>
            <a:r>
              <a:rPr lang="en-US" sz="2400" dirty="0"/>
              <a:t>Latitude</a:t>
            </a:r>
          </a:p>
        </p:txBody>
      </p:sp>
      <p:sp>
        <p:nvSpPr>
          <p:cNvPr id="7" name="TextBox 6"/>
          <p:cNvSpPr txBox="1"/>
          <p:nvPr/>
        </p:nvSpPr>
        <p:spPr>
          <a:xfrm rot="16200000">
            <a:off x="744733" y="2321926"/>
            <a:ext cx="12617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km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719460" y="2633982"/>
            <a:ext cx="20544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OMPS and SAGE III are very similar in the tropics</a:t>
            </a:r>
          </a:p>
        </p:txBody>
      </p:sp>
      <p:sp>
        <p:nvSpPr>
          <p:cNvPr id="13" name="Left Brace 12"/>
          <p:cNvSpPr/>
          <p:nvPr/>
        </p:nvSpPr>
        <p:spPr>
          <a:xfrm rot="16200000">
            <a:off x="4703067" y="1847370"/>
            <a:ext cx="311284" cy="834292"/>
          </a:xfrm>
          <a:prstGeom prst="leftBrace">
            <a:avLst/>
          </a:prstGeom>
          <a:ln w="3810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B6724D7-9101-C74E-A2E5-166CAE86D2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5659" y="3771136"/>
            <a:ext cx="6763562" cy="246501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F6EEC6B-0500-1F43-81B1-3C9E9BAD2BDD}"/>
              </a:ext>
            </a:extLst>
          </p:cNvPr>
          <p:cNvSpPr txBox="1"/>
          <p:nvPr/>
        </p:nvSpPr>
        <p:spPr>
          <a:xfrm rot="16200000">
            <a:off x="584205" y="4803586"/>
            <a:ext cx="12617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km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F117836-ABD8-6545-82CC-FE0F9C4C74E4}"/>
              </a:ext>
            </a:extLst>
          </p:cNvPr>
          <p:cNvSpPr txBox="1"/>
          <p:nvPr/>
        </p:nvSpPr>
        <p:spPr>
          <a:xfrm>
            <a:off x="3576269" y="3660560"/>
            <a:ext cx="23408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aseline="30000" dirty="0"/>
              <a:t> </a:t>
            </a:r>
            <a:r>
              <a:rPr lang="en-US" sz="2400" dirty="0"/>
              <a:t>Differences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7CC1598-31C0-1941-B164-C6D8D141B8C4}"/>
              </a:ext>
            </a:extLst>
          </p:cNvPr>
          <p:cNvCxnSpPr>
            <a:cxnSpLocks/>
          </p:cNvCxnSpPr>
          <p:nvPr/>
        </p:nvCxnSpPr>
        <p:spPr>
          <a:xfrm>
            <a:off x="2054578" y="4673600"/>
            <a:ext cx="530577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35099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8505"/>
            <a:ext cx="8229600" cy="588878"/>
          </a:xfrm>
        </p:spPr>
        <p:txBody>
          <a:bodyPr>
            <a:normAutofit fontScale="90000"/>
          </a:bodyPr>
          <a:lstStyle/>
          <a:p>
            <a:r>
              <a:rPr lang="en-US" dirty="0"/>
              <a:t>SAGE III CTH JJA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06246" y="1277924"/>
            <a:ext cx="5199847" cy="270183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BD3590F-4E51-0D46-BEB4-0C22B19B79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06245" y="3939823"/>
            <a:ext cx="5199847" cy="270183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B678DA5-7596-8147-8E91-9D03BA331A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7200" y="3979758"/>
            <a:ext cx="5125156" cy="266302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EA8FA7B-742C-A444-9505-CF196335C18A}"/>
              </a:ext>
            </a:extLst>
          </p:cNvPr>
          <p:cNvSpPr txBox="1"/>
          <p:nvPr/>
        </p:nvSpPr>
        <p:spPr>
          <a:xfrm>
            <a:off x="1673559" y="1090055"/>
            <a:ext cx="11435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SAGE III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DE1859C-F8F6-D54E-A59D-5314B2C92C4E}"/>
              </a:ext>
            </a:extLst>
          </p:cNvPr>
          <p:cNvSpPr txBox="1"/>
          <p:nvPr/>
        </p:nvSpPr>
        <p:spPr>
          <a:xfrm>
            <a:off x="1668884" y="3818681"/>
            <a:ext cx="9509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OMPS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E8B3EA1-EBFE-7F46-90FA-FDD4788E5068}"/>
              </a:ext>
            </a:extLst>
          </p:cNvPr>
          <p:cNvSpPr txBox="1"/>
          <p:nvPr/>
        </p:nvSpPr>
        <p:spPr>
          <a:xfrm>
            <a:off x="6095640" y="3892647"/>
            <a:ext cx="10951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CALIOP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4741AC3-7C23-E743-9ED7-F69267A56562}"/>
              </a:ext>
            </a:extLst>
          </p:cNvPr>
          <p:cNvSpPr txBox="1"/>
          <p:nvPr/>
        </p:nvSpPr>
        <p:spPr>
          <a:xfrm>
            <a:off x="4797778" y="1730109"/>
            <a:ext cx="411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Overall, the three data sets are consistent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SAGE III and OMPS are closer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Some interesting differences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1CDD90E-5C13-BB4E-AAE7-B6B32CA5959A}"/>
              </a:ext>
            </a:extLst>
          </p:cNvPr>
          <p:cNvSpPr txBox="1"/>
          <p:nvPr/>
        </p:nvSpPr>
        <p:spPr>
          <a:xfrm>
            <a:off x="2939496" y="1145656"/>
            <a:ext cx="11176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(2017/18)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4216B46-B382-7D43-921A-B2EB5264B742}"/>
              </a:ext>
            </a:extLst>
          </p:cNvPr>
          <p:cNvSpPr txBox="1"/>
          <p:nvPr/>
        </p:nvSpPr>
        <p:spPr>
          <a:xfrm>
            <a:off x="3078832" y="3893657"/>
            <a:ext cx="11176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(2017/18)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E8CE7FC-C5FE-0C49-8ADC-00A43EEF1C39}"/>
              </a:ext>
            </a:extLst>
          </p:cNvPr>
          <p:cNvSpPr txBox="1"/>
          <p:nvPr/>
        </p:nvSpPr>
        <p:spPr>
          <a:xfrm>
            <a:off x="7185191" y="4001780"/>
            <a:ext cx="11176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(2017/18)</a:t>
            </a:r>
          </a:p>
        </p:txBody>
      </p:sp>
      <p:sp>
        <p:nvSpPr>
          <p:cNvPr id="3" name="Down Arrow 2">
            <a:extLst>
              <a:ext uri="{FF2B5EF4-FFF2-40B4-BE49-F238E27FC236}">
                <a16:creationId xmlns:a16="http://schemas.microsoft.com/office/drawing/2014/main" id="{E9A84441-49C9-9C4E-8D6A-45A6880D661B}"/>
              </a:ext>
            </a:extLst>
          </p:cNvPr>
          <p:cNvSpPr/>
          <p:nvPr/>
        </p:nvSpPr>
        <p:spPr>
          <a:xfrm>
            <a:off x="3917509" y="1798602"/>
            <a:ext cx="279202" cy="538918"/>
          </a:xfrm>
          <a:prstGeom prst="downArrow">
            <a:avLst/>
          </a:prstGeom>
          <a:solidFill>
            <a:srgbClr val="FF0DF7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Down Arrow 13">
            <a:extLst>
              <a:ext uri="{FF2B5EF4-FFF2-40B4-BE49-F238E27FC236}">
                <a16:creationId xmlns:a16="http://schemas.microsoft.com/office/drawing/2014/main" id="{2E9CA66D-FC24-B44D-AF43-157865A90CCD}"/>
              </a:ext>
            </a:extLst>
          </p:cNvPr>
          <p:cNvSpPr/>
          <p:nvPr/>
        </p:nvSpPr>
        <p:spPr>
          <a:xfrm>
            <a:off x="3882264" y="4386871"/>
            <a:ext cx="279202" cy="538918"/>
          </a:xfrm>
          <a:prstGeom prst="downArrow">
            <a:avLst/>
          </a:prstGeom>
          <a:solidFill>
            <a:srgbClr val="FF0DF7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Down Arrow 14">
            <a:extLst>
              <a:ext uri="{FF2B5EF4-FFF2-40B4-BE49-F238E27FC236}">
                <a16:creationId xmlns:a16="http://schemas.microsoft.com/office/drawing/2014/main" id="{FF862639-5B70-E640-A894-ED2C7D4EA34E}"/>
              </a:ext>
            </a:extLst>
          </p:cNvPr>
          <p:cNvSpPr/>
          <p:nvPr/>
        </p:nvSpPr>
        <p:spPr>
          <a:xfrm>
            <a:off x="8283842" y="4405869"/>
            <a:ext cx="279202" cy="538918"/>
          </a:xfrm>
          <a:prstGeom prst="downArrow">
            <a:avLst/>
          </a:prstGeom>
          <a:solidFill>
            <a:srgbClr val="FF0DF7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Down Arrow 15">
            <a:extLst>
              <a:ext uri="{FF2B5EF4-FFF2-40B4-BE49-F238E27FC236}">
                <a16:creationId xmlns:a16="http://schemas.microsoft.com/office/drawing/2014/main" id="{A2436735-4997-BD47-B8DB-C835C8C21227}"/>
              </a:ext>
            </a:extLst>
          </p:cNvPr>
          <p:cNvSpPr/>
          <p:nvPr/>
        </p:nvSpPr>
        <p:spPr>
          <a:xfrm>
            <a:off x="8283842" y="2784089"/>
            <a:ext cx="279202" cy="538918"/>
          </a:xfrm>
          <a:prstGeom prst="downArrow">
            <a:avLst/>
          </a:prstGeom>
          <a:solidFill>
            <a:srgbClr val="FF0DF7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9292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696" y="903111"/>
            <a:ext cx="8128000" cy="233619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581804" y="5870135"/>
            <a:ext cx="22038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Latitude</a:t>
            </a:r>
          </a:p>
        </p:txBody>
      </p:sp>
      <p:sp>
        <p:nvSpPr>
          <p:cNvPr id="6" name="TextBox 5"/>
          <p:cNvSpPr txBox="1"/>
          <p:nvPr/>
        </p:nvSpPr>
        <p:spPr>
          <a:xfrm rot="16200000">
            <a:off x="223206" y="1902330"/>
            <a:ext cx="12617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km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F291292-2A22-1D4B-91F4-7ED70C9074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416" y="303937"/>
            <a:ext cx="8404293" cy="599174"/>
          </a:xfrm>
        </p:spPr>
        <p:txBody>
          <a:bodyPr>
            <a:noAutofit/>
          </a:bodyPr>
          <a:lstStyle/>
          <a:p>
            <a:r>
              <a:rPr lang="en-US" sz="3200" dirty="0"/>
              <a:t>DJF 2017</a:t>
            </a:r>
            <a:br>
              <a:rPr lang="en-US" sz="2800" dirty="0"/>
            </a:br>
            <a:r>
              <a:rPr lang="en-US" sz="2800" dirty="0"/>
              <a:t>Zonal Mean CTH from SAGE III, OMPS, CALIOP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2B4D9B8-FACC-BA4F-B173-26B031DA9F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754" y="3239303"/>
            <a:ext cx="8128000" cy="2590800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5E3C4DF-8A02-0A41-9BA2-4A2841EEE88B}"/>
              </a:ext>
            </a:extLst>
          </p:cNvPr>
          <p:cNvCxnSpPr>
            <a:cxnSpLocks/>
          </p:cNvCxnSpPr>
          <p:nvPr/>
        </p:nvCxnSpPr>
        <p:spPr>
          <a:xfrm>
            <a:off x="1625600" y="4470400"/>
            <a:ext cx="634435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5B64033D-FD1D-AD49-B174-7C6D839059D1}"/>
              </a:ext>
            </a:extLst>
          </p:cNvPr>
          <p:cNvSpPr txBox="1"/>
          <p:nvPr/>
        </p:nvSpPr>
        <p:spPr>
          <a:xfrm>
            <a:off x="3414660" y="2207303"/>
            <a:ext cx="2054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SAGE III is highest</a:t>
            </a:r>
          </a:p>
        </p:txBody>
      </p:sp>
      <p:sp>
        <p:nvSpPr>
          <p:cNvPr id="12" name="Left Brace 11">
            <a:extLst>
              <a:ext uri="{FF2B5EF4-FFF2-40B4-BE49-F238E27FC236}">
                <a16:creationId xmlns:a16="http://schemas.microsoft.com/office/drawing/2014/main" id="{520E42A4-145E-4142-8208-FF342D19C076}"/>
              </a:ext>
            </a:extLst>
          </p:cNvPr>
          <p:cNvSpPr/>
          <p:nvPr/>
        </p:nvSpPr>
        <p:spPr>
          <a:xfrm rot="16200000">
            <a:off x="4398267" y="1420691"/>
            <a:ext cx="311284" cy="834292"/>
          </a:xfrm>
          <a:prstGeom prst="leftBrace">
            <a:avLst/>
          </a:prstGeom>
          <a:ln w="3810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2302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6756" y="1296580"/>
            <a:ext cx="5063066" cy="263076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1D30BFD-DE93-3443-ACEF-3A7C2EC4E4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6756" y="3908280"/>
            <a:ext cx="5085645" cy="264249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A2D8BF4-33C9-6644-A1FC-A1DBF6CFBF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7199" y="3946407"/>
            <a:ext cx="5012267" cy="2604368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8F902D56-8911-9048-B349-01FC313B5F40}"/>
              </a:ext>
            </a:extLst>
          </p:cNvPr>
          <p:cNvSpPr txBox="1">
            <a:spLocks/>
          </p:cNvSpPr>
          <p:nvPr/>
        </p:nvSpPr>
        <p:spPr>
          <a:xfrm>
            <a:off x="457200" y="308505"/>
            <a:ext cx="8229600" cy="5888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SAGE III CTH DJF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C6FB3B0-3DE9-3F47-BA02-C84E1F1AAA7A}"/>
              </a:ext>
            </a:extLst>
          </p:cNvPr>
          <p:cNvSpPr txBox="1"/>
          <p:nvPr/>
        </p:nvSpPr>
        <p:spPr>
          <a:xfrm>
            <a:off x="1673559" y="1090055"/>
            <a:ext cx="11435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SAGE III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9A27878-5EEF-074C-90B1-5C0740209387}"/>
              </a:ext>
            </a:extLst>
          </p:cNvPr>
          <p:cNvSpPr txBox="1"/>
          <p:nvPr/>
        </p:nvSpPr>
        <p:spPr>
          <a:xfrm>
            <a:off x="1668884" y="3818681"/>
            <a:ext cx="9509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OMPS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797B161-C864-D44B-96CC-5C67D4300112}"/>
              </a:ext>
            </a:extLst>
          </p:cNvPr>
          <p:cNvSpPr txBox="1"/>
          <p:nvPr/>
        </p:nvSpPr>
        <p:spPr>
          <a:xfrm>
            <a:off x="6095640" y="3892647"/>
            <a:ext cx="10951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CALIOP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6F04F10-D68E-1044-BFB7-6F80D67C30E7}"/>
              </a:ext>
            </a:extLst>
          </p:cNvPr>
          <p:cNvSpPr txBox="1"/>
          <p:nvPr/>
        </p:nvSpPr>
        <p:spPr>
          <a:xfrm>
            <a:off x="4797778" y="1730109"/>
            <a:ext cx="41148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Overall, three data sets are consistent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SAGE III is highest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Some interesting differences but more data is required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D0E1E73-05AE-EB49-9CF4-AA44AC195B2D}"/>
              </a:ext>
            </a:extLst>
          </p:cNvPr>
          <p:cNvSpPr txBox="1"/>
          <p:nvPr/>
        </p:nvSpPr>
        <p:spPr>
          <a:xfrm>
            <a:off x="2939496" y="1145656"/>
            <a:ext cx="7938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(2017)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BAA30B7-358B-D444-BCDB-69807FAEE2F6}"/>
              </a:ext>
            </a:extLst>
          </p:cNvPr>
          <p:cNvSpPr txBox="1"/>
          <p:nvPr/>
        </p:nvSpPr>
        <p:spPr>
          <a:xfrm>
            <a:off x="3078832" y="3893657"/>
            <a:ext cx="7938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(2017)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6478119-93EE-A14B-9E12-3DCA5EE85E8A}"/>
              </a:ext>
            </a:extLst>
          </p:cNvPr>
          <p:cNvSpPr txBox="1"/>
          <p:nvPr/>
        </p:nvSpPr>
        <p:spPr>
          <a:xfrm>
            <a:off x="7190812" y="3926670"/>
            <a:ext cx="7926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(2017)</a:t>
            </a:r>
          </a:p>
        </p:txBody>
      </p:sp>
      <p:sp>
        <p:nvSpPr>
          <p:cNvPr id="15" name="Down Arrow 14">
            <a:extLst>
              <a:ext uri="{FF2B5EF4-FFF2-40B4-BE49-F238E27FC236}">
                <a16:creationId xmlns:a16="http://schemas.microsoft.com/office/drawing/2014/main" id="{1B3F703D-86F1-7D4A-B54B-EA2161DD026D}"/>
              </a:ext>
            </a:extLst>
          </p:cNvPr>
          <p:cNvSpPr/>
          <p:nvPr/>
        </p:nvSpPr>
        <p:spPr>
          <a:xfrm>
            <a:off x="7445771" y="4427432"/>
            <a:ext cx="279202" cy="538918"/>
          </a:xfrm>
          <a:prstGeom prst="downArrow">
            <a:avLst/>
          </a:prstGeom>
          <a:solidFill>
            <a:srgbClr val="FF0DF7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Down Arrow 16">
            <a:extLst>
              <a:ext uri="{FF2B5EF4-FFF2-40B4-BE49-F238E27FC236}">
                <a16:creationId xmlns:a16="http://schemas.microsoft.com/office/drawing/2014/main" id="{AD8D1D4D-33F3-6146-BC54-55779899EAC9}"/>
              </a:ext>
            </a:extLst>
          </p:cNvPr>
          <p:cNvSpPr/>
          <p:nvPr/>
        </p:nvSpPr>
        <p:spPr>
          <a:xfrm>
            <a:off x="3078832" y="4430682"/>
            <a:ext cx="279202" cy="538918"/>
          </a:xfrm>
          <a:prstGeom prst="downArrow">
            <a:avLst/>
          </a:prstGeom>
          <a:solidFill>
            <a:srgbClr val="FF0DF7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Down Arrow 15">
            <a:extLst>
              <a:ext uri="{FF2B5EF4-FFF2-40B4-BE49-F238E27FC236}">
                <a16:creationId xmlns:a16="http://schemas.microsoft.com/office/drawing/2014/main" id="{11AE1A77-E8D5-CE46-957C-4DCDC8EE9AD5}"/>
              </a:ext>
            </a:extLst>
          </p:cNvPr>
          <p:cNvSpPr/>
          <p:nvPr/>
        </p:nvSpPr>
        <p:spPr>
          <a:xfrm>
            <a:off x="7696324" y="2953837"/>
            <a:ext cx="279202" cy="538918"/>
          </a:xfrm>
          <a:prstGeom prst="downArrow">
            <a:avLst/>
          </a:prstGeom>
          <a:solidFill>
            <a:srgbClr val="FF0DF7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4E10F1C-AA07-E74B-A16E-A78E873D5D96}"/>
              </a:ext>
            </a:extLst>
          </p:cNvPr>
          <p:cNvSpPr txBox="1"/>
          <p:nvPr/>
        </p:nvSpPr>
        <p:spPr>
          <a:xfrm>
            <a:off x="4560383" y="3512249"/>
            <a:ext cx="22947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(white means no data)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278E2A4D-3E71-3345-A53E-158B6A231598}"/>
              </a:ext>
            </a:extLst>
          </p:cNvPr>
          <p:cNvCxnSpPr>
            <a:cxnSpLocks/>
          </p:cNvCxnSpPr>
          <p:nvPr/>
        </p:nvCxnSpPr>
        <p:spPr>
          <a:xfrm flipH="1" flipV="1">
            <a:off x="4402666" y="3325098"/>
            <a:ext cx="524933" cy="17997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80482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130000"/>
              </a:lnSpc>
            </a:pPr>
            <a:r>
              <a:rPr lang="en-US" dirty="0"/>
              <a:t>Both algorithms 2</a:t>
            </a:r>
            <a:r>
              <a:rPr lang="en-US" dirty="0">
                <a:latin typeface="Symbol" pitchFamily="2" charset="2"/>
              </a:rPr>
              <a:t>l</a:t>
            </a:r>
            <a:r>
              <a:rPr lang="en-US" dirty="0"/>
              <a:t> and 3</a:t>
            </a:r>
            <a:r>
              <a:rPr lang="en-US" dirty="0">
                <a:latin typeface="Symbol" pitchFamily="2" charset="2"/>
              </a:rPr>
              <a:t>l</a:t>
            </a:r>
            <a:r>
              <a:rPr lang="en-US" dirty="0"/>
              <a:t> produce reasonable SAGE III Cloud Top Height.  We use a modified 3</a:t>
            </a:r>
            <a:r>
              <a:rPr lang="en-US" dirty="0">
                <a:latin typeface="Symbol" pitchFamily="2" charset="2"/>
              </a:rPr>
              <a:t>l</a:t>
            </a:r>
            <a:r>
              <a:rPr lang="en-US" dirty="0"/>
              <a:t> algorithm here (3</a:t>
            </a:r>
            <a:r>
              <a:rPr lang="en-US" dirty="0">
                <a:latin typeface="Symbol" pitchFamily="2" charset="2"/>
              </a:rPr>
              <a:t>l</a:t>
            </a:r>
            <a:r>
              <a:rPr lang="en-US" dirty="0"/>
              <a:t>m).</a:t>
            </a:r>
          </a:p>
          <a:p>
            <a:pPr>
              <a:lnSpc>
                <a:spcPct val="130000"/>
              </a:lnSpc>
            </a:pPr>
            <a:r>
              <a:rPr lang="en-US" dirty="0"/>
              <a:t>Comparison with CALIOP and OMPS shows overall good agreement.</a:t>
            </a:r>
          </a:p>
          <a:p>
            <a:pPr>
              <a:lnSpc>
                <a:spcPct val="130000"/>
              </a:lnSpc>
            </a:pPr>
            <a:r>
              <a:rPr lang="en-US" dirty="0"/>
              <a:t>More SAGE data is required to solidify the comparisons and explore some of the differences.</a:t>
            </a:r>
          </a:p>
        </p:txBody>
      </p:sp>
    </p:spTree>
    <p:extLst>
      <p:ext uri="{BB962C8B-B14F-4D97-AF65-F5344CB8AC3E}">
        <p14:creationId xmlns:p14="http://schemas.microsoft.com/office/powerpoint/2010/main" val="30663243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Future 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lnSpc>
                <a:spcPct val="130000"/>
              </a:lnSpc>
            </a:pPr>
            <a:r>
              <a:rPr lang="en-US" dirty="0"/>
              <a:t>Implement a cloud top height detection algorithm operationally.</a:t>
            </a:r>
          </a:p>
          <a:p>
            <a:pPr>
              <a:lnSpc>
                <a:spcPct val="130000"/>
              </a:lnSpc>
            </a:pPr>
            <a:r>
              <a:rPr lang="en-US" dirty="0"/>
              <a:t>The OMPS ‘radiance gradient’ cloud identification scheme could also be used with in SAGE III data – especially for SAGE III in limb scatter mode.</a:t>
            </a:r>
          </a:p>
          <a:p>
            <a:pPr>
              <a:lnSpc>
                <a:spcPct val="130000"/>
              </a:lnSpc>
            </a:pPr>
            <a:r>
              <a:rPr lang="en-US" dirty="0"/>
              <a:t>Computation of cloud fraction is an ongoing project</a:t>
            </a:r>
          </a:p>
          <a:p>
            <a:pPr lvl="1">
              <a:lnSpc>
                <a:spcPct val="130000"/>
              </a:lnSpc>
            </a:pPr>
            <a:r>
              <a:rPr lang="en-US" dirty="0"/>
              <a:t>Estimating cloud fraction is important for climate studies </a:t>
            </a:r>
          </a:p>
          <a:p>
            <a:pPr lvl="1">
              <a:lnSpc>
                <a:spcPct val="130000"/>
              </a:lnSpc>
            </a:pPr>
            <a:r>
              <a:rPr lang="en-US" dirty="0"/>
              <a:t>Converting the CALIOP viewing geometry to SAGE III/OMPS viewing geometry is a challenge since it re	quires an assumption about the horizontal extent of clouds (e.g. Liao et al. 1995)</a:t>
            </a:r>
          </a:p>
          <a:p>
            <a:pPr>
              <a:lnSpc>
                <a:spcPct val="13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15750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572</TotalTime>
  <Words>810</Words>
  <Application>Microsoft Macintosh PowerPoint</Application>
  <PresentationFormat>On-screen Show (4:3)</PresentationFormat>
  <Paragraphs>148</Paragraphs>
  <Slides>21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Calibri</vt:lpstr>
      <vt:lpstr>Symbol</vt:lpstr>
      <vt:lpstr>Office Theme</vt:lpstr>
      <vt:lpstr>Equation</vt:lpstr>
      <vt:lpstr>Cloud Top Heights from SAGE III/ISS</vt:lpstr>
      <vt:lpstr>Outline</vt:lpstr>
      <vt:lpstr>How do we identify clouds within the SAGE III profiles? </vt:lpstr>
      <vt:lpstr>Example of the  2l Algorithm</vt:lpstr>
      <vt:lpstr>Same case for the 3l algorithm</vt:lpstr>
      <vt:lpstr>Case with an Aerosol Layer</vt:lpstr>
      <vt:lpstr>Case with an Aerosol Layer</vt:lpstr>
      <vt:lpstr>Summary of the Two Techniques (June 2017 – March 2018 data)</vt:lpstr>
      <vt:lpstr>Final Cloud Algorithm</vt:lpstr>
      <vt:lpstr>Validating the SAGE III cloud algorithm with OMPS and CALIOP observations</vt:lpstr>
      <vt:lpstr>OMPS, SAGE and CALIOP Cloud Detection</vt:lpstr>
      <vt:lpstr>Zonal Mean CTH from SAGE III, OMPS-LP, CALIOP</vt:lpstr>
      <vt:lpstr>SAGE III Cloud Top Height (annual average)</vt:lpstr>
      <vt:lpstr>Comparison to CALIOP and OMPS</vt:lpstr>
      <vt:lpstr>Now look at JJA and DJF </vt:lpstr>
      <vt:lpstr>JJA 2017/18  Zonal Mean CTH from SAGE III, OMPS, CALIOP</vt:lpstr>
      <vt:lpstr>SAGE III CTH JJA</vt:lpstr>
      <vt:lpstr>DJF 2017 Zonal Mean CTH from SAGE III, OMPS, CALIOP</vt:lpstr>
      <vt:lpstr>PowerPoint Presentation</vt:lpstr>
      <vt:lpstr>Conclusions</vt:lpstr>
      <vt:lpstr>Future Work</vt:lpstr>
    </vt:vector>
  </TitlesOfParts>
  <Company>Science and Technology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 Kummer</dc:creator>
  <cp:lastModifiedBy>Leybold, Allison B. (LARC-E3)[Science Systems &amp; Applications, Inc.]</cp:lastModifiedBy>
  <cp:revision>54</cp:revision>
  <dcterms:created xsi:type="dcterms:W3CDTF">2019-10-24T16:26:29Z</dcterms:created>
  <dcterms:modified xsi:type="dcterms:W3CDTF">2019-11-08T21:20:10Z</dcterms:modified>
</cp:coreProperties>
</file>