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41" r:id="rId2"/>
    <p:sldId id="257" r:id="rId3"/>
    <p:sldId id="356" r:id="rId4"/>
    <p:sldId id="355" r:id="rId5"/>
    <p:sldId id="339" r:id="rId6"/>
    <p:sldId id="346" r:id="rId7"/>
    <p:sldId id="357" r:id="rId8"/>
    <p:sldId id="358" r:id="rId9"/>
    <p:sldId id="359" r:id="rId10"/>
    <p:sldId id="361" r:id="rId11"/>
    <p:sldId id="360" r:id="rId12"/>
    <p:sldId id="362" r:id="rId13"/>
    <p:sldId id="363" r:id="rId14"/>
    <p:sldId id="364" r:id="rId15"/>
    <p:sldId id="367" r:id="rId16"/>
    <p:sldId id="368" r:id="rId17"/>
    <p:sldId id="366" r:id="rId18"/>
    <p:sldId id="369" r:id="rId19"/>
    <p:sldId id="370" r:id="rId20"/>
    <p:sldId id="371" r:id="rId21"/>
    <p:sldId id="372" r:id="rId22"/>
    <p:sldId id="373" r:id="rId23"/>
    <p:sldId id="374" r:id="rId24"/>
    <p:sldId id="335" r:id="rId25"/>
    <p:sldId id="375" r:id="rId26"/>
    <p:sldId id="27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80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6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4B552-4D56-BF43-A738-82815133015A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3A6E3-6832-7142-BDB1-6E74B4ED3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6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FA64E-6353-4847-9A74-0089FCA001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45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2FCD-E488-2D44-85A5-73774C82E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32BDAD-E9B7-1C45-8A54-C388F3A4D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BC1F1-E5D9-554A-AEC0-A6E6F29FB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7D31B-7FC9-2246-A1B0-FF348F1D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A7D34-71BE-EF42-AF9A-86845950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80AE-A9A2-8941-BCFD-AB9DEB0F2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2660C-8CF6-5240-9C7D-0C168D5AA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4E86A-5C63-A247-8733-6F046A6C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69768-A4D5-EA4B-84C8-86D373EF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F9B09-80CC-C44F-B3A3-B49F1FB2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8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59815-3AF5-4341-88E0-2E4C95B2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CE162-B1CA-1C4D-955D-C77190834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FF150-757D-E940-AA07-EE5E4B34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88C53-B0B9-634F-B97C-E827B1BB3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CC6FD-D0D6-DF43-8C37-1FF734CA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2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C506-55D3-3344-917E-9AFDD49B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FA23A-F5EF-674B-A14D-16173FBF1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06CAF-977A-3F4F-9DE7-11A276481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66B71-2F53-E449-B7F5-B9FD6FE6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E24F9-EA13-4442-A407-09B038F2D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85F1A-9E74-2D42-849C-9309FDD26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9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65D68-E065-8C45-9798-52EC4969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EC4C2-ABD4-654E-9503-3D3B94797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5284F-5452-B845-9D25-16B65CC2F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BC86E-58D3-AA40-A02B-F2031AB4A6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66F51-C987-4649-9E16-CB7F1C865B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6B085F-9A1D-EC42-972C-272AA89F9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B4335-B026-E44F-981A-045FF5563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AA916-6761-ED4F-A8DD-EA725063A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4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FB46D-3363-8F42-A7AA-0C191795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C4889E-F7E6-D44E-8510-D7D0C2D3C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4F489-DBA6-E14D-A6EA-C38D2B713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A5EE1-F7DA-E34A-B8E6-4404D1A5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6F2823-C4E2-9642-A862-12938407F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63419C-6702-2349-9595-F6A16E65B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0BAE2-130C-8048-908E-FB17BBD1D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E3E90-785B-A14F-B5CA-310B885A7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36FB9-DFCF-634F-A8FD-BD8EDC6B0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35745-EDE9-9D4A-A2D1-29D186CD2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BA136-211F-EF4F-B753-960A60563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831E5-7F99-784D-84AA-2EF9FE8F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7EBB2-7641-FA41-AFCD-9BA23EBB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40799-49F9-D94C-945A-BDC29550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A68E0E-7623-494F-859D-EFFBC2EBA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F63A2-9667-E346-974C-6E06C7661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DFAF9-8238-C548-A6A1-D2C94F3C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950B63-A786-BE43-9721-67A64D6A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303BC-C905-1349-9379-311FB72E3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9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677B9-AED3-A343-BE6D-25D2D8F2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BDBA9-98E9-6A4B-B0F0-6C38D045C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CFB9C-D80F-D44B-8216-2FAECD04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C5A39-7139-4F4B-A360-C14D3C976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9A67D-4293-8348-A168-C73352761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21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5C7A51-155D-2540-A042-25C5FF3A5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F7E415-277E-1845-80F2-89E75E733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69E3B-CC5F-8A46-891B-871EF46B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DF515-F0B4-A945-9FCE-49761C525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F84C1-3135-B143-9FF2-EA0445B9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1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3A3313-6789-484B-9DCB-252719545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231A6-75C1-B448-874B-2AB5265FD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8B3AF-1754-5F4F-8459-A12541B665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81859-0E8A-5E43-B386-9A175A31412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CA0BF-448C-2A4A-8353-3906657A0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DDC3C-F129-E645-97E8-DAB66A665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62E1F-93D6-5A48-96CC-FC10B3B51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08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rl.noaa.gov/csd/swoosh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866584"/>
          </a:xfrm>
        </p:spPr>
        <p:txBody>
          <a:bodyPr>
            <a:noAutofit/>
          </a:bodyPr>
          <a:lstStyle/>
          <a:p>
            <a:r>
              <a:rPr lang="en-US" sz="4400" dirty="0"/>
              <a:t>Assessment of SAGE III/ISS water vapor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4315" y="4427858"/>
            <a:ext cx="12196315" cy="2430142"/>
          </a:xfrm>
        </p:spPr>
        <p:txBody>
          <a:bodyPr>
            <a:normAutofit/>
          </a:bodyPr>
          <a:lstStyle/>
          <a:p>
            <a:r>
              <a:rPr lang="en-US" sz="3500" dirty="0"/>
              <a:t>Sean Davis, Rob </a:t>
            </a:r>
            <a:r>
              <a:rPr lang="en-US" sz="3500" dirty="0" err="1"/>
              <a:t>Damadeo</a:t>
            </a:r>
            <a:r>
              <a:rPr lang="en-US" sz="3500" dirty="0"/>
              <a:t>, Karen </a:t>
            </a:r>
            <a:r>
              <a:rPr lang="en-US" sz="3500" dirty="0" err="1"/>
              <a:t>Rosenlof</a:t>
            </a:r>
            <a:endParaRPr lang="en-US" sz="3500" dirty="0"/>
          </a:p>
          <a:p>
            <a:r>
              <a:rPr lang="en-US" sz="3500" dirty="0"/>
              <a:t>Dale Hurst, Rennie Selkirk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3"/>
                </a:solidFill>
              </a:rPr>
              <a:t>NOAA Earth System Research Laboratory Chemical Sciences Division, Boulder, CO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baseline="30000" dirty="0">
              <a:solidFill>
                <a:schemeClr val="accent3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315" y="863457"/>
            <a:ext cx="12216522" cy="3472687"/>
          </a:xfrm>
          <a:prstGeom prst="rect">
            <a:avLst/>
          </a:prstGeom>
        </p:spPr>
      </p:pic>
      <p:pic>
        <p:nvPicPr>
          <p:cNvPr id="5" name="Picture 4" descr="noaa_logo.g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00126"/>
            <a:ext cx="1153261" cy="115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9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99" y="1219200"/>
            <a:ext cx="11615387" cy="5442857"/>
          </a:xfrm>
        </p:spPr>
        <p:txBody>
          <a:bodyPr>
            <a:normAutofit/>
          </a:bodyPr>
          <a:lstStyle/>
          <a:p>
            <a:r>
              <a:rPr lang="en-US" dirty="0"/>
              <a:t>Develop basic QC screening for SAGE III/ISS WV data</a:t>
            </a:r>
          </a:p>
          <a:p>
            <a:pPr lvl="1"/>
            <a:r>
              <a:rPr lang="en-US" dirty="0"/>
              <a:t>Based on previous experience with filtering SAGE II data</a:t>
            </a:r>
          </a:p>
          <a:p>
            <a:pPr lvl="1"/>
            <a:r>
              <a:rPr lang="en-US" dirty="0"/>
              <a:t>Tested with MLS coincident profile comparisons</a:t>
            </a:r>
          </a:p>
          <a:p>
            <a:pPr lvl="1"/>
            <a:endParaRPr lang="en-US" dirty="0"/>
          </a:p>
          <a:p>
            <a:r>
              <a:rPr lang="en-US" dirty="0"/>
              <a:t>Update on </a:t>
            </a:r>
            <a:r>
              <a:rPr lang="en-US" dirty="0" err="1"/>
              <a:t>frostpoint</a:t>
            </a:r>
            <a:r>
              <a:rPr lang="en-US" dirty="0"/>
              <a:t> hygrometer balloon </a:t>
            </a:r>
            <a:r>
              <a:rPr lang="en-US"/>
              <a:t>intercomparisons</a:t>
            </a:r>
            <a:endParaRPr lang="en-US" dirty="0"/>
          </a:p>
          <a:p>
            <a:endParaRPr lang="en-US" dirty="0"/>
          </a:p>
          <a:p>
            <a:r>
              <a:rPr lang="en-US" dirty="0"/>
              <a:t>Using SAGE III/ISS in SWOOSH merged data record</a:t>
            </a:r>
          </a:p>
        </p:txBody>
      </p:sp>
    </p:spTree>
    <p:extLst>
      <p:ext uri="{BB962C8B-B14F-4D97-AF65-F5344CB8AC3E}">
        <p14:creationId xmlns:p14="http://schemas.microsoft.com/office/powerpoint/2010/main" val="427382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SAGE III/ISS v5.1 raw WV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130300"/>
            <a:ext cx="12096750" cy="5442857"/>
          </a:xfrm>
        </p:spPr>
        <p:txBody>
          <a:bodyPr>
            <a:normAutofit/>
          </a:bodyPr>
          <a:lstStyle/>
          <a:p>
            <a:r>
              <a:rPr lang="en-US" dirty="0"/>
              <a:t>There are numerous outliers in the SAGE WV data</a:t>
            </a:r>
          </a:p>
          <a:p>
            <a:r>
              <a:rPr lang="en-US" dirty="0"/>
              <a:t>Simply removing negative values would help some, but that can throw off statistics in high noise regions (e.g., above 40 km)</a:t>
            </a:r>
          </a:p>
          <a:p>
            <a:r>
              <a:rPr lang="en-US" dirty="0"/>
              <a:t>We want to try and understand bad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29138-A046-B541-8D56-EC239630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9" y="2933701"/>
            <a:ext cx="3874485" cy="3924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9343E7-E755-234C-AAD2-AC41CBED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282" y="2933700"/>
            <a:ext cx="3874484" cy="39242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C6065-FE58-6A4C-AD03-BD8D2C2DE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117" y="2933699"/>
            <a:ext cx="3874484" cy="392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34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SAGE II-inspired screening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219200"/>
            <a:ext cx="12096750" cy="5442857"/>
          </a:xfrm>
        </p:spPr>
        <p:txBody>
          <a:bodyPr>
            <a:normAutofit/>
          </a:bodyPr>
          <a:lstStyle/>
          <a:p>
            <a:r>
              <a:rPr lang="en-US" dirty="0"/>
              <a:t>SAGE II WV screening from Taha et al. (2004)</a:t>
            </a:r>
          </a:p>
          <a:p>
            <a:pPr lvl="1"/>
            <a:r>
              <a:rPr lang="en-US" dirty="0"/>
              <a:t>Remove points with uncertainty &gt; </a:t>
            </a:r>
            <a:r>
              <a:rPr lang="en-US" b="1" dirty="0">
                <a:solidFill>
                  <a:srgbClr val="FF0000"/>
                </a:solidFill>
              </a:rPr>
              <a:t>50%</a:t>
            </a:r>
          </a:p>
          <a:p>
            <a:pPr lvl="1"/>
            <a:r>
              <a:rPr lang="en-US" dirty="0"/>
              <a:t>Remove points with β</a:t>
            </a:r>
            <a:r>
              <a:rPr lang="en-US" baseline="-25000" dirty="0"/>
              <a:t>1020 nm</a:t>
            </a:r>
            <a:r>
              <a:rPr lang="en-US" dirty="0"/>
              <a:t> &gt; </a:t>
            </a:r>
            <a:r>
              <a:rPr lang="en-US" b="1" dirty="0">
                <a:solidFill>
                  <a:srgbClr val="FF0000"/>
                </a:solidFill>
              </a:rPr>
              <a:t>2 x 10</a:t>
            </a:r>
            <a:r>
              <a:rPr lang="en-US" b="1" baseline="30000" dirty="0">
                <a:solidFill>
                  <a:srgbClr val="FF0000"/>
                </a:solidFill>
              </a:rPr>
              <a:t>-4</a:t>
            </a:r>
            <a:r>
              <a:rPr lang="en-US" b="1" dirty="0">
                <a:solidFill>
                  <a:srgbClr val="FF0000"/>
                </a:solidFill>
              </a:rPr>
              <a:t> km</a:t>
            </a:r>
            <a:r>
              <a:rPr lang="en-US" b="1" baseline="30000" dirty="0">
                <a:solidFill>
                  <a:srgbClr val="FF0000"/>
                </a:solidFill>
              </a:rPr>
              <a:t>-1 </a:t>
            </a:r>
            <a:r>
              <a:rPr lang="en-US" dirty="0"/>
              <a:t>(Rind et al. 2005 used </a:t>
            </a:r>
            <a:r>
              <a:rPr lang="en-US" b="1" dirty="0">
                <a:solidFill>
                  <a:srgbClr val="FF0000"/>
                </a:solidFill>
              </a:rPr>
              <a:t>4 x 10</a:t>
            </a:r>
            <a:r>
              <a:rPr lang="en-US" b="1" baseline="30000" dirty="0">
                <a:solidFill>
                  <a:srgbClr val="FF0000"/>
                </a:solidFill>
              </a:rPr>
              <a:t>-4</a:t>
            </a:r>
            <a:r>
              <a:rPr lang="en-US" b="1" dirty="0">
                <a:solidFill>
                  <a:srgbClr val="FF0000"/>
                </a:solidFill>
              </a:rPr>
              <a:t> km</a:t>
            </a:r>
            <a:r>
              <a:rPr lang="en-US" b="1" baseline="30000" dirty="0">
                <a:solidFill>
                  <a:srgbClr val="FF0000"/>
                </a:solidFill>
              </a:rPr>
              <a:t>-1</a:t>
            </a:r>
            <a:r>
              <a:rPr lang="en-US" dirty="0"/>
              <a:t>)</a:t>
            </a:r>
          </a:p>
          <a:p>
            <a:pPr lvl="1"/>
            <a:endParaRPr lang="en-US" baseline="30000" dirty="0"/>
          </a:p>
          <a:p>
            <a:r>
              <a:rPr lang="en-US" u="sng" dirty="0"/>
              <a:t>Questions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Are those </a:t>
            </a:r>
            <a:r>
              <a:rPr lang="en-US" b="1" dirty="0">
                <a:solidFill>
                  <a:srgbClr val="FF0000"/>
                </a:solidFill>
              </a:rPr>
              <a:t>thresholds</a:t>
            </a:r>
            <a:r>
              <a:rPr lang="en-US" dirty="0"/>
              <a:t> appropriate for SAGE III/ISS?</a:t>
            </a:r>
          </a:p>
          <a:p>
            <a:pPr lvl="1"/>
            <a:r>
              <a:rPr lang="en-US" dirty="0"/>
              <a:t>What about color ratio filtering (as done for O</a:t>
            </a:r>
            <a:r>
              <a:rPr lang="en-US" baseline="-25000" dirty="0"/>
              <a:t>3</a:t>
            </a:r>
            <a:r>
              <a:rPr lang="en-US" dirty="0"/>
              <a:t> in Wang et al., 2002)?</a:t>
            </a:r>
          </a:p>
          <a:p>
            <a:pPr lvl="2"/>
            <a:r>
              <a:rPr lang="en-US" dirty="0"/>
              <a:t>E.g., Remove points in profile below level where β</a:t>
            </a:r>
            <a:r>
              <a:rPr lang="en-US" baseline="-25000" dirty="0"/>
              <a:t>1020 nm</a:t>
            </a:r>
            <a:r>
              <a:rPr lang="en-US" dirty="0"/>
              <a:t> / β</a:t>
            </a:r>
            <a:r>
              <a:rPr lang="en-US" baseline="-25000" dirty="0"/>
              <a:t>520 nm</a:t>
            </a:r>
            <a:r>
              <a:rPr lang="en-US" dirty="0"/>
              <a:t> &gt; 0.7</a:t>
            </a:r>
          </a:p>
          <a:p>
            <a:pPr lvl="1"/>
            <a:r>
              <a:rPr lang="en-US" dirty="0"/>
              <a:t>For extinction filtering, should we remove just </a:t>
            </a:r>
            <a:r>
              <a:rPr lang="en-US" b="1" i="1" dirty="0">
                <a:solidFill>
                  <a:schemeClr val="accent2"/>
                </a:solidFill>
              </a:rPr>
              <a:t>points in the profile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at which the threshold is exceeded, or should we remove </a:t>
            </a:r>
            <a:r>
              <a:rPr lang="en-US" b="1" i="1" dirty="0">
                <a:solidFill>
                  <a:schemeClr val="accent2"/>
                </a:solidFill>
              </a:rPr>
              <a:t>all points below the level </a:t>
            </a:r>
            <a:r>
              <a:rPr lang="en-US" dirty="0"/>
              <a:t>at which the threshold is exceeded?</a:t>
            </a:r>
          </a:p>
        </p:txBody>
      </p:sp>
    </p:spTree>
    <p:extLst>
      <p:ext uri="{BB962C8B-B14F-4D97-AF65-F5344CB8AC3E}">
        <p14:creationId xmlns:p14="http://schemas.microsoft.com/office/powerpoint/2010/main" val="3182242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SAGE III/ISS – MLS coincident profile comparison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4997F3-807A-804F-8AE9-D0F15186BC88}"/>
              </a:ext>
            </a:extLst>
          </p:cNvPr>
          <p:cNvSpPr txBox="1"/>
          <p:nvPr/>
        </p:nvSpPr>
        <p:spPr>
          <a:xfrm>
            <a:off x="139700" y="1186136"/>
            <a:ext cx="113647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MLS WV mixing ratio interpolated to SAGE altitude grid using MERRA2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For each SAGE III profile, look for MLS within</a:t>
            </a:r>
          </a:p>
          <a:p>
            <a:r>
              <a:rPr lang="en-US" sz="3200" dirty="0"/>
              <a:t> 	± 24 h</a:t>
            </a:r>
          </a:p>
          <a:p>
            <a:r>
              <a:rPr lang="en-US" sz="3200" dirty="0"/>
              <a:t>	± 10° longitude at equator ( 1110 km)</a:t>
            </a:r>
          </a:p>
          <a:p>
            <a:r>
              <a:rPr lang="en-US" sz="3200" dirty="0"/>
              <a:t>	± 2° latitude</a:t>
            </a:r>
          </a:p>
          <a:p>
            <a:r>
              <a:rPr lang="en-US" sz="3200" dirty="0"/>
              <a:t>→ Take closest profile in space if &gt; 1 profile match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Data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SAGE III/ISS v5.10 (6/2017 – 8/2019)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Aura MLS v4.2</a:t>
            </a:r>
          </a:p>
        </p:txBody>
      </p:sp>
    </p:spTree>
    <p:extLst>
      <p:ext uri="{BB962C8B-B14F-4D97-AF65-F5344CB8AC3E}">
        <p14:creationId xmlns:p14="http://schemas.microsoft.com/office/powerpoint/2010/main" val="213023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unfiltered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83205D-D0C9-334F-BB29-A5C15FC71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3900"/>
            <a:ext cx="6083300" cy="4864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D2A342-A4A3-DC46-976E-E43A0444B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1993900"/>
            <a:ext cx="6083300" cy="4864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285750" y="1054100"/>
            <a:ext cx="11620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Mean strongly affected by negative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Median fairly robust even with no filtering</a:t>
            </a:r>
          </a:p>
        </p:txBody>
      </p:sp>
    </p:spTree>
    <p:extLst>
      <p:ext uri="{BB962C8B-B14F-4D97-AF65-F5344CB8AC3E}">
        <p14:creationId xmlns:p14="http://schemas.microsoft.com/office/powerpoint/2010/main" val="1644799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496384-2A85-E64C-8A93-8C990EDB3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993900"/>
            <a:ext cx="6083300" cy="486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0C6BCF-A9B0-BB4A-89F6-DD95B4E66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1993900"/>
            <a:ext cx="6083300" cy="4864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uncertainty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Tradeoff where larger threshold -&gt; more data filtered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 bimodality to uncertainty -&gt; no obvious ‘objective’ threshold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CE8A86-02E4-4141-971D-49B55725E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625" y="1920396"/>
            <a:ext cx="6175228" cy="49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1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DE0462E-F11F-7843-A4E1-9FACD0D99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85" y="1308108"/>
            <a:ext cx="4455965" cy="35629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uncertainty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13249" y="835690"/>
            <a:ext cx="11779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Negligible impact at 20 – 40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Smaller threshold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/>
              <a:t>more data filtered above 40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Doesn’t remove negative outliers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6956D9-B827-8440-8464-00AA15A04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0"/>
            <a:ext cx="2858992" cy="2285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F1E9D8-6D0C-C448-A385-A7B2B96F9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0686"/>
            <a:ext cx="2858992" cy="2286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85C011-9E91-A04E-B7BF-B2C7F8C48A4D}"/>
              </a:ext>
            </a:extLst>
          </p:cNvPr>
          <p:cNvSpPr txBox="1"/>
          <p:nvPr/>
        </p:nvSpPr>
        <p:spPr>
          <a:xfrm>
            <a:off x="1137589" y="20735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Raw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15E250-48C4-9D4D-8D88-FAA68547F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339" y="2220686"/>
            <a:ext cx="2858992" cy="2285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3CF78B-833C-084E-A40F-F8515FC49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215" y="4572000"/>
            <a:ext cx="2858992" cy="2285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A1E700-36B8-A742-BFDA-550BCA5C1B61}"/>
              </a:ext>
            </a:extLst>
          </p:cNvPr>
          <p:cNvSpPr txBox="1"/>
          <p:nvPr/>
        </p:nvSpPr>
        <p:spPr>
          <a:xfrm>
            <a:off x="3997678" y="2073521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300 %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341729-2F75-4F42-BD00-209EECF14C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3918" y="4572000"/>
            <a:ext cx="2858990" cy="22859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7DA9BE-CEA4-2A4E-BE32-965BEEA31B95}"/>
              </a:ext>
            </a:extLst>
          </p:cNvPr>
          <p:cNvSpPr txBox="1"/>
          <p:nvPr/>
        </p:nvSpPr>
        <p:spPr>
          <a:xfrm>
            <a:off x="1093887" y="4373895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200 %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542047-034B-FB44-8C7C-10178AE6D212}"/>
              </a:ext>
            </a:extLst>
          </p:cNvPr>
          <p:cNvSpPr txBox="1"/>
          <p:nvPr/>
        </p:nvSpPr>
        <p:spPr>
          <a:xfrm>
            <a:off x="3995216" y="4373895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100 %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991B65-31D8-D141-828D-AE1709D97C09}"/>
              </a:ext>
            </a:extLst>
          </p:cNvPr>
          <p:cNvSpPr txBox="1"/>
          <p:nvPr/>
        </p:nvSpPr>
        <p:spPr>
          <a:xfrm>
            <a:off x="6793417" y="437389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50 %</a:t>
            </a:r>
          </a:p>
        </p:txBody>
      </p:sp>
    </p:spTree>
    <p:extLst>
      <p:ext uri="{BB962C8B-B14F-4D97-AF65-F5344CB8AC3E}">
        <p14:creationId xmlns:p14="http://schemas.microsoft.com/office/powerpoint/2010/main" val="2709242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Extinction threshold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 obvious bi-modality in extinction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Try out different extinction thresholds in the range 2 x 10</a:t>
            </a:r>
            <a:r>
              <a:rPr lang="en-US" sz="2800" baseline="30000" dirty="0"/>
              <a:t>-4</a:t>
            </a:r>
            <a:r>
              <a:rPr lang="en-US" sz="2800" dirty="0"/>
              <a:t> – 10</a:t>
            </a:r>
            <a:r>
              <a:rPr lang="en-US" sz="2800" baseline="30000" dirty="0"/>
              <a:t>-3</a:t>
            </a:r>
            <a:r>
              <a:rPr lang="en-US" sz="2800" dirty="0"/>
              <a:t> km</a:t>
            </a:r>
            <a:r>
              <a:rPr lang="en-US" sz="2800" baseline="30000" dirty="0"/>
              <a:t>-1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54A317-6F4E-1C41-A4B1-B841376A6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993900"/>
            <a:ext cx="6083300" cy="4864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707909-9FCF-DF47-A6E8-F682702DB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950" y="1993900"/>
            <a:ext cx="60833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6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Extinction threshold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Some differences between profile (solid) and point (dashed) filtering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Data loss with </a:t>
            </a:r>
            <a:r>
              <a:rPr lang="en-US" sz="2800" dirty="0">
                <a:solidFill>
                  <a:schemeClr val="accent2"/>
                </a:solidFill>
              </a:rPr>
              <a:t>threshold of 10</a:t>
            </a:r>
            <a:r>
              <a:rPr lang="en-US" sz="2800" baseline="30000" dirty="0">
                <a:solidFill>
                  <a:schemeClr val="accent2"/>
                </a:solidFill>
              </a:rPr>
              <a:t>-3</a:t>
            </a:r>
            <a:r>
              <a:rPr lang="en-US" sz="2800" dirty="0">
                <a:solidFill>
                  <a:schemeClr val="accent2"/>
                </a:solidFill>
              </a:rPr>
              <a:t> km</a:t>
            </a:r>
            <a:r>
              <a:rPr lang="en-US" sz="2800" baseline="30000" dirty="0">
                <a:solidFill>
                  <a:schemeClr val="accent2"/>
                </a:solidFill>
              </a:rPr>
              <a:t>-1 </a:t>
            </a:r>
            <a:r>
              <a:rPr lang="en-US" sz="2800" dirty="0"/>
              <a:t>below ~17 km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D707909-9FCF-DF47-A6E8-F682702DB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50" y="1993900"/>
            <a:ext cx="6083300" cy="4864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829C49-7105-9546-B4C1-8BA2C54E4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1" y="2008207"/>
            <a:ext cx="5954224" cy="476089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78D8E9-2604-7D49-95E7-5F369B6114DF}"/>
              </a:ext>
            </a:extLst>
          </p:cNvPr>
          <p:cNvCxnSpPr/>
          <p:nvPr/>
        </p:nvCxnSpPr>
        <p:spPr>
          <a:xfrm>
            <a:off x="8845550" y="2584450"/>
            <a:ext cx="0" cy="36004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FF96A96-F737-D746-91E8-B0D57CAE6878}"/>
              </a:ext>
            </a:extLst>
          </p:cNvPr>
          <p:cNvCxnSpPr/>
          <p:nvPr/>
        </p:nvCxnSpPr>
        <p:spPr>
          <a:xfrm>
            <a:off x="9131300" y="2584450"/>
            <a:ext cx="0" cy="3600450"/>
          </a:xfrm>
          <a:prstGeom prst="line">
            <a:avLst/>
          </a:prstGeom>
          <a:ln w="28575">
            <a:solidFill>
              <a:srgbClr val="00A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C82F68-63E3-B54D-8165-62AD4D652F0B}"/>
              </a:ext>
            </a:extLst>
          </p:cNvPr>
          <p:cNvCxnSpPr/>
          <p:nvPr/>
        </p:nvCxnSpPr>
        <p:spPr>
          <a:xfrm>
            <a:off x="9517456" y="2584450"/>
            <a:ext cx="0" cy="360045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819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extinction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Big difference between 2 x 10</a:t>
            </a:r>
            <a:r>
              <a:rPr lang="en-US" sz="2800" baseline="30000" dirty="0"/>
              <a:t>-4</a:t>
            </a:r>
            <a:r>
              <a:rPr lang="en-US" sz="2800" dirty="0"/>
              <a:t> km</a:t>
            </a:r>
            <a:r>
              <a:rPr lang="en-US" sz="2800" baseline="30000" dirty="0"/>
              <a:t>-1</a:t>
            </a:r>
            <a:r>
              <a:rPr lang="en-US" sz="2800" dirty="0"/>
              <a:t> and others at ~15 – 19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Doesn’t remove negative outliers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CF2C9F-E4FF-9B41-AB16-D40FC8A4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75765"/>
            <a:ext cx="4231308" cy="3383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5FC20A0-77D4-D74F-BB2B-002ACE707E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8"/>
          <a:stretch/>
        </p:blipFill>
        <p:spPr>
          <a:xfrm>
            <a:off x="4310743" y="3375765"/>
            <a:ext cx="3932640" cy="3383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6911AEC-EF76-2540-95A1-9CBFCCCE08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68"/>
          <a:stretch/>
        </p:blipFill>
        <p:spPr>
          <a:xfrm>
            <a:off x="8318977" y="3375765"/>
            <a:ext cx="3936481" cy="33832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5FB0579-A8F9-1B4F-88CB-85811FAC1AAA}"/>
              </a:ext>
            </a:extLst>
          </p:cNvPr>
          <p:cNvSpPr/>
          <p:nvPr/>
        </p:nvSpPr>
        <p:spPr>
          <a:xfrm>
            <a:off x="1578688" y="3191099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 x 10</a:t>
            </a:r>
            <a:r>
              <a:rPr lang="en-US" baseline="30000" dirty="0"/>
              <a:t>-4</a:t>
            </a:r>
            <a:r>
              <a:rPr lang="en-US" dirty="0"/>
              <a:t> km</a:t>
            </a:r>
            <a:r>
              <a:rPr lang="en-US" baseline="30000" dirty="0"/>
              <a:t>-1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421E3A-40DD-634D-AC9A-7A87AB369D9C}"/>
              </a:ext>
            </a:extLst>
          </p:cNvPr>
          <p:cNvSpPr/>
          <p:nvPr/>
        </p:nvSpPr>
        <p:spPr>
          <a:xfrm>
            <a:off x="5559421" y="3191099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 x 10</a:t>
            </a:r>
            <a:r>
              <a:rPr lang="en-US" baseline="30000" dirty="0"/>
              <a:t>-4</a:t>
            </a:r>
            <a:r>
              <a:rPr lang="en-US" dirty="0"/>
              <a:t> km</a:t>
            </a:r>
            <a:r>
              <a:rPr lang="en-US" baseline="30000" dirty="0"/>
              <a:t>-1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9918F6-8DFE-774E-A36E-FA945475BAB0}"/>
              </a:ext>
            </a:extLst>
          </p:cNvPr>
          <p:cNvSpPr/>
          <p:nvPr/>
        </p:nvSpPr>
        <p:spPr>
          <a:xfrm>
            <a:off x="9588281" y="3191099"/>
            <a:ext cx="1332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 x 10</a:t>
            </a:r>
            <a:r>
              <a:rPr lang="en-US" baseline="30000" dirty="0"/>
              <a:t>-3</a:t>
            </a:r>
            <a:r>
              <a:rPr lang="en-US" dirty="0"/>
              <a:t> km</a:t>
            </a:r>
            <a:r>
              <a:rPr lang="en-US" baseline="30000" dirty="0"/>
              <a:t>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Color ratio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There is a ‘minimum’ in data around 20 km, little data above 0.7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BCC10C-3BEC-D64A-A7C5-37E8DE492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5101"/>
            <a:ext cx="6083300" cy="4864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95AC5-EE3E-6849-91A1-51FE67CAE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700" y="1993900"/>
            <a:ext cx="60833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0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Color ratio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There is a ‘minimum’ in data around 20 km, little data above 0.7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Removing cases where extinction uncertainty &gt; 100% filters most 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Separate mode near ~1 in upper troposphere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BCC10C-3BEC-D64A-A7C5-37E8DE4923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69"/>
          <a:stretch/>
        </p:blipFill>
        <p:spPr>
          <a:xfrm>
            <a:off x="0" y="2385689"/>
            <a:ext cx="6083300" cy="44035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395AC5-EE3E-6849-91A1-51FE67CAE1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57"/>
          <a:stretch/>
        </p:blipFill>
        <p:spPr>
          <a:xfrm>
            <a:off x="6108700" y="2502568"/>
            <a:ext cx="6083300" cy="435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14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color ratio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Color ratios &gt; 0.7 associated with outliers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F4FECA-AA8D-884D-8C57-5A6F8377F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5780"/>
            <a:ext cx="12192000" cy="533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color ratio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Discarding points where color ratios &gt; 0.7 does not remove many outliers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F4FECA-AA8D-884D-8C57-5A6F8377F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5780"/>
            <a:ext cx="12192000" cy="533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95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color ratio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Discarding profile below where color ratios &gt; 0.7 removes many outliers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F4FECA-AA8D-884D-8C57-5A6F8377F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5780"/>
            <a:ext cx="12192000" cy="533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98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color ratio threshold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9% of data between 8 – 18 km removed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More consistent offset with MLS down to ~12 km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699381-C01B-BC41-AF7B-0E2796326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33"/>
          <a:stretch/>
        </p:blipFill>
        <p:spPr>
          <a:xfrm>
            <a:off x="0" y="2151934"/>
            <a:ext cx="6083300" cy="45609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029D2-22C5-4C47-910F-9F46563B36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160"/>
          <a:stretch/>
        </p:blipFill>
        <p:spPr>
          <a:xfrm>
            <a:off x="6089650" y="2213810"/>
            <a:ext cx="6083300" cy="436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69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Keel over profiles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Profiles with abrupt jumps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0FB6A-57AE-734A-A89C-66258BFB4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700" y="1993900"/>
            <a:ext cx="60833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75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Keel over profiles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61087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Profiles with abrupt jumps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Filtering based on vertical derivative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Remove points from 5 km below where derivative exceeds 1 </a:t>
            </a:r>
            <a:r>
              <a:rPr lang="en-US" sz="2800" dirty="0" err="1"/>
              <a:t>ppmv</a:t>
            </a:r>
            <a:r>
              <a:rPr lang="en-US" sz="2800" dirty="0"/>
              <a:t> km</a:t>
            </a:r>
            <a:r>
              <a:rPr lang="en-US" sz="2800" baseline="30000" dirty="0"/>
              <a:t>-1</a:t>
            </a:r>
            <a:r>
              <a:rPr lang="en-US" sz="28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0FB6A-57AE-734A-A89C-66258BFB4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700" y="1993900"/>
            <a:ext cx="6083300" cy="4864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398691-CEF5-4E44-9B89-28EB8D237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750" y="1994179"/>
            <a:ext cx="60833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4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keel over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11% of data between 20 – 50 km removed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Mean and median now agree. Std. deviation now “reasonable”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FD10A6-176D-CB40-8509-751F93DA0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69" y="2187999"/>
            <a:ext cx="5654192" cy="45209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3A3F93-7B21-2547-A2CD-6F4BE33CE8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33"/>
          <a:stretch/>
        </p:blipFill>
        <p:spPr>
          <a:xfrm>
            <a:off x="5931424" y="2399441"/>
            <a:ext cx="6260576" cy="44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42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3A3F93-7B21-2547-A2CD-6F4BE33C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283" y="1912893"/>
            <a:ext cx="6137967" cy="49078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FD10A6-176D-CB40-8509-751F93DA0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9" y="2187999"/>
            <a:ext cx="5654191" cy="45209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/>
          </a:bodyPr>
          <a:lstStyle/>
          <a:p>
            <a:r>
              <a:rPr lang="en-US" dirty="0"/>
              <a:t>SAGE – MLS WV comparison: all filtering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D9416D-13B0-A345-A618-CE71DAA99153}"/>
              </a:ext>
            </a:extLst>
          </p:cNvPr>
          <p:cNvSpPr txBox="1"/>
          <p:nvPr/>
        </p:nvSpPr>
        <p:spPr>
          <a:xfrm>
            <a:off x="127000" y="1054100"/>
            <a:ext cx="11779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300% uncertainty, 10</a:t>
            </a:r>
            <a:r>
              <a:rPr lang="en-US" sz="2800" baseline="30000" dirty="0"/>
              <a:t>-3</a:t>
            </a:r>
            <a:r>
              <a:rPr lang="en-US" sz="2800" dirty="0"/>
              <a:t> km</a:t>
            </a:r>
            <a:r>
              <a:rPr lang="en-US" sz="2800" baseline="30000" dirty="0"/>
              <a:t>-1</a:t>
            </a:r>
            <a:r>
              <a:rPr lang="en-US" sz="2800" dirty="0"/>
              <a:t> aerosol, 0.7 color ratio, and keel-over removal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7% of data between 10 – 50 km removed</a:t>
            </a:r>
          </a:p>
        </p:txBody>
      </p:sp>
    </p:spTree>
    <p:extLst>
      <p:ext uri="{BB962C8B-B14F-4D97-AF65-F5344CB8AC3E}">
        <p14:creationId xmlns:p14="http://schemas.microsoft.com/office/powerpoint/2010/main" val="438260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SAGE III/ISS v5.1 raw WV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130300"/>
            <a:ext cx="12096750" cy="544285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29138-A046-B541-8D56-EC239630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9" y="2933701"/>
            <a:ext cx="3874485" cy="3924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9343E7-E755-234C-AAD2-AC41CBED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282" y="2933700"/>
            <a:ext cx="3874484" cy="39242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C6065-FE58-6A4C-AD03-BD8D2C2DE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117" y="2933699"/>
            <a:ext cx="3874484" cy="392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36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4009-FC50-FA49-A5AF-5CF8635DF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50" y="123825"/>
            <a:ext cx="11360150" cy="1044575"/>
          </a:xfrm>
        </p:spPr>
        <p:txBody>
          <a:bodyPr/>
          <a:lstStyle/>
          <a:p>
            <a:r>
              <a:rPr lang="en-US" dirty="0"/>
              <a:t>SAGE III/ISS v5.1 filtered WV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F3B6B-F2BC-FF4F-94D2-43B1202A0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130300"/>
            <a:ext cx="12096750" cy="544285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29138-A046-B541-8D56-EC2396300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9" y="2933701"/>
            <a:ext cx="3874484" cy="3924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9343E7-E755-234C-AAD2-AC41CBED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282" y="2933700"/>
            <a:ext cx="3874483" cy="39242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0C6065-FE58-6A4C-AD03-BD8D2C2DE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2117" y="2933699"/>
            <a:ext cx="3874484" cy="392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0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E3C57B-08C2-3E45-80C8-E0DF62FF2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584"/>
          <a:stretch/>
        </p:blipFill>
        <p:spPr>
          <a:xfrm>
            <a:off x="4384131" y="781163"/>
            <a:ext cx="7807869" cy="2865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85764"/>
            <a:ext cx="11937999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u="sng" dirty="0"/>
              <a:t>SWOOSH: </a:t>
            </a:r>
            <a:r>
              <a:rPr lang="en-US" sz="3600" dirty="0"/>
              <a:t>The Stratospheric Water and Ozone Satellite Homogenized database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94512"/>
            <a:ext cx="10437447" cy="56634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SWOOSH is …</a:t>
            </a:r>
          </a:p>
          <a:p>
            <a:pPr marL="400050" lvl="1" indent="0">
              <a:buNone/>
            </a:pPr>
            <a:r>
              <a:rPr lang="en-US" dirty="0"/>
              <a:t>… vertically resolved </a:t>
            </a:r>
          </a:p>
          <a:p>
            <a:pPr marL="400050" lvl="1" indent="0">
              <a:buNone/>
            </a:pPr>
            <a:r>
              <a:rPr lang="en-US" dirty="0"/>
              <a:t>… horizontally gridded </a:t>
            </a:r>
          </a:p>
          <a:p>
            <a:pPr marL="400050" lvl="1" indent="0">
              <a:buNone/>
            </a:pPr>
            <a:r>
              <a:rPr lang="en-US" dirty="0"/>
              <a:t>… monthly-mean H</a:t>
            </a:r>
            <a:r>
              <a:rPr lang="en-US" baseline="-25000" dirty="0"/>
              <a:t>2</a:t>
            </a:r>
            <a:r>
              <a:rPr lang="en-US" dirty="0"/>
              <a:t>O and O</a:t>
            </a:r>
            <a:r>
              <a:rPr lang="en-US" baseline="-25000" dirty="0"/>
              <a:t>3</a:t>
            </a:r>
          </a:p>
          <a:p>
            <a:pPr marL="400050" lvl="1" indent="0">
              <a:buNone/>
            </a:pPr>
            <a:r>
              <a:rPr lang="en-US" dirty="0"/>
              <a:t>... from satellite limb profilers</a:t>
            </a:r>
          </a:p>
          <a:p>
            <a:pPr marL="0" indent="0">
              <a:buNone/>
            </a:pPr>
            <a:r>
              <a:rPr lang="en-US" dirty="0"/>
              <a:t>SWOOSH contains …</a:t>
            </a:r>
          </a:p>
          <a:p>
            <a:pPr marL="457200" lvl="1" indent="0">
              <a:buNone/>
            </a:pPr>
            <a:r>
              <a:rPr lang="en-US" dirty="0"/>
              <a:t>… a merged data record</a:t>
            </a:r>
          </a:p>
          <a:p>
            <a:pPr marL="457200" lvl="1" indent="0">
              <a:buNone/>
            </a:pPr>
            <a:r>
              <a:rPr lang="en-US" dirty="0"/>
              <a:t>… individual instrument records </a:t>
            </a:r>
          </a:p>
          <a:p>
            <a:pPr marL="457200" lvl="1" indent="0">
              <a:buNone/>
            </a:pPr>
            <a:r>
              <a:rPr lang="en-US" dirty="0"/>
              <a:t>… multiple horizontal and vertical grids</a:t>
            </a:r>
          </a:p>
          <a:p>
            <a:pPr lvl="2"/>
            <a:r>
              <a:rPr lang="en-US" dirty="0"/>
              <a:t>Zonal mean, equivalent latitude, pressure, isentropic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Current release is v2.6 </a:t>
            </a: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https://www.esrl.noaa.gov/csd/swoosh/</a:t>
            </a:r>
            <a:endParaRPr lang="en-US" dirty="0"/>
          </a:p>
          <a:p>
            <a:r>
              <a:rPr lang="en-US" dirty="0"/>
              <a:t>SAGE III/ISS included in v2.7 beta release via FTP</a:t>
            </a:r>
          </a:p>
          <a:p>
            <a:pPr lvl="1"/>
            <a:r>
              <a:rPr lang="en-US" dirty="0" err="1"/>
              <a:t>ftpshare.al.noaa.gov</a:t>
            </a:r>
            <a:endParaRPr lang="en-US" dirty="0"/>
          </a:p>
          <a:p>
            <a:pPr lvl="1"/>
            <a:r>
              <a:rPr lang="en-US" u="sng" dirty="0"/>
              <a:t>User</a:t>
            </a:r>
            <a:r>
              <a:rPr lang="en-US" dirty="0"/>
              <a:t>: swoosh</a:t>
            </a:r>
          </a:p>
          <a:p>
            <a:pPr lvl="1"/>
            <a:r>
              <a:rPr lang="en-US" u="sng" dirty="0"/>
              <a:t>Password</a:t>
            </a:r>
            <a:r>
              <a:rPr lang="en-US" dirty="0"/>
              <a:t>: Hal0$age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9200" y="3875501"/>
            <a:ext cx="589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Adapted from Davis et al., </a:t>
            </a:r>
            <a:r>
              <a:rPr lang="en-US" i="1" dirty="0">
                <a:solidFill>
                  <a:srgbClr val="FF0000"/>
                </a:solidFill>
              </a:rPr>
              <a:t>Earth Syst. Sci. Data</a:t>
            </a:r>
            <a:r>
              <a:rPr lang="en-US" dirty="0">
                <a:solidFill>
                  <a:srgbClr val="FF0000"/>
                </a:solidFill>
              </a:rPr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558385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91"/>
            <a:ext cx="12192000" cy="86510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SAGE III/ISS – </a:t>
            </a:r>
            <a:r>
              <a:rPr lang="en-US" dirty="0" err="1"/>
              <a:t>frostpoint</a:t>
            </a:r>
            <a:r>
              <a:rPr lang="en-US" dirty="0"/>
              <a:t> coincident profile comparison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EBCAB55-849A-5141-951C-43BD74857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4573" y="1151906"/>
            <a:ext cx="9722162" cy="5547570"/>
          </a:xfrm>
        </p:spPr>
      </p:pic>
    </p:spTree>
    <p:extLst>
      <p:ext uri="{BB962C8B-B14F-4D97-AF65-F5344CB8AC3E}">
        <p14:creationId xmlns:p14="http://schemas.microsoft.com/office/powerpoint/2010/main" val="3018559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33054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5400" dirty="0"/>
              <a:t>Conclusions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8856" y="1825625"/>
            <a:ext cx="11835326" cy="4810702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SAGE III / ISS WV data require significant filtering, but we have a decent set of criteria to QC the data</a:t>
            </a:r>
          </a:p>
          <a:p>
            <a:pPr lvl="1"/>
            <a:r>
              <a:rPr kumimoji="1" lang="en-US" altLang="ja-JP" dirty="0"/>
              <a:t>Color ratio filtering to remove clouds</a:t>
            </a:r>
          </a:p>
          <a:p>
            <a:pPr lvl="1"/>
            <a:r>
              <a:rPr kumimoji="1" lang="en-US" altLang="ja-JP" dirty="0"/>
              <a:t>Keel-over profile filtering removes most large outliers</a:t>
            </a:r>
          </a:p>
          <a:p>
            <a:pPr lvl="1"/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en-US" altLang="ja-JP" dirty="0"/>
              <a:t>SAGE III / ISS WV shows a ~ 10% (0.3 - 0.5 </a:t>
            </a:r>
            <a:r>
              <a:rPr kumimoji="1" lang="en-US" altLang="ja-JP" dirty="0" err="1"/>
              <a:t>ppmv</a:t>
            </a:r>
            <a:r>
              <a:rPr kumimoji="1" lang="en-US" altLang="ja-JP" dirty="0"/>
              <a:t>) dry bias relative to MLS and FP balloon measurements</a:t>
            </a:r>
          </a:p>
        </p:txBody>
      </p:sp>
    </p:spTree>
    <p:extLst>
      <p:ext uri="{BB962C8B-B14F-4D97-AF65-F5344CB8AC3E}">
        <p14:creationId xmlns:p14="http://schemas.microsoft.com/office/powerpoint/2010/main" val="3243802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9717</TotalTime>
  <Words>898</Words>
  <Application>Microsoft Macintosh PowerPoint</Application>
  <PresentationFormat>Widescreen</PresentationFormat>
  <Paragraphs>120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Assessment of SAGE III/ISS water vapor</vt:lpstr>
      <vt:lpstr>Overview</vt:lpstr>
      <vt:lpstr>SAGE III/ISS v5.1 raw WV profiles</vt:lpstr>
      <vt:lpstr>SAGE II-inspired screening</vt:lpstr>
      <vt:lpstr>SAGE III/ISS – MLS coincident profile comparison</vt:lpstr>
      <vt:lpstr>SAGE – MLS WV comparison: unfiltered</vt:lpstr>
      <vt:lpstr>SAGE – MLS WV comparison: uncertainty threshold</vt:lpstr>
      <vt:lpstr>SAGE – MLS WV comparison: uncertainty threshold</vt:lpstr>
      <vt:lpstr>Extinction threshold filtering</vt:lpstr>
      <vt:lpstr>Extinction threshold filtering</vt:lpstr>
      <vt:lpstr>SAGE – MLS WV comparison: extinction threshold</vt:lpstr>
      <vt:lpstr>Color ratio filtering</vt:lpstr>
      <vt:lpstr>Color ratio filtering</vt:lpstr>
      <vt:lpstr>SAGE – MLS WV comparison: color ratio threshold</vt:lpstr>
      <vt:lpstr>SAGE – MLS WV comparison: color ratio threshold</vt:lpstr>
      <vt:lpstr>SAGE – MLS WV comparison: color ratio threshold</vt:lpstr>
      <vt:lpstr>SAGE – MLS WV comparison: color ratio threshold</vt:lpstr>
      <vt:lpstr>Keel over profiles</vt:lpstr>
      <vt:lpstr>Keel over profiles</vt:lpstr>
      <vt:lpstr>SAGE – MLS WV comparison: keel over filtering</vt:lpstr>
      <vt:lpstr>SAGE – MLS WV comparison: all filtering</vt:lpstr>
      <vt:lpstr>SAGE III/ISS v5.1 raw WV profiles</vt:lpstr>
      <vt:lpstr>SAGE III/ISS v5.1 filtered WV profiles</vt:lpstr>
      <vt:lpstr>SWOOSH: The Stratospheric Water and Ozone Satellite Homogenized database</vt:lpstr>
      <vt:lpstr>SAGE III/ISS – frostpoint coincident profile comparison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SAGE III-ISS water vapor and ozone</dc:title>
  <dc:creator>Sean Davis</dc:creator>
  <cp:lastModifiedBy>Leybold, Allison B. (LARC-E3)[Science Systems &amp; Applications, Inc.]</cp:lastModifiedBy>
  <cp:revision>103</cp:revision>
  <dcterms:created xsi:type="dcterms:W3CDTF">2018-10-23T21:58:26Z</dcterms:created>
  <dcterms:modified xsi:type="dcterms:W3CDTF">2019-11-08T21:15:26Z</dcterms:modified>
</cp:coreProperties>
</file>