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20"/>
  </p:notesMasterIdLst>
  <p:handoutMasterIdLst>
    <p:handoutMasterId r:id="rId21"/>
  </p:handoutMasterIdLst>
  <p:sldIdLst>
    <p:sldId id="753" r:id="rId2"/>
    <p:sldId id="968" r:id="rId3"/>
    <p:sldId id="967" r:id="rId4"/>
    <p:sldId id="969" r:id="rId5"/>
    <p:sldId id="970" r:id="rId6"/>
    <p:sldId id="972" r:id="rId7"/>
    <p:sldId id="973" r:id="rId8"/>
    <p:sldId id="974" r:id="rId9"/>
    <p:sldId id="975" r:id="rId10"/>
    <p:sldId id="971" r:id="rId11"/>
    <p:sldId id="976" r:id="rId12"/>
    <p:sldId id="977" r:id="rId13"/>
    <p:sldId id="978" r:id="rId14"/>
    <p:sldId id="979" r:id="rId15"/>
    <p:sldId id="980" r:id="rId16"/>
    <p:sldId id="982" r:id="rId17"/>
    <p:sldId id="983" r:id="rId18"/>
    <p:sldId id="981" r:id="rId19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06EAB"/>
    <a:srgbClr val="7CD7CF"/>
    <a:srgbClr val="EF9337"/>
    <a:srgbClr val="CC6600"/>
    <a:srgbClr val="FFF9CC"/>
    <a:srgbClr val="00CCFF"/>
    <a:srgbClr val="E7E7E7"/>
    <a:srgbClr val="F5FFA7"/>
    <a:srgbClr val="3399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4490" autoAdjust="0"/>
  </p:normalViewPr>
  <p:slideViewPr>
    <p:cSldViewPr snapToGrid="0" snapToObjects="1">
      <p:cViewPr varScale="1">
        <p:scale>
          <a:sx n="143" d="100"/>
          <a:sy n="143" d="100"/>
        </p:scale>
        <p:origin x="1280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Slides</a:t>
            </a:r>
            <a:r>
              <a:rPr lang="en-US" baseline="0" dirty="0"/>
              <a:t> 2-7 are a overview and refresher from last years science team meeting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412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80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78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539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826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51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729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649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0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4370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99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62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1" fontAlgn="base" hangingPunct="1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1" fontAlgn="base" hangingPunct="1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1" fontAlgn="base" hangingPunct="1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1551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Multi-instrument View of Upper Atmospheric Aerosol</a:t>
            </a: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Kevin Leavor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Validation Scientist</a:t>
            </a: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Instrument Datasets Used</a:t>
            </a:r>
          </a:p>
          <a:p>
            <a:r>
              <a:rPr lang="en-US" dirty="0"/>
              <a:t>Analysis Methodology</a:t>
            </a:r>
          </a:p>
          <a:p>
            <a:r>
              <a:rPr lang="en-US" dirty="0"/>
              <a:t>Zonal Analysis of Aerosol Extinction Coefficient</a:t>
            </a:r>
          </a:p>
          <a:p>
            <a:r>
              <a:rPr lang="en-US" dirty="0"/>
              <a:t>Recent Stratospheric Heterogeneity</a:t>
            </a:r>
          </a:p>
          <a:p>
            <a:r>
              <a:rPr lang="en-US" dirty="0"/>
              <a:t>Viability of Dataset Fusion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28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SAGE III/ISS</a:t>
            </a:r>
          </a:p>
          <a:p>
            <a:pPr lvl="1"/>
            <a:r>
              <a:rPr lang="en-US" dirty="0"/>
              <a:t>Stratospheric Aerosol and Gas Experiment III</a:t>
            </a:r>
          </a:p>
          <a:p>
            <a:pPr lvl="1"/>
            <a:r>
              <a:rPr lang="en-US" dirty="0"/>
              <a:t>9 Aerosol Extinction Coefficient Wavelengths covering from 384nm to 1544nm</a:t>
            </a:r>
          </a:p>
          <a:p>
            <a:pPr lvl="1"/>
            <a:r>
              <a:rPr lang="en-US" dirty="0"/>
              <a:t>Solar Occultation with 0.5km reported vertical resolution</a:t>
            </a:r>
          </a:p>
          <a:p>
            <a:pPr lvl="1"/>
            <a:r>
              <a:rPr lang="en-US" dirty="0"/>
              <a:t>Platform: International Space Station (ISS)</a:t>
            </a:r>
          </a:p>
          <a:p>
            <a:r>
              <a:rPr lang="en-US" dirty="0"/>
              <a:t>OMPS-LP</a:t>
            </a:r>
          </a:p>
          <a:p>
            <a:pPr lvl="1"/>
            <a:r>
              <a:rPr lang="en-US" dirty="0"/>
              <a:t>Ozone Mapping and Profiler Suite Limb Profiler</a:t>
            </a:r>
          </a:p>
          <a:p>
            <a:pPr lvl="1"/>
            <a:r>
              <a:rPr lang="en-US" dirty="0"/>
              <a:t>675nm Aerosol Extinction Coefficient with supplied cloud filtering algorithm</a:t>
            </a:r>
          </a:p>
          <a:p>
            <a:pPr lvl="1"/>
            <a:r>
              <a:rPr lang="en-US" dirty="0"/>
              <a:t>Limb scattering with 1km reported vertical resolution</a:t>
            </a:r>
          </a:p>
          <a:p>
            <a:pPr lvl="1"/>
            <a:r>
              <a:rPr lang="en-US" dirty="0"/>
              <a:t>Platform: Suomi National Polar-orbiting Partnership (Suomi-NPP)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 Datasets Used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25, 2019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OMPS-NM</a:t>
            </a:r>
          </a:p>
          <a:p>
            <a:pPr lvl="1"/>
            <a:r>
              <a:rPr lang="en-US" dirty="0"/>
              <a:t>Ozone Mapping and Profiler Suite Nadir Mapper</a:t>
            </a:r>
          </a:p>
          <a:p>
            <a:pPr lvl="1"/>
            <a:r>
              <a:rPr lang="en-US" dirty="0"/>
              <a:t>UV Aerosol Index (UVAI) generated from 340nm and 378.5nm ratio </a:t>
            </a:r>
          </a:p>
          <a:p>
            <a:pPr lvl="1"/>
            <a:r>
              <a:rPr lang="en-US" dirty="0"/>
              <a:t>Nadir-viewing Spectrometer</a:t>
            </a:r>
          </a:p>
          <a:p>
            <a:pPr lvl="1"/>
            <a:r>
              <a:rPr lang="en-US" dirty="0"/>
              <a:t>Platform: Suomi National Polar-orbiting Partnership (Suomi-NPP)</a:t>
            </a:r>
          </a:p>
          <a:p>
            <a:r>
              <a:rPr lang="en-US" dirty="0"/>
              <a:t>CALIOP</a:t>
            </a:r>
          </a:p>
          <a:p>
            <a:pPr lvl="1"/>
            <a:r>
              <a:rPr lang="en-US" dirty="0"/>
              <a:t>Cloud-Aerosol Lidar with Orthogonal Polarization</a:t>
            </a:r>
          </a:p>
          <a:p>
            <a:pPr lvl="1"/>
            <a:r>
              <a:rPr lang="en-US" dirty="0"/>
              <a:t>532nm, 1064nm, and 532nm ⊥ polarization attenuated backscatter</a:t>
            </a:r>
          </a:p>
          <a:p>
            <a:pPr lvl="1"/>
            <a:r>
              <a:rPr lang="en-US" dirty="0"/>
              <a:t>Elastic backscatter </a:t>
            </a:r>
            <a:r>
              <a:rPr lang="en-US" dirty="0" err="1"/>
              <a:t>lidar</a:t>
            </a:r>
            <a:r>
              <a:rPr lang="en-US" dirty="0"/>
              <a:t> with reporting at variable vertical resolution</a:t>
            </a:r>
          </a:p>
          <a:p>
            <a:pPr lvl="1"/>
            <a:r>
              <a:rPr lang="en-US" dirty="0"/>
              <a:t>Platform: Cloud-Aerosol Lidar and Infrared Pathfinding Satellite Observation (CALIPSO)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 Datasets Used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021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Binning</a:t>
            </a:r>
          </a:p>
          <a:p>
            <a:pPr lvl="1"/>
            <a:r>
              <a:rPr lang="en-US" dirty="0"/>
              <a:t>SAGE III/ISS is binned to 4° Latitude bins with a temporal frequency of 1 month</a:t>
            </a:r>
          </a:p>
          <a:p>
            <a:pPr lvl="1"/>
            <a:r>
              <a:rPr lang="en-US" dirty="0"/>
              <a:t>OMPS-LP is binned to 1° Latitude bins with a temporal frequency of 1 week</a:t>
            </a:r>
          </a:p>
          <a:p>
            <a:pPr lvl="1"/>
            <a:r>
              <a:rPr lang="en-US" dirty="0"/>
              <a:t>OMPS-NM is binned to 2°×2° with a temporal frequency of 1 day</a:t>
            </a:r>
          </a:p>
          <a:p>
            <a:r>
              <a:rPr lang="en-US" dirty="0"/>
              <a:t>Averaging</a:t>
            </a:r>
          </a:p>
          <a:p>
            <a:pPr lvl="1"/>
            <a:r>
              <a:rPr lang="en-US" dirty="0"/>
              <a:t>Weighted averages have been used for vertical profile data.</a:t>
            </a:r>
          </a:p>
          <a:p>
            <a:pPr lvl="1"/>
            <a:r>
              <a:rPr lang="en-US" dirty="0"/>
              <a:t>Weights are calculated using inverse variance (1/</a:t>
            </a:r>
            <a:r>
              <a:rPr lang="el-GR" dirty="0"/>
              <a:t>σ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OMPS-NM UVAI values are averaged into bins with no additional weighting</a:t>
            </a:r>
          </a:p>
          <a:p>
            <a:r>
              <a:rPr lang="en-US" dirty="0"/>
              <a:t>Dataset Considerations</a:t>
            </a:r>
          </a:p>
          <a:p>
            <a:pPr lvl="1"/>
            <a:r>
              <a:rPr lang="en-US" dirty="0"/>
              <a:t>Unfiltered Aerosol Extinction Coefficient is used for OMPS-LP for direct comparison with SAGE III/ISS and in consideration of significant aerosol loading events from both volcanic and </a:t>
            </a:r>
            <a:r>
              <a:rPr lang="en-US" dirty="0" err="1"/>
              <a:t>pyrocumulus</a:t>
            </a:r>
            <a:r>
              <a:rPr lang="en-US" dirty="0"/>
              <a:t> sources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Methodology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960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Zonal Analysis – </a:t>
            </a:r>
            <a:br>
              <a:rPr lang="en-US" dirty="0"/>
            </a:br>
            <a:r>
              <a:rPr lang="en-US" dirty="0"/>
              <a:t>Latitude Distribution Time Series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1" y="857250"/>
            <a:ext cx="7134577" cy="4013199"/>
          </a:xfrm>
        </p:spPr>
      </p:pic>
    </p:spTree>
    <p:extLst>
      <p:ext uri="{BB962C8B-B14F-4D97-AF65-F5344CB8AC3E}">
        <p14:creationId xmlns:p14="http://schemas.microsoft.com/office/powerpoint/2010/main" val="4148921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Zonal Analysis – </a:t>
            </a:r>
            <a:br>
              <a:rPr lang="en-US" dirty="0"/>
            </a:br>
            <a:r>
              <a:rPr lang="en-US" dirty="0"/>
              <a:t>Latitude Distribution Time Series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1" y="857250"/>
            <a:ext cx="7134577" cy="4013199"/>
          </a:xfrm>
        </p:spPr>
      </p:pic>
    </p:spTree>
    <p:extLst>
      <p:ext uri="{BB962C8B-B14F-4D97-AF65-F5344CB8AC3E}">
        <p14:creationId xmlns:p14="http://schemas.microsoft.com/office/powerpoint/2010/main" val="3665732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Zonal Analysis – </a:t>
            </a:r>
            <a:br>
              <a:rPr lang="en-US" dirty="0"/>
            </a:br>
            <a:r>
              <a:rPr lang="en-US" dirty="0"/>
              <a:t>Altitude Distribution Time Series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2" y="857250"/>
            <a:ext cx="7134575" cy="4013199"/>
          </a:xfrm>
        </p:spPr>
      </p:pic>
    </p:spTree>
    <p:extLst>
      <p:ext uri="{BB962C8B-B14F-4D97-AF65-F5344CB8AC3E}">
        <p14:creationId xmlns:p14="http://schemas.microsoft.com/office/powerpoint/2010/main" val="1185564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Zonal Analysis – </a:t>
            </a:r>
            <a:br>
              <a:rPr lang="en-US" dirty="0"/>
            </a:br>
            <a:r>
              <a:rPr lang="en-US" dirty="0"/>
              <a:t>Altitude Distribution Time Series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2" y="857250"/>
            <a:ext cx="7134575" cy="4013198"/>
          </a:xfrm>
        </p:spPr>
      </p:pic>
    </p:spTree>
    <p:extLst>
      <p:ext uri="{BB962C8B-B14F-4D97-AF65-F5344CB8AC3E}">
        <p14:creationId xmlns:p14="http://schemas.microsoft.com/office/powerpoint/2010/main" val="2427861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056"/>
            <a:ext cx="4873776" cy="274149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Zonal Analysis – </a:t>
            </a:r>
            <a:br>
              <a:rPr lang="en-US" dirty="0"/>
            </a:br>
            <a:r>
              <a:rPr lang="en-US" dirty="0"/>
              <a:t>Spatial Distribution Time Series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2" y="1429056"/>
            <a:ext cx="4876798" cy="27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913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9056"/>
            <a:ext cx="4873775" cy="274149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Composition, Heterogeneity, and 2019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2" y="1429056"/>
            <a:ext cx="4876798" cy="2743198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2560423" y="1984161"/>
            <a:ext cx="618546" cy="70188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993409" y="2097916"/>
            <a:ext cx="618546" cy="70188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06" y="1461052"/>
            <a:ext cx="6565559" cy="336863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407625" y="1887851"/>
            <a:ext cx="618546" cy="70188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1" y="857250"/>
            <a:ext cx="7134577" cy="401319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Composition, Heterogeneity, and 2019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587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2" y="857250"/>
            <a:ext cx="7134575" cy="401319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Composition, Heterogeneity, and 2019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  <p:sp>
        <p:nvSpPr>
          <p:cNvPr id="2" name="Rounded Rectangle 1"/>
          <p:cNvSpPr/>
          <p:nvPr/>
        </p:nvSpPr>
        <p:spPr>
          <a:xfrm>
            <a:off x="6680887" y="1408670"/>
            <a:ext cx="502508" cy="1318054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14807" y="1652198"/>
            <a:ext cx="1366080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CD7C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Larger</a:t>
            </a:r>
          </a:p>
          <a:p>
            <a:r>
              <a:rPr lang="en-US" dirty="0">
                <a:solidFill>
                  <a:srgbClr val="7CD7C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Particles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85005" y="2739088"/>
            <a:ext cx="502508" cy="1318054"/>
          </a:xfrm>
          <a:prstGeom prst="roundRect">
            <a:avLst/>
          </a:prstGeom>
          <a:noFill/>
          <a:ln w="38100">
            <a:solidFill>
              <a:srgbClr val="C06EA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314807" y="2982616"/>
            <a:ext cx="1366080" cy="83099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6EA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Smaller</a:t>
            </a:r>
          </a:p>
          <a:p>
            <a:r>
              <a:rPr lang="en-US" dirty="0">
                <a:solidFill>
                  <a:srgbClr val="C06EA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Particles</a:t>
            </a:r>
          </a:p>
        </p:txBody>
      </p:sp>
    </p:spTree>
    <p:extLst>
      <p:ext uri="{BB962C8B-B14F-4D97-AF65-F5344CB8AC3E}">
        <p14:creationId xmlns:p14="http://schemas.microsoft.com/office/powerpoint/2010/main" val="304659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72" y="855962"/>
            <a:ext cx="7758281" cy="398059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Composition, Heterogeneity, and 2019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464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91" y="857100"/>
            <a:ext cx="8227520" cy="411376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Fusion – Future Work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331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91" y="857100"/>
            <a:ext cx="8227520" cy="411376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Fusion – Future Work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681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91" y="857100"/>
            <a:ext cx="8227520" cy="411376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Fusion – Future Work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133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SAGE III/ISS continues to compare well against contemporary instruments with regards to stratospheric aerosol.</a:t>
            </a:r>
          </a:p>
          <a:p>
            <a:r>
              <a:rPr lang="en-US" dirty="0"/>
              <a:t>Stratospheric aerosol composition has changed significantly and repeatedly since first light for SAGE III/ISS.</a:t>
            </a:r>
          </a:p>
          <a:p>
            <a:r>
              <a:rPr lang="en-US" dirty="0"/>
              <a:t>Significant heterogeneity is observable in the stratosphere since late June/July 2019.</a:t>
            </a:r>
          </a:p>
          <a:p>
            <a:pPr lvl="1"/>
            <a:r>
              <a:rPr lang="en-US" dirty="0"/>
              <a:t>Months-old injected aerosol has still not mixed to a significant degree.</a:t>
            </a:r>
          </a:p>
          <a:p>
            <a:pPr lvl="1"/>
            <a:r>
              <a:rPr lang="en-US" dirty="0"/>
              <a:t>Northern hemisphere is dominated by burned biomass with sporadic volcanic aerosol (</a:t>
            </a:r>
            <a:r>
              <a:rPr lang="en-US" dirty="0" err="1"/>
              <a:t>Raikoke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Southern hemisphere is dominated by volcanic aerosol (Ulawun).</a:t>
            </a:r>
          </a:p>
          <a:p>
            <a:r>
              <a:rPr lang="en-US" dirty="0"/>
              <a:t>Potential benefits exist for fusing mapping and profiling instruments for complete 3D representations of air masses.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25,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76445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GE Briefing Template 2018 (002) [Read-Only]" id="{1E902A3C-2A78-48F0-AD66-A97C11CB9FA3}" vid="{EED7544E-572F-4FF0-954B-4E19151E6D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SAGE Briefing Template 2018</Template>
  <TotalTime>2510</TotalTime>
  <Words>496</Words>
  <Application>Microsoft Macintosh PowerPoint</Application>
  <PresentationFormat>On-screen Show (16:9)</PresentationFormat>
  <Paragraphs>98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Courier New</vt:lpstr>
      <vt:lpstr>Helvetica Neue</vt:lpstr>
      <vt:lpstr>Wingdings</vt:lpstr>
      <vt:lpstr>1_Office Theme</vt:lpstr>
      <vt:lpstr>PowerPoint Presentation</vt:lpstr>
      <vt:lpstr>Overview</vt:lpstr>
      <vt:lpstr>Instrument Datasets Used</vt:lpstr>
      <vt:lpstr>Instrument Datasets Used</vt:lpstr>
      <vt:lpstr>Analysis Methodology</vt:lpstr>
      <vt:lpstr>Zonal Analysis –  Latitude Distribution Time Series</vt:lpstr>
      <vt:lpstr>Zonal Analysis –  Latitude Distribution Time Series</vt:lpstr>
      <vt:lpstr>Zonal Analysis –  Altitude Distribution Time Series</vt:lpstr>
      <vt:lpstr>Zonal Analysis –  Altitude Distribution Time Series</vt:lpstr>
      <vt:lpstr>Zonal Analysis –  Spatial Distribution Time Series</vt:lpstr>
      <vt:lpstr>Composition, Heterogeneity, and 2019</vt:lpstr>
      <vt:lpstr>Composition, Heterogeneity, and 2019</vt:lpstr>
      <vt:lpstr>Composition, Heterogeneity, and 2019</vt:lpstr>
      <vt:lpstr>Composition, Heterogeneity, and 2019</vt:lpstr>
      <vt:lpstr>Data Fusion – Future Work</vt:lpstr>
      <vt:lpstr>Data Fusion – Future Work</vt:lpstr>
      <vt:lpstr>Data Fusion – Future Work</vt:lpstr>
      <vt:lpstr>Conclusions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Peterson, Andrew J. (LARC-E303)</dc:creator>
  <cp:lastModifiedBy>Leybold, Allison B. (LARC-E3)[Science Systems &amp; Applications, Inc.]</cp:lastModifiedBy>
  <cp:revision>74</cp:revision>
  <cp:lastPrinted>2011-12-08T16:21:20Z</cp:lastPrinted>
  <dcterms:created xsi:type="dcterms:W3CDTF">2019-10-10T13:49:37Z</dcterms:created>
  <dcterms:modified xsi:type="dcterms:W3CDTF">2019-10-25T16:04:43Z</dcterms:modified>
</cp:coreProperties>
</file>