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860" r:id="rId1"/>
  </p:sldMasterIdLst>
  <p:notesMasterIdLst>
    <p:notesMasterId r:id="rId22"/>
  </p:notesMasterIdLst>
  <p:handoutMasterIdLst>
    <p:handoutMasterId r:id="rId23"/>
  </p:handoutMasterIdLst>
  <p:sldIdLst>
    <p:sldId id="967" r:id="rId2"/>
    <p:sldId id="968" r:id="rId3"/>
    <p:sldId id="969" r:id="rId4"/>
    <p:sldId id="970" r:id="rId5"/>
    <p:sldId id="971" r:id="rId6"/>
    <p:sldId id="972" r:id="rId7"/>
    <p:sldId id="986" r:id="rId8"/>
    <p:sldId id="973" r:id="rId9"/>
    <p:sldId id="974" r:id="rId10"/>
    <p:sldId id="975" r:id="rId11"/>
    <p:sldId id="976" r:id="rId12"/>
    <p:sldId id="977" r:id="rId13"/>
    <p:sldId id="978" r:id="rId14"/>
    <p:sldId id="979" r:id="rId15"/>
    <p:sldId id="980" r:id="rId16"/>
    <p:sldId id="981" r:id="rId17"/>
    <p:sldId id="982" r:id="rId18"/>
    <p:sldId id="983" r:id="rId19"/>
    <p:sldId id="984" r:id="rId20"/>
    <p:sldId id="985" r:id="rId21"/>
  </p:sldIdLst>
  <p:sldSz cx="9144000" cy="5143500" type="screen16x9"/>
  <p:notesSz cx="7315200" cy="9601200"/>
  <p:defaultTextStyle>
    <a:defPPr>
      <a:defRPr lang="en-US"/>
    </a:defPPr>
    <a:lvl1pPr algn="l" rtl="0" fontAlgn="base">
      <a:spcBef>
        <a:spcPct val="0"/>
      </a:spcBef>
      <a:spcAft>
        <a:spcPct val="0"/>
      </a:spcAft>
      <a:defRPr sz="2400" kern="1200">
        <a:solidFill>
          <a:schemeClr val="tx1"/>
        </a:solidFill>
        <a:latin typeface="Arial" pitchFamily="29" charset="0"/>
        <a:ea typeface="ヒラギノ角ゴ Pro W3" pitchFamily="29" charset="-128"/>
        <a:cs typeface="ヒラギノ角ゴ Pro W3" pitchFamily="29" charset="-128"/>
      </a:defRPr>
    </a:lvl1pPr>
    <a:lvl2pPr marL="457200" algn="l" rtl="0" fontAlgn="base">
      <a:spcBef>
        <a:spcPct val="0"/>
      </a:spcBef>
      <a:spcAft>
        <a:spcPct val="0"/>
      </a:spcAft>
      <a:defRPr sz="2400" kern="1200">
        <a:solidFill>
          <a:schemeClr val="tx1"/>
        </a:solidFill>
        <a:latin typeface="Arial" pitchFamily="29" charset="0"/>
        <a:ea typeface="ヒラギノ角ゴ Pro W3" pitchFamily="29" charset="-128"/>
        <a:cs typeface="ヒラギノ角ゴ Pro W3" pitchFamily="29" charset="-128"/>
      </a:defRPr>
    </a:lvl2pPr>
    <a:lvl3pPr marL="914400" algn="l" rtl="0" fontAlgn="base">
      <a:spcBef>
        <a:spcPct val="0"/>
      </a:spcBef>
      <a:spcAft>
        <a:spcPct val="0"/>
      </a:spcAft>
      <a:defRPr sz="2400" kern="1200">
        <a:solidFill>
          <a:schemeClr val="tx1"/>
        </a:solidFill>
        <a:latin typeface="Arial" pitchFamily="29" charset="0"/>
        <a:ea typeface="ヒラギノ角ゴ Pro W3" pitchFamily="29" charset="-128"/>
        <a:cs typeface="ヒラギノ角ゴ Pro W3" pitchFamily="29" charset="-128"/>
      </a:defRPr>
    </a:lvl3pPr>
    <a:lvl4pPr marL="1371600" algn="l" rtl="0" fontAlgn="base">
      <a:spcBef>
        <a:spcPct val="0"/>
      </a:spcBef>
      <a:spcAft>
        <a:spcPct val="0"/>
      </a:spcAft>
      <a:defRPr sz="2400" kern="1200">
        <a:solidFill>
          <a:schemeClr val="tx1"/>
        </a:solidFill>
        <a:latin typeface="Arial" pitchFamily="29" charset="0"/>
        <a:ea typeface="ヒラギノ角ゴ Pro W3" pitchFamily="29" charset="-128"/>
        <a:cs typeface="ヒラギノ角ゴ Pro W3" pitchFamily="29" charset="-128"/>
      </a:defRPr>
    </a:lvl4pPr>
    <a:lvl5pPr marL="1828800" algn="l" rtl="0" fontAlgn="base">
      <a:spcBef>
        <a:spcPct val="0"/>
      </a:spcBef>
      <a:spcAft>
        <a:spcPct val="0"/>
      </a:spcAft>
      <a:defRPr sz="2400" kern="1200">
        <a:solidFill>
          <a:schemeClr val="tx1"/>
        </a:solidFill>
        <a:latin typeface="Arial" pitchFamily="29" charset="0"/>
        <a:ea typeface="ヒラギノ角ゴ Pro W3" pitchFamily="29" charset="-128"/>
        <a:cs typeface="ヒラギノ角ゴ Pro W3" pitchFamily="29" charset="-128"/>
      </a:defRPr>
    </a:lvl5pPr>
    <a:lvl6pPr marL="2286000" algn="l" defTabSz="457200" rtl="0" eaLnBrk="1" latinLnBrk="0" hangingPunct="1">
      <a:defRPr sz="2400" kern="1200">
        <a:solidFill>
          <a:schemeClr val="tx1"/>
        </a:solidFill>
        <a:latin typeface="Arial" pitchFamily="29" charset="0"/>
        <a:ea typeface="ヒラギノ角ゴ Pro W3" pitchFamily="29" charset="-128"/>
        <a:cs typeface="ヒラギノ角ゴ Pro W3" pitchFamily="29" charset="-128"/>
      </a:defRPr>
    </a:lvl6pPr>
    <a:lvl7pPr marL="2743200" algn="l" defTabSz="457200" rtl="0" eaLnBrk="1" latinLnBrk="0" hangingPunct="1">
      <a:defRPr sz="2400" kern="1200">
        <a:solidFill>
          <a:schemeClr val="tx1"/>
        </a:solidFill>
        <a:latin typeface="Arial" pitchFamily="29" charset="0"/>
        <a:ea typeface="ヒラギノ角ゴ Pro W3" pitchFamily="29" charset="-128"/>
        <a:cs typeface="ヒラギノ角ゴ Pro W3" pitchFamily="29" charset="-128"/>
      </a:defRPr>
    </a:lvl7pPr>
    <a:lvl8pPr marL="3200400" algn="l" defTabSz="457200" rtl="0" eaLnBrk="1" latinLnBrk="0" hangingPunct="1">
      <a:defRPr sz="2400" kern="1200">
        <a:solidFill>
          <a:schemeClr val="tx1"/>
        </a:solidFill>
        <a:latin typeface="Arial" pitchFamily="29" charset="0"/>
        <a:ea typeface="ヒラギノ角ゴ Pro W3" pitchFamily="29" charset="-128"/>
        <a:cs typeface="ヒラギノ角ゴ Pro W3" pitchFamily="29" charset="-128"/>
      </a:defRPr>
    </a:lvl8pPr>
    <a:lvl9pPr marL="3657600" algn="l" defTabSz="457200" rtl="0" eaLnBrk="1" latinLnBrk="0" hangingPunct="1">
      <a:defRPr sz="2400" kern="1200">
        <a:solidFill>
          <a:schemeClr val="tx1"/>
        </a:solidFill>
        <a:latin typeface="Arial" pitchFamily="29" charset="0"/>
        <a:ea typeface="ヒラギノ角ゴ Pro W3" pitchFamily="29" charset="-128"/>
        <a:cs typeface="ヒラギノ角ゴ Pro W3" pitchFamily="29" charset="-128"/>
      </a:defRPr>
    </a:lvl9pPr>
  </p:defaultTextStyle>
  <p:extLst>
    <p:ext uri="{EFAFB233-063F-42B5-8137-9DF3F51BA10A}">
      <p15:sldGuideLst xmlns:p15="http://schemas.microsoft.com/office/powerpoint/2012/main">
        <p15:guide id="1" orient="horz" pos="1620" userDrawn="1">
          <p15:clr>
            <a:srgbClr val="A4A3A4"/>
          </p15:clr>
        </p15:guide>
        <p15:guide id="2" pos="2880" userDrawn="1">
          <p15:clr>
            <a:srgbClr val="A4A3A4"/>
          </p15:clr>
        </p15:guide>
      </p15:sldGuideLst>
    </p:ext>
    <p:ext uri="{2D200454-40CA-4A62-9FC3-DE9A4176ACB9}">
      <p15:notesGuideLst xmlns:p15="http://schemas.microsoft.com/office/powerpoint/2012/main">
        <p15:guide id="1" orient="horz" pos="3024">
          <p15:clr>
            <a:srgbClr val="A4A3A4"/>
          </p15:clr>
        </p15:guide>
        <p15:guide id="2" pos="2304">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clrMru>
    <a:srgbClr val="EF9337"/>
    <a:srgbClr val="CC6600"/>
    <a:srgbClr val="FFF9CC"/>
    <a:srgbClr val="00CCFF"/>
    <a:srgbClr val="E7E7E7"/>
    <a:srgbClr val="F5FFA7"/>
    <a:srgbClr val="3399FF"/>
    <a:srgbClr val="FFFF66"/>
    <a:srgbClr val="CCFF99"/>
    <a:srgbClr val="0000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35758FB7-9AC5-4552-8A53-C91805E547FA}" styleName="Themed Style 1 - Accent 5">
    <a:tblBg>
      <a:fillRef idx="2">
        <a:schemeClr val="accent5"/>
      </a:fillRef>
      <a:effectRef idx="1">
        <a:schemeClr val="accent5"/>
      </a:effectRef>
    </a:tblBg>
    <a:wholeTbl>
      <a:tcTxStyle>
        <a:fontRef idx="minor">
          <a:scrgbClr r="0" g="0" b="0"/>
        </a:fontRef>
        <a:schemeClr val="dk1"/>
      </a:tcTxStyle>
      <a:tcStyle>
        <a:tcBdr>
          <a:left>
            <a:lnRef idx="1">
              <a:schemeClr val="accent5"/>
            </a:lnRef>
          </a:left>
          <a:right>
            <a:lnRef idx="1">
              <a:schemeClr val="accent5"/>
            </a:lnRef>
          </a:right>
          <a:top>
            <a:lnRef idx="1">
              <a:schemeClr val="accent5"/>
            </a:lnRef>
          </a:top>
          <a:bottom>
            <a:lnRef idx="1">
              <a:schemeClr val="accent5"/>
            </a:lnRef>
          </a:bottom>
          <a:insideH>
            <a:lnRef idx="1">
              <a:schemeClr val="accent5"/>
            </a:lnRef>
          </a:insideH>
          <a:insideV>
            <a:lnRef idx="1">
              <a:schemeClr val="accent5"/>
            </a:lnRef>
          </a:insideV>
        </a:tcBdr>
        <a:fill>
          <a:noFill/>
        </a:fill>
      </a:tcStyle>
    </a:wholeTbl>
    <a:band1H>
      <a:tcStyle>
        <a:tcBdr/>
        <a:fill>
          <a:solidFill>
            <a:schemeClr val="accent5">
              <a:alpha val="40000"/>
            </a:schemeClr>
          </a:solidFill>
        </a:fill>
      </a:tcStyle>
    </a:band1H>
    <a:band2H>
      <a:tcStyle>
        <a:tcBdr/>
      </a:tcStyle>
    </a:band2H>
    <a:band1V>
      <a:tcStyle>
        <a:tcBdr>
          <a:top>
            <a:lnRef idx="1">
              <a:schemeClr val="accent5"/>
            </a:lnRef>
          </a:top>
          <a:bottom>
            <a:lnRef idx="1">
              <a:schemeClr val="accent5"/>
            </a:lnRef>
          </a:bottom>
        </a:tcBdr>
        <a:fill>
          <a:solidFill>
            <a:schemeClr val="accent5">
              <a:alpha val="40000"/>
            </a:schemeClr>
          </a:solidFill>
        </a:fill>
      </a:tcStyle>
    </a:band1V>
    <a:band2V>
      <a:tcStyle>
        <a:tcBdr/>
      </a:tcStyle>
    </a:band2V>
    <a:lastCol>
      <a:tcTxStyle b="on"/>
      <a:tcStyle>
        <a:tcBdr>
          <a:left>
            <a:lnRef idx="2">
              <a:schemeClr val="accent5"/>
            </a:lnRef>
          </a:left>
          <a:right>
            <a:lnRef idx="1">
              <a:schemeClr val="accent5"/>
            </a:lnRef>
          </a:right>
          <a:top>
            <a:lnRef idx="1">
              <a:schemeClr val="accent5"/>
            </a:lnRef>
          </a:top>
          <a:bottom>
            <a:lnRef idx="1">
              <a:schemeClr val="accent5"/>
            </a:lnRef>
          </a:bottom>
          <a:insideH>
            <a:lnRef idx="1">
              <a:schemeClr val="accent5"/>
            </a:lnRef>
          </a:insideH>
          <a:insideV>
            <a:ln>
              <a:noFill/>
            </a:ln>
          </a:insideV>
        </a:tcBdr>
      </a:tcStyle>
    </a:lastCol>
    <a:firstCol>
      <a:tcTxStyle b="on"/>
      <a:tcStyle>
        <a:tcBdr>
          <a:left>
            <a:lnRef idx="1">
              <a:schemeClr val="accent5"/>
            </a:lnRef>
          </a:left>
          <a:right>
            <a:lnRef idx="2">
              <a:schemeClr val="accent5"/>
            </a:lnRef>
          </a:right>
          <a:top>
            <a:lnRef idx="1">
              <a:schemeClr val="accent5"/>
            </a:lnRef>
          </a:top>
          <a:bottom>
            <a:lnRef idx="1">
              <a:schemeClr val="accent5"/>
            </a:lnRef>
          </a:bottom>
          <a:insideH>
            <a:lnRef idx="1">
              <a:schemeClr val="accent5"/>
            </a:lnRef>
          </a:insideH>
          <a:insideV>
            <a:ln>
              <a:noFill/>
            </a:ln>
          </a:insideV>
        </a:tcBdr>
      </a:tcStyle>
    </a:firstCol>
    <a:lastRow>
      <a:tcTxStyle b="on"/>
      <a:tcStyle>
        <a:tcBdr>
          <a:left>
            <a:lnRef idx="1">
              <a:schemeClr val="accent5"/>
            </a:lnRef>
          </a:left>
          <a:right>
            <a:lnRef idx="1">
              <a:schemeClr val="accent5"/>
            </a:lnRef>
          </a:right>
          <a:top>
            <a:lnRef idx="2">
              <a:schemeClr val="accent5"/>
            </a:lnRef>
          </a:top>
          <a:bottom>
            <a:lnRef idx="2">
              <a:schemeClr val="accent5"/>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5"/>
            </a:lnRef>
          </a:left>
          <a:right>
            <a:lnRef idx="1">
              <a:schemeClr val="accent5"/>
            </a:lnRef>
          </a:right>
          <a:top>
            <a:lnRef idx="1">
              <a:schemeClr val="accent5"/>
            </a:lnRef>
          </a:top>
          <a:bottom>
            <a:lnRef idx="2">
              <a:schemeClr val="lt1"/>
            </a:lnRef>
          </a:bottom>
          <a:insideH>
            <a:ln>
              <a:noFill/>
            </a:ln>
          </a:insideH>
          <a:insideV>
            <a:ln>
              <a:noFill/>
            </a:ln>
          </a:insideV>
        </a:tcBdr>
        <a:fill>
          <a:solidFill>
            <a:schemeClr val="accent5"/>
          </a:solidFill>
        </a:fill>
      </a:tcStyle>
    </a:firstRow>
  </a:tblStyle>
  <a:tblStyle styleId="{FABFCF23-3B69-468F-B69F-88F6DE6A72F2}" styleName="Medium Style 1 - Accent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a:noFill/>
            </a:ln>
          </a:insideV>
        </a:tcBdr>
        <a:fill>
          <a:solidFill>
            <a:schemeClr val="lt1"/>
          </a:solidFill>
        </a:fill>
      </a:tcStyle>
    </a:wholeTbl>
    <a:band1H>
      <a:tcStyle>
        <a:tcBdr/>
        <a:fill>
          <a:solidFill>
            <a:schemeClr val="accent5">
              <a:tint val="20000"/>
            </a:schemeClr>
          </a:solidFill>
        </a:fill>
      </a:tcStyle>
    </a:band1H>
    <a:band1V>
      <a:tcStyle>
        <a:tcBdr/>
        <a:fill>
          <a:solidFill>
            <a:schemeClr val="accent5">
              <a:tint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solidFill>
            <a:schemeClr val="lt1"/>
          </a:solidFill>
        </a:fill>
      </a:tcStyle>
    </a:lastRow>
    <a:firstRow>
      <a:tcTxStyle b="on">
        <a:fontRef idx="minor">
          <a:scrgbClr r="0" g="0" b="0"/>
        </a:fontRef>
        <a:schemeClr val="lt1"/>
      </a:tcTxStyle>
      <a:tcStyle>
        <a:tcBdr/>
        <a:fill>
          <a:solidFill>
            <a:schemeClr val="accent5"/>
          </a:solidFill>
        </a:fill>
      </a:tcStyle>
    </a:firstRow>
  </a:tblStyle>
  <a:tblStyle styleId="{22838BEF-8BB2-4498-84A7-C5851F593DF1}" styleName="Medium Style 4 - Accent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25400" cmpd="sng">
              <a:solidFill>
                <a:schemeClr val="accent5"/>
              </a:solidFill>
            </a:ln>
          </a:top>
        </a:tcBdr>
        <a:fill>
          <a:solidFill>
            <a:schemeClr val="accent5">
              <a:tint val="20000"/>
            </a:schemeClr>
          </a:solidFill>
        </a:fill>
      </a:tcStyle>
    </a:lastRow>
    <a:firstRow>
      <a:tcTxStyle b="on"/>
      <a:tcStyle>
        <a:tcBdr/>
        <a:fill>
          <a:solidFill>
            <a:schemeClr val="accent5">
              <a:tint val="20000"/>
            </a:schemeClr>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A111915-BE36-4E01-A7E5-04B1672EAD32}" styleName="Light Style 2 - Accent 5">
    <a:wholeTbl>
      <a:tcTxStyle>
        <a:fontRef idx="minor">
          <a:scrgbClr r="0" g="0" b="0"/>
        </a:fontRef>
        <a:schemeClr val="tx1"/>
      </a:tcTxStyle>
      <a:tcStyle>
        <a:tcBdr>
          <a:left>
            <a:lnRef idx="1">
              <a:schemeClr val="accent5"/>
            </a:lnRef>
          </a:left>
          <a:right>
            <a:lnRef idx="1">
              <a:schemeClr val="accent5"/>
            </a:lnRef>
          </a:right>
          <a:top>
            <a:lnRef idx="1">
              <a:schemeClr val="accent5"/>
            </a:lnRef>
          </a:top>
          <a:bottom>
            <a:lnRef idx="1">
              <a:schemeClr val="accent5"/>
            </a:lnRef>
          </a:bottom>
          <a:insideH>
            <a:ln>
              <a:noFill/>
            </a:ln>
          </a:insideH>
          <a:insideV>
            <a:ln>
              <a:noFill/>
            </a:ln>
          </a:insideV>
        </a:tcBdr>
        <a:fill>
          <a:noFill/>
        </a:fill>
      </a:tcStyle>
    </a:wholeTbl>
    <a:band1H>
      <a:tcStyle>
        <a:tcBdr>
          <a:top>
            <a:lnRef idx="1">
              <a:schemeClr val="accent5"/>
            </a:lnRef>
          </a:top>
          <a:bottom>
            <a:lnRef idx="1">
              <a:schemeClr val="accent5"/>
            </a:lnRef>
          </a:bottom>
        </a:tcBdr>
      </a:tcStyle>
    </a:band1H>
    <a:band1V>
      <a:tcStyle>
        <a:tcBdr>
          <a:left>
            <a:lnRef idx="1">
              <a:schemeClr val="accent5"/>
            </a:lnRef>
          </a:left>
          <a:right>
            <a:lnRef idx="1">
              <a:schemeClr val="accent5"/>
            </a:lnRef>
          </a:right>
        </a:tcBdr>
      </a:tcStyle>
    </a:band1V>
    <a:band2V>
      <a:tcStyle>
        <a:tcBdr>
          <a:left>
            <a:lnRef idx="1">
              <a:schemeClr val="accent5"/>
            </a:lnRef>
          </a:left>
          <a:right>
            <a:lnRef idx="1">
              <a:schemeClr val="accent5"/>
            </a:lnRef>
          </a:right>
        </a:tcBdr>
      </a:tcStyle>
    </a:band2V>
    <a:lastCol>
      <a:tcTxStyle b="on"/>
      <a:tcStyle>
        <a:tcBdr/>
      </a:tcStyle>
    </a:lastCol>
    <a:firstCol>
      <a:tcTxStyle b="on"/>
      <a:tcStyle>
        <a:tcBdr/>
      </a:tcStyle>
    </a:firstCol>
    <a:lastRow>
      <a:tcTxStyle b="on"/>
      <a:tcStyle>
        <a:tcBdr>
          <a:top>
            <a:ln w="50800" cmpd="dbl">
              <a:solidFill>
                <a:schemeClr val="accent5"/>
              </a:solidFill>
            </a:ln>
          </a:top>
        </a:tcBdr>
      </a:tcStyle>
    </a:lastRow>
    <a:firstRow>
      <a:tcTxStyle b="on">
        <a:fontRef idx="minor">
          <a:scrgbClr r="0" g="0" b="0"/>
        </a:fontRef>
        <a:schemeClr val="bg1"/>
      </a:tcTxStyle>
      <a:tcStyle>
        <a:tcBdr/>
        <a:fillRef idx="1">
          <a:schemeClr val="accent5"/>
        </a:fillRef>
      </a:tcStyle>
    </a:firstRow>
  </a:tblStyle>
  <a:tblStyle styleId="{69CF1AB2-1976-4502-BF36-3FF5EA218861}" styleName="Medium Style 4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448" autoAdjust="0"/>
    <p:restoredTop sz="97966" autoAdjust="0"/>
  </p:normalViewPr>
  <p:slideViewPr>
    <p:cSldViewPr snapToGrid="0" snapToObjects="1">
      <p:cViewPr varScale="1">
        <p:scale>
          <a:sx n="188" d="100"/>
          <a:sy n="188" d="100"/>
        </p:scale>
        <p:origin x="384" y="176"/>
      </p:cViewPr>
      <p:guideLst>
        <p:guide orient="horz" pos="162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75" d="100"/>
        <a:sy n="75" d="100"/>
      </p:scale>
      <p:origin x="0" y="13568"/>
    </p:cViewPr>
  </p:sorterViewPr>
  <p:notesViewPr>
    <p:cSldViewPr snapToGrid="0" snapToObjects="1">
      <p:cViewPr varScale="1">
        <p:scale>
          <a:sx n="92" d="100"/>
          <a:sy n="92" d="100"/>
        </p:scale>
        <p:origin x="-4432" y="-112"/>
      </p:cViewPr>
      <p:guideLst>
        <p:guide orient="horz" pos="3024"/>
        <p:guide pos="2304"/>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handoutMaster" Target="handoutMasters/handoutMaster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 Id="rId27"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170238" cy="481013"/>
          </a:xfrm>
          <a:prstGeom prst="rect">
            <a:avLst/>
          </a:prstGeom>
        </p:spPr>
        <p:txBody>
          <a:bodyPr vert="horz" lIns="94851" tIns="47425" rIns="94851" bIns="47425" rtlCol="0"/>
          <a:lstStyle>
            <a:lvl1pPr algn="l">
              <a:defRPr sz="1200">
                <a:latin typeface="Arial" pitchFamily="-109" charset="0"/>
                <a:ea typeface="+mn-ea"/>
                <a:cs typeface="+mn-cs"/>
              </a:defRPr>
            </a:lvl1pPr>
          </a:lstStyle>
          <a:p>
            <a:pPr>
              <a:defRPr/>
            </a:pPr>
            <a:endParaRPr lang="en-US"/>
          </a:p>
        </p:txBody>
      </p:sp>
      <p:sp>
        <p:nvSpPr>
          <p:cNvPr id="3" name="Date Placeholder 2"/>
          <p:cNvSpPr>
            <a:spLocks noGrp="1"/>
          </p:cNvSpPr>
          <p:nvPr>
            <p:ph type="dt" sz="quarter" idx="1"/>
          </p:nvPr>
        </p:nvSpPr>
        <p:spPr>
          <a:xfrm>
            <a:off x="4143375" y="0"/>
            <a:ext cx="3170238" cy="481013"/>
          </a:xfrm>
          <a:prstGeom prst="rect">
            <a:avLst/>
          </a:prstGeom>
        </p:spPr>
        <p:txBody>
          <a:bodyPr vert="horz" wrap="square" lIns="94851" tIns="47425" rIns="94851" bIns="47425" numCol="1" anchor="t" anchorCtr="0" compatLnSpc="1">
            <a:prstTxWarp prst="textNoShape">
              <a:avLst/>
            </a:prstTxWarp>
          </a:bodyPr>
          <a:lstStyle>
            <a:lvl1pPr algn="r">
              <a:defRPr sz="1200">
                <a:latin typeface="Arial" charset="0"/>
                <a:ea typeface="ヒラギノ角ゴ Pro W3" charset="-128"/>
                <a:cs typeface="ヒラギノ角ゴ Pro W3" charset="-128"/>
              </a:defRPr>
            </a:lvl1pPr>
          </a:lstStyle>
          <a:p>
            <a:pPr>
              <a:defRPr/>
            </a:pPr>
            <a:fld id="{7E168CBA-4836-7348-9E63-9910E380FFEC}" type="datetime1">
              <a:rPr lang="en-US"/>
              <a:pPr>
                <a:defRPr/>
              </a:pPr>
              <a:t>10/30/18</a:t>
            </a:fld>
            <a:endParaRPr lang="en-US"/>
          </a:p>
        </p:txBody>
      </p:sp>
      <p:sp>
        <p:nvSpPr>
          <p:cNvPr id="4" name="Footer Placeholder 3"/>
          <p:cNvSpPr>
            <a:spLocks noGrp="1"/>
          </p:cNvSpPr>
          <p:nvPr>
            <p:ph type="ftr" sz="quarter" idx="2"/>
          </p:nvPr>
        </p:nvSpPr>
        <p:spPr>
          <a:xfrm>
            <a:off x="0" y="9118600"/>
            <a:ext cx="3170238" cy="481013"/>
          </a:xfrm>
          <a:prstGeom prst="rect">
            <a:avLst/>
          </a:prstGeom>
        </p:spPr>
        <p:txBody>
          <a:bodyPr vert="horz" lIns="94851" tIns="47425" rIns="94851" bIns="47425" rtlCol="0" anchor="b"/>
          <a:lstStyle>
            <a:lvl1pPr algn="l">
              <a:defRPr sz="1200">
                <a:latin typeface="Arial" pitchFamily="-109" charset="0"/>
                <a:ea typeface="+mn-ea"/>
                <a:cs typeface="+mn-cs"/>
              </a:defRPr>
            </a:lvl1pPr>
          </a:lstStyle>
          <a:p>
            <a:pPr>
              <a:defRPr/>
            </a:pPr>
            <a:endParaRPr lang="en-US"/>
          </a:p>
        </p:txBody>
      </p:sp>
      <p:sp>
        <p:nvSpPr>
          <p:cNvPr id="5" name="Slide Number Placeholder 4"/>
          <p:cNvSpPr>
            <a:spLocks noGrp="1"/>
          </p:cNvSpPr>
          <p:nvPr>
            <p:ph type="sldNum" sz="quarter" idx="3"/>
          </p:nvPr>
        </p:nvSpPr>
        <p:spPr>
          <a:xfrm>
            <a:off x="4143375" y="9118600"/>
            <a:ext cx="3170238" cy="481013"/>
          </a:xfrm>
          <a:prstGeom prst="rect">
            <a:avLst/>
          </a:prstGeom>
        </p:spPr>
        <p:txBody>
          <a:bodyPr vert="horz" wrap="square" lIns="94851" tIns="47425" rIns="94851" bIns="47425" numCol="1" anchor="b" anchorCtr="0" compatLnSpc="1">
            <a:prstTxWarp prst="textNoShape">
              <a:avLst/>
            </a:prstTxWarp>
          </a:bodyPr>
          <a:lstStyle>
            <a:lvl1pPr algn="r">
              <a:defRPr sz="1200">
                <a:latin typeface="Arial" charset="0"/>
                <a:ea typeface="ヒラギノ角ゴ Pro W3" charset="-128"/>
                <a:cs typeface="ヒラギノ角ゴ Pro W3" charset="-128"/>
              </a:defRPr>
            </a:lvl1pPr>
          </a:lstStyle>
          <a:p>
            <a:pPr>
              <a:defRPr/>
            </a:pPr>
            <a:fld id="{ED7C180A-9D03-A642-9BCC-C8E6EBD61A16}" type="slidenum">
              <a:rPr lang="en-US"/>
              <a:pPr>
                <a:defRPr/>
              </a:pPr>
              <a:t>‹#›</a:t>
            </a:fld>
            <a:endParaRPr lang="en-US"/>
          </a:p>
        </p:txBody>
      </p:sp>
    </p:spTree>
    <p:extLst>
      <p:ext uri="{BB962C8B-B14F-4D97-AF65-F5344CB8AC3E}">
        <p14:creationId xmlns:p14="http://schemas.microsoft.com/office/powerpoint/2010/main" val="1187879608"/>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170238" cy="481013"/>
          </a:xfrm>
          <a:prstGeom prst="rect">
            <a:avLst/>
          </a:prstGeom>
        </p:spPr>
        <p:txBody>
          <a:bodyPr vert="horz" lIns="96653" tIns="48327" rIns="96653" bIns="48327" rtlCol="0"/>
          <a:lstStyle>
            <a:lvl1pPr algn="l" fontAlgn="auto">
              <a:spcBef>
                <a:spcPts val="0"/>
              </a:spcBef>
              <a:spcAft>
                <a:spcPts val="0"/>
              </a:spcAft>
              <a:defRPr sz="1200">
                <a:latin typeface="+mn-lt"/>
                <a:ea typeface="+mn-ea"/>
                <a:cs typeface="+mn-cs"/>
              </a:defRPr>
            </a:lvl1pPr>
          </a:lstStyle>
          <a:p>
            <a:pPr>
              <a:defRPr/>
            </a:pPr>
            <a:endParaRPr lang="en-US"/>
          </a:p>
        </p:txBody>
      </p:sp>
      <p:sp>
        <p:nvSpPr>
          <p:cNvPr id="3" name="Date Placeholder 2"/>
          <p:cNvSpPr>
            <a:spLocks noGrp="1"/>
          </p:cNvSpPr>
          <p:nvPr>
            <p:ph type="dt" idx="1"/>
          </p:nvPr>
        </p:nvSpPr>
        <p:spPr>
          <a:xfrm>
            <a:off x="4143375" y="0"/>
            <a:ext cx="3170238" cy="481013"/>
          </a:xfrm>
          <a:prstGeom prst="rect">
            <a:avLst/>
          </a:prstGeom>
        </p:spPr>
        <p:txBody>
          <a:bodyPr vert="horz" wrap="square" lIns="96653" tIns="48327" rIns="96653" bIns="48327" numCol="1" anchor="t" anchorCtr="0" compatLnSpc="1">
            <a:prstTxWarp prst="textNoShape">
              <a:avLst/>
            </a:prstTxWarp>
          </a:bodyPr>
          <a:lstStyle>
            <a:lvl1pPr algn="r">
              <a:defRPr sz="1200">
                <a:latin typeface="Calibri" charset="0"/>
                <a:ea typeface="ヒラギノ角ゴ Pro W3" charset="-128"/>
                <a:cs typeface="ヒラギノ角ゴ Pro W3" charset="-128"/>
              </a:defRPr>
            </a:lvl1pPr>
          </a:lstStyle>
          <a:p>
            <a:pPr>
              <a:defRPr/>
            </a:pPr>
            <a:fld id="{CAFDBD19-563A-ED44-9BF6-14C99DC72223}" type="datetime1">
              <a:rPr lang="en-US"/>
              <a:pPr>
                <a:defRPr/>
              </a:pPr>
              <a:t>10/30/18</a:t>
            </a:fld>
            <a:endParaRPr lang="en-US"/>
          </a:p>
        </p:txBody>
      </p:sp>
      <p:sp>
        <p:nvSpPr>
          <p:cNvPr id="4" name="Slide Image Placeholder 3"/>
          <p:cNvSpPr>
            <a:spLocks noGrp="1" noRot="1" noChangeAspect="1"/>
          </p:cNvSpPr>
          <p:nvPr>
            <p:ph type="sldImg" idx="2"/>
          </p:nvPr>
        </p:nvSpPr>
        <p:spPr>
          <a:xfrm>
            <a:off x="457200" y="719138"/>
            <a:ext cx="6400800" cy="3600450"/>
          </a:xfrm>
          <a:prstGeom prst="rect">
            <a:avLst/>
          </a:prstGeom>
          <a:noFill/>
          <a:ln w="12700">
            <a:solidFill>
              <a:prstClr val="black"/>
            </a:solidFill>
          </a:ln>
        </p:spPr>
        <p:txBody>
          <a:bodyPr vert="horz" lIns="96653" tIns="48327" rIns="96653" bIns="48327" rtlCol="0" anchor="ctr"/>
          <a:lstStyle/>
          <a:p>
            <a:pPr lvl="0"/>
            <a:endParaRPr lang="en-US" noProof="0"/>
          </a:p>
        </p:txBody>
      </p:sp>
      <p:sp>
        <p:nvSpPr>
          <p:cNvPr id="5" name="Notes Placeholder 4"/>
          <p:cNvSpPr>
            <a:spLocks noGrp="1"/>
          </p:cNvSpPr>
          <p:nvPr>
            <p:ph type="body" sz="quarter" idx="3"/>
          </p:nvPr>
        </p:nvSpPr>
        <p:spPr>
          <a:xfrm>
            <a:off x="731838" y="4560888"/>
            <a:ext cx="5851525" cy="4321175"/>
          </a:xfrm>
          <a:prstGeom prst="rect">
            <a:avLst/>
          </a:prstGeom>
        </p:spPr>
        <p:txBody>
          <a:bodyPr vert="horz" lIns="96653" tIns="48327" rIns="96653" bIns="48327" rtlCol="0">
            <a:normAutofit/>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p:cNvSpPr>
            <a:spLocks noGrp="1"/>
          </p:cNvSpPr>
          <p:nvPr>
            <p:ph type="ftr" sz="quarter" idx="4"/>
          </p:nvPr>
        </p:nvSpPr>
        <p:spPr>
          <a:xfrm>
            <a:off x="0" y="9118600"/>
            <a:ext cx="3170238" cy="481013"/>
          </a:xfrm>
          <a:prstGeom prst="rect">
            <a:avLst/>
          </a:prstGeom>
        </p:spPr>
        <p:txBody>
          <a:bodyPr vert="horz" lIns="96653" tIns="48327" rIns="96653" bIns="48327" rtlCol="0" anchor="b"/>
          <a:lstStyle>
            <a:lvl1pPr algn="l" fontAlgn="auto">
              <a:spcBef>
                <a:spcPts val="0"/>
              </a:spcBef>
              <a:spcAft>
                <a:spcPts val="0"/>
              </a:spcAft>
              <a:defRPr sz="1200">
                <a:latin typeface="+mn-lt"/>
                <a:ea typeface="+mn-ea"/>
                <a:cs typeface="+mn-cs"/>
              </a:defRPr>
            </a:lvl1pPr>
          </a:lstStyle>
          <a:p>
            <a:pPr>
              <a:defRPr/>
            </a:pPr>
            <a:endParaRPr lang="en-US"/>
          </a:p>
        </p:txBody>
      </p:sp>
      <p:sp>
        <p:nvSpPr>
          <p:cNvPr id="7" name="Slide Number Placeholder 6"/>
          <p:cNvSpPr>
            <a:spLocks noGrp="1"/>
          </p:cNvSpPr>
          <p:nvPr>
            <p:ph type="sldNum" sz="quarter" idx="5"/>
          </p:nvPr>
        </p:nvSpPr>
        <p:spPr>
          <a:xfrm>
            <a:off x="4143375" y="9118600"/>
            <a:ext cx="3170238" cy="481013"/>
          </a:xfrm>
          <a:prstGeom prst="rect">
            <a:avLst/>
          </a:prstGeom>
        </p:spPr>
        <p:txBody>
          <a:bodyPr vert="horz" wrap="square" lIns="96653" tIns="48327" rIns="96653" bIns="48327" numCol="1" anchor="b" anchorCtr="0" compatLnSpc="1">
            <a:prstTxWarp prst="textNoShape">
              <a:avLst/>
            </a:prstTxWarp>
          </a:bodyPr>
          <a:lstStyle>
            <a:lvl1pPr algn="r">
              <a:defRPr sz="1200">
                <a:latin typeface="Calibri" charset="0"/>
                <a:ea typeface="ヒラギノ角ゴ Pro W3" charset="-128"/>
                <a:cs typeface="ヒラギノ角ゴ Pro W3" charset="-128"/>
              </a:defRPr>
            </a:lvl1pPr>
          </a:lstStyle>
          <a:p>
            <a:pPr>
              <a:defRPr/>
            </a:pPr>
            <a:fld id="{F8B449A7-3F4A-FD46-A554-2A5EC93D50D9}" type="slidenum">
              <a:rPr lang="en-US"/>
              <a:pPr>
                <a:defRPr/>
              </a:pPr>
              <a:t>‹#›</a:t>
            </a:fld>
            <a:endParaRPr lang="en-US"/>
          </a:p>
        </p:txBody>
      </p:sp>
    </p:spTree>
    <p:extLst>
      <p:ext uri="{BB962C8B-B14F-4D97-AF65-F5344CB8AC3E}">
        <p14:creationId xmlns:p14="http://schemas.microsoft.com/office/powerpoint/2010/main" val="86094539"/>
      </p:ext>
    </p:extLst>
  </p:cSld>
  <p:clrMap bg1="lt1" tx1="dk1" bg2="lt2" tx2="dk2" accent1="accent1" accent2="accent2" accent3="accent3" accent4="accent4" accent5="accent5" accent6="accent6" hlink="hlink" folHlink="folHlink"/>
  <p:hf hdr="0" ftr="0" dt="0"/>
  <p:notesStyle>
    <a:lvl1pPr algn="l" rtl="0" eaLnBrk="0" fontAlgn="base" hangingPunct="0">
      <a:spcBef>
        <a:spcPct val="30000"/>
      </a:spcBef>
      <a:spcAft>
        <a:spcPct val="0"/>
      </a:spcAft>
      <a:defRPr sz="1200" kern="1200">
        <a:solidFill>
          <a:schemeClr val="tx1"/>
        </a:solidFill>
        <a:latin typeface="+mn-lt"/>
        <a:ea typeface="ヒラギノ角ゴ Pro W3" pitchFamily="-109" charset="-128"/>
        <a:cs typeface="ヒラギノ角ゴ Pro W3" pitchFamily="-109" charset="-128"/>
      </a:defRPr>
    </a:lvl1pPr>
    <a:lvl2pPr marL="457200" algn="l" rtl="0" eaLnBrk="0" fontAlgn="base" hangingPunct="0">
      <a:spcBef>
        <a:spcPct val="30000"/>
      </a:spcBef>
      <a:spcAft>
        <a:spcPct val="0"/>
      </a:spcAft>
      <a:defRPr sz="1200" kern="1200">
        <a:solidFill>
          <a:schemeClr val="tx1"/>
        </a:solidFill>
        <a:latin typeface="+mn-lt"/>
        <a:ea typeface="ヒラギノ角ゴ Pro W3" pitchFamily="-109" charset="-128"/>
        <a:cs typeface="+mn-cs"/>
      </a:defRPr>
    </a:lvl2pPr>
    <a:lvl3pPr marL="914400" algn="l" rtl="0" eaLnBrk="0" fontAlgn="base" hangingPunct="0">
      <a:spcBef>
        <a:spcPct val="30000"/>
      </a:spcBef>
      <a:spcAft>
        <a:spcPct val="0"/>
      </a:spcAft>
      <a:defRPr sz="1200" kern="1200">
        <a:solidFill>
          <a:schemeClr val="tx1"/>
        </a:solidFill>
        <a:latin typeface="+mn-lt"/>
        <a:ea typeface="ＭＳ Ｐゴシック" pitchFamily="-105" charset="-128"/>
        <a:cs typeface="ＭＳ Ｐゴシック" pitchFamily="-105" charset="-128"/>
      </a:defRPr>
    </a:lvl3pPr>
    <a:lvl4pPr marL="1371600" algn="l" rtl="0" eaLnBrk="0" fontAlgn="base" hangingPunct="0">
      <a:spcBef>
        <a:spcPct val="30000"/>
      </a:spcBef>
      <a:spcAft>
        <a:spcPct val="0"/>
      </a:spcAft>
      <a:defRPr sz="1200" kern="1200">
        <a:solidFill>
          <a:schemeClr val="tx1"/>
        </a:solidFill>
        <a:latin typeface="+mn-lt"/>
        <a:ea typeface="ＭＳ Ｐゴシック" pitchFamily="-105" charset="-128"/>
        <a:cs typeface="+mn-cs"/>
      </a:defRPr>
    </a:lvl4pPr>
    <a:lvl5pPr marL="1828800" algn="l" rtl="0" eaLnBrk="0" fontAlgn="base" hangingPunct="0">
      <a:spcBef>
        <a:spcPct val="30000"/>
      </a:spcBef>
      <a:spcAft>
        <a:spcPct val="0"/>
      </a:spcAft>
      <a:defRPr sz="1200" kern="1200">
        <a:solidFill>
          <a:schemeClr val="tx1"/>
        </a:solidFill>
        <a:latin typeface="+mn-lt"/>
        <a:ea typeface="ヒラギノ角ゴ Pro W3" charset="-128"/>
        <a:cs typeface="ヒラギノ角ゴ Pro W3" charset="-128"/>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Slide Image Placeholder 1"/>
          <p:cNvSpPr>
            <a:spLocks noGrp="1" noRot="1" noChangeAspect="1" noTextEdit="1"/>
          </p:cNvSpPr>
          <p:nvPr>
            <p:ph type="sldImg"/>
          </p:nvPr>
        </p:nvSpPr>
        <p:spPr bwMode="auto">
          <a:xfrm>
            <a:off x="457200" y="719138"/>
            <a:ext cx="6400800" cy="3600450"/>
          </a:xfrm>
          <a:noFill/>
          <a:ln>
            <a:solidFill>
              <a:srgbClr val="000000"/>
            </a:solidFill>
            <a:miter lim="800000"/>
            <a:headEnd/>
            <a:tailEnd/>
          </a:ln>
        </p:spPr>
      </p:sp>
      <p:sp>
        <p:nvSpPr>
          <p:cNvPr id="9219" name="Notes Placeholder 2"/>
          <p:cNvSpPr>
            <a:spLocks noGrp="1"/>
          </p:cNvSpPr>
          <p:nvPr>
            <p:ph type="body" idx="1"/>
          </p:nvPr>
        </p:nvSpPr>
        <p:spPr bwMode="auto">
          <a:noFill/>
        </p:spPr>
        <p:txBody>
          <a:bodyPr wrap="square" numCol="1" anchor="t" anchorCtr="0" compatLnSpc="1">
            <a:prstTxWarp prst="textNoShape">
              <a:avLst/>
            </a:prstTxWarp>
          </a:bodyPr>
          <a:lstStyle/>
          <a:p>
            <a:endParaRPr lang="en-US" dirty="0">
              <a:ea typeface="ヒラギノ角ゴ Pro W3" pitchFamily="29" charset="-128"/>
              <a:cs typeface="ヒラギノ角ゴ Pro W3" pitchFamily="29" charset="-128"/>
            </a:endParaRPr>
          </a:p>
        </p:txBody>
      </p:sp>
      <p:sp>
        <p:nvSpPr>
          <p:cNvPr id="9220" name="Slide Number Placeholder 3"/>
          <p:cNvSpPr>
            <a:spLocks noGrp="1"/>
          </p:cNvSpPr>
          <p:nvPr>
            <p:ph type="sldNum" sz="quarter" idx="5"/>
          </p:nvPr>
        </p:nvSpPr>
        <p:spPr bwMode="auto">
          <a:noFill/>
          <a:ln>
            <a:miter lim="800000"/>
            <a:headEnd/>
            <a:tailEnd/>
          </a:ln>
        </p:spPr>
        <p:txBody>
          <a:bodyPr/>
          <a:lstStyle/>
          <a:p>
            <a:fld id="{93965946-E493-E942-950F-69580B6EDE0A}" type="slidenum">
              <a:rPr lang="en-US">
                <a:latin typeface="Calibri" pitchFamily="29" charset="0"/>
                <a:ea typeface="ヒラギノ角ゴ Pro W3" pitchFamily="29" charset="-128"/>
                <a:cs typeface="ヒラギノ角ゴ Pro W3" pitchFamily="29" charset="-128"/>
              </a:rPr>
              <a:pPr/>
              <a:t>1</a:t>
            </a:fld>
            <a:endParaRPr lang="en-US">
              <a:latin typeface="Calibri" pitchFamily="29" charset="0"/>
              <a:ea typeface="ヒラギノ角ゴ Pro W3" pitchFamily="29" charset="-128"/>
              <a:cs typeface="ヒラギノ角ゴ Pro W3" pitchFamily="29" charset="-128"/>
            </a:endParaRPr>
          </a:p>
        </p:txBody>
      </p:sp>
    </p:spTree>
    <p:extLst>
      <p:ext uri="{BB962C8B-B14F-4D97-AF65-F5344CB8AC3E}">
        <p14:creationId xmlns:p14="http://schemas.microsoft.com/office/powerpoint/2010/main" val="2381758893"/>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F1E71D69-284A-2849-A66C-ECAE3D06BD0F}"/>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76200" y="857251"/>
            <a:ext cx="8991600" cy="4012406"/>
          </a:xfrm>
          <a:prstGeom prst="rect">
            <a:avLst/>
          </a:prstGeom>
        </p:spPr>
        <p:txBody>
          <a:bodyPr/>
          <a:lstStyle>
            <a:lvl1pPr>
              <a:buClr>
                <a:schemeClr val="accent2">
                  <a:lumMod val="75000"/>
                </a:schemeClr>
              </a:buClr>
              <a:defRPr>
                <a:latin typeface="Arial"/>
                <a:cs typeface="Arial"/>
              </a:defRPr>
            </a:lvl1pPr>
            <a:lvl2pPr>
              <a:buClr>
                <a:schemeClr val="accent1"/>
              </a:buClr>
              <a:defRPr>
                <a:latin typeface="Arial"/>
                <a:cs typeface="Arial"/>
              </a:defRPr>
            </a:lvl2pPr>
            <a:lvl3pPr>
              <a:defRPr>
                <a:latin typeface="Arial"/>
                <a:cs typeface="Arial"/>
              </a:defRPr>
            </a:lvl3pPr>
            <a:lvl4pPr>
              <a:defRPr>
                <a:latin typeface="Arial"/>
                <a:cs typeface="Arial"/>
              </a:defRPr>
            </a:lvl4pPr>
            <a:lvl5pPr>
              <a:defRPr>
                <a:latin typeface="Arial"/>
                <a:cs typeface="Aria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Slide Number Placeholder 5"/>
          <p:cNvSpPr txBox="1">
            <a:spLocks/>
          </p:cNvSpPr>
          <p:nvPr userDrawn="1"/>
        </p:nvSpPr>
        <p:spPr>
          <a:xfrm>
            <a:off x="6932613" y="4970860"/>
            <a:ext cx="2133600" cy="171450"/>
          </a:xfrm>
          <a:prstGeom prst="rect">
            <a:avLst/>
          </a:prstGeom>
        </p:spPr>
        <p:txBody>
          <a:bodyPr anchor="ctr">
            <a:prstTxWarp prst="textNoShape">
              <a:avLst/>
            </a:prstTxWarp>
          </a:bodyPr>
          <a:lstStyle/>
          <a:p>
            <a:pPr algn="r">
              <a:defRPr/>
            </a:pPr>
            <a:fld id="{17F8D5CB-F081-0044-A0CB-882F132F8FAA}" type="slidenum">
              <a:rPr lang="en-US" sz="750" smtClean="0">
                <a:solidFill>
                  <a:srgbClr val="000000"/>
                </a:solidFill>
                <a:latin typeface="Calibri" charset="0"/>
                <a:ea typeface="ヒラギノ角ゴ Pro W3" charset="-128"/>
                <a:cs typeface="ヒラギノ角ゴ Pro W3" charset="-128"/>
              </a:rPr>
              <a:pPr algn="r">
                <a:defRPr/>
              </a:pPr>
              <a:t>‹#›</a:t>
            </a:fld>
            <a:endParaRPr lang="en-US" sz="750" dirty="0">
              <a:solidFill>
                <a:srgbClr val="000000"/>
              </a:solidFill>
              <a:latin typeface="Calibri" charset="0"/>
              <a:ea typeface="ヒラギノ角ゴ Pro W3" charset="-128"/>
              <a:cs typeface="ヒラギノ角ゴ Pro W3" charset="-128"/>
            </a:endParaRPr>
          </a:p>
        </p:txBody>
      </p:sp>
      <p:sp>
        <p:nvSpPr>
          <p:cNvPr id="7" name="Title Placeholder 10"/>
          <p:cNvSpPr>
            <a:spLocks noGrp="1"/>
          </p:cNvSpPr>
          <p:nvPr>
            <p:ph type="title"/>
          </p:nvPr>
        </p:nvSpPr>
        <p:spPr>
          <a:xfrm>
            <a:off x="1221746" y="147562"/>
            <a:ext cx="6679410" cy="484748"/>
          </a:xfrm>
          <a:prstGeom prst="rect">
            <a:avLst/>
          </a:prstGeom>
        </p:spPr>
        <p:txBody>
          <a:bodyPr rtlCol="0">
            <a:noAutofit/>
          </a:bodyPr>
          <a:lstStyle>
            <a:lvl1pPr>
              <a:defRPr sz="2400">
                <a:latin typeface="Arial"/>
                <a:cs typeface="Arial"/>
              </a:defRPr>
            </a:lvl1pPr>
          </a:lstStyle>
          <a:p>
            <a:r>
              <a:rPr lang="en-US" dirty="0"/>
              <a:t>Click to edit Master title style</a:t>
            </a:r>
          </a:p>
        </p:txBody>
      </p:sp>
      <p:sp>
        <p:nvSpPr>
          <p:cNvPr id="10" name="Date Placeholder 12"/>
          <p:cNvSpPr>
            <a:spLocks noGrp="1"/>
          </p:cNvSpPr>
          <p:nvPr>
            <p:ph type="dt" sz="half" idx="2"/>
          </p:nvPr>
        </p:nvSpPr>
        <p:spPr>
          <a:xfrm>
            <a:off x="142875" y="4970860"/>
            <a:ext cx="2133600" cy="172640"/>
          </a:xfrm>
          <a:prstGeom prst="rect">
            <a:avLst/>
          </a:prstGeom>
        </p:spPr>
        <p:txBody>
          <a:bodyPr vert="horz" lIns="91440" tIns="45720" rIns="91440" bIns="45720" rtlCol="0" anchor="ctr"/>
          <a:lstStyle>
            <a:lvl1pPr algn="l">
              <a:defRPr sz="900" baseline="0">
                <a:solidFill>
                  <a:schemeClr val="tx1"/>
                </a:solidFill>
              </a:defRPr>
            </a:lvl1pPr>
          </a:lstStyle>
          <a:p>
            <a:fld id="{A9E79D4F-B57E-1C4E-8EE1-3B4427408A1A}" type="datetime4">
              <a:rPr lang="en-US" smtClean="0"/>
              <a:pPr/>
              <a:t>October 30, 2018</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image" Target="../media/image3.png"/><Relationship Id="rId5" Type="http://schemas.openxmlformats.org/officeDocument/2006/relationships/image" Target="../media/image2.png"/><Relationship Id="rId4" Type="http://schemas.openxmlformats.org/officeDocument/2006/relationships/image" Target="../media/image1.jpe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CC508B32-7FBB-B642-A944-C33966F695D0}"/>
              </a:ext>
            </a:extLst>
          </p:cNvPr>
          <p:cNvPicPr>
            <a:picLocks noChangeAspect="1"/>
          </p:cNvPicPr>
          <p:nvPr userDrawn="1"/>
        </p:nvPicPr>
        <p:blipFill>
          <a:blip r:embed="rId4" cstate="print">
            <a:alphaModFix amt="50000"/>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
        <p:nvSpPr>
          <p:cNvPr id="6" name="Slide Number Placeholder 5"/>
          <p:cNvSpPr>
            <a:spLocks noGrp="1"/>
          </p:cNvSpPr>
          <p:nvPr>
            <p:ph type="sldNum" sz="quarter" idx="4"/>
          </p:nvPr>
        </p:nvSpPr>
        <p:spPr>
          <a:xfrm>
            <a:off x="6934200" y="4972050"/>
            <a:ext cx="2133600" cy="171450"/>
          </a:xfrm>
          <a:prstGeom prst="rect">
            <a:avLst/>
          </a:prstGeom>
        </p:spPr>
        <p:txBody>
          <a:bodyPr vert="horz" wrap="square" lIns="91440" tIns="45720" rIns="91440" bIns="45720" numCol="1" anchor="ctr" anchorCtr="0" compatLnSpc="1">
            <a:prstTxWarp prst="textNoShape">
              <a:avLst/>
            </a:prstTxWarp>
          </a:bodyPr>
          <a:lstStyle>
            <a:lvl1pPr algn="r">
              <a:defRPr sz="750">
                <a:solidFill>
                  <a:srgbClr val="000000"/>
                </a:solidFill>
                <a:latin typeface="Calibri" charset="0"/>
                <a:ea typeface="ヒラギノ角ゴ Pro W3" charset="-128"/>
                <a:cs typeface="ヒラギノ角ゴ Pro W3" charset="-128"/>
              </a:defRPr>
            </a:lvl1pPr>
          </a:lstStyle>
          <a:p>
            <a:pPr>
              <a:defRPr/>
            </a:pPr>
            <a:fld id="{2DCE6D5B-4AB6-3147-B0D9-B784D301F899}" type="slidenum">
              <a:rPr lang="en-US" smtClean="0"/>
              <a:pPr>
                <a:defRPr/>
              </a:pPr>
              <a:t>‹#›</a:t>
            </a:fld>
            <a:endParaRPr lang="en-US" dirty="0"/>
          </a:p>
        </p:txBody>
      </p:sp>
      <p:sp>
        <p:nvSpPr>
          <p:cNvPr id="1028" name="Title Placeholder 8"/>
          <p:cNvSpPr>
            <a:spLocks noGrp="1"/>
          </p:cNvSpPr>
          <p:nvPr>
            <p:ph type="title"/>
          </p:nvPr>
        </p:nvSpPr>
        <p:spPr bwMode="auto">
          <a:xfrm>
            <a:off x="1209678" y="120254"/>
            <a:ext cx="6791325" cy="461963"/>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t>Click to edit Master title</a:t>
            </a:r>
          </a:p>
        </p:txBody>
      </p:sp>
      <p:pic>
        <p:nvPicPr>
          <p:cNvPr id="1029" name="Picture 9" descr="NASA Meatball.png"/>
          <p:cNvPicPr>
            <a:picLocks noChangeAspect="1"/>
          </p:cNvPicPr>
          <p:nvPr userDrawn="1"/>
        </p:nvPicPr>
        <p:blipFill>
          <a:blip r:embed="rId5"/>
          <a:srcRect/>
          <a:stretch>
            <a:fillRect/>
          </a:stretch>
        </p:blipFill>
        <p:spPr bwMode="auto">
          <a:xfrm>
            <a:off x="8290381" y="109539"/>
            <a:ext cx="793293" cy="626269"/>
          </a:xfrm>
          <a:prstGeom prst="rect">
            <a:avLst/>
          </a:prstGeom>
          <a:noFill/>
          <a:ln w="9525">
            <a:noFill/>
            <a:miter lim="800000"/>
            <a:headEnd/>
            <a:tailEnd/>
          </a:ln>
        </p:spPr>
      </p:pic>
      <p:cxnSp>
        <p:nvCxnSpPr>
          <p:cNvPr id="12" name="Straight Connector 11"/>
          <p:cNvCxnSpPr>
            <a:cxnSpLocks noChangeShapeType="1"/>
          </p:cNvCxnSpPr>
          <p:nvPr userDrawn="1"/>
        </p:nvCxnSpPr>
        <p:spPr bwMode="auto">
          <a:xfrm>
            <a:off x="1209678" y="734617"/>
            <a:ext cx="6791325" cy="1190"/>
          </a:xfrm>
          <a:prstGeom prst="line">
            <a:avLst/>
          </a:prstGeom>
          <a:noFill/>
          <a:ln w="25400">
            <a:solidFill>
              <a:schemeClr val="accent1"/>
            </a:solidFill>
            <a:round/>
            <a:headEnd/>
            <a:tailEnd/>
          </a:ln>
          <a:effectLst>
            <a:outerShdw dist="20000" dir="5400000" rotWithShape="0">
              <a:srgbClr val="808080">
                <a:alpha val="37999"/>
              </a:srgbClr>
            </a:outerShdw>
          </a:effectLst>
        </p:spPr>
      </p:cxnSp>
      <p:pic>
        <p:nvPicPr>
          <p:cNvPr id="10" name="Picture 9" descr="SAGE III LOGO no Latin.png"/>
          <p:cNvPicPr>
            <a:picLocks noChangeAspect="1"/>
          </p:cNvPicPr>
          <p:nvPr userDrawn="1"/>
        </p:nvPicPr>
        <p:blipFill>
          <a:blip r:embed="rId6"/>
          <a:stretch>
            <a:fillRect/>
          </a:stretch>
        </p:blipFill>
        <p:spPr>
          <a:xfrm>
            <a:off x="240203" y="120254"/>
            <a:ext cx="680096" cy="702751"/>
          </a:xfrm>
          <a:prstGeom prst="rect">
            <a:avLst/>
          </a:prstGeom>
        </p:spPr>
      </p:pic>
      <p:sp>
        <p:nvSpPr>
          <p:cNvPr id="13" name="Date Placeholder 12"/>
          <p:cNvSpPr>
            <a:spLocks noGrp="1"/>
          </p:cNvSpPr>
          <p:nvPr>
            <p:ph type="dt" sz="half" idx="2"/>
          </p:nvPr>
        </p:nvSpPr>
        <p:spPr>
          <a:xfrm>
            <a:off x="142875" y="4869657"/>
            <a:ext cx="2133600" cy="273844"/>
          </a:xfrm>
          <a:prstGeom prst="rect">
            <a:avLst/>
          </a:prstGeom>
        </p:spPr>
        <p:txBody>
          <a:bodyPr vert="horz" lIns="91440" tIns="45720" rIns="91440" bIns="45720" rtlCol="0" anchor="ctr"/>
          <a:lstStyle>
            <a:lvl1pPr algn="l">
              <a:defRPr sz="900" baseline="0">
                <a:solidFill>
                  <a:schemeClr val="tx1"/>
                </a:solidFill>
              </a:defRPr>
            </a:lvl1pPr>
          </a:lstStyle>
          <a:p>
            <a:fld id="{A9E79D4F-B57E-1C4E-8EE1-3B4427408A1A}" type="datetime4">
              <a:rPr lang="en-US" smtClean="0"/>
              <a:pPr/>
              <a:t>October 30, 2018</a:t>
            </a:fld>
            <a:endParaRPr lang="en-US" dirty="0"/>
          </a:p>
        </p:txBody>
      </p:sp>
    </p:spTree>
  </p:cSld>
  <p:clrMap bg1="lt1" tx1="dk1" bg2="lt2" tx2="dk2" accent1="accent1" accent2="accent2" accent3="accent3" accent4="accent4" accent5="accent5" accent6="accent6" hlink="hlink" folHlink="folHlink"/>
  <p:sldLayoutIdLst>
    <p:sldLayoutId id="2147484394" r:id="rId1"/>
    <p:sldLayoutId id="2147484395" r:id="rId2"/>
  </p:sldLayoutIdLst>
  <p:hf hdr="0" ftr="0"/>
  <p:txStyles>
    <p:titleStyle>
      <a:lvl1pPr algn="ctr" rtl="0" eaLnBrk="0" fontAlgn="base" hangingPunct="0">
        <a:spcBef>
          <a:spcPct val="0"/>
        </a:spcBef>
        <a:spcAft>
          <a:spcPct val="0"/>
        </a:spcAft>
        <a:defRPr sz="2400" b="1" kern="1200">
          <a:solidFill>
            <a:srgbClr val="000090"/>
          </a:solidFill>
          <a:latin typeface="Arial"/>
          <a:ea typeface="ヒラギノ角ゴ Pro W3" pitchFamily="-109" charset="-128"/>
          <a:cs typeface="Arial"/>
        </a:defRPr>
      </a:lvl1pPr>
      <a:lvl2pPr algn="ctr" rtl="0" eaLnBrk="0" fontAlgn="base" hangingPunct="0">
        <a:spcBef>
          <a:spcPct val="0"/>
        </a:spcBef>
        <a:spcAft>
          <a:spcPct val="0"/>
        </a:spcAft>
        <a:defRPr sz="2100" b="1">
          <a:solidFill>
            <a:srgbClr val="000090"/>
          </a:solidFill>
          <a:latin typeface="Calibri" pitchFamily="34" charset="0"/>
          <a:ea typeface="ヒラギノ角ゴ Pro W3" pitchFamily="-109" charset="-128"/>
          <a:cs typeface="ヒラギノ角ゴ Pro W3" pitchFamily="-109" charset="-128"/>
        </a:defRPr>
      </a:lvl2pPr>
      <a:lvl3pPr algn="ctr" rtl="0" eaLnBrk="0" fontAlgn="base" hangingPunct="0">
        <a:spcBef>
          <a:spcPct val="0"/>
        </a:spcBef>
        <a:spcAft>
          <a:spcPct val="0"/>
        </a:spcAft>
        <a:defRPr sz="2100" b="1">
          <a:solidFill>
            <a:srgbClr val="000090"/>
          </a:solidFill>
          <a:latin typeface="Calibri" pitchFamily="34" charset="0"/>
          <a:ea typeface="ヒラギノ角ゴ Pro W3" pitchFamily="-109" charset="-128"/>
          <a:cs typeface="ヒラギノ角ゴ Pro W3" pitchFamily="-109" charset="-128"/>
        </a:defRPr>
      </a:lvl3pPr>
      <a:lvl4pPr algn="ctr" rtl="0" eaLnBrk="0" fontAlgn="base" hangingPunct="0">
        <a:spcBef>
          <a:spcPct val="0"/>
        </a:spcBef>
        <a:spcAft>
          <a:spcPct val="0"/>
        </a:spcAft>
        <a:defRPr sz="2100" b="1">
          <a:solidFill>
            <a:srgbClr val="000090"/>
          </a:solidFill>
          <a:latin typeface="Calibri" pitchFamily="34" charset="0"/>
          <a:ea typeface="ヒラギノ角ゴ Pro W3" pitchFamily="-109" charset="-128"/>
          <a:cs typeface="ヒラギノ角ゴ Pro W3" pitchFamily="-109" charset="-128"/>
        </a:defRPr>
      </a:lvl4pPr>
      <a:lvl5pPr algn="ctr" rtl="0" eaLnBrk="0" fontAlgn="base" hangingPunct="0">
        <a:spcBef>
          <a:spcPct val="0"/>
        </a:spcBef>
        <a:spcAft>
          <a:spcPct val="0"/>
        </a:spcAft>
        <a:defRPr sz="2100" b="1">
          <a:solidFill>
            <a:srgbClr val="000090"/>
          </a:solidFill>
          <a:latin typeface="Calibri" pitchFamily="34" charset="0"/>
          <a:ea typeface="ヒラギノ角ゴ Pro W3" pitchFamily="-109" charset="-128"/>
          <a:cs typeface="ヒラギノ角ゴ Pro W3" pitchFamily="-109" charset="-128"/>
        </a:defRPr>
      </a:lvl5pPr>
      <a:lvl6pPr marL="342892" algn="ctr" rtl="0" fontAlgn="base">
        <a:spcBef>
          <a:spcPct val="0"/>
        </a:spcBef>
        <a:spcAft>
          <a:spcPct val="0"/>
        </a:spcAft>
        <a:defRPr sz="2700" b="1">
          <a:solidFill>
            <a:schemeClr val="bg1"/>
          </a:solidFill>
          <a:latin typeface="Calibri" pitchFamily="34" charset="0"/>
        </a:defRPr>
      </a:lvl6pPr>
      <a:lvl7pPr marL="685783" algn="ctr" rtl="0" fontAlgn="base">
        <a:spcBef>
          <a:spcPct val="0"/>
        </a:spcBef>
        <a:spcAft>
          <a:spcPct val="0"/>
        </a:spcAft>
        <a:defRPr sz="2700" b="1">
          <a:solidFill>
            <a:schemeClr val="bg1"/>
          </a:solidFill>
          <a:latin typeface="Calibri" pitchFamily="34" charset="0"/>
        </a:defRPr>
      </a:lvl7pPr>
      <a:lvl8pPr marL="1028675" algn="ctr" rtl="0" fontAlgn="base">
        <a:spcBef>
          <a:spcPct val="0"/>
        </a:spcBef>
        <a:spcAft>
          <a:spcPct val="0"/>
        </a:spcAft>
        <a:defRPr sz="2700" b="1">
          <a:solidFill>
            <a:schemeClr val="bg1"/>
          </a:solidFill>
          <a:latin typeface="Calibri" pitchFamily="34" charset="0"/>
        </a:defRPr>
      </a:lvl8pPr>
      <a:lvl9pPr marL="1371566" algn="ctr" rtl="0" fontAlgn="base">
        <a:spcBef>
          <a:spcPct val="0"/>
        </a:spcBef>
        <a:spcAft>
          <a:spcPct val="0"/>
        </a:spcAft>
        <a:defRPr sz="2700" b="1">
          <a:solidFill>
            <a:schemeClr val="bg1"/>
          </a:solidFill>
          <a:latin typeface="Calibri" pitchFamily="34" charset="0"/>
        </a:defRPr>
      </a:lvl9pPr>
    </p:titleStyle>
    <p:bodyStyle>
      <a:lvl1pPr marL="257168" indent="-257168" algn="l" rtl="0" eaLnBrk="0" fontAlgn="base" hangingPunct="0">
        <a:spcBef>
          <a:spcPct val="20000"/>
        </a:spcBef>
        <a:spcAft>
          <a:spcPct val="0"/>
        </a:spcAft>
        <a:buClr>
          <a:srgbClr val="C00000"/>
        </a:buClr>
        <a:buFont typeface="Wingdings" pitchFamily="29" charset="2"/>
        <a:buChar char="Ø"/>
        <a:defRPr sz="2100" b="1" kern="1200">
          <a:solidFill>
            <a:schemeClr val="tx1"/>
          </a:solidFill>
          <a:latin typeface="+mn-lt"/>
          <a:ea typeface="ヒラギノ角ゴ Pro W3" pitchFamily="-109" charset="-128"/>
          <a:cs typeface="ヒラギノ角ゴ Pro W3" pitchFamily="-109" charset="-128"/>
        </a:defRPr>
      </a:lvl1pPr>
      <a:lvl2pPr marL="557199" indent="-214308" algn="l" rtl="0" eaLnBrk="0" fontAlgn="base" hangingPunct="0">
        <a:spcBef>
          <a:spcPct val="20000"/>
        </a:spcBef>
        <a:spcAft>
          <a:spcPct val="0"/>
        </a:spcAft>
        <a:buClr>
          <a:srgbClr val="0000CC"/>
        </a:buClr>
        <a:buFont typeface="Arial" pitchFamily="29" charset="0"/>
        <a:buChar char="•"/>
        <a:defRPr sz="1800" kern="1200">
          <a:solidFill>
            <a:schemeClr val="tx1"/>
          </a:solidFill>
          <a:latin typeface="+mn-lt"/>
          <a:ea typeface="ヒラギノ角ゴ Pro W3" pitchFamily="-109" charset="-128"/>
          <a:cs typeface="+mn-cs"/>
        </a:defRPr>
      </a:lvl2pPr>
      <a:lvl3pPr marL="857228" indent="-171446" algn="l" rtl="0" eaLnBrk="0" fontAlgn="base" hangingPunct="0">
        <a:spcBef>
          <a:spcPct val="20000"/>
        </a:spcBef>
        <a:spcAft>
          <a:spcPct val="0"/>
        </a:spcAft>
        <a:buFont typeface="Wingdings" pitchFamily="29" charset="2"/>
        <a:buChar char="§"/>
        <a:defRPr sz="1500" kern="1200">
          <a:solidFill>
            <a:schemeClr val="tx1"/>
          </a:solidFill>
          <a:latin typeface="+mn-lt"/>
          <a:ea typeface="ＭＳ Ｐゴシック" pitchFamily="-105" charset="-128"/>
          <a:cs typeface="ＭＳ Ｐゴシック" pitchFamily="-105" charset="-128"/>
        </a:defRPr>
      </a:lvl3pPr>
      <a:lvl4pPr marL="1200120" indent="-171446" algn="l" rtl="0" eaLnBrk="0" fontAlgn="base" hangingPunct="0">
        <a:spcBef>
          <a:spcPct val="20000"/>
        </a:spcBef>
        <a:spcAft>
          <a:spcPct val="0"/>
        </a:spcAft>
        <a:buFont typeface="Courier New" pitchFamily="29" charset="0"/>
        <a:buChar char="o"/>
        <a:defRPr kern="1200">
          <a:solidFill>
            <a:schemeClr val="tx1"/>
          </a:solidFill>
          <a:latin typeface="+mn-lt"/>
          <a:ea typeface="ＭＳ Ｐゴシック" pitchFamily="-105" charset="-128"/>
          <a:cs typeface="+mn-cs"/>
        </a:defRPr>
      </a:lvl4pPr>
      <a:lvl5pPr marL="1543012" indent="-171446" algn="l" rtl="0" eaLnBrk="0" fontAlgn="base" hangingPunct="0">
        <a:spcBef>
          <a:spcPct val="20000"/>
        </a:spcBef>
        <a:spcAft>
          <a:spcPct val="0"/>
        </a:spcAft>
        <a:buFont typeface="Arial" pitchFamily="29" charset="0"/>
        <a:buChar char="•"/>
        <a:defRPr kern="1200">
          <a:solidFill>
            <a:schemeClr val="tx1"/>
          </a:solidFill>
          <a:latin typeface="+mn-lt"/>
          <a:ea typeface="ヒラギノ角ゴ Pro W3" charset="-128"/>
          <a:cs typeface="ヒラギノ角ゴ Pro W3" charset="-128"/>
        </a:defRPr>
      </a:lvl5pPr>
      <a:lvl6pPr marL="1885903" indent="-171446" algn="l" defTabSz="685783" rtl="0" eaLnBrk="1" latinLnBrk="0" hangingPunct="1">
        <a:spcBef>
          <a:spcPct val="20000"/>
        </a:spcBef>
        <a:buFont typeface="Arial" pitchFamily="34" charset="0"/>
        <a:buChar char="•"/>
        <a:defRPr sz="1500" kern="1200">
          <a:solidFill>
            <a:schemeClr val="tx1"/>
          </a:solidFill>
          <a:latin typeface="+mn-lt"/>
          <a:ea typeface="+mn-ea"/>
          <a:cs typeface="+mn-cs"/>
        </a:defRPr>
      </a:lvl6pPr>
      <a:lvl7pPr marL="2228795" indent="-171446" algn="l" defTabSz="685783" rtl="0" eaLnBrk="1" latinLnBrk="0" hangingPunct="1">
        <a:spcBef>
          <a:spcPct val="20000"/>
        </a:spcBef>
        <a:buFont typeface="Arial" pitchFamily="34" charset="0"/>
        <a:buChar char="•"/>
        <a:defRPr sz="1500" kern="1200">
          <a:solidFill>
            <a:schemeClr val="tx1"/>
          </a:solidFill>
          <a:latin typeface="+mn-lt"/>
          <a:ea typeface="+mn-ea"/>
          <a:cs typeface="+mn-cs"/>
        </a:defRPr>
      </a:lvl7pPr>
      <a:lvl8pPr marL="2571686" indent="-171446" algn="l" defTabSz="685783" rtl="0" eaLnBrk="1" latinLnBrk="0" hangingPunct="1">
        <a:spcBef>
          <a:spcPct val="20000"/>
        </a:spcBef>
        <a:buFont typeface="Arial" pitchFamily="34" charset="0"/>
        <a:buChar char="•"/>
        <a:defRPr sz="1500" kern="1200">
          <a:solidFill>
            <a:schemeClr val="tx1"/>
          </a:solidFill>
          <a:latin typeface="+mn-lt"/>
          <a:ea typeface="+mn-ea"/>
          <a:cs typeface="+mn-cs"/>
        </a:defRPr>
      </a:lvl8pPr>
      <a:lvl9pPr marL="2914577" indent="-171446" algn="l" defTabSz="685783" rtl="0" eaLnBrk="1" latinLnBrk="0" hangingPunct="1">
        <a:spcBef>
          <a:spcPct val="20000"/>
        </a:spcBef>
        <a:buFont typeface="Arial" pitchFamily="34" charset="0"/>
        <a:buChar char="•"/>
        <a:defRPr sz="1500" kern="1200">
          <a:solidFill>
            <a:schemeClr val="tx1"/>
          </a:solidFill>
          <a:latin typeface="+mn-lt"/>
          <a:ea typeface="+mn-ea"/>
          <a:cs typeface="+mn-cs"/>
        </a:defRPr>
      </a:lvl9pPr>
    </p:bodyStyle>
    <p:otherStyle>
      <a:defPPr>
        <a:defRPr lang="en-US"/>
      </a:defPPr>
      <a:lvl1pPr marL="0" algn="l" defTabSz="685783" rtl="0" eaLnBrk="1" latinLnBrk="0" hangingPunct="1">
        <a:defRPr sz="1350" kern="1200">
          <a:solidFill>
            <a:schemeClr val="tx1"/>
          </a:solidFill>
          <a:latin typeface="+mn-lt"/>
          <a:ea typeface="+mn-ea"/>
          <a:cs typeface="+mn-cs"/>
        </a:defRPr>
      </a:lvl1pPr>
      <a:lvl2pPr marL="342892" algn="l" defTabSz="685783" rtl="0" eaLnBrk="1" latinLnBrk="0" hangingPunct="1">
        <a:defRPr sz="1350" kern="1200">
          <a:solidFill>
            <a:schemeClr val="tx1"/>
          </a:solidFill>
          <a:latin typeface="+mn-lt"/>
          <a:ea typeface="+mn-ea"/>
          <a:cs typeface="+mn-cs"/>
        </a:defRPr>
      </a:lvl2pPr>
      <a:lvl3pPr marL="685783" algn="l" defTabSz="685783" rtl="0" eaLnBrk="1" latinLnBrk="0" hangingPunct="1">
        <a:defRPr sz="1350" kern="1200">
          <a:solidFill>
            <a:schemeClr val="tx1"/>
          </a:solidFill>
          <a:latin typeface="+mn-lt"/>
          <a:ea typeface="+mn-ea"/>
          <a:cs typeface="+mn-cs"/>
        </a:defRPr>
      </a:lvl3pPr>
      <a:lvl4pPr marL="1028675" algn="l" defTabSz="685783" rtl="0" eaLnBrk="1" latinLnBrk="0" hangingPunct="1">
        <a:defRPr sz="1350" kern="1200">
          <a:solidFill>
            <a:schemeClr val="tx1"/>
          </a:solidFill>
          <a:latin typeface="+mn-lt"/>
          <a:ea typeface="+mn-ea"/>
          <a:cs typeface="+mn-cs"/>
        </a:defRPr>
      </a:lvl4pPr>
      <a:lvl5pPr marL="1371566" algn="l" defTabSz="685783" rtl="0" eaLnBrk="1" latinLnBrk="0" hangingPunct="1">
        <a:defRPr sz="1350" kern="1200">
          <a:solidFill>
            <a:schemeClr val="tx1"/>
          </a:solidFill>
          <a:latin typeface="+mn-lt"/>
          <a:ea typeface="+mn-ea"/>
          <a:cs typeface="+mn-cs"/>
        </a:defRPr>
      </a:lvl5pPr>
      <a:lvl6pPr marL="1714457" algn="l" defTabSz="685783" rtl="0" eaLnBrk="1" latinLnBrk="0" hangingPunct="1">
        <a:defRPr sz="1350" kern="1200">
          <a:solidFill>
            <a:schemeClr val="tx1"/>
          </a:solidFill>
          <a:latin typeface="+mn-lt"/>
          <a:ea typeface="+mn-ea"/>
          <a:cs typeface="+mn-cs"/>
        </a:defRPr>
      </a:lvl6pPr>
      <a:lvl7pPr marL="2057348" algn="l" defTabSz="685783" rtl="0" eaLnBrk="1" latinLnBrk="0" hangingPunct="1">
        <a:defRPr sz="1350" kern="1200">
          <a:solidFill>
            <a:schemeClr val="tx1"/>
          </a:solidFill>
          <a:latin typeface="+mn-lt"/>
          <a:ea typeface="+mn-ea"/>
          <a:cs typeface="+mn-cs"/>
        </a:defRPr>
      </a:lvl7pPr>
      <a:lvl8pPr marL="2400240" algn="l" defTabSz="685783" rtl="0" eaLnBrk="1" latinLnBrk="0" hangingPunct="1">
        <a:defRPr sz="1350" kern="1200">
          <a:solidFill>
            <a:schemeClr val="tx1"/>
          </a:solidFill>
          <a:latin typeface="+mn-lt"/>
          <a:ea typeface="+mn-ea"/>
          <a:cs typeface="+mn-cs"/>
        </a:defRPr>
      </a:lvl8pPr>
      <a:lvl9pPr marL="2743132" algn="l" defTabSz="685783"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hyperlink" Target="https://sage.nasa.gov/validation/" TargetMode="Externa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hyperlink" Target="mailto:carrie.roller@nasa.gov" TargetMode="Externa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extBox 2"/>
          <p:cNvSpPr txBox="1">
            <a:spLocks noChangeArrowheads="1"/>
          </p:cNvSpPr>
          <p:nvPr/>
        </p:nvSpPr>
        <p:spPr bwMode="auto">
          <a:xfrm>
            <a:off x="2713527" y="2770967"/>
            <a:ext cx="6126956" cy="820738"/>
          </a:xfrm>
          <a:prstGeom prst="rect">
            <a:avLst/>
          </a:prstGeom>
          <a:noFill/>
          <a:ln w="9525">
            <a:noFill/>
            <a:miter lim="800000"/>
            <a:headEnd/>
            <a:tailEnd/>
          </a:ln>
        </p:spPr>
        <p:txBody>
          <a:bodyPr>
            <a:prstTxWarp prst="textNoShape">
              <a:avLst/>
            </a:prstTxWarp>
            <a:spAutoFit/>
          </a:bodyPr>
          <a:lstStyle/>
          <a:p>
            <a:pPr algn="r">
              <a:spcBef>
                <a:spcPts val="450"/>
              </a:spcBef>
            </a:pPr>
            <a:r>
              <a:rPr lang="en-US" sz="1400" b="1" dirty="0">
                <a:solidFill>
                  <a:schemeClr val="bg1"/>
                </a:solidFill>
                <a:latin typeface="Helvetica Neue" panose="02000503000000020004" pitchFamily="2" charset="0"/>
                <a:ea typeface="Helvetica Neue" panose="02000503000000020004" pitchFamily="2" charset="0"/>
                <a:cs typeface="Helvetica Neue" panose="02000503000000020004" pitchFamily="2" charset="0"/>
              </a:rPr>
              <a:t>Validation and Mission Planning</a:t>
            </a:r>
            <a:endParaRPr lang="en-US" sz="1500" b="1" dirty="0">
              <a:solidFill>
                <a:srgbClr val="FFFF00"/>
              </a:solidFill>
              <a:latin typeface="Helvetica Neue" panose="02000503000000020004" pitchFamily="2" charset="0"/>
              <a:ea typeface="Helvetica Neue" panose="02000503000000020004" pitchFamily="2" charset="0"/>
              <a:cs typeface="Helvetica Neue" panose="02000503000000020004" pitchFamily="2" charset="0"/>
            </a:endParaRPr>
          </a:p>
          <a:p>
            <a:pPr algn="r">
              <a:spcBef>
                <a:spcPts val="450"/>
              </a:spcBef>
            </a:pPr>
            <a:r>
              <a:rPr lang="en-US" sz="1200" b="1" dirty="0">
                <a:solidFill>
                  <a:srgbClr val="EF9337"/>
                </a:solidFill>
                <a:latin typeface="Helvetica Neue" panose="02000503000000020004" pitchFamily="2" charset="0"/>
                <a:ea typeface="Helvetica Neue" panose="02000503000000020004" pitchFamily="2" charset="0"/>
                <a:cs typeface="Helvetica Neue" panose="02000503000000020004" pitchFamily="2" charset="0"/>
              </a:rPr>
              <a:t>Carrie Roller</a:t>
            </a:r>
          </a:p>
          <a:p>
            <a:pPr algn="r">
              <a:spcBef>
                <a:spcPts val="450"/>
              </a:spcBef>
            </a:pPr>
            <a:r>
              <a:rPr lang="en-US" sz="1200" b="1" dirty="0">
                <a:solidFill>
                  <a:srgbClr val="EF9337"/>
                </a:solidFill>
                <a:latin typeface="Helvetica Neue" panose="02000503000000020004" pitchFamily="2" charset="0"/>
                <a:ea typeface="Helvetica Neue" panose="02000503000000020004" pitchFamily="2" charset="0"/>
                <a:cs typeface="Helvetica Neue" panose="02000503000000020004" pitchFamily="2" charset="0"/>
              </a:rPr>
              <a:t>SAGE III Scientist/Engineer</a:t>
            </a:r>
          </a:p>
        </p:txBody>
      </p:sp>
    </p:spTree>
    <p:extLst>
      <p:ext uri="{BB962C8B-B14F-4D97-AF65-F5344CB8AC3E}">
        <p14:creationId xmlns:p14="http://schemas.microsoft.com/office/powerpoint/2010/main" val="169258673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sz="2200" dirty="0"/>
              <a:t>During the validation campaign, the SAGE science team reached out to all currently participating NDACC </a:t>
            </a:r>
            <a:r>
              <a:rPr lang="en-US" sz="2200" dirty="0" err="1"/>
              <a:t>lidar</a:t>
            </a:r>
            <a:r>
              <a:rPr lang="en-US" sz="2200" dirty="0"/>
              <a:t> and </a:t>
            </a:r>
            <a:r>
              <a:rPr lang="en-US" sz="2200" dirty="0" err="1"/>
              <a:t>sonde</a:t>
            </a:r>
            <a:r>
              <a:rPr lang="en-US" sz="2200" dirty="0"/>
              <a:t> sites in an attempt to facilitate the coordination of SAGE III predicted events with in-situ data gathered at each site.  </a:t>
            </a:r>
          </a:p>
          <a:p>
            <a:r>
              <a:rPr lang="en-US" sz="2200" dirty="0"/>
              <a:t>Currently, 14 stations have agreed to participate in the SAGE III validation campaign.</a:t>
            </a:r>
          </a:p>
          <a:p>
            <a:r>
              <a:rPr lang="en-US" sz="2200" dirty="0"/>
              <a:t>Each week, participating stations receive emails detailing all upcoming SAGE III events that will coincide with their locations and meet the validation criteria.</a:t>
            </a:r>
          </a:p>
          <a:p>
            <a:r>
              <a:rPr lang="en-US" sz="2200" dirty="0"/>
              <a:t>New stations are still being added to the distribution list .   </a:t>
            </a:r>
          </a:p>
          <a:p>
            <a:endParaRPr lang="en-US" dirty="0"/>
          </a:p>
        </p:txBody>
      </p:sp>
      <p:sp>
        <p:nvSpPr>
          <p:cNvPr id="3" name="Title 2"/>
          <p:cNvSpPr>
            <a:spLocks noGrp="1"/>
          </p:cNvSpPr>
          <p:nvPr>
            <p:ph type="title"/>
          </p:nvPr>
        </p:nvSpPr>
        <p:spPr/>
        <p:txBody>
          <a:bodyPr/>
          <a:lstStyle/>
          <a:p>
            <a:r>
              <a:rPr lang="en-US" dirty="0"/>
              <a:t>Validation Partners - Overview</a:t>
            </a:r>
          </a:p>
        </p:txBody>
      </p:sp>
      <p:sp>
        <p:nvSpPr>
          <p:cNvPr id="4" name="Date Placeholder 3"/>
          <p:cNvSpPr>
            <a:spLocks noGrp="1"/>
          </p:cNvSpPr>
          <p:nvPr>
            <p:ph type="dt" sz="half" idx="2"/>
          </p:nvPr>
        </p:nvSpPr>
        <p:spPr/>
        <p:txBody>
          <a:bodyPr/>
          <a:lstStyle/>
          <a:p>
            <a:fld id="{A9E79D4F-B57E-1C4E-8EE1-3B4427408A1A}" type="datetime4">
              <a:rPr lang="en-US" smtClean="0"/>
              <a:t>October 30, 2018</a:t>
            </a:fld>
            <a:endParaRPr lang="en-US" dirty="0"/>
          </a:p>
        </p:txBody>
      </p:sp>
    </p:spTree>
    <p:extLst>
      <p:ext uri="{BB962C8B-B14F-4D97-AF65-F5344CB8AC3E}">
        <p14:creationId xmlns:p14="http://schemas.microsoft.com/office/powerpoint/2010/main" val="82550358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Content Placeholder 10"/>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622888" y="851905"/>
            <a:ext cx="8124467" cy="4013200"/>
          </a:xfrm>
        </p:spPr>
      </p:pic>
      <p:sp>
        <p:nvSpPr>
          <p:cNvPr id="3" name="Title 2"/>
          <p:cNvSpPr>
            <a:spLocks noGrp="1"/>
          </p:cNvSpPr>
          <p:nvPr>
            <p:ph type="title"/>
          </p:nvPr>
        </p:nvSpPr>
        <p:spPr/>
        <p:txBody>
          <a:bodyPr/>
          <a:lstStyle/>
          <a:p>
            <a:r>
              <a:rPr lang="en-US" dirty="0"/>
              <a:t>Validation Partners cont. </a:t>
            </a:r>
          </a:p>
        </p:txBody>
      </p:sp>
      <p:sp>
        <p:nvSpPr>
          <p:cNvPr id="4" name="Date Placeholder 3"/>
          <p:cNvSpPr>
            <a:spLocks noGrp="1"/>
          </p:cNvSpPr>
          <p:nvPr>
            <p:ph type="dt" sz="half" idx="2"/>
          </p:nvPr>
        </p:nvSpPr>
        <p:spPr/>
        <p:txBody>
          <a:bodyPr/>
          <a:lstStyle/>
          <a:p>
            <a:fld id="{A9E79D4F-B57E-1C4E-8EE1-3B4427408A1A}" type="datetime4">
              <a:rPr lang="en-US" smtClean="0"/>
              <a:pPr/>
              <a:t>October 30, 2018</a:t>
            </a:fld>
            <a:endParaRPr lang="en-US" dirty="0"/>
          </a:p>
        </p:txBody>
      </p:sp>
      <p:grpSp>
        <p:nvGrpSpPr>
          <p:cNvPr id="13" name="Group 12"/>
          <p:cNvGrpSpPr/>
          <p:nvPr/>
        </p:nvGrpSpPr>
        <p:grpSpPr>
          <a:xfrm>
            <a:off x="5595419" y="4059959"/>
            <a:ext cx="1363420" cy="738664"/>
            <a:chOff x="2725549" y="5774773"/>
            <a:chExt cx="1363420" cy="738664"/>
          </a:xfrm>
        </p:grpSpPr>
        <p:sp>
          <p:nvSpPr>
            <p:cNvPr id="9" name="TextBox 8"/>
            <p:cNvSpPr txBox="1"/>
            <p:nvPr/>
          </p:nvSpPr>
          <p:spPr>
            <a:xfrm>
              <a:off x="2725549" y="5774773"/>
              <a:ext cx="1363420" cy="738664"/>
            </a:xfrm>
            <a:prstGeom prst="rect">
              <a:avLst/>
            </a:prstGeom>
            <a:solidFill>
              <a:schemeClr val="bg1"/>
            </a:solidFill>
          </p:spPr>
          <p:txBody>
            <a:bodyPr wrap="square" rtlCol="0">
              <a:spAutoFit/>
            </a:bodyPr>
            <a:lstStyle/>
            <a:p>
              <a:r>
                <a:rPr lang="en-US" dirty="0"/>
                <a:t>      </a:t>
              </a:r>
              <a:r>
                <a:rPr lang="en-US" sz="1600" b="1" dirty="0">
                  <a:latin typeface="Times New Roman" panose="02020603050405020304" pitchFamily="18" charset="0"/>
                  <a:cs typeface="Times New Roman" panose="02020603050405020304" pitchFamily="18" charset="0"/>
                </a:rPr>
                <a:t>Lidar </a:t>
              </a:r>
              <a:br>
                <a:rPr lang="en-US" sz="1800" dirty="0"/>
              </a:br>
              <a:r>
                <a:rPr lang="en-US" sz="1800" dirty="0"/>
                <a:t>        </a:t>
              </a:r>
              <a:r>
                <a:rPr lang="en-US" sz="1600" b="1" dirty="0" err="1">
                  <a:latin typeface="Times New Roman" panose="02020603050405020304" pitchFamily="18" charset="0"/>
                  <a:cs typeface="Times New Roman" panose="02020603050405020304" pitchFamily="18" charset="0"/>
                </a:rPr>
                <a:t>Sonde</a:t>
              </a:r>
              <a:endParaRPr lang="en-US" sz="1600" b="1" dirty="0">
                <a:latin typeface="Times New Roman" panose="02020603050405020304" pitchFamily="18" charset="0"/>
                <a:cs typeface="Times New Roman" panose="02020603050405020304" pitchFamily="18" charset="0"/>
              </a:endParaRPr>
            </a:p>
          </p:txBody>
        </p:sp>
        <p:pic>
          <p:nvPicPr>
            <p:cNvPr id="7" name="Picture 6"/>
            <p:cNvPicPr>
              <a:picLocks noChangeAspect="1"/>
            </p:cNvPicPr>
            <p:nvPr/>
          </p:nvPicPr>
          <p:blipFill rotWithShape="1">
            <a:blip r:embed="rId3">
              <a:extLst>
                <a:ext uri="{28A0092B-C50C-407E-A947-70E740481C1C}">
                  <a14:useLocalDpi xmlns:a14="http://schemas.microsoft.com/office/drawing/2010/main" val="0"/>
                </a:ext>
              </a:extLst>
            </a:blip>
            <a:srcRect l="22088" t="22607" r="17015" b="15303"/>
            <a:stretch/>
          </p:blipFill>
          <p:spPr>
            <a:xfrm>
              <a:off x="2939751" y="6144105"/>
              <a:ext cx="226244" cy="301658"/>
            </a:xfrm>
            <a:prstGeom prst="rect">
              <a:avLst/>
            </a:prstGeom>
          </p:spPr>
        </p:pic>
        <p:pic>
          <p:nvPicPr>
            <p:cNvPr id="8" name="Picture 7"/>
            <p:cNvPicPr>
              <a:picLocks noChangeAspect="1"/>
            </p:cNvPicPr>
            <p:nvPr/>
          </p:nvPicPr>
          <p:blipFill rotWithShape="1">
            <a:blip r:embed="rId4">
              <a:extLst>
                <a:ext uri="{28A0092B-C50C-407E-A947-70E740481C1C}">
                  <a14:useLocalDpi xmlns:a14="http://schemas.microsoft.com/office/drawing/2010/main" val="0"/>
                </a:ext>
              </a:extLst>
            </a:blip>
            <a:srcRect l="19302" t="1" r="27552" b="12610"/>
            <a:stretch/>
          </p:blipFill>
          <p:spPr>
            <a:xfrm>
              <a:off x="2939751" y="5833561"/>
              <a:ext cx="226244" cy="326652"/>
            </a:xfrm>
            <a:prstGeom prst="rect">
              <a:avLst/>
            </a:prstGeom>
          </p:spPr>
        </p:pic>
      </p:grpSp>
      <p:sp>
        <p:nvSpPr>
          <p:cNvPr id="14" name="TextBox 13"/>
          <p:cNvSpPr txBox="1"/>
          <p:nvPr/>
        </p:nvSpPr>
        <p:spPr>
          <a:xfrm>
            <a:off x="707730" y="3372389"/>
            <a:ext cx="1819373" cy="1492716"/>
          </a:xfrm>
          <a:prstGeom prst="rect">
            <a:avLst/>
          </a:prstGeom>
          <a:noFill/>
        </p:spPr>
        <p:txBody>
          <a:bodyPr wrap="square" rtlCol="0">
            <a:spAutoFit/>
          </a:bodyPr>
          <a:lstStyle/>
          <a:p>
            <a:r>
              <a:rPr lang="en-US" sz="700" b="1" dirty="0"/>
              <a:t>Boulder, Colorado</a:t>
            </a:r>
          </a:p>
          <a:p>
            <a:r>
              <a:rPr lang="en-US" sz="700" b="1" dirty="0"/>
              <a:t>University of Colorado Boulder</a:t>
            </a:r>
          </a:p>
          <a:p>
            <a:r>
              <a:rPr lang="en-US" sz="700" b="1" dirty="0"/>
              <a:t>Mauna Loa, Hawaii</a:t>
            </a:r>
          </a:p>
          <a:p>
            <a:r>
              <a:rPr lang="en-US" sz="700" b="1" dirty="0"/>
              <a:t>Table Mountain, California</a:t>
            </a:r>
          </a:p>
          <a:p>
            <a:r>
              <a:rPr lang="en-US" sz="700" b="1" dirty="0"/>
              <a:t>London, Ontario, Canada</a:t>
            </a:r>
          </a:p>
          <a:p>
            <a:r>
              <a:rPr lang="en-US" sz="700" b="1" dirty="0"/>
              <a:t>Goddard Space Flight Center</a:t>
            </a:r>
          </a:p>
          <a:p>
            <a:r>
              <a:rPr lang="en-US" sz="700" b="1" dirty="0"/>
              <a:t>San Jose, Costa Rica</a:t>
            </a:r>
          </a:p>
          <a:p>
            <a:r>
              <a:rPr lang="en-US" sz="700" b="1" dirty="0"/>
              <a:t>Paramaribo, Surinam</a:t>
            </a:r>
          </a:p>
          <a:p>
            <a:r>
              <a:rPr lang="en-US" sz="700" b="1" dirty="0"/>
              <a:t>De </a:t>
            </a:r>
            <a:r>
              <a:rPr lang="en-US" sz="700" b="1" dirty="0" err="1"/>
              <a:t>Bilt</a:t>
            </a:r>
            <a:r>
              <a:rPr lang="en-US" sz="700" b="1" dirty="0"/>
              <a:t>, The Netherlands</a:t>
            </a:r>
          </a:p>
          <a:p>
            <a:r>
              <a:rPr lang="en-US" sz="700" b="1" dirty="0" err="1"/>
              <a:t>Sodankyla</a:t>
            </a:r>
            <a:r>
              <a:rPr lang="en-US" sz="700" b="1" dirty="0"/>
              <a:t>, Finland</a:t>
            </a:r>
          </a:p>
          <a:p>
            <a:r>
              <a:rPr lang="en-US" sz="700" b="1" dirty="0"/>
              <a:t>Rome, Italy</a:t>
            </a:r>
          </a:p>
          <a:p>
            <a:r>
              <a:rPr lang="en-US" sz="700" b="1" dirty="0"/>
              <a:t>Lauder, New Zealand (</a:t>
            </a:r>
            <a:r>
              <a:rPr lang="en-US" sz="700" b="1" dirty="0" err="1"/>
              <a:t>lidar</a:t>
            </a:r>
            <a:r>
              <a:rPr lang="en-US" sz="700" b="1" dirty="0"/>
              <a:t>)</a:t>
            </a:r>
          </a:p>
          <a:p>
            <a:r>
              <a:rPr lang="en-US" sz="700" b="1" dirty="0"/>
              <a:t>Lauder, New Zealand (</a:t>
            </a:r>
            <a:r>
              <a:rPr lang="en-US" sz="700" b="1" dirty="0" err="1"/>
              <a:t>sonde</a:t>
            </a:r>
            <a:r>
              <a:rPr lang="en-US" sz="700" dirty="0"/>
              <a:t>)</a:t>
            </a:r>
          </a:p>
        </p:txBody>
      </p:sp>
    </p:spTree>
    <p:extLst>
      <p:ext uri="{BB962C8B-B14F-4D97-AF65-F5344CB8AC3E}">
        <p14:creationId xmlns:p14="http://schemas.microsoft.com/office/powerpoint/2010/main" val="337719984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a:t>In order to be used for validation, in-situ data must be collected within +/- 24 hours of a coincident SAGE III event. </a:t>
            </a:r>
          </a:p>
          <a:p>
            <a:r>
              <a:rPr lang="en-US" dirty="0"/>
              <a:t>Species of interest:  stratospheric ozone, aerosol, water vapor</a:t>
            </a:r>
          </a:p>
          <a:p>
            <a:r>
              <a:rPr lang="en-US" dirty="0"/>
              <a:t>The latitude and longitude constraints for event matching are: +/- 5 </a:t>
            </a:r>
            <a:r>
              <a:rPr lang="en-US" dirty="0" err="1"/>
              <a:t>deg</a:t>
            </a:r>
            <a:r>
              <a:rPr lang="en-US" dirty="0"/>
              <a:t> latitude, +/- 10 </a:t>
            </a:r>
            <a:r>
              <a:rPr lang="en-US" dirty="0" err="1"/>
              <a:t>deg</a:t>
            </a:r>
            <a:r>
              <a:rPr lang="en-US" dirty="0"/>
              <a:t> longitude </a:t>
            </a:r>
          </a:p>
          <a:p>
            <a:r>
              <a:rPr lang="en-US" dirty="0"/>
              <a:t>The types of SAGE III science events that are used for validation are solar occultation events (Sunrise and Sunset), and lunar occultation events (Moonrise and Moonset). Limb events are not currently used for validation. </a:t>
            </a:r>
          </a:p>
          <a:p>
            <a:endParaRPr lang="en-US" dirty="0"/>
          </a:p>
        </p:txBody>
      </p:sp>
      <p:sp>
        <p:nvSpPr>
          <p:cNvPr id="3" name="Title 2"/>
          <p:cNvSpPr>
            <a:spLocks noGrp="1"/>
          </p:cNvSpPr>
          <p:nvPr>
            <p:ph type="title"/>
          </p:nvPr>
        </p:nvSpPr>
        <p:spPr/>
        <p:txBody>
          <a:bodyPr/>
          <a:lstStyle/>
          <a:p>
            <a:r>
              <a:rPr lang="en-US" dirty="0"/>
              <a:t>Validation Criteria</a:t>
            </a:r>
          </a:p>
        </p:txBody>
      </p:sp>
      <p:sp>
        <p:nvSpPr>
          <p:cNvPr id="4" name="Date Placeholder 3"/>
          <p:cNvSpPr>
            <a:spLocks noGrp="1"/>
          </p:cNvSpPr>
          <p:nvPr>
            <p:ph type="dt" sz="half" idx="2"/>
          </p:nvPr>
        </p:nvSpPr>
        <p:spPr/>
        <p:txBody>
          <a:bodyPr/>
          <a:lstStyle/>
          <a:p>
            <a:fld id="{A9E79D4F-B57E-1C4E-8EE1-3B4427408A1A}" type="datetime4">
              <a:rPr lang="en-US" smtClean="0"/>
              <a:pPr/>
              <a:t>October 30, 2018</a:t>
            </a:fld>
            <a:endParaRPr lang="en-US" dirty="0"/>
          </a:p>
        </p:txBody>
      </p:sp>
    </p:spTree>
    <p:extLst>
      <p:ext uri="{BB962C8B-B14F-4D97-AF65-F5344CB8AC3E}">
        <p14:creationId xmlns:p14="http://schemas.microsoft.com/office/powerpoint/2010/main" val="111233728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a:t>The SAGE III validation website is: </a:t>
            </a:r>
          </a:p>
          <a:p>
            <a:pPr lvl="1"/>
            <a:r>
              <a:rPr lang="en-US" dirty="0">
                <a:hlinkClick r:id="rId2"/>
              </a:rPr>
              <a:t>https://sage.nasa.gov/validation/</a:t>
            </a:r>
            <a:endParaRPr lang="en-US" dirty="0"/>
          </a:p>
          <a:p>
            <a:r>
              <a:rPr lang="en-US" dirty="0"/>
              <a:t>The validation site is available to internal and external users and provides an easy way to input desired event type(s), date(s), and a geospatial range. </a:t>
            </a:r>
          </a:p>
          <a:p>
            <a:r>
              <a:rPr lang="en-US" dirty="0"/>
              <a:t>Any SAGE III predicted events that meet the user entered criteria will be shown on the results page.</a:t>
            </a:r>
          </a:p>
          <a:p>
            <a:r>
              <a:rPr lang="en-US" dirty="0"/>
              <a:t>Results can also be downloaded and saved as a text file.</a:t>
            </a:r>
          </a:p>
          <a:p>
            <a:r>
              <a:rPr lang="en-US" dirty="0"/>
              <a:t>The website can be used to locate SAGE III events that occurred in the past.      </a:t>
            </a:r>
          </a:p>
          <a:p>
            <a:r>
              <a:rPr lang="en-US" dirty="0"/>
              <a:t>Danny Mangosing is the curator of the validation website.  </a:t>
            </a:r>
          </a:p>
          <a:p>
            <a:endParaRPr lang="en-US" dirty="0"/>
          </a:p>
        </p:txBody>
      </p:sp>
      <p:sp>
        <p:nvSpPr>
          <p:cNvPr id="3" name="Title 2"/>
          <p:cNvSpPr>
            <a:spLocks noGrp="1"/>
          </p:cNvSpPr>
          <p:nvPr>
            <p:ph type="title"/>
          </p:nvPr>
        </p:nvSpPr>
        <p:spPr/>
        <p:txBody>
          <a:bodyPr/>
          <a:lstStyle/>
          <a:p>
            <a:r>
              <a:rPr lang="en-US" dirty="0"/>
              <a:t>SAGE III Validation Website</a:t>
            </a:r>
          </a:p>
        </p:txBody>
      </p:sp>
      <p:sp>
        <p:nvSpPr>
          <p:cNvPr id="4" name="Date Placeholder 3"/>
          <p:cNvSpPr>
            <a:spLocks noGrp="1"/>
          </p:cNvSpPr>
          <p:nvPr>
            <p:ph type="dt" sz="half" idx="2"/>
          </p:nvPr>
        </p:nvSpPr>
        <p:spPr/>
        <p:txBody>
          <a:bodyPr/>
          <a:lstStyle/>
          <a:p>
            <a:fld id="{A9E79D4F-B57E-1C4E-8EE1-3B4427408A1A}" type="datetime4">
              <a:rPr lang="en-US" smtClean="0"/>
              <a:pPr/>
              <a:t>October 30, 2018</a:t>
            </a:fld>
            <a:endParaRPr lang="en-US" dirty="0"/>
          </a:p>
        </p:txBody>
      </p:sp>
    </p:spTree>
    <p:extLst>
      <p:ext uri="{BB962C8B-B14F-4D97-AF65-F5344CB8AC3E}">
        <p14:creationId xmlns:p14="http://schemas.microsoft.com/office/powerpoint/2010/main" val="185802233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a:t>SAGE III Validation Website cont.</a:t>
            </a:r>
          </a:p>
        </p:txBody>
      </p:sp>
      <p:sp>
        <p:nvSpPr>
          <p:cNvPr id="4" name="Date Placeholder 3"/>
          <p:cNvSpPr>
            <a:spLocks noGrp="1"/>
          </p:cNvSpPr>
          <p:nvPr>
            <p:ph type="dt" sz="half" idx="2"/>
          </p:nvPr>
        </p:nvSpPr>
        <p:spPr/>
        <p:txBody>
          <a:bodyPr/>
          <a:lstStyle/>
          <a:p>
            <a:fld id="{A9E79D4F-B57E-1C4E-8EE1-3B4427408A1A}" type="datetime4">
              <a:rPr lang="en-US" smtClean="0"/>
              <a:pPr/>
              <a:t>October 30, 2018</a:t>
            </a:fld>
            <a:endParaRPr lang="en-US" dirty="0"/>
          </a:p>
        </p:txBody>
      </p:sp>
      <p:pic>
        <p:nvPicPr>
          <p:cNvPr id="9" name="Content Placeholder 8"/>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723225" y="838986"/>
            <a:ext cx="3676452" cy="4131874"/>
          </a:xfrm>
        </p:spPr>
      </p:pic>
    </p:spTree>
    <p:extLst>
      <p:ext uri="{BB962C8B-B14F-4D97-AF65-F5344CB8AC3E}">
        <p14:creationId xmlns:p14="http://schemas.microsoft.com/office/powerpoint/2010/main" val="291416776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536374" y="857250"/>
            <a:ext cx="6071251" cy="4013200"/>
          </a:xfrm>
        </p:spPr>
      </p:pic>
      <p:sp>
        <p:nvSpPr>
          <p:cNvPr id="3" name="Title 2"/>
          <p:cNvSpPr>
            <a:spLocks noGrp="1"/>
          </p:cNvSpPr>
          <p:nvPr>
            <p:ph type="title"/>
          </p:nvPr>
        </p:nvSpPr>
        <p:spPr/>
        <p:txBody>
          <a:bodyPr/>
          <a:lstStyle/>
          <a:p>
            <a:r>
              <a:rPr lang="en-US" dirty="0"/>
              <a:t>SAGE III Validation Website cont.</a:t>
            </a:r>
          </a:p>
        </p:txBody>
      </p:sp>
      <p:sp>
        <p:nvSpPr>
          <p:cNvPr id="4" name="Date Placeholder 3"/>
          <p:cNvSpPr>
            <a:spLocks noGrp="1"/>
          </p:cNvSpPr>
          <p:nvPr>
            <p:ph type="dt" sz="half" idx="2"/>
          </p:nvPr>
        </p:nvSpPr>
        <p:spPr/>
        <p:txBody>
          <a:bodyPr/>
          <a:lstStyle/>
          <a:p>
            <a:fld id="{A9E79D4F-B57E-1C4E-8EE1-3B4427408A1A}" type="datetime4">
              <a:rPr lang="en-US" smtClean="0"/>
              <a:pPr/>
              <a:t>October 30, 2018</a:t>
            </a:fld>
            <a:endParaRPr lang="en-US" dirty="0"/>
          </a:p>
        </p:txBody>
      </p:sp>
    </p:spTree>
    <p:extLst>
      <p:ext uri="{BB962C8B-B14F-4D97-AF65-F5344CB8AC3E}">
        <p14:creationId xmlns:p14="http://schemas.microsoft.com/office/powerpoint/2010/main" val="159678163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sz="2000" dirty="0"/>
              <a:t>Each week, participating stations are sent emails detailing any coincident SAGE III events that will occur in approximately three weeks.  </a:t>
            </a:r>
          </a:p>
          <a:p>
            <a:r>
              <a:rPr lang="en-US" sz="2000" dirty="0"/>
              <a:t>This time frame is used to ensure the accuracy of the SAGE III event predictions and allows stations to have advance planning for possible coincident measurements. </a:t>
            </a:r>
          </a:p>
          <a:p>
            <a:r>
              <a:rPr lang="en-US" sz="2000" dirty="0"/>
              <a:t>Coincident events for each specific station are determined using the SAGE III validation website.</a:t>
            </a:r>
          </a:p>
          <a:p>
            <a:r>
              <a:rPr lang="en-US" sz="2000" dirty="0"/>
              <a:t>Each event is then checked against the SAGE III operations calendar as well as the ISS schedule for any activities that may alter the planned event schedule.    </a:t>
            </a:r>
          </a:p>
          <a:p>
            <a:r>
              <a:rPr lang="en-US" sz="2000" dirty="0"/>
              <a:t>Events are also checked for potential station-related blockage.</a:t>
            </a:r>
          </a:p>
          <a:p>
            <a:endParaRPr lang="en-US" dirty="0"/>
          </a:p>
          <a:p>
            <a:endParaRPr lang="en-US" dirty="0"/>
          </a:p>
        </p:txBody>
      </p:sp>
      <p:sp>
        <p:nvSpPr>
          <p:cNvPr id="3" name="Title 2"/>
          <p:cNvSpPr>
            <a:spLocks noGrp="1"/>
          </p:cNvSpPr>
          <p:nvPr>
            <p:ph type="title"/>
          </p:nvPr>
        </p:nvSpPr>
        <p:spPr/>
        <p:txBody>
          <a:bodyPr/>
          <a:lstStyle/>
          <a:p>
            <a:r>
              <a:rPr lang="en-US" dirty="0"/>
              <a:t>Weekly Process</a:t>
            </a:r>
          </a:p>
        </p:txBody>
      </p:sp>
      <p:sp>
        <p:nvSpPr>
          <p:cNvPr id="4" name="Date Placeholder 3"/>
          <p:cNvSpPr>
            <a:spLocks noGrp="1"/>
          </p:cNvSpPr>
          <p:nvPr>
            <p:ph type="dt" sz="half" idx="2"/>
          </p:nvPr>
        </p:nvSpPr>
        <p:spPr/>
        <p:txBody>
          <a:bodyPr/>
          <a:lstStyle/>
          <a:p>
            <a:fld id="{A9E79D4F-B57E-1C4E-8EE1-3B4427408A1A}" type="datetime4">
              <a:rPr lang="en-US" smtClean="0"/>
              <a:pPr/>
              <a:t>October 30, 2018</a:t>
            </a:fld>
            <a:endParaRPr lang="en-US" dirty="0"/>
          </a:p>
        </p:txBody>
      </p:sp>
    </p:spTree>
    <p:extLst>
      <p:ext uri="{BB962C8B-B14F-4D97-AF65-F5344CB8AC3E}">
        <p14:creationId xmlns:p14="http://schemas.microsoft.com/office/powerpoint/2010/main" val="412450147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a:t>Though SAGE III aims to collect as much science data as possible, there are times when the instrument has an altered event schedule or is not collecting science data.  This includes:</a:t>
            </a:r>
          </a:p>
          <a:p>
            <a:pPr lvl="1"/>
            <a:r>
              <a:rPr lang="en-US" dirty="0"/>
              <a:t>High solar or lunar beta (no occultation events predicted)</a:t>
            </a:r>
          </a:p>
          <a:p>
            <a:pPr lvl="1"/>
            <a:r>
              <a:rPr lang="en-US" dirty="0"/>
              <a:t>Anomalies and the associated recovery time</a:t>
            </a:r>
          </a:p>
          <a:p>
            <a:pPr lvl="1"/>
            <a:r>
              <a:rPr lang="en-US" dirty="0"/>
              <a:t>Instrument calibration activities</a:t>
            </a:r>
          </a:p>
          <a:p>
            <a:pPr lvl="1"/>
            <a:r>
              <a:rPr lang="en-US" dirty="0"/>
              <a:t>Subsystem specific commands and activities</a:t>
            </a:r>
          </a:p>
          <a:p>
            <a:endParaRPr lang="en-US" dirty="0"/>
          </a:p>
        </p:txBody>
      </p:sp>
      <p:sp>
        <p:nvSpPr>
          <p:cNvPr id="3" name="Title 2"/>
          <p:cNvSpPr>
            <a:spLocks noGrp="1"/>
          </p:cNvSpPr>
          <p:nvPr>
            <p:ph type="title"/>
          </p:nvPr>
        </p:nvSpPr>
        <p:spPr/>
        <p:txBody>
          <a:bodyPr/>
          <a:lstStyle/>
          <a:p>
            <a:r>
              <a:rPr lang="en-US" dirty="0"/>
              <a:t>SAGE III Operations</a:t>
            </a:r>
          </a:p>
        </p:txBody>
      </p:sp>
      <p:sp>
        <p:nvSpPr>
          <p:cNvPr id="4" name="Date Placeholder 3"/>
          <p:cNvSpPr>
            <a:spLocks noGrp="1"/>
          </p:cNvSpPr>
          <p:nvPr>
            <p:ph type="dt" sz="half" idx="2"/>
          </p:nvPr>
        </p:nvSpPr>
        <p:spPr/>
        <p:txBody>
          <a:bodyPr/>
          <a:lstStyle/>
          <a:p>
            <a:fld id="{A9E79D4F-B57E-1C4E-8EE1-3B4427408A1A}" type="datetime4">
              <a:rPr lang="en-US" smtClean="0"/>
              <a:pPr/>
              <a:t>October 30, 2018</a:t>
            </a:fld>
            <a:endParaRPr lang="en-US" dirty="0"/>
          </a:p>
        </p:txBody>
      </p:sp>
    </p:spTree>
    <p:extLst>
      <p:ext uri="{BB962C8B-B14F-4D97-AF65-F5344CB8AC3E}">
        <p14:creationId xmlns:p14="http://schemas.microsoft.com/office/powerpoint/2010/main" val="43315897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sz="2000" dirty="0"/>
              <a:t>SAGE activities that are planned in advance are found on the Operations Calendar.  This calendar is on the SAGE III OPS website and is available to approved users.  ISS activities are also synced to this calendar.  </a:t>
            </a:r>
          </a:p>
          <a:p>
            <a:endParaRPr lang="en-US" dirty="0"/>
          </a:p>
        </p:txBody>
      </p:sp>
      <p:sp>
        <p:nvSpPr>
          <p:cNvPr id="3" name="Title 2"/>
          <p:cNvSpPr>
            <a:spLocks noGrp="1"/>
          </p:cNvSpPr>
          <p:nvPr>
            <p:ph type="title"/>
          </p:nvPr>
        </p:nvSpPr>
        <p:spPr/>
        <p:txBody>
          <a:bodyPr/>
          <a:lstStyle/>
          <a:p>
            <a:r>
              <a:rPr lang="en-US" dirty="0"/>
              <a:t>SAGE Ops cont.</a:t>
            </a:r>
          </a:p>
        </p:txBody>
      </p:sp>
      <p:sp>
        <p:nvSpPr>
          <p:cNvPr id="4" name="Date Placeholder 3"/>
          <p:cNvSpPr>
            <a:spLocks noGrp="1"/>
          </p:cNvSpPr>
          <p:nvPr>
            <p:ph type="dt" sz="half" idx="2"/>
          </p:nvPr>
        </p:nvSpPr>
        <p:spPr/>
        <p:txBody>
          <a:bodyPr/>
          <a:lstStyle/>
          <a:p>
            <a:fld id="{A9E79D4F-B57E-1C4E-8EE1-3B4427408A1A}" type="datetime4">
              <a:rPr lang="en-US" smtClean="0"/>
              <a:pPr/>
              <a:t>October 30, 2018</a:t>
            </a:fld>
            <a:endParaRPr lang="en-US" dirty="0"/>
          </a:p>
        </p:txBody>
      </p:sp>
      <p:pic>
        <p:nvPicPr>
          <p:cNvPr id="5" name="Picture 4"/>
          <p:cNvPicPr>
            <a:picLocks noChangeAspect="1"/>
          </p:cNvPicPr>
          <p:nvPr/>
        </p:nvPicPr>
        <p:blipFill rotWithShape="1">
          <a:blip r:embed="rId2">
            <a:extLst>
              <a:ext uri="{28A0092B-C50C-407E-A947-70E740481C1C}">
                <a14:useLocalDpi xmlns:a14="http://schemas.microsoft.com/office/drawing/2010/main" val="0"/>
              </a:ext>
            </a:extLst>
          </a:blip>
          <a:srcRect l="1644" t="4153" b="44344"/>
          <a:stretch/>
        </p:blipFill>
        <p:spPr>
          <a:xfrm>
            <a:off x="64607" y="2138109"/>
            <a:ext cx="8993688" cy="2828746"/>
          </a:xfrm>
          <a:prstGeom prst="rect">
            <a:avLst/>
          </a:prstGeom>
        </p:spPr>
      </p:pic>
    </p:spTree>
    <p:extLst>
      <p:ext uri="{BB962C8B-B14F-4D97-AF65-F5344CB8AC3E}">
        <p14:creationId xmlns:p14="http://schemas.microsoft.com/office/powerpoint/2010/main" val="96451085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a:t>Any event that falls within the time period of a planned SAGE activity or calibration that will affect science data collection is removed from the weekly email list with an explanation to validation partners.  </a:t>
            </a:r>
          </a:p>
          <a:p>
            <a:r>
              <a:rPr lang="en-US" dirty="0"/>
              <a:t>Anomalies are rare, though they do occur occasionally.  These unplanned occurrences can cause additional disruptions to the event schedule.  </a:t>
            </a:r>
          </a:p>
          <a:p>
            <a:endParaRPr lang="en-US" dirty="0"/>
          </a:p>
        </p:txBody>
      </p:sp>
      <p:sp>
        <p:nvSpPr>
          <p:cNvPr id="3" name="Title 2"/>
          <p:cNvSpPr>
            <a:spLocks noGrp="1"/>
          </p:cNvSpPr>
          <p:nvPr>
            <p:ph type="title"/>
          </p:nvPr>
        </p:nvSpPr>
        <p:spPr/>
        <p:txBody>
          <a:bodyPr/>
          <a:lstStyle/>
          <a:p>
            <a:r>
              <a:rPr lang="en-US" dirty="0"/>
              <a:t>SAGE Ops cont.</a:t>
            </a:r>
          </a:p>
        </p:txBody>
      </p:sp>
      <p:sp>
        <p:nvSpPr>
          <p:cNvPr id="4" name="Date Placeholder 3"/>
          <p:cNvSpPr>
            <a:spLocks noGrp="1"/>
          </p:cNvSpPr>
          <p:nvPr>
            <p:ph type="dt" sz="half" idx="2"/>
          </p:nvPr>
        </p:nvSpPr>
        <p:spPr/>
        <p:txBody>
          <a:bodyPr/>
          <a:lstStyle/>
          <a:p>
            <a:fld id="{A9E79D4F-B57E-1C4E-8EE1-3B4427408A1A}" type="datetime4">
              <a:rPr lang="en-US" smtClean="0"/>
              <a:pPr/>
              <a:t>October 30, 2018</a:t>
            </a:fld>
            <a:endParaRPr lang="en-US" dirty="0"/>
          </a:p>
        </p:txBody>
      </p:sp>
    </p:spTree>
    <p:extLst>
      <p:ext uri="{BB962C8B-B14F-4D97-AF65-F5344CB8AC3E}">
        <p14:creationId xmlns:p14="http://schemas.microsoft.com/office/powerpoint/2010/main" val="165090562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a:t>The ISS is an extremely dynamic environment.  </a:t>
            </a:r>
          </a:p>
          <a:p>
            <a:r>
              <a:rPr lang="en-US" dirty="0"/>
              <a:t>ISS activities can also impact SAGE data collection.  These types of activities include (but are not limited to):</a:t>
            </a:r>
          </a:p>
          <a:p>
            <a:pPr lvl="1"/>
            <a:r>
              <a:rPr lang="en-US" dirty="0"/>
              <a:t>Vehicle dockings and </a:t>
            </a:r>
            <a:r>
              <a:rPr lang="en-US" dirty="0" err="1"/>
              <a:t>undockings</a:t>
            </a:r>
            <a:endParaRPr lang="en-US" dirty="0"/>
          </a:p>
          <a:p>
            <a:pPr lvl="1"/>
            <a:r>
              <a:rPr lang="en-US" dirty="0"/>
              <a:t>Attitude maneuvers</a:t>
            </a:r>
          </a:p>
          <a:p>
            <a:pPr lvl="1"/>
            <a:r>
              <a:rPr lang="en-US" dirty="0"/>
              <a:t>Station </a:t>
            </a:r>
            <a:r>
              <a:rPr lang="en-US" dirty="0" err="1"/>
              <a:t>reboosts</a:t>
            </a:r>
            <a:endParaRPr lang="en-US" dirty="0"/>
          </a:p>
          <a:p>
            <a:pPr lvl="1"/>
            <a:r>
              <a:rPr lang="en-US" dirty="0"/>
              <a:t>EVAs (Extravehicular Activities) </a:t>
            </a:r>
          </a:p>
          <a:p>
            <a:pPr lvl="1"/>
            <a:r>
              <a:rPr lang="en-US" dirty="0"/>
              <a:t>PDAMs (Pre-determined Debris Avoidance Maneuvers)</a:t>
            </a:r>
          </a:p>
          <a:p>
            <a:pPr lvl="1"/>
            <a:r>
              <a:rPr lang="en-US" dirty="0"/>
              <a:t>Thruster testing </a:t>
            </a:r>
          </a:p>
          <a:p>
            <a:pPr lvl="1"/>
            <a:r>
              <a:rPr lang="en-US" dirty="0"/>
              <a:t>Robotics activities</a:t>
            </a:r>
          </a:p>
          <a:p>
            <a:endParaRPr lang="en-US" dirty="0"/>
          </a:p>
        </p:txBody>
      </p:sp>
      <p:sp>
        <p:nvSpPr>
          <p:cNvPr id="3" name="Title 2"/>
          <p:cNvSpPr>
            <a:spLocks noGrp="1"/>
          </p:cNvSpPr>
          <p:nvPr>
            <p:ph type="title"/>
          </p:nvPr>
        </p:nvSpPr>
        <p:spPr/>
        <p:txBody>
          <a:bodyPr/>
          <a:lstStyle/>
          <a:p>
            <a:r>
              <a:rPr lang="en-US" dirty="0"/>
              <a:t>ISS Operations</a:t>
            </a:r>
          </a:p>
        </p:txBody>
      </p:sp>
      <p:sp>
        <p:nvSpPr>
          <p:cNvPr id="4" name="Date Placeholder 3"/>
          <p:cNvSpPr>
            <a:spLocks noGrp="1"/>
          </p:cNvSpPr>
          <p:nvPr>
            <p:ph type="dt" sz="half" idx="2"/>
          </p:nvPr>
        </p:nvSpPr>
        <p:spPr/>
        <p:txBody>
          <a:bodyPr/>
          <a:lstStyle/>
          <a:p>
            <a:fld id="{A9E79D4F-B57E-1C4E-8EE1-3B4427408A1A}" type="datetime4">
              <a:rPr lang="en-US" smtClean="0"/>
              <a:pPr/>
              <a:t>October 30, 2018</a:t>
            </a:fld>
            <a:endParaRPr lang="en-US" dirty="0"/>
          </a:p>
        </p:txBody>
      </p:sp>
    </p:spTree>
    <p:extLst>
      <p:ext uri="{BB962C8B-B14F-4D97-AF65-F5344CB8AC3E}">
        <p14:creationId xmlns:p14="http://schemas.microsoft.com/office/powerpoint/2010/main" val="94152342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sz="2000" dirty="0"/>
              <a:t>Upcoming planned ISS maneuvers, scheduled times, and additional activity notes are found on the ATL (Attitude Timeline).  This site is also accessible for internal, approved users.  Critical changes to this timeline are usually communicated with payloads via email as well.</a:t>
            </a:r>
          </a:p>
          <a:p>
            <a:endParaRPr lang="en-US" dirty="0"/>
          </a:p>
        </p:txBody>
      </p:sp>
      <p:sp>
        <p:nvSpPr>
          <p:cNvPr id="3" name="Title 2"/>
          <p:cNvSpPr>
            <a:spLocks noGrp="1"/>
          </p:cNvSpPr>
          <p:nvPr>
            <p:ph type="title"/>
          </p:nvPr>
        </p:nvSpPr>
        <p:spPr/>
        <p:txBody>
          <a:bodyPr/>
          <a:lstStyle/>
          <a:p>
            <a:r>
              <a:rPr lang="en-US" dirty="0"/>
              <a:t>ISS Ops cont. </a:t>
            </a:r>
          </a:p>
        </p:txBody>
      </p:sp>
      <p:sp>
        <p:nvSpPr>
          <p:cNvPr id="4" name="Date Placeholder 3"/>
          <p:cNvSpPr>
            <a:spLocks noGrp="1"/>
          </p:cNvSpPr>
          <p:nvPr>
            <p:ph type="dt" sz="half" idx="2"/>
          </p:nvPr>
        </p:nvSpPr>
        <p:spPr/>
        <p:txBody>
          <a:bodyPr/>
          <a:lstStyle/>
          <a:p>
            <a:fld id="{A9E79D4F-B57E-1C4E-8EE1-3B4427408A1A}" type="datetime4">
              <a:rPr lang="en-US" smtClean="0"/>
              <a:pPr/>
              <a:t>October 30, 2018</a:t>
            </a:fld>
            <a:endParaRPr lang="en-US" dirty="0"/>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2531149"/>
            <a:ext cx="9144000" cy="2400778"/>
          </a:xfrm>
          <a:prstGeom prst="rect">
            <a:avLst/>
          </a:prstGeom>
        </p:spPr>
      </p:pic>
    </p:spTree>
    <p:extLst>
      <p:ext uri="{BB962C8B-B14F-4D97-AF65-F5344CB8AC3E}">
        <p14:creationId xmlns:p14="http://schemas.microsoft.com/office/powerpoint/2010/main" val="398714128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a:t>According to SAGE Flight Rules and Constraints, there are certain ISS activities that require SAGE to refrain from taking science data for the duration of the activity.  </a:t>
            </a:r>
          </a:p>
          <a:p>
            <a:r>
              <a:rPr lang="en-US" dirty="0"/>
              <a:t>Any event that falls within the time period of a planned ISS activity that requires SAGE action is removed from the weekly email list with an explanation to validation partners.  </a:t>
            </a:r>
          </a:p>
          <a:p>
            <a:r>
              <a:rPr lang="en-US" dirty="0"/>
              <a:t>Due to the highly variable ISS environment, late changes to the ISS timeline do occur. </a:t>
            </a:r>
          </a:p>
          <a:p>
            <a:r>
              <a:rPr lang="en-US" dirty="0"/>
              <a:t>The timeline is monitored closely for changes that might potentially impact SAGE III events.  Any major changes are relayed to validation partners as soon as they become available.   </a:t>
            </a:r>
          </a:p>
          <a:p>
            <a:endParaRPr lang="en-US" dirty="0"/>
          </a:p>
          <a:p>
            <a:endParaRPr lang="en-US" dirty="0"/>
          </a:p>
        </p:txBody>
      </p:sp>
      <p:sp>
        <p:nvSpPr>
          <p:cNvPr id="3" name="Title 2"/>
          <p:cNvSpPr>
            <a:spLocks noGrp="1"/>
          </p:cNvSpPr>
          <p:nvPr>
            <p:ph type="title"/>
          </p:nvPr>
        </p:nvSpPr>
        <p:spPr/>
        <p:txBody>
          <a:bodyPr/>
          <a:lstStyle/>
          <a:p>
            <a:r>
              <a:rPr lang="en-US" dirty="0"/>
              <a:t>ISS Ops cont.</a:t>
            </a:r>
          </a:p>
        </p:txBody>
      </p:sp>
      <p:sp>
        <p:nvSpPr>
          <p:cNvPr id="4" name="Date Placeholder 3"/>
          <p:cNvSpPr>
            <a:spLocks noGrp="1"/>
          </p:cNvSpPr>
          <p:nvPr>
            <p:ph type="dt" sz="half" idx="2"/>
          </p:nvPr>
        </p:nvSpPr>
        <p:spPr/>
        <p:txBody>
          <a:bodyPr/>
          <a:lstStyle/>
          <a:p>
            <a:fld id="{A9E79D4F-B57E-1C4E-8EE1-3B4427408A1A}" type="datetime4">
              <a:rPr lang="en-US" smtClean="0"/>
              <a:pPr/>
              <a:t>October 30, 2018</a:t>
            </a:fld>
            <a:endParaRPr lang="en-US" dirty="0"/>
          </a:p>
        </p:txBody>
      </p:sp>
    </p:spTree>
    <p:extLst>
      <p:ext uri="{BB962C8B-B14F-4D97-AF65-F5344CB8AC3E}">
        <p14:creationId xmlns:p14="http://schemas.microsoft.com/office/powerpoint/2010/main" val="231528346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sz="2000" dirty="0"/>
              <a:t>Periodically, the ISS needs to complete a </a:t>
            </a:r>
            <a:r>
              <a:rPr lang="en-US" sz="2000" dirty="0" err="1"/>
              <a:t>reboost</a:t>
            </a:r>
            <a:r>
              <a:rPr lang="en-US" sz="2000" dirty="0"/>
              <a:t> for altitude maintenance.  </a:t>
            </a:r>
          </a:p>
          <a:p>
            <a:r>
              <a:rPr lang="en-US" sz="2000" dirty="0"/>
              <a:t>Following an ISS </a:t>
            </a:r>
            <a:r>
              <a:rPr lang="en-US" sz="2000" dirty="0" err="1"/>
              <a:t>reboost</a:t>
            </a:r>
            <a:r>
              <a:rPr lang="en-US" sz="2000" dirty="0"/>
              <a:t>, it takes approximately 2-4 days for the ISS orbit parameters (Two-line elements, TLEs) to fully settle into the new changes in the ISS orbit.  </a:t>
            </a:r>
          </a:p>
          <a:p>
            <a:r>
              <a:rPr lang="en-US" sz="2000" dirty="0"/>
              <a:t>During this time, predictions may be slightly skewed in time and longitude.  </a:t>
            </a:r>
          </a:p>
          <a:p>
            <a:r>
              <a:rPr lang="en-US" sz="2000" dirty="0" err="1"/>
              <a:t>Reboost</a:t>
            </a:r>
            <a:r>
              <a:rPr lang="en-US" sz="2000" dirty="0"/>
              <a:t> details are included in weekly emails, as applicable.  </a:t>
            </a:r>
          </a:p>
          <a:p>
            <a:r>
              <a:rPr lang="en-US" sz="2000" dirty="0"/>
              <a:t>Once the orbit changes have settled out, all events are re-checked for accuracy to ensure that they still meet the constraints for validation.  </a:t>
            </a:r>
          </a:p>
          <a:p>
            <a:endParaRPr lang="en-US" dirty="0"/>
          </a:p>
        </p:txBody>
      </p:sp>
      <p:sp>
        <p:nvSpPr>
          <p:cNvPr id="3" name="Title 2"/>
          <p:cNvSpPr>
            <a:spLocks noGrp="1"/>
          </p:cNvSpPr>
          <p:nvPr>
            <p:ph type="title"/>
          </p:nvPr>
        </p:nvSpPr>
        <p:spPr/>
        <p:txBody>
          <a:bodyPr/>
          <a:lstStyle/>
          <a:p>
            <a:r>
              <a:rPr lang="en-US" dirty="0"/>
              <a:t>ISS </a:t>
            </a:r>
            <a:r>
              <a:rPr lang="en-US" dirty="0" err="1"/>
              <a:t>Reboost</a:t>
            </a:r>
            <a:endParaRPr lang="en-US" dirty="0"/>
          </a:p>
        </p:txBody>
      </p:sp>
      <p:sp>
        <p:nvSpPr>
          <p:cNvPr id="4" name="Date Placeholder 3"/>
          <p:cNvSpPr>
            <a:spLocks noGrp="1"/>
          </p:cNvSpPr>
          <p:nvPr>
            <p:ph type="dt" sz="half" idx="2"/>
          </p:nvPr>
        </p:nvSpPr>
        <p:spPr/>
        <p:txBody>
          <a:bodyPr/>
          <a:lstStyle/>
          <a:p>
            <a:fld id="{A9E79D4F-B57E-1C4E-8EE1-3B4427408A1A}" type="datetime4">
              <a:rPr lang="en-US" smtClean="0"/>
              <a:pPr/>
              <a:t>October 30, 2018</a:t>
            </a:fld>
            <a:endParaRPr lang="en-US" dirty="0"/>
          </a:p>
        </p:txBody>
      </p:sp>
    </p:spTree>
    <p:extLst>
      <p:ext uri="{BB962C8B-B14F-4D97-AF65-F5344CB8AC3E}">
        <p14:creationId xmlns:p14="http://schemas.microsoft.com/office/powerpoint/2010/main" val="126782035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sz="1800" dirty="0"/>
              <a:t>There are times when visiting vehicles, solar panels, or modules can obstruct the view of SAGE. </a:t>
            </a:r>
          </a:p>
          <a:p>
            <a:r>
              <a:rPr lang="en-US" sz="1800" dirty="0"/>
              <a:t>Expected blockage information can be found on the SAGE Validation website</a:t>
            </a:r>
          </a:p>
          <a:p>
            <a:pPr lvl="1"/>
            <a:r>
              <a:rPr lang="en-US" dirty="0"/>
              <a:t>Select “Download Event Listing”. In the output file, the “Obscuration” column will list the level of blockage expected. </a:t>
            </a:r>
          </a:p>
          <a:p>
            <a:pPr lvl="1"/>
            <a:r>
              <a:rPr lang="en-US" dirty="0"/>
              <a:t>Levels are:  none, low, medium, high, and extreme</a:t>
            </a:r>
          </a:p>
          <a:p>
            <a:r>
              <a:rPr lang="en-US" sz="1800" dirty="0"/>
              <a:t>Depending on the severity of the blockage, events may still acquire successfully.  </a:t>
            </a:r>
          </a:p>
          <a:p>
            <a:r>
              <a:rPr lang="en-US" sz="1800" dirty="0"/>
              <a:t>Events sent to validation partners have blockage levels of medium or lower to ensure event success.  </a:t>
            </a:r>
          </a:p>
          <a:p>
            <a:r>
              <a:rPr lang="en-US" sz="1800" dirty="0"/>
              <a:t>High and extreme levels of blockage may still acquire but are not guaranteed.  These events are not sent to validation partners.  </a:t>
            </a:r>
          </a:p>
          <a:p>
            <a:endParaRPr lang="en-US" dirty="0"/>
          </a:p>
        </p:txBody>
      </p:sp>
      <p:sp>
        <p:nvSpPr>
          <p:cNvPr id="3" name="Title 2"/>
          <p:cNvSpPr>
            <a:spLocks noGrp="1"/>
          </p:cNvSpPr>
          <p:nvPr>
            <p:ph type="title"/>
          </p:nvPr>
        </p:nvSpPr>
        <p:spPr/>
        <p:txBody>
          <a:bodyPr/>
          <a:lstStyle/>
          <a:p>
            <a:r>
              <a:rPr lang="en-US" dirty="0"/>
              <a:t>Blockage</a:t>
            </a:r>
          </a:p>
        </p:txBody>
      </p:sp>
      <p:sp>
        <p:nvSpPr>
          <p:cNvPr id="4" name="Date Placeholder 3"/>
          <p:cNvSpPr>
            <a:spLocks noGrp="1"/>
          </p:cNvSpPr>
          <p:nvPr>
            <p:ph type="dt" sz="half" idx="2"/>
          </p:nvPr>
        </p:nvSpPr>
        <p:spPr/>
        <p:txBody>
          <a:bodyPr/>
          <a:lstStyle/>
          <a:p>
            <a:fld id="{A9E79D4F-B57E-1C4E-8EE1-3B4427408A1A}" type="datetime4">
              <a:rPr lang="en-US" smtClean="0"/>
              <a:pPr/>
              <a:t>October 30, 2018</a:t>
            </a:fld>
            <a:endParaRPr lang="en-US" dirty="0"/>
          </a:p>
        </p:txBody>
      </p:sp>
    </p:spTree>
    <p:extLst>
      <p:ext uri="{BB962C8B-B14F-4D97-AF65-F5344CB8AC3E}">
        <p14:creationId xmlns:p14="http://schemas.microsoft.com/office/powerpoint/2010/main" val="74992994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a:t>Blockage - Sunrise</a:t>
            </a:r>
            <a:endParaRPr lang="en-US" dirty="0">
              <a:solidFill>
                <a:schemeClr val="accent1"/>
              </a:solidFill>
            </a:endParaRPr>
          </a:p>
        </p:txBody>
      </p:sp>
      <p:sp>
        <p:nvSpPr>
          <p:cNvPr id="4" name="Date Placeholder 3"/>
          <p:cNvSpPr>
            <a:spLocks noGrp="1"/>
          </p:cNvSpPr>
          <p:nvPr>
            <p:ph type="dt" sz="half" idx="2"/>
          </p:nvPr>
        </p:nvSpPr>
        <p:spPr/>
        <p:txBody>
          <a:bodyPr/>
          <a:lstStyle/>
          <a:p>
            <a:fld id="{A9E79D4F-B57E-1C4E-8EE1-3B4427408A1A}" type="datetime4">
              <a:rPr lang="en-US" smtClean="0"/>
              <a:pPr/>
              <a:t>October 30, 2018</a:t>
            </a:fld>
            <a:endParaRPr lang="en-US" dirty="0"/>
          </a:p>
        </p:txBody>
      </p:sp>
      <p:pic>
        <p:nvPicPr>
          <p:cNvPr id="6" name="Content Placeholder 5"/>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986932" y="857250"/>
            <a:ext cx="7170135" cy="4013200"/>
          </a:xfrm>
        </p:spPr>
      </p:pic>
    </p:spTree>
    <p:extLst>
      <p:ext uri="{BB962C8B-B14F-4D97-AF65-F5344CB8AC3E}">
        <p14:creationId xmlns:p14="http://schemas.microsoft.com/office/powerpoint/2010/main" val="17013903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990465" y="857250"/>
            <a:ext cx="7163070" cy="4013200"/>
          </a:xfrm>
        </p:spPr>
      </p:pic>
      <p:sp>
        <p:nvSpPr>
          <p:cNvPr id="3" name="Title 2"/>
          <p:cNvSpPr>
            <a:spLocks noGrp="1"/>
          </p:cNvSpPr>
          <p:nvPr>
            <p:ph type="title"/>
          </p:nvPr>
        </p:nvSpPr>
        <p:spPr/>
        <p:txBody>
          <a:bodyPr/>
          <a:lstStyle/>
          <a:p>
            <a:r>
              <a:rPr lang="en-US" dirty="0"/>
              <a:t>Blockage - Sunset</a:t>
            </a:r>
          </a:p>
        </p:txBody>
      </p:sp>
      <p:sp>
        <p:nvSpPr>
          <p:cNvPr id="4" name="Date Placeholder 3"/>
          <p:cNvSpPr>
            <a:spLocks noGrp="1"/>
          </p:cNvSpPr>
          <p:nvPr>
            <p:ph type="dt" sz="half" idx="2"/>
          </p:nvPr>
        </p:nvSpPr>
        <p:spPr/>
        <p:txBody>
          <a:bodyPr/>
          <a:lstStyle/>
          <a:p>
            <a:fld id="{A9E79D4F-B57E-1C4E-8EE1-3B4427408A1A}" type="datetime4">
              <a:rPr lang="en-US" smtClean="0"/>
              <a:pPr/>
              <a:t>October 30, 2018</a:t>
            </a:fld>
            <a:endParaRPr lang="en-US" dirty="0"/>
          </a:p>
        </p:txBody>
      </p:sp>
    </p:spTree>
    <p:extLst>
      <p:ext uri="{BB962C8B-B14F-4D97-AF65-F5344CB8AC3E}">
        <p14:creationId xmlns:p14="http://schemas.microsoft.com/office/powerpoint/2010/main" val="112529821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sz="1800" dirty="0"/>
              <a:t>SAGE III is looking for additional validation partners to collaborate with!  Please forward my contact information to anyone that may be interested in coordinating </a:t>
            </a:r>
            <a:r>
              <a:rPr lang="en-US" sz="1800" dirty="0" err="1"/>
              <a:t>sonde</a:t>
            </a:r>
            <a:r>
              <a:rPr lang="en-US" sz="1800" dirty="0"/>
              <a:t> launches or </a:t>
            </a:r>
            <a:r>
              <a:rPr lang="en-US" sz="1800" dirty="0" err="1"/>
              <a:t>lidar</a:t>
            </a:r>
            <a:r>
              <a:rPr lang="en-US" sz="1800" dirty="0"/>
              <a:t> operations with SAGE III events.</a:t>
            </a:r>
          </a:p>
          <a:p>
            <a:pPr lvl="1"/>
            <a:endParaRPr lang="en-US" b="1" dirty="0"/>
          </a:p>
          <a:p>
            <a:pPr lvl="2"/>
            <a:r>
              <a:rPr lang="en-US" sz="1800" b="1" dirty="0"/>
              <a:t>Carrie Roller</a:t>
            </a:r>
          </a:p>
          <a:p>
            <a:pPr lvl="2"/>
            <a:r>
              <a:rPr lang="en-US" sz="1800" b="1" dirty="0"/>
              <a:t>SAGE III Science, Engineer</a:t>
            </a:r>
          </a:p>
          <a:p>
            <a:pPr lvl="2"/>
            <a:r>
              <a:rPr lang="en-US" sz="1800" dirty="0"/>
              <a:t> </a:t>
            </a:r>
            <a:r>
              <a:rPr lang="en-US" sz="1800" dirty="0">
                <a:hlinkClick r:id="rId2"/>
              </a:rPr>
              <a:t>carrie.roller@nasa.gov</a:t>
            </a:r>
            <a:endParaRPr lang="en-US" sz="1800" dirty="0"/>
          </a:p>
          <a:p>
            <a:pPr lvl="2"/>
            <a:r>
              <a:rPr lang="en-US" sz="1800" dirty="0"/>
              <a:t>757-864-9520</a:t>
            </a:r>
          </a:p>
          <a:p>
            <a:endParaRPr lang="en-US" dirty="0"/>
          </a:p>
        </p:txBody>
      </p:sp>
      <p:sp>
        <p:nvSpPr>
          <p:cNvPr id="3" name="Title 2"/>
          <p:cNvSpPr>
            <a:spLocks noGrp="1"/>
          </p:cNvSpPr>
          <p:nvPr>
            <p:ph type="title"/>
          </p:nvPr>
        </p:nvSpPr>
        <p:spPr/>
        <p:txBody>
          <a:bodyPr/>
          <a:lstStyle/>
          <a:p>
            <a:r>
              <a:rPr lang="en-US" dirty="0"/>
              <a:t>Contact Information</a:t>
            </a:r>
          </a:p>
        </p:txBody>
      </p:sp>
      <p:sp>
        <p:nvSpPr>
          <p:cNvPr id="4" name="Date Placeholder 3"/>
          <p:cNvSpPr>
            <a:spLocks noGrp="1"/>
          </p:cNvSpPr>
          <p:nvPr>
            <p:ph type="dt" sz="half" idx="2"/>
          </p:nvPr>
        </p:nvSpPr>
        <p:spPr/>
        <p:txBody>
          <a:bodyPr/>
          <a:lstStyle/>
          <a:p>
            <a:fld id="{A9E79D4F-B57E-1C4E-8EE1-3B4427408A1A}" type="datetime4">
              <a:rPr lang="en-US" smtClean="0"/>
              <a:pPr/>
              <a:t>October 30, 2018</a:t>
            </a:fld>
            <a:endParaRPr lang="en-US" dirty="0"/>
          </a:p>
        </p:txBody>
      </p:sp>
    </p:spTree>
    <p:extLst>
      <p:ext uri="{BB962C8B-B14F-4D97-AF65-F5344CB8AC3E}">
        <p14:creationId xmlns:p14="http://schemas.microsoft.com/office/powerpoint/2010/main" val="306469000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endParaRPr lang="en-US"/>
          </a:p>
        </p:txBody>
      </p:sp>
      <p:sp>
        <p:nvSpPr>
          <p:cNvPr id="3" name="Title 2"/>
          <p:cNvSpPr>
            <a:spLocks noGrp="1"/>
          </p:cNvSpPr>
          <p:nvPr>
            <p:ph type="title"/>
          </p:nvPr>
        </p:nvSpPr>
        <p:spPr/>
        <p:txBody>
          <a:bodyPr/>
          <a:lstStyle/>
          <a:p>
            <a:r>
              <a:rPr lang="en-US" dirty="0"/>
              <a:t>Questions? </a:t>
            </a:r>
          </a:p>
        </p:txBody>
      </p:sp>
      <p:sp>
        <p:nvSpPr>
          <p:cNvPr id="4" name="Date Placeholder 3"/>
          <p:cNvSpPr>
            <a:spLocks noGrp="1"/>
          </p:cNvSpPr>
          <p:nvPr>
            <p:ph type="dt" sz="half" idx="2"/>
          </p:nvPr>
        </p:nvSpPr>
        <p:spPr/>
        <p:txBody>
          <a:bodyPr/>
          <a:lstStyle/>
          <a:p>
            <a:fld id="{A9E79D4F-B57E-1C4E-8EE1-3B4427408A1A}" type="datetime4">
              <a:rPr lang="en-US" smtClean="0"/>
              <a:pPr/>
              <a:t>October 30, 2018</a:t>
            </a:fld>
            <a:endParaRPr lang="en-US" dirty="0"/>
          </a:p>
        </p:txBody>
      </p:sp>
    </p:spTree>
    <p:extLst>
      <p:ext uri="{BB962C8B-B14F-4D97-AF65-F5344CB8AC3E}">
        <p14:creationId xmlns:p14="http://schemas.microsoft.com/office/powerpoint/2010/main" val="3867390025"/>
      </p:ext>
    </p:extLst>
  </p:cSld>
  <p:clrMapOvr>
    <a:masterClrMapping/>
  </p:clrMapOvr>
</p:sld>
</file>

<file path=ppt/theme/theme1.xml><?xml version="1.0" encoding="utf-8"?>
<a:theme xmlns:a="http://schemas.openxmlformats.org/drawingml/2006/main" name="1_Office Theme">
  <a:themeElements>
    <a:clrScheme name="Codex">
      <a:dk1>
        <a:sysClr val="windowText" lastClr="000000"/>
      </a:dk1>
      <a:lt1>
        <a:sysClr val="window" lastClr="FFFFFF"/>
      </a:lt1>
      <a:dk2>
        <a:srgbClr val="59564B"/>
      </a:dk2>
      <a:lt2>
        <a:srgbClr val="DFDAC7"/>
      </a:lt2>
      <a:accent1>
        <a:srgbClr val="990000"/>
      </a:accent1>
      <a:accent2>
        <a:srgbClr val="EFAB16"/>
      </a:accent2>
      <a:accent3>
        <a:srgbClr val="78AC35"/>
      </a:accent3>
      <a:accent4>
        <a:srgbClr val="35ACA2"/>
      </a:accent4>
      <a:accent5>
        <a:srgbClr val="4083CF"/>
      </a:accent5>
      <a:accent6>
        <a:srgbClr val="0D335E"/>
      </a:accent6>
      <a:hlink>
        <a:srgbClr val="EF8E1C"/>
      </a:hlink>
      <a:folHlink>
        <a:srgbClr val="FEC60B"/>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47060</TotalTime>
  <Words>1173</Words>
  <Application>Microsoft Macintosh PowerPoint</Application>
  <PresentationFormat>On-screen Show (16:9)</PresentationFormat>
  <Paragraphs>116</Paragraphs>
  <Slides>20</Slides>
  <Notes>1</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20</vt:i4>
      </vt:variant>
    </vt:vector>
  </HeadingPairs>
  <TitlesOfParts>
    <vt:vector size="29" baseType="lpstr">
      <vt:lpstr>MS PGothic</vt:lpstr>
      <vt:lpstr>ヒラギノ角ゴ Pro W3</vt:lpstr>
      <vt:lpstr>Arial</vt:lpstr>
      <vt:lpstr>Calibri</vt:lpstr>
      <vt:lpstr>Courier New</vt:lpstr>
      <vt:lpstr>Helvetica Neue</vt:lpstr>
      <vt:lpstr>Times New Roman</vt:lpstr>
      <vt:lpstr>Wingdings</vt:lpstr>
      <vt:lpstr>1_Office Theme</vt:lpstr>
      <vt:lpstr>PowerPoint Presentation</vt:lpstr>
      <vt:lpstr>Validation Partners - Overview</vt:lpstr>
      <vt:lpstr>Validation Partners cont. </vt:lpstr>
      <vt:lpstr>Validation Criteria</vt:lpstr>
      <vt:lpstr>SAGE III Validation Website</vt:lpstr>
      <vt:lpstr>SAGE III Validation Website cont.</vt:lpstr>
      <vt:lpstr>SAGE III Validation Website cont.</vt:lpstr>
      <vt:lpstr>Weekly Process</vt:lpstr>
      <vt:lpstr>SAGE III Operations</vt:lpstr>
      <vt:lpstr>SAGE Ops cont.</vt:lpstr>
      <vt:lpstr>SAGE Ops cont.</vt:lpstr>
      <vt:lpstr>ISS Operations</vt:lpstr>
      <vt:lpstr>ISS Ops cont. </vt:lpstr>
      <vt:lpstr>ISS Ops cont.</vt:lpstr>
      <vt:lpstr>ISS Reboost</vt:lpstr>
      <vt:lpstr>Blockage</vt:lpstr>
      <vt:lpstr>Blockage - Sunrise</vt:lpstr>
      <vt:lpstr>Blockage - Sunset</vt:lpstr>
      <vt:lpstr>Contact Information</vt:lpstr>
      <vt:lpstr>Questions? </vt:lpstr>
    </vt:vector>
  </TitlesOfParts>
  <Company>ODIN</Company>
  <LinksUpToDate>false</LinksUpToDate>
  <SharedDoc>false</SharedDoc>
  <HyperlinksChanged>false</HyperlinksChanged>
  <AppVersion>16.0016</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Jonathan Behun</dc:creator>
  <cp:lastModifiedBy>allison.b.leybold@nasa.gov</cp:lastModifiedBy>
  <cp:revision>1076</cp:revision>
  <cp:lastPrinted>2011-12-08T16:21:20Z</cp:lastPrinted>
  <dcterms:created xsi:type="dcterms:W3CDTF">2012-04-24T19:27:23Z</dcterms:created>
  <dcterms:modified xsi:type="dcterms:W3CDTF">2018-10-30T15:24:39Z</dcterms:modified>
</cp:coreProperties>
</file>