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0"/>
  </p:notesMasterIdLst>
  <p:handoutMasterIdLst>
    <p:handoutMasterId r:id="rId21"/>
  </p:handoutMasterIdLst>
  <p:sldIdLst>
    <p:sldId id="753" r:id="rId2"/>
    <p:sldId id="966" r:id="rId3"/>
    <p:sldId id="967" r:id="rId4"/>
    <p:sldId id="975" r:id="rId5"/>
    <p:sldId id="973" r:id="rId6"/>
    <p:sldId id="976" r:id="rId7"/>
    <p:sldId id="978" r:id="rId8"/>
    <p:sldId id="979" r:id="rId9"/>
    <p:sldId id="980" r:id="rId10"/>
    <p:sldId id="984" r:id="rId11"/>
    <p:sldId id="985" r:id="rId12"/>
    <p:sldId id="986" r:id="rId13"/>
    <p:sldId id="987" r:id="rId14"/>
    <p:sldId id="981" r:id="rId15"/>
    <p:sldId id="982" r:id="rId16"/>
    <p:sldId id="983" r:id="rId17"/>
    <p:sldId id="977" r:id="rId18"/>
    <p:sldId id="974" r:id="rId1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83" d="100"/>
          <a:sy n="83" d="100"/>
        </p:scale>
        <p:origin x="84" y="3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5699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47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 smtClean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Team Meeting 2018</a:t>
            </a:r>
            <a:endParaRPr lang="en-US" sz="1400" b="1" dirty="0">
              <a:solidFill>
                <a:schemeClr val="bg1">
                  <a:lumMod val="9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 30, 2018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 smtClean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Data Product Algorithm Validation</a:t>
            </a:r>
            <a:endParaRPr lang="en-US" sz="14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Marilee Roell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 smtClean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Science Manager</a:t>
            </a: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0"/>
            <a:ext cx="8991600" cy="4286249"/>
          </a:xfrm>
        </p:spPr>
        <p:txBody>
          <a:bodyPr/>
          <a:lstStyle/>
          <a:p>
            <a:r>
              <a:rPr lang="en-US" sz="2000" dirty="0" smtClean="0"/>
              <a:t>Actively cooperate with NOAA and NIWA to collect coincidence measurements of Ozone, Water vapor (v5.1), and Aerosol (future goal) between balloon borne </a:t>
            </a:r>
            <a:r>
              <a:rPr lang="en-US" sz="2000" dirty="0" err="1" smtClean="0"/>
              <a:t>sondes</a:t>
            </a:r>
            <a:r>
              <a:rPr lang="en-US" sz="2000" dirty="0" smtClean="0"/>
              <a:t> and SAGE III overpasses</a:t>
            </a:r>
          </a:p>
          <a:p>
            <a:r>
              <a:rPr lang="en-US" sz="2000" dirty="0" smtClean="0"/>
              <a:t>Comparisons provide confidence in the algorithm (currently version 5.1)</a:t>
            </a:r>
          </a:p>
          <a:p>
            <a:r>
              <a:rPr lang="en-US" sz="2000" dirty="0" smtClean="0"/>
              <a:t>Aerosol </a:t>
            </a:r>
            <a:r>
              <a:rPr lang="en-US" sz="2000" dirty="0" err="1" smtClean="0"/>
              <a:t>sondes</a:t>
            </a:r>
            <a:r>
              <a:rPr lang="en-US" sz="2000" dirty="0" smtClean="0"/>
              <a:t> are in development at NOAA</a:t>
            </a:r>
            <a:r>
              <a:rPr lang="en-US" sz="2000" dirty="0"/>
              <a:t> </a:t>
            </a:r>
            <a:r>
              <a:rPr lang="en-US" sz="2000" dirty="0" smtClean="0"/>
              <a:t>(expected to fly on balloons after the first of the year 2019)</a:t>
            </a:r>
          </a:p>
          <a:p>
            <a:r>
              <a:rPr lang="en-US" sz="2000" dirty="0" smtClean="0"/>
              <a:t>Current aerosol validation utilizes a conversion from extension values to backscatter values for comparison with NDACC aerosol LIDAR measurements.</a:t>
            </a:r>
          </a:p>
          <a:p>
            <a:r>
              <a:rPr lang="en-US" sz="2000" dirty="0" smtClean="0"/>
              <a:t>Additional comparisons using NDACC </a:t>
            </a:r>
            <a:r>
              <a:rPr lang="en-US" sz="2000" dirty="0" err="1" smtClean="0"/>
              <a:t>sonde</a:t>
            </a:r>
            <a:r>
              <a:rPr lang="en-US" sz="2000" dirty="0" smtClean="0"/>
              <a:t> measurements provide confidence that our measurements are within 20% above 20km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Algorithm Validation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6BA492-F74E-2B47-9E1B-C1AD8D19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SAGE III ISS v5.1 </a:t>
            </a:r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727A3C-9AE1-DC40-94B4-8E4994966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101" y="883083"/>
            <a:ext cx="7886700" cy="41403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Water Vapor Comparison: SAGE </a:t>
            </a:r>
            <a:r>
              <a:rPr lang="en-US" dirty="0" smtClean="0"/>
              <a:t>v5.1, </a:t>
            </a:r>
            <a:r>
              <a:rPr lang="en-US" dirty="0"/>
              <a:t>MLS and NOAA Boulder FPH</a:t>
            </a:r>
          </a:p>
          <a:p>
            <a:pPr lvl="1"/>
            <a:r>
              <a:rPr lang="en-US" dirty="0"/>
              <a:t>Individual NOAA Events showing mixing ratio and % difference</a:t>
            </a:r>
          </a:p>
          <a:p>
            <a:pPr lvl="2"/>
            <a:r>
              <a:rPr lang="en-US" dirty="0"/>
              <a:t>Oct. 2017 – Feb. 2018</a:t>
            </a:r>
          </a:p>
          <a:p>
            <a:pPr lvl="2"/>
            <a:r>
              <a:rPr lang="en-US" dirty="0"/>
              <a:t>MLS data showing no matches for March and June </a:t>
            </a:r>
            <a:r>
              <a:rPr lang="en-US" dirty="0" smtClean="0"/>
              <a:t>2018.</a:t>
            </a:r>
            <a:endParaRPr lang="en-US" dirty="0"/>
          </a:p>
          <a:p>
            <a:pPr lvl="2"/>
            <a:r>
              <a:rPr lang="en-US" dirty="0"/>
              <a:t>Difference Ranges: Latitude 5</a:t>
            </a:r>
            <a:r>
              <a:rPr lang="en-US" baseline="30000" dirty="0"/>
              <a:t>o</a:t>
            </a:r>
            <a:r>
              <a:rPr lang="en-US" dirty="0"/>
              <a:t>, Longitude 10</a:t>
            </a:r>
            <a:r>
              <a:rPr lang="en-US" baseline="30000" dirty="0"/>
              <a:t>o</a:t>
            </a:r>
            <a:r>
              <a:rPr lang="en-US" dirty="0"/>
              <a:t>, Time 24 hours</a:t>
            </a:r>
          </a:p>
          <a:p>
            <a:pPr lvl="2"/>
            <a:r>
              <a:rPr lang="en-US" dirty="0"/>
              <a:t>Use SAGE event numbers to note the Sunrise and Sunset events</a:t>
            </a:r>
          </a:p>
          <a:p>
            <a:r>
              <a:rPr lang="en-US" dirty="0"/>
              <a:t>Ozone Comparison: SAGE </a:t>
            </a:r>
            <a:r>
              <a:rPr lang="en-US" dirty="0" smtClean="0"/>
              <a:t>v5.1 ozone </a:t>
            </a:r>
            <a:r>
              <a:rPr lang="en-US" dirty="0"/>
              <a:t>aerosol product vs NIWA Lauder </a:t>
            </a:r>
            <a:r>
              <a:rPr lang="en-US" dirty="0" err="1"/>
              <a:t>ozonesonde</a:t>
            </a:r>
            <a:endParaRPr lang="en-US" dirty="0"/>
          </a:p>
          <a:p>
            <a:pPr lvl="1"/>
            <a:r>
              <a:rPr lang="en-US" dirty="0"/>
              <a:t>All events with a SAGE overpass</a:t>
            </a:r>
          </a:p>
          <a:p>
            <a:pPr lvl="2"/>
            <a:r>
              <a:rPr lang="en-US" dirty="0"/>
              <a:t>June 2017 – May 2018</a:t>
            </a:r>
          </a:p>
          <a:p>
            <a:pPr lvl="2"/>
            <a:r>
              <a:rPr lang="en-US" dirty="0"/>
              <a:t>Difference Ranges: Latitude 5</a:t>
            </a:r>
            <a:r>
              <a:rPr lang="en-US" baseline="30000" dirty="0"/>
              <a:t>o</a:t>
            </a:r>
            <a:r>
              <a:rPr lang="en-US" dirty="0"/>
              <a:t>, Longitude 10</a:t>
            </a:r>
            <a:r>
              <a:rPr lang="en-US" baseline="30000" dirty="0"/>
              <a:t>o</a:t>
            </a:r>
            <a:r>
              <a:rPr lang="en-US" dirty="0"/>
              <a:t>, Time 24 hours</a:t>
            </a:r>
          </a:p>
          <a:p>
            <a:pPr lvl="2"/>
            <a:r>
              <a:rPr lang="en-US" dirty="0"/>
              <a:t>NIWA data retrieved from </a:t>
            </a:r>
            <a:r>
              <a:rPr lang="en-US" dirty="0" smtClean="0"/>
              <a:t>AVDC</a:t>
            </a:r>
            <a:endParaRPr lang="en-US" dirty="0"/>
          </a:p>
          <a:p>
            <a:pPr lvl="2"/>
            <a:endParaRPr lang="en-US" dirty="0"/>
          </a:p>
          <a:p>
            <a:pPr marL="173038" lvl="2" indent="-169863">
              <a:buFont typeface="Wingdings" panose="05000000000000000000" pitchFamily="2" charset="2"/>
              <a:buChar char="Ø"/>
            </a:pPr>
            <a:r>
              <a:rPr lang="en-US" sz="2100" b="1" dirty="0" smtClean="0"/>
              <a:t>Aerosol Extinction conversion to Backscatter measurements</a:t>
            </a:r>
          </a:p>
        </p:txBody>
      </p:sp>
    </p:spTree>
    <p:extLst>
      <p:ext uri="{BB962C8B-B14F-4D97-AF65-F5344CB8AC3E}">
        <p14:creationId xmlns:p14="http://schemas.microsoft.com/office/powerpoint/2010/main" val="2302125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III/ISS v5.1 Water vapor Oct 12, 2017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BCDBAF4-381B-3D4C-BB0D-D94C29863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99430" y="856062"/>
            <a:ext cx="4458742" cy="4114799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109AC4E-505B-6847-A84D-8898F26AB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856061"/>
            <a:ext cx="4456555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0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xmlns="" id="{C11A8B02-E69E-B840-9F20-C4636A9B7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294" y="824817"/>
            <a:ext cx="4462706" cy="4108847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2B8B8A-4EBB-B748-8887-AA74C83A3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24817"/>
            <a:ext cx="4459629" cy="4108847"/>
          </a:xfrm>
          <a:prstGeom prst="rect">
            <a:avLst/>
          </a:prstGeom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III/ISS v5.1 Water vapor Nov 14,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5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6850275-F8BD-5D44-AE83-4BB36214C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40" y="821804"/>
            <a:ext cx="4453360" cy="410884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5CDF05E-039A-144E-8921-0671A6802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821804"/>
            <a:ext cx="4458605" cy="4108847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III/ISS v5.1 Water vapor Dec 11,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869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120CF8D5-2736-534C-8F8E-51E4BAED5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975" y="844952"/>
            <a:ext cx="4454025" cy="411361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D9100FB-2F39-6349-920F-6222A4000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844952"/>
            <a:ext cx="4455710" cy="4113610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III/ISS v5.1 Water vapor Jan 4,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5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60DA312-2C46-CC47-B5E6-5C7446910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2" y="844952"/>
            <a:ext cx="4461635" cy="41231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A013B70-3DEB-EC4F-BE19-3C56B4B97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53" y="844952"/>
            <a:ext cx="4459448" cy="4123134"/>
          </a:xfrm>
          <a:prstGeom prst="rect">
            <a:avLst/>
          </a:prstGeom>
        </p:spPr>
      </p:pic>
      <p:sp>
        <p:nvSpPr>
          <p:cNvPr id="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SAGE III/ISS v5.1 Water vapor Feb 7,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21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CF2B4088-8002-2D41-8EC2-B309FA678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075" y="1006997"/>
            <a:ext cx="3920870" cy="394696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814710-C639-304B-A0BC-C4F68CE11B0D}"/>
              </a:ext>
            </a:extLst>
          </p:cNvPr>
          <p:cNvSpPr txBox="1"/>
          <p:nvPr/>
        </p:nvSpPr>
        <p:spPr>
          <a:xfrm>
            <a:off x="4529015" y="1210964"/>
            <a:ext cx="41887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1" dirty="0"/>
              <a:t>SAGE v5.1 Ozone Aerosol Product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1" dirty="0"/>
              <a:t>Data Range June 2017 – May 2018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b="1" dirty="0"/>
              <a:t>NIWA data retrieved from AVDC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</p:spPr>
        <p:txBody>
          <a:bodyPr/>
          <a:lstStyle/>
          <a:p>
            <a:r>
              <a:rPr lang="en-US" dirty="0" smtClean="0"/>
              <a:t>SAGE III/ISS v5.1 Ozone Aerosol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30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EF38CD2-D9DC-A342-AF1D-8E04A8959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14" y="892082"/>
            <a:ext cx="4049496" cy="40734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551760F-669B-C444-9937-A9FE9846303D}"/>
              </a:ext>
            </a:extLst>
          </p:cNvPr>
          <p:cNvSpPr txBox="1"/>
          <p:nvPr/>
        </p:nvSpPr>
        <p:spPr>
          <a:xfrm>
            <a:off x="5010649" y="712729"/>
            <a:ext cx="213263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smtClean="0"/>
              <a:t>Broadwell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Macquerie</a:t>
            </a:r>
            <a:r>
              <a:rPr lang="en-US" sz="1200" b="1" dirty="0"/>
              <a:t> Island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Neumayer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Praha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Dumont </a:t>
            </a:r>
            <a:r>
              <a:rPr lang="en-US" sz="1200" b="1" dirty="0" err="1"/>
              <a:t>d’Uville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OHP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Scoresbysund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Hohenpeissenberg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Marambio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Legionowo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Naha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Syowa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Tsukuba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De </a:t>
            </a:r>
            <a:r>
              <a:rPr lang="en-US" sz="1200" b="1" dirty="0" err="1"/>
              <a:t>Bilt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Parambio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Payerne</a:t>
            </a:r>
            <a:endParaRPr lang="en-US" sz="1200" b="1" dirty="0"/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Lauder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Boulder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Hilo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Huntsville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Pago Pago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Suva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/>
              <a:t>Trinidad Head CA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sz="1200" b="1" dirty="0" err="1"/>
              <a:t>Ushu</a:t>
            </a:r>
            <a:endParaRPr lang="en-US" sz="1200" b="1" dirty="0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xmlns="" id="{CB6962CC-4AF8-AE47-9142-E23A391CB7D5}"/>
              </a:ext>
            </a:extLst>
          </p:cNvPr>
          <p:cNvSpPr/>
          <p:nvPr/>
        </p:nvSpPr>
        <p:spPr>
          <a:xfrm>
            <a:off x="6998212" y="792313"/>
            <a:ext cx="72136" cy="227265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xmlns="" id="{EC95FD46-B0A7-104E-9F11-FB0EA9525300}"/>
              </a:ext>
            </a:extLst>
          </p:cNvPr>
          <p:cNvSpPr/>
          <p:nvPr/>
        </p:nvSpPr>
        <p:spPr>
          <a:xfrm>
            <a:off x="6981068" y="2534698"/>
            <a:ext cx="72136" cy="440189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xmlns="" id="{0C34B075-C50C-6348-A22A-C71DA725C876}"/>
              </a:ext>
            </a:extLst>
          </p:cNvPr>
          <p:cNvSpPr/>
          <p:nvPr/>
        </p:nvSpPr>
        <p:spPr>
          <a:xfrm>
            <a:off x="6981068" y="3055570"/>
            <a:ext cx="72136" cy="262217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xmlns="" id="{6328DA2D-C2DD-7F41-ADAA-7223EB2295DD}"/>
              </a:ext>
            </a:extLst>
          </p:cNvPr>
          <p:cNvSpPr/>
          <p:nvPr/>
        </p:nvSpPr>
        <p:spPr>
          <a:xfrm>
            <a:off x="6981068" y="3791796"/>
            <a:ext cx="89280" cy="937932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E2C08C4-7134-E548-B92C-08778AE70B54}"/>
              </a:ext>
            </a:extLst>
          </p:cNvPr>
          <p:cNvSpPr txBox="1"/>
          <p:nvPr/>
        </p:nvSpPr>
        <p:spPr>
          <a:xfrm>
            <a:off x="7122077" y="767445"/>
            <a:ext cx="695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ABM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EA1D3A9A-34D6-4947-8AD3-18A766898431}"/>
              </a:ext>
            </a:extLst>
          </p:cNvPr>
          <p:cNvSpPr txBox="1"/>
          <p:nvPr/>
        </p:nvSpPr>
        <p:spPr>
          <a:xfrm>
            <a:off x="6998212" y="2616293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JMA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0BE408F0-B71E-9447-BCB3-CABC0DFB4190}"/>
              </a:ext>
            </a:extLst>
          </p:cNvPr>
          <p:cNvSpPr txBox="1"/>
          <p:nvPr/>
        </p:nvSpPr>
        <p:spPr>
          <a:xfrm>
            <a:off x="7050417" y="30400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KNMI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AC90656-08E3-F447-ADBC-92439D654CF9}"/>
              </a:ext>
            </a:extLst>
          </p:cNvPr>
          <p:cNvSpPr txBox="1"/>
          <p:nvPr/>
        </p:nvSpPr>
        <p:spPr>
          <a:xfrm>
            <a:off x="7084004" y="4100132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NOAA</a:t>
            </a:r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1221746" y="32169"/>
            <a:ext cx="6679410" cy="647966"/>
          </a:xfrm>
        </p:spPr>
        <p:txBody>
          <a:bodyPr/>
          <a:lstStyle/>
          <a:p>
            <a:pPr marL="214313" indent="-214313"/>
            <a:r>
              <a:rPr lang="en-US" dirty="0"/>
              <a:t>SAGE v5.1 Ozone Aerosol Product</a:t>
            </a:r>
            <a:br>
              <a:rPr lang="en-US" dirty="0"/>
            </a:br>
            <a:r>
              <a:rPr lang="en-US" dirty="0"/>
              <a:t>Data Range June 2017 – May </a:t>
            </a:r>
            <a:r>
              <a:rPr lang="en-US" dirty="0" smtClean="0"/>
              <a:t>2018 </a:t>
            </a:r>
            <a:r>
              <a:rPr lang="en-US" sz="1100" dirty="0" smtClean="0"/>
              <a:t>(255 coincidence)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4283094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7DC3EC-4978-9D45-9DBE-5105E5BCA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v5.1 Ozone Aerosol Product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058E661-79BD-F74B-B702-20272B5A9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667" y="884017"/>
            <a:ext cx="3564275" cy="41162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592321F-85F2-2D4C-8467-D5228D77F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90" y="884017"/>
            <a:ext cx="3562033" cy="41162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8623" y="1331089"/>
            <a:ext cx="717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22</a:t>
            </a:r>
            <a:endParaRPr lang="en-US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8205726" y="1331089"/>
            <a:ext cx="717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2974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7DC3EC-4978-9D45-9DBE-5105E5BCA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v5.1 Ozone Aerosol Product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49B973A-3520-0049-B116-FD39ED50F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88689" y="886954"/>
            <a:ext cx="3592253" cy="4148034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1014531-E9D4-9641-85BB-52C6D2EED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989" y="886954"/>
            <a:ext cx="3594963" cy="4148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38623" y="1331089"/>
            <a:ext cx="717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57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8222127" y="1331089"/>
            <a:ext cx="7176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19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60755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21746" y="0"/>
            <a:ext cx="6679410" cy="756048"/>
          </a:xfrm>
        </p:spPr>
        <p:txBody>
          <a:bodyPr/>
          <a:lstStyle/>
          <a:p>
            <a:r>
              <a:rPr lang="en-US" dirty="0" smtClean="0"/>
              <a:t>Aerosol Extinction conversion to Backscatter Sept 23, 2017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32" y="913024"/>
            <a:ext cx="6589924" cy="406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3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32" y="906215"/>
            <a:ext cx="6589924" cy="4064645"/>
          </a:xfr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1221746" y="0"/>
            <a:ext cx="6679410" cy="740780"/>
          </a:xfrm>
        </p:spPr>
        <p:txBody>
          <a:bodyPr/>
          <a:lstStyle/>
          <a:p>
            <a:r>
              <a:rPr lang="en-US" dirty="0" smtClean="0"/>
              <a:t>Aerosol Extinction conversion to Backscatter Oct 29,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00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098" y="945208"/>
            <a:ext cx="6526705" cy="4025652"/>
          </a:xfrm>
        </p:spPr>
      </p:pic>
      <p:sp>
        <p:nvSpPr>
          <p:cNvPr id="6" name="Title 4"/>
          <p:cNvSpPr>
            <a:spLocks noGrp="1"/>
          </p:cNvSpPr>
          <p:nvPr>
            <p:ph type="title"/>
          </p:nvPr>
        </p:nvSpPr>
        <p:spPr>
          <a:xfrm>
            <a:off x="1221746" y="0"/>
            <a:ext cx="6679410" cy="740780"/>
          </a:xfrm>
        </p:spPr>
        <p:txBody>
          <a:bodyPr/>
          <a:lstStyle/>
          <a:p>
            <a:r>
              <a:rPr lang="en-US" dirty="0" smtClean="0"/>
              <a:t>Aerosol Extinction conversion to Backscatter Dec 16,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63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297" y="938906"/>
            <a:ext cx="6532308" cy="4029108"/>
          </a:xfrm>
        </p:spPr>
      </p:pic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1221746" y="0"/>
            <a:ext cx="6679410" cy="740780"/>
          </a:xfrm>
        </p:spPr>
        <p:txBody>
          <a:bodyPr/>
          <a:lstStyle/>
          <a:p>
            <a:r>
              <a:rPr lang="en-US" dirty="0" smtClean="0"/>
              <a:t>Aerosol Extinction conversion to Backscatter Jan 18,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41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0"/>
            <a:ext cx="8991600" cy="4286249"/>
          </a:xfrm>
        </p:spPr>
        <p:txBody>
          <a:bodyPr/>
          <a:lstStyle/>
          <a:p>
            <a:r>
              <a:rPr lang="en-US" dirty="0" smtClean="0"/>
              <a:t>Algorithm version 5.1 shows good agreement with coincident </a:t>
            </a:r>
            <a:r>
              <a:rPr lang="en-US" dirty="0" err="1" smtClean="0"/>
              <a:t>sonde</a:t>
            </a:r>
            <a:r>
              <a:rPr lang="en-US" dirty="0" smtClean="0"/>
              <a:t> measurements (&lt;20% above 20km)</a:t>
            </a:r>
          </a:p>
          <a:p>
            <a:r>
              <a:rPr lang="en-US" dirty="0" smtClean="0"/>
              <a:t>Future aerosol validation will require validated aerosol </a:t>
            </a:r>
            <a:r>
              <a:rPr lang="en-US" dirty="0" err="1" smtClean="0"/>
              <a:t>sondes</a:t>
            </a:r>
            <a:r>
              <a:rPr lang="en-US" dirty="0" smtClean="0"/>
              <a:t> (POPS) currently in development</a:t>
            </a:r>
          </a:p>
          <a:p>
            <a:r>
              <a:rPr lang="en-US" dirty="0" smtClean="0"/>
              <a:t>Conversion of aerosol extinction to backscatter measurements allows comparisons with CALIPSO CALIOP aerosol measurements as well as NDACC LIDAR measurements</a:t>
            </a:r>
          </a:p>
          <a:p>
            <a:r>
              <a:rPr lang="en-US" dirty="0" smtClean="0"/>
              <a:t>Continued refinements in this comparison process and 16 total coincident balloon borne launches scheduled in FY19 along with available NDACC comparisons will continue to provide validation of the algorithm versions.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9293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48031</TotalTime>
  <Words>478</Words>
  <Application>Microsoft Office PowerPoint</Application>
  <PresentationFormat>On-screen Show (16:9)</PresentationFormat>
  <Paragraphs>83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Helvetica Neue</vt:lpstr>
      <vt:lpstr>Wingdings</vt:lpstr>
      <vt:lpstr>ヒラギノ角ゴ Pro W3</vt:lpstr>
      <vt:lpstr>1_Office Theme</vt:lpstr>
      <vt:lpstr>PowerPoint Presentation</vt:lpstr>
      <vt:lpstr>PowerPoint Presentation</vt:lpstr>
      <vt:lpstr>Internal Algorithm Validation</vt:lpstr>
      <vt:lpstr>SAGE III ISS v5.1 Validation</vt:lpstr>
      <vt:lpstr>SAGE III/ISS v5.1 Water vapor Oct 12, 2017</vt:lpstr>
      <vt:lpstr>SAGE III/ISS v5.1 Water vapor Nov 14, 2017</vt:lpstr>
      <vt:lpstr>SAGE III/ISS v5.1 Water vapor Dec 11, 2017</vt:lpstr>
      <vt:lpstr>SAGE III/ISS v5.1 Water vapor Jan 4, 2018</vt:lpstr>
      <vt:lpstr>SAGE III/ISS v5.1 Water vapor Feb 7, 2018</vt:lpstr>
      <vt:lpstr>SAGE III/ISS v5.1 Ozone Aerosol</vt:lpstr>
      <vt:lpstr>SAGE v5.1 Ozone Aerosol Product Data Range June 2017 – May 2018 (255 coincidence)</vt:lpstr>
      <vt:lpstr>SAGE v5.1 Ozone Aerosol Product</vt:lpstr>
      <vt:lpstr>SAGE v5.1 Ozone Aerosol Product</vt:lpstr>
      <vt:lpstr>Aerosol Extinction conversion to Backscatter Sept 23, 2017</vt:lpstr>
      <vt:lpstr>Aerosol Extinction conversion to Backscatter Oct 29, 2017</vt:lpstr>
      <vt:lpstr>Aerosol Extinction conversion to Backscatter Dec 16, 2017</vt:lpstr>
      <vt:lpstr>Aerosol Extinction conversion to Backscatter Jan 18, 2018</vt:lpstr>
      <vt:lpstr>Conclusions</vt:lpstr>
    </vt:vector>
  </TitlesOfParts>
  <Company>ODIN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Roell, Marilee M. (LARC-E303)</cp:lastModifiedBy>
  <cp:revision>1084</cp:revision>
  <cp:lastPrinted>2011-12-08T16:21:20Z</cp:lastPrinted>
  <dcterms:created xsi:type="dcterms:W3CDTF">2012-04-24T19:27:23Z</dcterms:created>
  <dcterms:modified xsi:type="dcterms:W3CDTF">2018-10-30T14:50:47Z</dcterms:modified>
</cp:coreProperties>
</file>