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6"/>
  </p:notesMasterIdLst>
  <p:handoutMasterIdLst>
    <p:handoutMasterId r:id="rId7"/>
  </p:handoutMasterIdLst>
  <p:sldIdLst>
    <p:sldId id="753" r:id="rId2"/>
    <p:sldId id="966" r:id="rId3"/>
    <p:sldId id="968" r:id="rId4"/>
    <p:sldId id="969" r:id="rId5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2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692880" y="2768028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>
                    <a:lumMod val="9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Science Team Meeting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 Langley Research Center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30-31,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85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Product Status: Introduction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D. Flittner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30, 2018</a:t>
            </a:fld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0290" y="857251"/>
            <a:ext cx="8542321" cy="4048978"/>
          </a:xfrm>
        </p:spPr>
        <p:txBody>
          <a:bodyPr/>
          <a:lstStyle/>
          <a:p>
            <a:r>
              <a:rPr lang="en-US" sz="2000" dirty="0"/>
              <a:t>The next version of data products, Version 5.1 (Provisional), are targeted for public release after this meeting.</a:t>
            </a:r>
          </a:p>
          <a:p>
            <a:r>
              <a:rPr lang="en-US" sz="2000" dirty="0"/>
              <a:t>Key points of difference from V5.0 are:</a:t>
            </a:r>
          </a:p>
          <a:p>
            <a:pPr lvl="1"/>
            <a:r>
              <a:rPr lang="en-US" sz="1600" dirty="0"/>
              <a:t>Retrievals to lower altitudes, generally;</a:t>
            </a:r>
          </a:p>
          <a:p>
            <a:pPr lvl="1"/>
            <a:r>
              <a:rPr lang="en-US" sz="1600" dirty="0"/>
              <a:t>Revised wavelength calibration, hence slightly different effective cross-sections and resultant concentrations;</a:t>
            </a:r>
          </a:p>
          <a:p>
            <a:pPr lvl="1"/>
            <a:r>
              <a:rPr lang="en-US" sz="1600" dirty="0"/>
              <a:t>Improved flagging of ISS structural blockages during data collections;</a:t>
            </a:r>
          </a:p>
          <a:p>
            <a:pPr lvl="1"/>
            <a:r>
              <a:rPr lang="en-US" sz="1600" dirty="0"/>
              <a:t>Various errors corrected/bugs fixed/improvements in the transmission processing (Level 1b);</a:t>
            </a:r>
          </a:p>
          <a:p>
            <a:pPr lvl="1"/>
            <a:r>
              <a:rPr lang="en-US" sz="1600" dirty="0"/>
              <a:t>Consistent computation of ozone uncertainty;</a:t>
            </a:r>
          </a:p>
          <a:p>
            <a:pPr lvl="1"/>
            <a:r>
              <a:rPr lang="en-US" sz="1600" dirty="0"/>
              <a:t>Water vapor profiles</a:t>
            </a:r>
          </a:p>
          <a:p>
            <a:pPr lvl="1"/>
            <a:r>
              <a:rPr lang="en-US" sz="1600" dirty="0"/>
              <a:t>File formats of HDF 5 or binary (HDF4-EOS format will not be available).</a:t>
            </a:r>
          </a:p>
          <a:p>
            <a:pPr lvl="1"/>
            <a:r>
              <a:rPr lang="en-US" sz="1600" dirty="0"/>
              <a:t>NO</a:t>
            </a:r>
            <a:r>
              <a:rPr lang="en-US" sz="1600" baseline="-25000" dirty="0"/>
              <a:t>2</a:t>
            </a:r>
            <a:r>
              <a:rPr lang="en-US" sz="1600" dirty="0"/>
              <a:t> absorption cross sections taken from </a:t>
            </a:r>
            <a:r>
              <a:rPr lang="en-US" sz="1600" dirty="0" err="1"/>
              <a:t>Bogumil</a:t>
            </a:r>
            <a:r>
              <a:rPr lang="en-US" sz="1600" dirty="0"/>
              <a:t>, et al.</a:t>
            </a:r>
          </a:p>
        </p:txBody>
      </p:sp>
    </p:spTree>
    <p:extLst>
      <p:ext uri="{BB962C8B-B14F-4D97-AF65-F5344CB8AC3E}">
        <p14:creationId xmlns:p14="http://schemas.microsoft.com/office/powerpoint/2010/main" val="415309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44373" y="147562"/>
            <a:ext cx="5255254" cy="484748"/>
          </a:xfrm>
        </p:spPr>
        <p:txBody>
          <a:bodyPr/>
          <a:lstStyle/>
          <a:p>
            <a:r>
              <a:rPr lang="en-US"/>
              <a:t>Standard Data Products: </a:t>
            </a:r>
            <a:r>
              <a:rPr lang="en-US" altLang="en-US"/>
              <a:t>Provisional version, V5.1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30, 2018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49400" y="4804664"/>
            <a:ext cx="4172324" cy="307777"/>
          </a:xfrm>
          <a:prstGeom prst="rect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# concentration; * Or cloud-top/ISS; ** at 600 nm</a:t>
            </a:r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785274"/>
              </p:ext>
            </p:extLst>
          </p:nvPr>
        </p:nvGraphicFramePr>
        <p:xfrm>
          <a:off x="825500" y="768355"/>
          <a:ext cx="7556500" cy="39808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68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3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2588">
                <a:tc>
                  <a:txBody>
                    <a:bodyPr/>
                    <a:lstStyle/>
                    <a:p>
                      <a:r>
                        <a:rPr lang="en-US" dirty="0"/>
                        <a:t>PRODUCT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  <a:r>
                        <a:rPr lang="en-US" baseline="0" dirty="0"/>
                        <a:t> Type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Vertical Range</a:t>
                      </a:r>
                      <a:r>
                        <a:rPr lang="en-US" baseline="0" dirty="0"/>
                        <a:t> &amp; Resolution</a:t>
                      </a:r>
                    </a:p>
                    <a:p>
                      <a:pPr algn="ctr"/>
                      <a:r>
                        <a:rPr lang="en-US" baseline="0" dirty="0"/>
                        <a:t>[km]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Precision [%]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Accuracy Goal [%]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757">
                <a:tc>
                  <a:txBody>
                    <a:bodyPr/>
                    <a:lstStyle/>
                    <a:p>
                      <a:r>
                        <a:rPr lang="en-US" dirty="0"/>
                        <a:t>Spectral Transmission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100,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0.1***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57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Aerosol Extinction</a:t>
                      </a:r>
                      <a:r>
                        <a:rPr lang="en-US" baseline="0" dirty="0"/>
                        <a:t> &amp; </a:t>
                      </a:r>
                      <a:r>
                        <a:rPr lang="en-US" dirty="0"/>
                        <a:t>Optical</a:t>
                      </a:r>
                      <a:r>
                        <a:rPr lang="en-US" baseline="0" dirty="0"/>
                        <a:t> Depth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</a:t>
                      </a:r>
                      <a:r>
                        <a:rPr lang="en-US" baseline="0" dirty="0"/>
                        <a:t> – 40,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0* – 50,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Water Vapor#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5*</a:t>
                      </a:r>
                      <a:r>
                        <a:rPr lang="en-US" baseline="0" dirty="0"/>
                        <a:t> – 45, 0.75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Nitrogen Dioxide#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TP+2 – 45, 0.75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r>
                        <a:rPr lang="en-US" dirty="0"/>
                        <a:t>Ozone#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15* - 45,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 Trioxide#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Nitrogen</a:t>
                      </a:r>
                      <a:r>
                        <a:rPr lang="en-US" baseline="0" dirty="0"/>
                        <a:t> Dioxide#</a:t>
                      </a:r>
                      <a:endParaRPr lang="en-US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Lunar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 – 45, 1.5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22429374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673854" y="4383526"/>
            <a:ext cx="138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Delayed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62754" y="2879886"/>
            <a:ext cx="1000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i="1" dirty="0">
                <a:solidFill>
                  <a:schemeClr val="accent2">
                    <a:lumMod val="50000"/>
                  </a:schemeClr>
                </a:solidFill>
              </a:rPr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32934568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54877</TotalTime>
  <Words>270</Words>
  <Application>Microsoft Macintosh PowerPoint</Application>
  <PresentationFormat>On-screen Show (16:9)</PresentationFormat>
  <Paragraphs>72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ＭＳ Ｐゴシック</vt:lpstr>
      <vt:lpstr>ヒラギノ角ゴ Pro W3</vt:lpstr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PowerPoint Presentation</vt:lpstr>
      <vt:lpstr>INTRODUCTION</vt:lpstr>
      <vt:lpstr>Standard Data Products: Provisional version, V5.1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1078</cp:revision>
  <cp:lastPrinted>2011-12-08T16:21:20Z</cp:lastPrinted>
  <dcterms:created xsi:type="dcterms:W3CDTF">2012-04-24T19:27:23Z</dcterms:created>
  <dcterms:modified xsi:type="dcterms:W3CDTF">2018-10-30T11:58:32Z</dcterms:modified>
</cp:coreProperties>
</file>