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9" r:id="rId1"/>
  </p:sldMasterIdLst>
  <p:notesMasterIdLst>
    <p:notesMasterId r:id="rId7"/>
  </p:notesMasterIdLst>
  <p:handoutMasterIdLst>
    <p:handoutMasterId r:id="rId8"/>
  </p:handoutMasterIdLst>
  <p:sldIdLst>
    <p:sldId id="671" r:id="rId2"/>
    <p:sldId id="672" r:id="rId3"/>
    <p:sldId id="673" r:id="rId4"/>
    <p:sldId id="675" r:id="rId5"/>
    <p:sldId id="674" r:id="rId6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/>
    <p:restoredTop sz="93197"/>
  </p:normalViewPr>
  <p:slideViewPr>
    <p:cSldViewPr>
      <p:cViewPr varScale="1">
        <p:scale>
          <a:sx n="119" d="100"/>
          <a:sy n="119" d="100"/>
        </p:scale>
        <p:origin x="221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749C2095-0C55-E245-83B0-57C14F704EE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BA7D49D2-5E07-5A4B-BB2C-48D637DF106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69579B30-8132-2440-9341-51DD4F686F3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CBA94900-9E00-6B48-B7F9-4E89EED38C7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4D883087-A760-134B-91F2-8064E181D54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8A5F4B4D-16E7-A144-B5E1-0B7C75B4BBD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E316280-8289-784D-94BA-9D08779D337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7F7D3BC7-6DB8-B9ED-5C99-9898D8F33FD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EA3DEDF9-24A5-694C-A4E4-655CEEAC17D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9E614CDB-BE46-C44B-B417-9239BB75083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0183" name="Rectangle 7">
            <a:extLst>
              <a:ext uri="{FF2B5EF4-FFF2-40B4-BE49-F238E27FC236}">
                <a16:creationId xmlns:a16="http://schemas.microsoft.com/office/drawing/2014/main" id="{F02AF8C4-485C-6642-9BBF-CAF92E6E07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CBA0B2ED-ED4E-CE4A-ADD7-263E81C09E3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D6D3DA8C-C27B-21B9-26DE-C13532D52A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E3981E3-2005-D347-8C97-AFF6E3BBEF14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568A42A2-A7D1-ACBA-4B5F-11C68240E9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077146F-E1FA-7A64-A7AF-D387317706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>
            <a:extLst>
              <a:ext uri="{FF2B5EF4-FFF2-40B4-BE49-F238E27FC236}">
                <a16:creationId xmlns:a16="http://schemas.microsoft.com/office/drawing/2014/main" id="{11C5C622-E4A1-CF2A-0937-1BD63331F1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Notes Placeholder 2">
            <a:extLst>
              <a:ext uri="{FF2B5EF4-FFF2-40B4-BE49-F238E27FC236}">
                <a16:creationId xmlns:a16="http://schemas.microsoft.com/office/drawing/2014/main" id="{ABF807E3-00B6-CED0-3284-F56364D8E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1507" name="Slide Number Placeholder 3">
            <a:extLst>
              <a:ext uri="{FF2B5EF4-FFF2-40B4-BE49-F238E27FC236}">
                <a16:creationId xmlns:a16="http://schemas.microsoft.com/office/drawing/2014/main" id="{498CD712-6F9C-51A3-7EA7-D8C548E884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F5D45641-02B4-6A45-8AC6-352C5E0E8D55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EBE019C-9847-AE01-9D47-D28A7B495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644900"/>
            <a:ext cx="7775575" cy="71438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pic>
        <p:nvPicPr>
          <p:cNvPr id="3" name="Picture 5" descr="patch">
            <a:extLst>
              <a:ext uri="{FF2B5EF4-FFF2-40B4-BE49-F238E27FC236}">
                <a16:creationId xmlns:a16="http://schemas.microsoft.com/office/drawing/2014/main" id="{1C0C7DC5-BFE8-D4C6-4496-5778E42C6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96975"/>
            <a:ext cx="21590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87675" y="1125538"/>
            <a:ext cx="5470525" cy="23034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CA" noProof="0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C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6585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07FCA3D-7FA9-4083-C06D-0B44FA736E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D761AB5-CDB1-B077-2409-A7304104145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CA" altLang="en-US"/>
              <a:t>Slide </a:t>
            </a:r>
            <a:fld id="{F6705BFB-EC38-1A4F-842F-A8AB26B847D2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035919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2EA8415-665A-A613-A847-B00368A74B3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BB96665-F39A-D973-272F-324073D6FC5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CA" altLang="en-US"/>
              <a:t>Slide </a:t>
            </a:r>
            <a:fld id="{489D7214-D7D1-634B-BB5E-2DBCDD5D3D86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661326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4038600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4038600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FF6D22-6B91-4F35-13FA-EF24AB75EF3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E442D8-68E5-9C3B-D9B8-613E43DE91F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CA" altLang="en-US"/>
              <a:t>Slide </a:t>
            </a:r>
            <a:fld id="{1F564472-7F09-A24A-8E01-0F86CD93D62D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121546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E0C169C-6FD1-E40B-7AB8-5BAF32FA343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81AD156-5393-6E6D-AE0D-60692B4EB9C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CA" altLang="en-US"/>
              <a:t>Slide </a:t>
            </a:r>
            <a:fld id="{463FADD4-A000-B244-8559-0ADFADDB773D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980533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A3BC0E-C1E9-C827-0A34-864C46D809C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FEA1AFE-7FEC-AB4F-8228-8EDF9A274C1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CA" altLang="en-US"/>
              <a:t>Slide </a:t>
            </a:r>
            <a:fld id="{82B79015-AA7F-754A-934B-B512EB5C4458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406333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4713FE08-0CCC-7B4C-B566-82A4076AE69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E7D96BB4-56A6-026E-30B0-6DA3391F18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CA" altLang="en-US"/>
              <a:t>Slide </a:t>
            </a:r>
            <a:fld id="{7A2F2A29-3458-9D48-BF42-AC0371A9FCAC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479158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50B24C-86B8-FD8B-379D-2DFBE580882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E2C540-D86C-2A24-4ACC-F606308091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CA" altLang="en-US"/>
              <a:t>Slide </a:t>
            </a:r>
            <a:fld id="{583BA05C-75D5-BF46-AE2F-C1DBD1AA6AAF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523469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B19B13-595A-80DA-8C92-89AF1F19CC8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85B6B2-B3A2-97DB-491C-C651ECEA555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CA" altLang="en-US"/>
              <a:t>Slide </a:t>
            </a:r>
            <a:fld id="{82DFD4D9-B65B-194D-8734-AFA3EA27D474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666167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66E42D6-26C3-2742-FE19-37123ADFFE1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961F2E9-4D9A-B89D-F657-857AE67720A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CA" altLang="en-US"/>
              <a:t>Slide </a:t>
            </a:r>
            <a:fld id="{3DF56090-7CBA-F54A-A8B5-03CD527E65D5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32526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60350"/>
            <a:ext cx="2057400" cy="6121400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60350"/>
            <a:ext cx="6019800" cy="6121400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C0912DE-093E-58D7-64BE-32C2E87780C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5CD8E13-A92D-C516-5881-F4F310A1905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CA" altLang="en-US"/>
              <a:t>Slide </a:t>
            </a:r>
            <a:fld id="{66322688-81DA-8F47-BA8C-01D7AFF42084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666611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tch">
            <a:extLst>
              <a:ext uri="{FF2B5EF4-FFF2-40B4-BE49-F238E27FC236}">
                <a16:creationId xmlns:a16="http://schemas.microsoft.com/office/drawing/2014/main" id="{23441BD2-96B1-7D0C-BCAD-05CDCAC30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0350"/>
            <a:ext cx="1150937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5D880172-19E3-4601-2940-0B85FB568F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260350"/>
            <a:ext cx="6994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B322CD3-A34E-E5B5-18C6-DED7304ACD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57338"/>
            <a:ext cx="8229600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/>
              <a:t>Click to edit Master text styles</a:t>
            </a:r>
          </a:p>
          <a:p>
            <a:pPr lvl="1"/>
            <a:r>
              <a:rPr lang="en-CA" altLang="en-US"/>
              <a:t>Second level</a:t>
            </a:r>
          </a:p>
          <a:p>
            <a:pPr lvl="2"/>
            <a:r>
              <a:rPr lang="en-CA" altLang="en-US"/>
              <a:t>Third level</a:t>
            </a:r>
          </a:p>
          <a:p>
            <a:pPr lvl="3"/>
            <a:r>
              <a:rPr lang="en-CA" altLang="en-US"/>
              <a:t>Fourth level</a:t>
            </a:r>
          </a:p>
          <a:p>
            <a:pPr lvl="4"/>
            <a:r>
              <a:rPr lang="en-CA" altLang="en-US"/>
              <a:t>Fifth level</a:t>
            </a:r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B0A4D9C6-D809-2742-A508-3FE5A6A6877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453188"/>
            <a:ext cx="5551487" cy="26828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CA" altLang="en-US"/>
          </a:p>
        </p:txBody>
      </p:sp>
      <p:sp>
        <p:nvSpPr>
          <p:cNvPr id="23558" name="Rectangle 6">
            <a:extLst>
              <a:ext uri="{FF2B5EF4-FFF2-40B4-BE49-F238E27FC236}">
                <a16:creationId xmlns:a16="http://schemas.microsoft.com/office/drawing/2014/main" id="{881DC89B-AE22-2E44-B0E7-5803A93463E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53188"/>
            <a:ext cx="2133600" cy="26828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r>
              <a:rPr lang="en-CA" altLang="en-US"/>
              <a:t>Slide </a:t>
            </a:r>
            <a:fld id="{671D484D-728B-204A-86D7-BA5524C84C88}" type="slidenum">
              <a:rPr lang="en-CA" altLang="en-US"/>
              <a:pPr/>
              <a:t>‹#›</a:t>
            </a:fld>
            <a:endParaRPr lang="en-CA" altLang="en-US"/>
          </a:p>
        </p:txBody>
      </p:sp>
      <p:grpSp>
        <p:nvGrpSpPr>
          <p:cNvPr id="1031" name="Group 7">
            <a:extLst>
              <a:ext uri="{FF2B5EF4-FFF2-40B4-BE49-F238E27FC236}">
                <a16:creationId xmlns:a16="http://schemas.microsoft.com/office/drawing/2014/main" id="{187EE489-AD07-2638-AA1C-D238F7E90598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1196975"/>
            <a:ext cx="6983413" cy="71438"/>
            <a:chOff x="1020" y="935"/>
            <a:chExt cx="4445" cy="45"/>
          </a:xfrm>
        </p:grpSpPr>
        <p:sp>
          <p:nvSpPr>
            <p:cNvPr id="1032" name="Rectangle 8">
              <a:extLst>
                <a:ext uri="{FF2B5EF4-FFF2-40B4-BE49-F238E27FC236}">
                  <a16:creationId xmlns:a16="http://schemas.microsoft.com/office/drawing/2014/main" id="{1AB187C8-5728-BB43-AE41-86B625EAB4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20" y="935"/>
              <a:ext cx="3221" cy="45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3" name="Rectangle 9">
              <a:extLst>
                <a:ext uri="{FF2B5EF4-FFF2-40B4-BE49-F238E27FC236}">
                  <a16:creationId xmlns:a16="http://schemas.microsoft.com/office/drawing/2014/main" id="{C890418E-BFE5-EB4F-97E9-F94D8E3A336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286" y="935"/>
              <a:ext cx="551" cy="45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4" name="Rectangle 10">
              <a:extLst>
                <a:ext uri="{FF2B5EF4-FFF2-40B4-BE49-F238E27FC236}">
                  <a16:creationId xmlns:a16="http://schemas.microsoft.com/office/drawing/2014/main" id="{7054EE32-5FFC-0048-858A-9010A59F59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76" y="935"/>
              <a:ext cx="272" cy="45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5" name="Rectangle 11">
              <a:extLst>
                <a:ext uri="{FF2B5EF4-FFF2-40B4-BE49-F238E27FC236}">
                  <a16:creationId xmlns:a16="http://schemas.microsoft.com/office/drawing/2014/main" id="{C171A9C3-E8C1-8242-A4F0-C3DC59F9F46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193" y="935"/>
              <a:ext cx="182" cy="45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6" name="Rectangle 12">
              <a:extLst>
                <a:ext uri="{FF2B5EF4-FFF2-40B4-BE49-F238E27FC236}">
                  <a16:creationId xmlns:a16="http://schemas.microsoft.com/office/drawing/2014/main" id="{F34D5572-6073-2548-A6F7-BF286CF9640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420" y="935"/>
              <a:ext cx="45" cy="45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130" name="Rectangle 2">
            <a:extLst>
              <a:ext uri="{FF2B5EF4-FFF2-40B4-BE49-F238E27FC236}">
                <a16:creationId xmlns:a16="http://schemas.microsoft.com/office/drawing/2014/main" id="{294F0CAB-E426-FE4B-99EF-59F00061F82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extLst>
            <a:ext uri="{909E8E84-426E-40dd-AFC4-6F175D3DCCD1}"/>
          </a:extLst>
        </p:spPr>
        <p:txBody>
          <a:bodyPr/>
          <a:lstStyle/>
          <a:p>
            <a:pPr eaLnBrk="1" hangingPunct="1">
              <a:defRPr/>
            </a:pPr>
            <a:r>
              <a:rPr lang="en-CA" dirty="0">
                <a:solidFill>
                  <a:srgbClr val="003399"/>
                </a:solidFill>
                <a:ea typeface="+mj-ea"/>
              </a:rPr>
              <a:t>SAGE III </a:t>
            </a:r>
            <a:r>
              <a:rPr lang="mr-IN" dirty="0">
                <a:solidFill>
                  <a:srgbClr val="003399"/>
                </a:solidFill>
                <a:ea typeface="+mj-ea"/>
              </a:rPr>
              <a:t>–</a:t>
            </a:r>
            <a:r>
              <a:rPr lang="en-CA" dirty="0">
                <a:solidFill>
                  <a:srgbClr val="003399"/>
                </a:solidFill>
                <a:ea typeface="+mj-ea"/>
              </a:rPr>
              <a:t> ACE Comparisons</a:t>
            </a:r>
            <a:endParaRPr lang="en-CA" dirty="0">
              <a:solidFill>
                <a:srgbClr val="003399"/>
              </a:solidFill>
              <a:ea typeface="+mj-ea"/>
              <a:cs typeface="+mj-cs"/>
            </a:endParaRP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D7481554-90B3-1611-E5BA-4A9AD00CDEA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For SAGE III Science Team Meeting</a:t>
            </a:r>
          </a:p>
          <a:p>
            <a:r>
              <a:rPr lang="en-US" altLang="en-US"/>
              <a:t>29 October 2018</a:t>
            </a:r>
            <a:endParaRPr lang="en-CA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EFB0F230-5CB1-6452-AE16-1891F2E681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Comparison Parameters</a:t>
            </a:r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FB16810F-4845-0469-2FB2-597189520E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CA" altLang="en-US" sz="2200"/>
              <a:t>Comparison periods used:</a:t>
            </a:r>
          </a:p>
          <a:p>
            <a:pPr marL="0" indent="0"/>
            <a:r>
              <a:rPr lang="en-CA" altLang="en-US" sz="2200"/>
              <a:t>SAGE III-3M June 2004 – June 2005</a:t>
            </a:r>
          </a:p>
          <a:p>
            <a:pPr marL="0" indent="0"/>
            <a:r>
              <a:rPr lang="en-CA" altLang="en-US" sz="2200"/>
              <a:t>SAGE III/ISS June 2017 – June 2018</a:t>
            </a:r>
          </a:p>
          <a:p>
            <a:pPr marL="0" indent="0">
              <a:buFontTx/>
              <a:buNone/>
            </a:pPr>
            <a:endParaRPr lang="en-CA" altLang="en-US" sz="1100"/>
          </a:p>
          <a:p>
            <a:pPr marL="0" indent="0">
              <a:buFontTx/>
              <a:buNone/>
            </a:pPr>
            <a:r>
              <a:rPr lang="en-CA" altLang="en-US" sz="2200"/>
              <a:t>Data versions used</a:t>
            </a:r>
          </a:p>
          <a:p>
            <a:pPr marL="0" indent="0"/>
            <a:r>
              <a:rPr lang="en-CA" altLang="en-US" sz="2200"/>
              <a:t>SAGE III-3M v4</a:t>
            </a:r>
          </a:p>
          <a:p>
            <a:pPr marL="0" indent="0"/>
            <a:r>
              <a:rPr lang="en-CA" altLang="en-US" sz="2200"/>
              <a:t>SAGE III/ISS v5.0 (for O</a:t>
            </a:r>
            <a:r>
              <a:rPr lang="en-CA" altLang="en-US" sz="2200" baseline="-25000"/>
              <a:t>3</a:t>
            </a:r>
            <a:r>
              <a:rPr lang="en-CA" altLang="en-US" sz="2200"/>
              <a:t> AER profiles used)</a:t>
            </a:r>
          </a:p>
          <a:p>
            <a:pPr marL="0" indent="0"/>
            <a:r>
              <a:rPr lang="en-CA" altLang="en-US" sz="2200"/>
              <a:t>ACE-FTS v3.5/3.6 </a:t>
            </a:r>
            <a:r>
              <a:rPr lang="mr-IN" altLang="en-US" sz="2200"/>
              <a:t>–</a:t>
            </a:r>
            <a:r>
              <a:rPr lang="en-CA" altLang="en-US" sz="2200"/>
              <a:t> for both O</a:t>
            </a:r>
            <a:r>
              <a:rPr lang="en-CA" altLang="en-US" sz="2200" baseline="-25000"/>
              <a:t>3</a:t>
            </a:r>
            <a:r>
              <a:rPr lang="en-CA" altLang="en-US" sz="2200"/>
              <a:t> and NO</a:t>
            </a:r>
            <a:r>
              <a:rPr lang="en-CA" altLang="en-US" sz="2200" baseline="-25000"/>
              <a:t>2</a:t>
            </a:r>
          </a:p>
          <a:p>
            <a:pPr marL="0" indent="0"/>
            <a:r>
              <a:rPr lang="en-CA" altLang="en-US" sz="2200"/>
              <a:t>MAESTRO v3.13 only goes to Sept 2017, processing continuing to bring data set up to present</a:t>
            </a:r>
          </a:p>
          <a:p>
            <a:pPr lvl="1"/>
            <a:r>
              <a:rPr lang="en-CA" altLang="en-US" sz="2200"/>
              <a:t>Not enough coincidences to do comparisons with ISS </a:t>
            </a:r>
            <a:r>
              <a:rPr lang="mr-IN" altLang="en-US" sz="2200"/>
              <a:t>–</a:t>
            </a:r>
            <a:r>
              <a:rPr lang="en-CA" altLang="en-US" sz="2200"/>
              <a:t> 3M only</a:t>
            </a:r>
          </a:p>
          <a:p>
            <a:pPr lvl="1"/>
            <a:r>
              <a:rPr lang="en-CA" altLang="en-US" sz="2200"/>
              <a:t>Also does not have NO</a:t>
            </a:r>
            <a:r>
              <a:rPr lang="en-CA" altLang="en-US" sz="2200" baseline="-25000"/>
              <a:t>2</a:t>
            </a:r>
            <a:r>
              <a:rPr lang="en-CA" altLang="en-US" sz="2200"/>
              <a:t> yet (produced only for 2004-2010 due to degradation of the UV channel)</a:t>
            </a:r>
            <a:endParaRPr lang="en-US" altLang="en-US" sz="2200"/>
          </a:p>
          <a:p>
            <a:pPr marL="0" indent="0"/>
            <a:endParaRPr lang="en-US" altLang="en-US" sz="2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08765752-0884-16E0-69DF-9346FF0DED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Ozone Comparisons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F4D7AA94-E327-7086-C887-110A9652D8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7475" y="1412875"/>
            <a:ext cx="8909050" cy="4824413"/>
          </a:xfrm>
        </p:spPr>
        <p:txBody>
          <a:bodyPr/>
          <a:lstStyle/>
          <a:p>
            <a:pPr marL="342900" lvl="1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altLang="en-US" sz="2200"/>
              <a:t>Coincidence criteria: within 12h and 500 km. Mean of relative differences are calculated for each pair with respect to ACE, global averages.  </a:t>
            </a:r>
          </a:p>
          <a:p>
            <a:pPr marL="342900" lvl="1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altLang="en-US" sz="2200"/>
              <a:t>Agreement for SAGE III/ISS with ACE-FTS is better than for SAGE III 3M, reducing the high bias particularly above 45 km.  </a:t>
            </a:r>
            <a:endParaRPr lang="en-US" altLang="en-US" sz="22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34BD50C7-8B33-00A1-6999-CAE428F45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44800" y="9601200"/>
            <a:ext cx="479425" cy="3651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389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4389438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438943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4389438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4389438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4389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4389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4389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43894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8436" name="Picture 9">
            <a:extLst>
              <a:ext uri="{FF2B5EF4-FFF2-40B4-BE49-F238E27FC236}">
                <a16:creationId xmlns:a16="http://schemas.microsoft.com/office/drawing/2014/main" id="{719EC914-4A28-287E-94F8-2836AF6DC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54363"/>
            <a:ext cx="8229600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6">
            <a:extLst>
              <a:ext uri="{FF2B5EF4-FFF2-40B4-BE49-F238E27FC236}">
                <a16:creationId xmlns:a16="http://schemas.microsoft.com/office/drawing/2014/main" id="{47C2C23E-1BBF-0A85-8558-5CBF2D1AE8D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7200" y="3155950"/>
            <a:ext cx="8229600" cy="3513138"/>
            <a:chOff x="15544800" y="9601200"/>
            <a:chExt cx="14173200" cy="6049857"/>
          </a:xfrm>
        </p:grpSpPr>
        <p:pic>
          <p:nvPicPr>
            <p:cNvPr id="19463" name="Picture 58">
              <a:extLst>
                <a:ext uri="{FF2B5EF4-FFF2-40B4-BE49-F238E27FC236}">
                  <a16:creationId xmlns:a16="http://schemas.microsoft.com/office/drawing/2014/main" id="{8AA05937-4D62-0ACF-3715-FBA78644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44800" y="9601200"/>
              <a:ext cx="14173200" cy="6049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4" name="Rectangle 2">
              <a:extLst>
                <a:ext uri="{FF2B5EF4-FFF2-40B4-BE49-F238E27FC236}">
                  <a16:creationId xmlns:a16="http://schemas.microsoft.com/office/drawing/2014/main" id="{5EA0B471-224D-0F3E-4C88-6D042FBD9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44800" y="9601200"/>
              <a:ext cx="478904" cy="365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438943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 defTabSz="4389438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 defTabSz="438943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 defTabSz="4389438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 defTabSz="4389438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defTabSz="4389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defTabSz="4389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defTabSz="4389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defTabSz="4389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9458" name="Title 1">
            <a:extLst>
              <a:ext uri="{FF2B5EF4-FFF2-40B4-BE49-F238E27FC236}">
                <a16:creationId xmlns:a16="http://schemas.microsoft.com/office/drawing/2014/main" id="{CD07A051-1E88-5E2F-949E-ED8F3ED88B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Ozone Comparisons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441C6F84-1DAA-8B06-3DAC-C88F1D90688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7475" y="1412875"/>
            <a:ext cx="8909050" cy="4824413"/>
          </a:xfrm>
        </p:spPr>
        <p:txBody>
          <a:bodyPr/>
          <a:lstStyle/>
          <a:p>
            <a:pPr marL="342900" lvl="1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altLang="en-US" sz="2200"/>
              <a:t>Coincidence criteria: within 12h and 500 km. Mean of relative differences are calculated for each pair with respect to ACE, global averages.  </a:t>
            </a:r>
          </a:p>
          <a:p>
            <a:pPr marL="342900" lvl="1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altLang="en-US" sz="2200"/>
              <a:t>Agreement for SAGE III/ISS with ACE-FTS is better than for SAGE III 3M, reducing the high bias particularly above 45 km.  MAESTRO may have vertical offset with respect to SAGE III-3M.</a:t>
            </a:r>
            <a:endParaRPr lang="en-US" altLang="en-US" sz="2200"/>
          </a:p>
        </p:txBody>
      </p:sp>
      <p:grpSp>
        <p:nvGrpSpPr>
          <p:cNvPr id="19460" name="Group 6">
            <a:extLst>
              <a:ext uri="{FF2B5EF4-FFF2-40B4-BE49-F238E27FC236}">
                <a16:creationId xmlns:a16="http://schemas.microsoft.com/office/drawing/2014/main" id="{B07745DA-FEBD-F0E2-685B-79F803068953}"/>
              </a:ext>
            </a:extLst>
          </p:cNvPr>
          <p:cNvGrpSpPr>
            <a:grpSpLocks/>
          </p:cNvGrpSpPr>
          <p:nvPr/>
        </p:nvGrpSpPr>
        <p:grpSpPr bwMode="auto">
          <a:xfrm>
            <a:off x="15544800" y="9601200"/>
            <a:ext cx="14173200" cy="6049963"/>
            <a:chOff x="15544800" y="9601200"/>
            <a:chExt cx="14173200" cy="6049857"/>
          </a:xfrm>
        </p:grpSpPr>
        <p:pic>
          <p:nvPicPr>
            <p:cNvPr id="19461" name="Picture 58">
              <a:extLst>
                <a:ext uri="{FF2B5EF4-FFF2-40B4-BE49-F238E27FC236}">
                  <a16:creationId xmlns:a16="http://schemas.microsoft.com/office/drawing/2014/main" id="{46E07426-CC3F-BCC1-80E7-5D1E8D720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44800" y="9601200"/>
              <a:ext cx="14173200" cy="6049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2" name="Rectangle 2">
              <a:extLst>
                <a:ext uri="{FF2B5EF4-FFF2-40B4-BE49-F238E27FC236}">
                  <a16:creationId xmlns:a16="http://schemas.microsoft.com/office/drawing/2014/main" id="{E29392E3-C88A-BCB1-EBBB-DFB9C737A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44800" y="9601200"/>
              <a:ext cx="478904" cy="365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438943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 defTabSz="4389438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 defTabSz="438943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 defTabSz="4389438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 defTabSz="4389438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defTabSz="4389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defTabSz="4389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defTabSz="4389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defTabSz="4389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89A07F42-D2EA-017D-C57B-92884C12F2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</a:t>
            </a:r>
            <a:r>
              <a:rPr lang="en-US" altLang="en-US" baseline="-25000"/>
              <a:t>2</a:t>
            </a:r>
            <a:r>
              <a:rPr lang="en-US" altLang="en-US"/>
              <a:t> Comparisons</a:t>
            </a:r>
            <a:endParaRPr lang="en-US" altLang="en-US" baseline="-25000"/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0D7111E8-3407-5E02-3569-8511004511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8686800" cy="1117600"/>
          </a:xfrm>
        </p:spPr>
        <p:txBody>
          <a:bodyPr/>
          <a:lstStyle/>
          <a:p>
            <a:pPr marL="342900" lvl="1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altLang="en-US" sz="2200"/>
              <a:t>Coincidence criteria: within 4h and 350 km; ACE-FTS scaled to local solar time of SAGE III/ISS using chemical box model [Sheese et al., 2016].  </a:t>
            </a:r>
          </a:p>
          <a:p>
            <a:pPr marL="342900" lvl="1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altLang="en-US" sz="2200"/>
              <a:t>Agreement for SAGE III/ISS much better than for 3M. Below 30 km, differences of up to +8% and, from 30-45 km, diffs. up to -10 to -12%. </a:t>
            </a:r>
            <a:endParaRPr lang="en-US" altLang="en-US" sz="2200"/>
          </a:p>
          <a:p>
            <a:pPr marL="342900" lvl="1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altLang="en-US" sz="2200"/>
              <a:t> </a:t>
            </a:r>
            <a:endParaRPr lang="en-US" altLang="en-US" sz="2200"/>
          </a:p>
        </p:txBody>
      </p:sp>
      <p:grpSp>
        <p:nvGrpSpPr>
          <p:cNvPr id="20483" name="Group 5">
            <a:extLst>
              <a:ext uri="{FF2B5EF4-FFF2-40B4-BE49-F238E27FC236}">
                <a16:creationId xmlns:a16="http://schemas.microsoft.com/office/drawing/2014/main" id="{0EF9003A-08AA-3E52-5CE9-20B610C2D12A}"/>
              </a:ext>
            </a:extLst>
          </p:cNvPr>
          <p:cNvGrpSpPr>
            <a:grpSpLocks/>
          </p:cNvGrpSpPr>
          <p:nvPr/>
        </p:nvGrpSpPr>
        <p:grpSpPr bwMode="auto">
          <a:xfrm>
            <a:off x="241300" y="3300413"/>
            <a:ext cx="8445500" cy="3513137"/>
            <a:chOff x="15557469" y="18288000"/>
            <a:chExt cx="8445531" cy="3512820"/>
          </a:xfrm>
        </p:grpSpPr>
        <p:pic>
          <p:nvPicPr>
            <p:cNvPr id="20484" name="Picture 60">
              <a:extLst>
                <a:ext uri="{FF2B5EF4-FFF2-40B4-BE49-F238E27FC236}">
                  <a16:creationId xmlns:a16="http://schemas.microsoft.com/office/drawing/2014/main" id="{748F2B5B-259A-4652-AB2C-95E656DEA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73400" y="18288000"/>
              <a:ext cx="8229600" cy="3512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5" name="Rectangle 65">
              <a:extLst>
                <a:ext uri="{FF2B5EF4-FFF2-40B4-BE49-F238E27FC236}">
                  <a16:creationId xmlns:a16="http://schemas.microsoft.com/office/drawing/2014/main" id="{BAF92644-24DC-A89A-CC35-3FC72A015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7469" y="18419606"/>
              <a:ext cx="478904" cy="365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defTabSz="438943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 defTabSz="4389438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 defTabSz="438943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 defTabSz="4389438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 defTabSz="4389438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defTabSz="4389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defTabSz="4389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defTabSz="4389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defTabSz="43894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1_ace_sd_2002">
  <a:themeElements>
    <a:clrScheme name="1_ace_sd_200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ce_sd_2002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1_ace_sd_200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e_sd_200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e_sd_200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e_sd_200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e_sd_200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ce_sd_200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e_sd_200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e_sd_200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e_sd_200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e_sd_200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e_sd_200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ce_sd_200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27939</TotalTime>
  <Words>301</Words>
  <Application>Microsoft Macintosh PowerPoint</Application>
  <PresentationFormat>On-screen Show (4:3)</PresentationFormat>
  <Paragraphs>27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Times New Roman</vt:lpstr>
      <vt:lpstr>MS PGothic</vt:lpstr>
      <vt:lpstr>Arial</vt:lpstr>
      <vt:lpstr>1_ace_sd_2002</vt:lpstr>
      <vt:lpstr>SAGE III – ACE Comparisons</vt:lpstr>
      <vt:lpstr>Comparison Parameters</vt:lpstr>
      <vt:lpstr>Ozone Comparisons</vt:lpstr>
      <vt:lpstr>Ozone Comparisons</vt:lpstr>
      <vt:lpstr>NO2 Comparisons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Flittner, David E. (LARC-E303)</dc:creator>
  <cp:lastModifiedBy>McMahon, Allison (LARC-E303)[RSES]</cp:lastModifiedBy>
  <cp:revision>217</cp:revision>
  <cp:lastPrinted>2013-05-17T23:52:18Z</cp:lastPrinted>
  <dcterms:created xsi:type="dcterms:W3CDTF">2009-04-22T19:24:48Z</dcterms:created>
  <dcterms:modified xsi:type="dcterms:W3CDTF">2025-10-07T19:58:29Z</dcterms:modified>
</cp:coreProperties>
</file>