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363" r:id="rId4"/>
    <p:sldId id="354" r:id="rId5"/>
    <p:sldId id="357" r:id="rId6"/>
    <p:sldId id="350" r:id="rId7"/>
    <p:sldId id="351" r:id="rId8"/>
    <p:sldId id="298" r:id="rId9"/>
    <p:sldId id="358" r:id="rId10"/>
    <p:sldId id="359" r:id="rId11"/>
    <p:sldId id="360" r:id="rId12"/>
    <p:sldId id="319" r:id="rId13"/>
    <p:sldId id="361" r:id="rId14"/>
    <p:sldId id="362" r:id="rId15"/>
    <p:sldId id="364" r:id="rId16"/>
    <p:sldId id="365" r:id="rId17"/>
    <p:sldId id="260" r:id="rId18"/>
    <p:sldId id="259" r:id="rId19"/>
    <p:sldId id="353" r:id="rId20"/>
    <p:sldId id="283" r:id="rId21"/>
    <p:sldId id="264" r:id="rId22"/>
    <p:sldId id="262" r:id="rId23"/>
    <p:sldId id="263" r:id="rId24"/>
    <p:sldId id="258" r:id="rId25"/>
  </p:sldIdLst>
  <p:sldSz cx="12192000" cy="6858000"/>
  <p:notesSz cx="6858000" cy="9144000"/>
  <p:custShowLst>
    <p:custShow name="lab and CEF" id="0">
      <p:sldLst>
        <p:sld r:id="rId9"/>
      </p:sldLst>
    </p:custShow>
    <p:custShow name="size distr" id="1">
      <p:sldLst/>
    </p:custShow>
    <p:custShow name="compare" id="2">
      <p:sldLst>
        <p:sld r:id="rId13"/>
      </p:sldLst>
    </p:custShow>
    <p:custShow name="weighting CE measurements small sizes" id="3">
      <p:sldLst/>
    </p:custShow>
    <p:custShow name="Check high CE at 0.15" id="4">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25D3"/>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45" autoAdjust="0"/>
    <p:restoredTop sz="93473"/>
  </p:normalViewPr>
  <p:slideViewPr>
    <p:cSldViewPr snapToGrid="0">
      <p:cViewPr varScale="1">
        <p:scale>
          <a:sx n="70" d="100"/>
          <a:sy n="70" d="100"/>
        </p:scale>
        <p:origin x="702" y="54"/>
      </p:cViewPr>
      <p:guideLst/>
    </p:cSldViewPr>
  </p:slideViewPr>
  <p:notesTextViewPr>
    <p:cViewPr>
      <p:scale>
        <a:sx n="1" d="1"/>
        <a:sy n="1" d="1"/>
      </p:scale>
      <p:origin x="0" y="0"/>
    </p:cViewPr>
  </p:notesTextViewPr>
  <p:sorterViewPr>
    <p:cViewPr>
      <p:scale>
        <a:sx n="39" d="100"/>
        <a:sy n="3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039301-988D-4FC4-A76A-51788B8444B0}" type="datetimeFigureOut">
              <a:rPr lang="en-US" smtClean="0"/>
              <a:t>10/31/2018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F9C268-9141-4334-9617-9EF18522A4B3}" type="slidenum">
              <a:rPr lang="en-US" smtClean="0"/>
              <a:t>‹#›</a:t>
            </a:fld>
            <a:endParaRPr lang="en-US"/>
          </a:p>
        </p:txBody>
      </p:sp>
    </p:spTree>
    <p:extLst>
      <p:ext uri="{BB962C8B-B14F-4D97-AF65-F5344CB8AC3E}">
        <p14:creationId xmlns:p14="http://schemas.microsoft.com/office/powerpoint/2010/main" val="1564679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F9C268-9141-4334-9617-9EF18522A4B3}" type="slidenum">
              <a:rPr lang="en-US" smtClean="0"/>
              <a:t>1</a:t>
            </a:fld>
            <a:endParaRPr lang="en-US"/>
          </a:p>
        </p:txBody>
      </p:sp>
    </p:spTree>
    <p:extLst>
      <p:ext uri="{BB962C8B-B14F-4D97-AF65-F5344CB8AC3E}">
        <p14:creationId xmlns:p14="http://schemas.microsoft.com/office/powerpoint/2010/main" val="2855144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F9C268-9141-4334-9617-9EF18522A4B3}" type="slidenum">
              <a:rPr lang="en-US" smtClean="0"/>
              <a:t>6</a:t>
            </a:fld>
            <a:endParaRPr lang="en-US"/>
          </a:p>
        </p:txBody>
      </p:sp>
    </p:spTree>
    <p:extLst>
      <p:ext uri="{BB962C8B-B14F-4D97-AF65-F5344CB8AC3E}">
        <p14:creationId xmlns:p14="http://schemas.microsoft.com/office/powerpoint/2010/main" val="1252868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measurement challenges for continued SAGE validation are different during volcanic and non-volcanic periods.    During the non-volcanic period, more than half the extinction at 525nm is due to particles of radius &lt;  0.15um, which are hard for OPCs to capture.   In this </a:t>
            </a:r>
            <a:r>
              <a:rPr lang="en-US" dirty="0" err="1"/>
              <a:t>regeime</a:t>
            </a:r>
            <a:r>
              <a:rPr lang="en-US" dirty="0"/>
              <a:t> the CNC is critical to capture the bulk of the particles, but only gives one channel.   We are scheming on how to get better resolution for particles r &lt; 0.1um.  During a volcanic period it is the opposite – more than half the surface area is in particles with r &gt; 4um, and even larger for the 1020 nm channel.   While these particles drive the extinction, there are still not very many of them per volume, which is where the high flow counters become important.  </a:t>
            </a:r>
          </a:p>
        </p:txBody>
      </p:sp>
      <p:sp>
        <p:nvSpPr>
          <p:cNvPr id="4" name="Slide Number Placeholder 3"/>
          <p:cNvSpPr>
            <a:spLocks noGrp="1"/>
          </p:cNvSpPr>
          <p:nvPr>
            <p:ph type="sldNum" sz="quarter" idx="5"/>
          </p:nvPr>
        </p:nvSpPr>
        <p:spPr/>
        <p:txBody>
          <a:bodyPr/>
          <a:lstStyle/>
          <a:p>
            <a:fld id="{1EF9C268-9141-4334-9617-9EF18522A4B3}" type="slidenum">
              <a:rPr lang="en-US" smtClean="0"/>
              <a:t>17</a:t>
            </a:fld>
            <a:endParaRPr lang="en-US"/>
          </a:p>
        </p:txBody>
      </p:sp>
    </p:spTree>
    <p:extLst>
      <p:ext uri="{BB962C8B-B14F-4D97-AF65-F5344CB8AC3E}">
        <p14:creationId xmlns:p14="http://schemas.microsoft.com/office/powerpoint/2010/main" val="60888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instruments build on several lessons from prior instruments:  Quick to build and light weight -&gt; Lower cost of operations</a:t>
            </a:r>
          </a:p>
          <a:p>
            <a:r>
              <a:rPr lang="en-US" dirty="0"/>
              <a:t>					Higher number of bins -&gt; Much faster convergence </a:t>
            </a:r>
          </a:p>
        </p:txBody>
      </p:sp>
      <p:sp>
        <p:nvSpPr>
          <p:cNvPr id="4" name="Slide Number Placeholder 3"/>
          <p:cNvSpPr>
            <a:spLocks noGrp="1"/>
          </p:cNvSpPr>
          <p:nvPr>
            <p:ph type="sldNum" sz="quarter" idx="5"/>
          </p:nvPr>
        </p:nvSpPr>
        <p:spPr/>
        <p:txBody>
          <a:bodyPr/>
          <a:lstStyle/>
          <a:p>
            <a:fld id="{8EDB5469-50F4-2446-9B66-38170A68FC8B}" type="slidenum">
              <a:rPr lang="en-US" smtClean="0"/>
              <a:t>18</a:t>
            </a:fld>
            <a:endParaRPr lang="en-US"/>
          </a:p>
        </p:txBody>
      </p:sp>
    </p:spTree>
    <p:extLst>
      <p:ext uri="{BB962C8B-B14F-4D97-AF65-F5344CB8AC3E}">
        <p14:creationId xmlns:p14="http://schemas.microsoft.com/office/powerpoint/2010/main" val="2580766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Increasing the number of channels simplifies the size distribution retrieval. We no longer have to predetermine the shape of the distribution, we can see it in the data. However there is still fitting to be done!  As the channels get narrower, the counting efficiency never makes it to 1 – need to scale each channel by the counting efficiency.  This also sets an upper limit on the number of channels.   </a:t>
            </a:r>
          </a:p>
        </p:txBody>
      </p:sp>
      <p:sp>
        <p:nvSpPr>
          <p:cNvPr id="4" name="Slide Number Placeholder 3"/>
          <p:cNvSpPr>
            <a:spLocks noGrp="1"/>
          </p:cNvSpPr>
          <p:nvPr>
            <p:ph type="sldNum" sz="quarter" idx="5"/>
          </p:nvPr>
        </p:nvSpPr>
        <p:spPr/>
        <p:txBody>
          <a:bodyPr/>
          <a:lstStyle/>
          <a:p>
            <a:fld id="{1EF9C268-9141-4334-9617-9EF18522A4B3}" type="slidenum">
              <a:rPr lang="en-US" smtClean="0"/>
              <a:t>19</a:t>
            </a:fld>
            <a:endParaRPr lang="en-US"/>
          </a:p>
        </p:txBody>
      </p:sp>
    </p:spTree>
    <p:extLst>
      <p:ext uri="{BB962C8B-B14F-4D97-AF65-F5344CB8AC3E}">
        <p14:creationId xmlns:p14="http://schemas.microsoft.com/office/powerpoint/2010/main" val="1615303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baseline="0" dirty="0"/>
              <a:t> New capabilities open new possibilities that we have not even thought about.</a:t>
            </a:r>
            <a:endParaRPr lang="en-US" dirty="0"/>
          </a:p>
        </p:txBody>
      </p:sp>
      <p:sp>
        <p:nvSpPr>
          <p:cNvPr id="4" name="Slide Number Placeholder 3"/>
          <p:cNvSpPr>
            <a:spLocks noGrp="1"/>
          </p:cNvSpPr>
          <p:nvPr>
            <p:ph type="sldNum" sz="quarter" idx="10"/>
          </p:nvPr>
        </p:nvSpPr>
        <p:spPr/>
        <p:txBody>
          <a:bodyPr/>
          <a:lstStyle/>
          <a:p>
            <a:fld id="{527E8BC9-7306-724A-A1EF-59E265E1A2A9}" type="slidenum">
              <a:rPr lang="en-US" smtClean="0"/>
              <a:t>20</a:t>
            </a:fld>
            <a:endParaRPr lang="en-US"/>
          </a:p>
        </p:txBody>
      </p:sp>
    </p:spTree>
    <p:extLst>
      <p:ext uri="{BB962C8B-B14F-4D97-AF65-F5344CB8AC3E}">
        <p14:creationId xmlns:p14="http://schemas.microsoft.com/office/powerpoint/2010/main" val="661551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Pinatubo eruption, SAGE II was blinded by the high AOD.    The same thing could happen to SAGE III-ISS if we have a similarly sized or larger eruption.   Larry spent much time filling in the SAGE II record for this period, and relied on in situ measurements among other things.  One of the motivations for a volcanic response and an increased cadence and distribution of balloon measurements  afterwards is to fill in these gaps again. </a:t>
            </a:r>
          </a:p>
        </p:txBody>
      </p:sp>
      <p:sp>
        <p:nvSpPr>
          <p:cNvPr id="4" name="Slide Number Placeholder 3"/>
          <p:cNvSpPr>
            <a:spLocks noGrp="1"/>
          </p:cNvSpPr>
          <p:nvPr>
            <p:ph type="sldNum" sz="quarter" idx="5"/>
          </p:nvPr>
        </p:nvSpPr>
        <p:spPr/>
        <p:txBody>
          <a:bodyPr/>
          <a:lstStyle/>
          <a:p>
            <a:fld id="{8EDB5469-50F4-2446-9B66-38170A68FC8B}" type="slidenum">
              <a:rPr lang="en-US" smtClean="0"/>
              <a:t>22</a:t>
            </a:fld>
            <a:endParaRPr lang="en-US"/>
          </a:p>
        </p:txBody>
      </p:sp>
    </p:spTree>
    <p:extLst>
      <p:ext uri="{BB962C8B-B14F-4D97-AF65-F5344CB8AC3E}">
        <p14:creationId xmlns:p14="http://schemas.microsoft.com/office/powerpoint/2010/main" val="2853511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F9C268-9141-4334-9617-9EF18522A4B3}" type="slidenum">
              <a:rPr lang="en-US" smtClean="0"/>
              <a:t>23</a:t>
            </a:fld>
            <a:endParaRPr lang="en-US"/>
          </a:p>
        </p:txBody>
      </p:sp>
    </p:spTree>
    <p:extLst>
      <p:ext uri="{BB962C8B-B14F-4D97-AF65-F5344CB8AC3E}">
        <p14:creationId xmlns:p14="http://schemas.microsoft.com/office/powerpoint/2010/main" val="1364612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FEB52B9-123D-4D81-9C1F-949AC6784DB5}" type="datetime1">
              <a:rPr lang="en-US" smtClean="0"/>
              <a:t>10/31/2018</a:t>
            </a:fld>
            <a:endParaRPr lang="en-US"/>
          </a:p>
        </p:txBody>
      </p:sp>
      <p:sp>
        <p:nvSpPr>
          <p:cNvPr id="5" name="Footer Placeholder 4"/>
          <p:cNvSpPr>
            <a:spLocks noGrp="1"/>
          </p:cNvSpPr>
          <p:nvPr>
            <p:ph type="ftr" sz="quarter" idx="11"/>
          </p:nvPr>
        </p:nvSpPr>
        <p:spPr/>
        <p:txBody>
          <a:bodyPr/>
          <a:lstStyle/>
          <a:p>
            <a:r>
              <a:rPr lang="en-US"/>
              <a:t>SAGE III Science Team 30-31 October 2018</a:t>
            </a:r>
          </a:p>
        </p:txBody>
      </p:sp>
      <p:sp>
        <p:nvSpPr>
          <p:cNvPr id="6" name="Slide Number Placeholder 5"/>
          <p:cNvSpPr>
            <a:spLocks noGrp="1"/>
          </p:cNvSpPr>
          <p:nvPr>
            <p:ph type="sldNum" sz="quarter" idx="12"/>
          </p:nvPr>
        </p:nvSpPr>
        <p:spPr/>
        <p:txBody>
          <a:bodyPr/>
          <a:lstStyle/>
          <a:p>
            <a:fld id="{7150AEC2-E375-4B51-930D-23B69670815F}" type="slidenum">
              <a:rPr lang="en-US" smtClean="0"/>
              <a:t>‹#›</a:t>
            </a:fld>
            <a:endParaRPr lang="en-US"/>
          </a:p>
        </p:txBody>
      </p:sp>
    </p:spTree>
    <p:extLst>
      <p:ext uri="{BB962C8B-B14F-4D97-AF65-F5344CB8AC3E}">
        <p14:creationId xmlns:p14="http://schemas.microsoft.com/office/powerpoint/2010/main" val="2478768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EECC9B-8EB6-47C1-A4AC-12D84B8813CB}" type="datetime1">
              <a:rPr lang="en-US" smtClean="0"/>
              <a:t>10/31/2018</a:t>
            </a:fld>
            <a:endParaRPr lang="en-US"/>
          </a:p>
        </p:txBody>
      </p:sp>
      <p:sp>
        <p:nvSpPr>
          <p:cNvPr id="5" name="Footer Placeholder 4"/>
          <p:cNvSpPr>
            <a:spLocks noGrp="1"/>
          </p:cNvSpPr>
          <p:nvPr>
            <p:ph type="ftr" sz="quarter" idx="11"/>
          </p:nvPr>
        </p:nvSpPr>
        <p:spPr/>
        <p:txBody>
          <a:bodyPr/>
          <a:lstStyle/>
          <a:p>
            <a:r>
              <a:rPr lang="en-US"/>
              <a:t>SAGE III Science Team 30-31 October 2018</a:t>
            </a:r>
          </a:p>
        </p:txBody>
      </p:sp>
      <p:sp>
        <p:nvSpPr>
          <p:cNvPr id="6" name="Slide Number Placeholder 5"/>
          <p:cNvSpPr>
            <a:spLocks noGrp="1"/>
          </p:cNvSpPr>
          <p:nvPr>
            <p:ph type="sldNum" sz="quarter" idx="12"/>
          </p:nvPr>
        </p:nvSpPr>
        <p:spPr/>
        <p:txBody>
          <a:bodyPr/>
          <a:lstStyle/>
          <a:p>
            <a:fld id="{7150AEC2-E375-4B51-930D-23B69670815F}" type="slidenum">
              <a:rPr lang="en-US" smtClean="0"/>
              <a:t>‹#›</a:t>
            </a:fld>
            <a:endParaRPr lang="en-US"/>
          </a:p>
        </p:txBody>
      </p:sp>
    </p:spTree>
    <p:extLst>
      <p:ext uri="{BB962C8B-B14F-4D97-AF65-F5344CB8AC3E}">
        <p14:creationId xmlns:p14="http://schemas.microsoft.com/office/powerpoint/2010/main" val="2030291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338E6E-72E7-44E4-B05A-A185369E6229}" type="datetime1">
              <a:rPr lang="en-US" smtClean="0"/>
              <a:t>10/31/2018</a:t>
            </a:fld>
            <a:endParaRPr lang="en-US"/>
          </a:p>
        </p:txBody>
      </p:sp>
      <p:sp>
        <p:nvSpPr>
          <p:cNvPr id="5" name="Footer Placeholder 4"/>
          <p:cNvSpPr>
            <a:spLocks noGrp="1"/>
          </p:cNvSpPr>
          <p:nvPr>
            <p:ph type="ftr" sz="quarter" idx="11"/>
          </p:nvPr>
        </p:nvSpPr>
        <p:spPr/>
        <p:txBody>
          <a:bodyPr/>
          <a:lstStyle/>
          <a:p>
            <a:r>
              <a:rPr lang="en-US"/>
              <a:t>SAGE III Science Team 30-31 October 2018</a:t>
            </a:r>
          </a:p>
        </p:txBody>
      </p:sp>
      <p:sp>
        <p:nvSpPr>
          <p:cNvPr id="6" name="Slide Number Placeholder 5"/>
          <p:cNvSpPr>
            <a:spLocks noGrp="1"/>
          </p:cNvSpPr>
          <p:nvPr>
            <p:ph type="sldNum" sz="quarter" idx="12"/>
          </p:nvPr>
        </p:nvSpPr>
        <p:spPr/>
        <p:txBody>
          <a:bodyPr/>
          <a:lstStyle/>
          <a:p>
            <a:fld id="{7150AEC2-E375-4B51-930D-23B69670815F}" type="slidenum">
              <a:rPr lang="en-US" smtClean="0"/>
              <a:t>‹#›</a:t>
            </a:fld>
            <a:endParaRPr lang="en-US"/>
          </a:p>
        </p:txBody>
      </p:sp>
    </p:spTree>
    <p:extLst>
      <p:ext uri="{BB962C8B-B14F-4D97-AF65-F5344CB8AC3E}">
        <p14:creationId xmlns:p14="http://schemas.microsoft.com/office/powerpoint/2010/main" val="280828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CAF2C73-CC5E-4D23-9524-32DE658C505D}" type="datetime1">
              <a:rPr lang="en-US" smtClean="0"/>
              <a:t>10/31/2018</a:t>
            </a:fld>
            <a:endParaRPr lang="en-US"/>
          </a:p>
        </p:txBody>
      </p:sp>
      <p:sp>
        <p:nvSpPr>
          <p:cNvPr id="6" name="Footer Placeholder 5"/>
          <p:cNvSpPr>
            <a:spLocks noGrp="1"/>
          </p:cNvSpPr>
          <p:nvPr>
            <p:ph type="ftr" sz="quarter" idx="11"/>
          </p:nvPr>
        </p:nvSpPr>
        <p:spPr/>
        <p:txBody>
          <a:bodyPr/>
          <a:lstStyle/>
          <a:p>
            <a:r>
              <a:rPr lang="en-US"/>
              <a:t>SAGE III Science Team 30-31 October 2018</a:t>
            </a:r>
          </a:p>
        </p:txBody>
      </p:sp>
      <p:sp>
        <p:nvSpPr>
          <p:cNvPr id="7" name="Slide Number Placeholder 6"/>
          <p:cNvSpPr>
            <a:spLocks noGrp="1"/>
          </p:cNvSpPr>
          <p:nvPr>
            <p:ph type="sldNum" sz="quarter" idx="12"/>
          </p:nvPr>
        </p:nvSpPr>
        <p:spPr/>
        <p:txBody>
          <a:bodyPr/>
          <a:lstStyle/>
          <a:p>
            <a:fld id="{7150AEC2-E375-4B51-930D-23B69670815F}" type="slidenum">
              <a:rPr lang="en-US" smtClean="0"/>
              <a:t>‹#›</a:t>
            </a:fld>
            <a:endParaRPr lang="en-US"/>
          </a:p>
        </p:txBody>
      </p:sp>
    </p:spTree>
    <p:extLst>
      <p:ext uri="{BB962C8B-B14F-4D97-AF65-F5344CB8AC3E}">
        <p14:creationId xmlns:p14="http://schemas.microsoft.com/office/powerpoint/2010/main" val="281123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E0363D4-204B-4779-9208-48D2CDF8BEB6}" type="datetime1">
              <a:rPr lang="en-US" smtClean="0"/>
              <a:t>10/31/2018</a:t>
            </a:fld>
            <a:endParaRPr lang="en-US"/>
          </a:p>
        </p:txBody>
      </p:sp>
      <p:sp>
        <p:nvSpPr>
          <p:cNvPr id="8" name="Footer Placeholder 7"/>
          <p:cNvSpPr>
            <a:spLocks noGrp="1"/>
          </p:cNvSpPr>
          <p:nvPr>
            <p:ph type="ftr" sz="quarter" idx="11"/>
          </p:nvPr>
        </p:nvSpPr>
        <p:spPr/>
        <p:txBody>
          <a:bodyPr/>
          <a:lstStyle/>
          <a:p>
            <a:r>
              <a:rPr lang="en-US"/>
              <a:t>SAGE III Science Team 30-31 October 2018</a:t>
            </a:r>
          </a:p>
        </p:txBody>
      </p:sp>
      <p:sp>
        <p:nvSpPr>
          <p:cNvPr id="9" name="Slide Number Placeholder 8"/>
          <p:cNvSpPr>
            <a:spLocks noGrp="1"/>
          </p:cNvSpPr>
          <p:nvPr>
            <p:ph type="sldNum" sz="quarter" idx="12"/>
          </p:nvPr>
        </p:nvSpPr>
        <p:spPr/>
        <p:txBody>
          <a:bodyPr/>
          <a:lstStyle/>
          <a:p>
            <a:fld id="{7150AEC2-E375-4B51-930D-23B69670815F}" type="slidenum">
              <a:rPr lang="en-US" smtClean="0"/>
              <a:t>‹#›</a:t>
            </a:fld>
            <a:endParaRPr lang="en-US"/>
          </a:p>
        </p:txBody>
      </p:sp>
    </p:spTree>
    <p:extLst>
      <p:ext uri="{BB962C8B-B14F-4D97-AF65-F5344CB8AC3E}">
        <p14:creationId xmlns:p14="http://schemas.microsoft.com/office/powerpoint/2010/main" val="1370451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82D4D6F-CFD2-4849-A9A7-EEFA3D0A27DB}" type="datetime1">
              <a:rPr lang="en-US" smtClean="0"/>
              <a:t>10/31/2018</a:t>
            </a:fld>
            <a:endParaRPr lang="en-US"/>
          </a:p>
        </p:txBody>
      </p:sp>
      <p:sp>
        <p:nvSpPr>
          <p:cNvPr id="4" name="Footer Placeholder 3"/>
          <p:cNvSpPr>
            <a:spLocks noGrp="1"/>
          </p:cNvSpPr>
          <p:nvPr>
            <p:ph type="ftr" sz="quarter" idx="11"/>
          </p:nvPr>
        </p:nvSpPr>
        <p:spPr/>
        <p:txBody>
          <a:bodyPr/>
          <a:lstStyle/>
          <a:p>
            <a:r>
              <a:rPr lang="en-US"/>
              <a:t>SAGE III Science Team 30-31 October 2018</a:t>
            </a:r>
          </a:p>
        </p:txBody>
      </p:sp>
      <p:sp>
        <p:nvSpPr>
          <p:cNvPr id="5" name="Slide Number Placeholder 4"/>
          <p:cNvSpPr>
            <a:spLocks noGrp="1"/>
          </p:cNvSpPr>
          <p:nvPr>
            <p:ph type="sldNum" sz="quarter" idx="12"/>
          </p:nvPr>
        </p:nvSpPr>
        <p:spPr/>
        <p:txBody>
          <a:bodyPr/>
          <a:lstStyle/>
          <a:p>
            <a:fld id="{7150AEC2-E375-4B51-930D-23B69670815F}" type="slidenum">
              <a:rPr lang="en-US" smtClean="0"/>
              <a:t>‹#›</a:t>
            </a:fld>
            <a:endParaRPr lang="en-US"/>
          </a:p>
        </p:txBody>
      </p:sp>
    </p:spTree>
    <p:extLst>
      <p:ext uri="{BB962C8B-B14F-4D97-AF65-F5344CB8AC3E}">
        <p14:creationId xmlns:p14="http://schemas.microsoft.com/office/powerpoint/2010/main" val="668474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E64FF9-30D9-4776-8374-B3ECEDD38D2F}" type="datetime1">
              <a:rPr lang="en-US" smtClean="0"/>
              <a:t>10/31/2018</a:t>
            </a:fld>
            <a:endParaRPr lang="en-US"/>
          </a:p>
        </p:txBody>
      </p:sp>
      <p:sp>
        <p:nvSpPr>
          <p:cNvPr id="3" name="Footer Placeholder 2"/>
          <p:cNvSpPr>
            <a:spLocks noGrp="1"/>
          </p:cNvSpPr>
          <p:nvPr>
            <p:ph type="ftr" sz="quarter" idx="11"/>
          </p:nvPr>
        </p:nvSpPr>
        <p:spPr/>
        <p:txBody>
          <a:bodyPr/>
          <a:lstStyle/>
          <a:p>
            <a:r>
              <a:rPr lang="en-US"/>
              <a:t>SAGE III Science Team 30-31 October 2018</a:t>
            </a:r>
          </a:p>
        </p:txBody>
      </p:sp>
      <p:sp>
        <p:nvSpPr>
          <p:cNvPr id="4" name="Slide Number Placeholder 3"/>
          <p:cNvSpPr>
            <a:spLocks noGrp="1"/>
          </p:cNvSpPr>
          <p:nvPr>
            <p:ph type="sldNum" sz="quarter" idx="12"/>
          </p:nvPr>
        </p:nvSpPr>
        <p:spPr/>
        <p:txBody>
          <a:bodyPr/>
          <a:lstStyle/>
          <a:p>
            <a:fld id="{7150AEC2-E375-4B51-930D-23B69670815F}" type="slidenum">
              <a:rPr lang="en-US" smtClean="0"/>
              <a:t>‹#›</a:t>
            </a:fld>
            <a:endParaRPr lang="en-US"/>
          </a:p>
        </p:txBody>
      </p:sp>
    </p:spTree>
    <p:extLst>
      <p:ext uri="{BB962C8B-B14F-4D97-AF65-F5344CB8AC3E}">
        <p14:creationId xmlns:p14="http://schemas.microsoft.com/office/powerpoint/2010/main" val="3329963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DC1C4AD-0695-406E-9913-10AC99AA435F}" type="datetime1">
              <a:rPr lang="en-US" smtClean="0"/>
              <a:t>10/31/2018</a:t>
            </a:fld>
            <a:endParaRPr lang="en-US"/>
          </a:p>
        </p:txBody>
      </p:sp>
      <p:sp>
        <p:nvSpPr>
          <p:cNvPr id="6" name="Footer Placeholder 5"/>
          <p:cNvSpPr>
            <a:spLocks noGrp="1"/>
          </p:cNvSpPr>
          <p:nvPr>
            <p:ph type="ftr" sz="quarter" idx="11"/>
          </p:nvPr>
        </p:nvSpPr>
        <p:spPr/>
        <p:txBody>
          <a:bodyPr/>
          <a:lstStyle/>
          <a:p>
            <a:r>
              <a:rPr lang="en-US"/>
              <a:t>SAGE III Science Team 30-31 October 2018</a:t>
            </a:r>
          </a:p>
        </p:txBody>
      </p:sp>
      <p:sp>
        <p:nvSpPr>
          <p:cNvPr id="7" name="Slide Number Placeholder 6"/>
          <p:cNvSpPr>
            <a:spLocks noGrp="1"/>
          </p:cNvSpPr>
          <p:nvPr>
            <p:ph type="sldNum" sz="quarter" idx="12"/>
          </p:nvPr>
        </p:nvSpPr>
        <p:spPr/>
        <p:txBody>
          <a:bodyPr/>
          <a:lstStyle/>
          <a:p>
            <a:fld id="{7150AEC2-E375-4B51-930D-23B69670815F}" type="slidenum">
              <a:rPr lang="en-US" smtClean="0"/>
              <a:t>‹#›</a:t>
            </a:fld>
            <a:endParaRPr lang="en-US"/>
          </a:p>
        </p:txBody>
      </p:sp>
    </p:spTree>
    <p:extLst>
      <p:ext uri="{BB962C8B-B14F-4D97-AF65-F5344CB8AC3E}">
        <p14:creationId xmlns:p14="http://schemas.microsoft.com/office/powerpoint/2010/main" val="3956250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5DF72-930A-4948-A4BA-947CDAA8A9BD}" type="datetime1">
              <a:rPr lang="en-US" smtClean="0"/>
              <a:t>10/31/2018</a:t>
            </a:fld>
            <a:endParaRPr lang="en-US"/>
          </a:p>
        </p:txBody>
      </p:sp>
      <p:sp>
        <p:nvSpPr>
          <p:cNvPr id="6" name="Footer Placeholder 5"/>
          <p:cNvSpPr>
            <a:spLocks noGrp="1"/>
          </p:cNvSpPr>
          <p:nvPr>
            <p:ph type="ftr" sz="quarter" idx="11"/>
          </p:nvPr>
        </p:nvSpPr>
        <p:spPr/>
        <p:txBody>
          <a:bodyPr/>
          <a:lstStyle/>
          <a:p>
            <a:r>
              <a:rPr lang="en-US"/>
              <a:t>SAGE III Science Team 30-31 October 2018</a:t>
            </a:r>
          </a:p>
        </p:txBody>
      </p:sp>
      <p:sp>
        <p:nvSpPr>
          <p:cNvPr id="7" name="Slide Number Placeholder 6"/>
          <p:cNvSpPr>
            <a:spLocks noGrp="1"/>
          </p:cNvSpPr>
          <p:nvPr>
            <p:ph type="sldNum" sz="quarter" idx="12"/>
          </p:nvPr>
        </p:nvSpPr>
        <p:spPr/>
        <p:txBody>
          <a:bodyPr/>
          <a:lstStyle/>
          <a:p>
            <a:fld id="{7150AEC2-E375-4B51-930D-23B69670815F}" type="slidenum">
              <a:rPr lang="en-US" smtClean="0"/>
              <a:t>‹#›</a:t>
            </a:fld>
            <a:endParaRPr lang="en-US"/>
          </a:p>
        </p:txBody>
      </p:sp>
    </p:spTree>
    <p:extLst>
      <p:ext uri="{BB962C8B-B14F-4D97-AF65-F5344CB8AC3E}">
        <p14:creationId xmlns:p14="http://schemas.microsoft.com/office/powerpoint/2010/main" val="2504994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E47E11-0F92-4E6D-892D-9FD9D4DC17FF}" type="datetime1">
              <a:rPr lang="en-US" smtClean="0"/>
              <a:t>10/31/2018</a:t>
            </a:fld>
            <a:endParaRPr lang="en-US"/>
          </a:p>
        </p:txBody>
      </p:sp>
      <p:sp>
        <p:nvSpPr>
          <p:cNvPr id="5" name="Footer Placeholder 4"/>
          <p:cNvSpPr>
            <a:spLocks noGrp="1"/>
          </p:cNvSpPr>
          <p:nvPr>
            <p:ph type="ftr" sz="quarter" idx="11"/>
          </p:nvPr>
        </p:nvSpPr>
        <p:spPr/>
        <p:txBody>
          <a:bodyPr/>
          <a:lstStyle/>
          <a:p>
            <a:r>
              <a:rPr lang="en-US"/>
              <a:t>SAGE III Science Team 30-31 October 2018</a:t>
            </a:r>
          </a:p>
        </p:txBody>
      </p:sp>
      <p:sp>
        <p:nvSpPr>
          <p:cNvPr id="6" name="Slide Number Placeholder 5"/>
          <p:cNvSpPr>
            <a:spLocks noGrp="1"/>
          </p:cNvSpPr>
          <p:nvPr>
            <p:ph type="sldNum" sz="quarter" idx="12"/>
          </p:nvPr>
        </p:nvSpPr>
        <p:spPr/>
        <p:txBody>
          <a:bodyPr/>
          <a:lstStyle/>
          <a:p>
            <a:fld id="{7150AEC2-E375-4B51-930D-23B69670815F}" type="slidenum">
              <a:rPr lang="en-US" smtClean="0"/>
              <a:t>‹#›</a:t>
            </a:fld>
            <a:endParaRPr lang="en-US"/>
          </a:p>
        </p:txBody>
      </p:sp>
    </p:spTree>
    <p:extLst>
      <p:ext uri="{BB962C8B-B14F-4D97-AF65-F5344CB8AC3E}">
        <p14:creationId xmlns:p14="http://schemas.microsoft.com/office/powerpoint/2010/main" val="1523329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935A75-0B54-4CFB-8929-CD2EC38DBD01}" type="datetime1">
              <a:rPr lang="en-US" smtClean="0"/>
              <a:t>10/31/2018</a:t>
            </a:fld>
            <a:endParaRPr lang="en-US"/>
          </a:p>
        </p:txBody>
      </p:sp>
      <p:sp>
        <p:nvSpPr>
          <p:cNvPr id="5" name="Footer Placeholder 4"/>
          <p:cNvSpPr>
            <a:spLocks noGrp="1"/>
          </p:cNvSpPr>
          <p:nvPr>
            <p:ph type="ftr" sz="quarter" idx="11"/>
          </p:nvPr>
        </p:nvSpPr>
        <p:spPr/>
        <p:txBody>
          <a:bodyPr/>
          <a:lstStyle/>
          <a:p>
            <a:r>
              <a:rPr lang="en-US"/>
              <a:t>SAGE III Science Team 30-31 October 2018</a:t>
            </a:r>
          </a:p>
        </p:txBody>
      </p:sp>
      <p:sp>
        <p:nvSpPr>
          <p:cNvPr id="6" name="Slide Number Placeholder 5"/>
          <p:cNvSpPr>
            <a:spLocks noGrp="1"/>
          </p:cNvSpPr>
          <p:nvPr>
            <p:ph type="sldNum" sz="quarter" idx="12"/>
          </p:nvPr>
        </p:nvSpPr>
        <p:spPr/>
        <p:txBody>
          <a:bodyPr/>
          <a:lstStyle/>
          <a:p>
            <a:fld id="{7150AEC2-E375-4B51-930D-23B69670815F}" type="slidenum">
              <a:rPr lang="en-US" smtClean="0"/>
              <a:t>‹#›</a:t>
            </a:fld>
            <a:endParaRPr lang="en-US"/>
          </a:p>
        </p:txBody>
      </p:sp>
    </p:spTree>
    <p:extLst>
      <p:ext uri="{BB962C8B-B14F-4D97-AF65-F5344CB8AC3E}">
        <p14:creationId xmlns:p14="http://schemas.microsoft.com/office/powerpoint/2010/main" val="1891050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8ACD9D-DC0B-4F3E-891C-B9DA1CAC7747}" type="datetime1">
              <a:rPr lang="en-US" smtClean="0"/>
              <a:t>10/31/2018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SAGE III Science Team 30-31 October 2018</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50AEC2-E375-4B51-930D-23B69670815F}" type="slidenum">
              <a:rPr lang="en-US" smtClean="0"/>
              <a:t>‹#›</a:t>
            </a:fld>
            <a:endParaRPr lang="en-US"/>
          </a:p>
        </p:txBody>
      </p:sp>
    </p:spTree>
    <p:extLst>
      <p:ext uri="{BB962C8B-B14F-4D97-AF65-F5344CB8AC3E}">
        <p14:creationId xmlns:p14="http://schemas.microsoft.com/office/powerpoint/2010/main" val="22834902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0.wmf"/><Relationship Id="rId5" Type="http://schemas.openxmlformats.org/officeDocument/2006/relationships/oleObject" Target="../embeddings/oleObject2.bin"/><Relationship Id="rId4" Type="http://schemas.openxmlformats.org/officeDocument/2006/relationships/image" Target="../media/image9.wmf"/></Relationships>
</file>

<file path=ppt/slides/_rels/slide5.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10.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17.png"/><Relationship Id="rId4" Type="http://schemas.openxmlformats.org/officeDocument/2006/relationships/image" Target="../media/image9.wmf"/></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4.emf"/></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3.tiff"/></Relationships>
</file>

<file path=ppt/slides/_rels/slide2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8128000"/>
          </a:xfrm>
          <a:prstGeom prst="rect">
            <a:avLst/>
          </a:prstGeom>
          <a:solidFill>
            <a:schemeClr val="accent1"/>
          </a:solidFill>
        </p:spPr>
      </p:pic>
      <p:sp>
        <p:nvSpPr>
          <p:cNvPr id="2" name="Title 1"/>
          <p:cNvSpPr>
            <a:spLocks noGrp="1"/>
          </p:cNvSpPr>
          <p:nvPr>
            <p:ph type="ctrTitle"/>
          </p:nvPr>
        </p:nvSpPr>
        <p:spPr>
          <a:xfrm>
            <a:off x="1374099" y="222953"/>
            <a:ext cx="9144000" cy="2387600"/>
          </a:xfrm>
        </p:spPr>
        <p:txBody>
          <a:bodyPr>
            <a:noAutofit/>
          </a:bodyPr>
          <a:lstStyle/>
          <a:p>
            <a:r>
              <a:rPr lang="en-US" sz="4000" b="1" dirty="0"/>
              <a:t>Retrieval of aerosol size distributions from </a:t>
            </a:r>
            <a:r>
              <a:rPr lang="en-US" sz="4000" b="1" i="1" dirty="0"/>
              <a:t>in situ</a:t>
            </a:r>
            <a:r>
              <a:rPr lang="en-US" sz="4000" b="1" dirty="0"/>
              <a:t> particle counter measurements: instrument counting efficiency and comparisons with satellite measurements.</a:t>
            </a:r>
            <a:endParaRPr lang="en-US" sz="4000" dirty="0"/>
          </a:p>
        </p:txBody>
      </p:sp>
      <p:sp>
        <p:nvSpPr>
          <p:cNvPr id="3" name="Subtitle 2"/>
          <p:cNvSpPr>
            <a:spLocks noGrp="1"/>
          </p:cNvSpPr>
          <p:nvPr>
            <p:ph type="subTitle" idx="1"/>
          </p:nvPr>
        </p:nvSpPr>
        <p:spPr>
          <a:xfrm>
            <a:off x="1524000" y="3284228"/>
            <a:ext cx="9144000" cy="1655762"/>
          </a:xfrm>
        </p:spPr>
        <p:txBody>
          <a:bodyPr>
            <a:noAutofit/>
          </a:bodyPr>
          <a:lstStyle/>
          <a:p>
            <a:r>
              <a:rPr lang="en-US" b="1" dirty="0"/>
              <a:t>Terry Deshler (LASP – Boulder, </a:t>
            </a:r>
            <a:r>
              <a:rPr lang="en-US" b="1" dirty="0" err="1"/>
              <a:t>Univ</a:t>
            </a:r>
            <a:r>
              <a:rPr lang="en-US" b="1" dirty="0"/>
              <a:t> of Wyoming – Laramie)</a:t>
            </a:r>
          </a:p>
          <a:p>
            <a:r>
              <a:rPr lang="en-US" b="1" dirty="0"/>
              <a:t>Lars </a:t>
            </a:r>
            <a:r>
              <a:rPr lang="en-US" b="1" dirty="0" err="1"/>
              <a:t>Kalnajs</a:t>
            </a:r>
            <a:r>
              <a:rPr lang="en-US" b="1" dirty="0"/>
              <a:t> (LASP – Boulder)</a:t>
            </a:r>
          </a:p>
        </p:txBody>
      </p:sp>
      <p:pic>
        <p:nvPicPr>
          <p:cNvPr id="6" name="Picture 5" descr="lasp-logo.reverse.color_.2lines-subtext.transp-bg.med_.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37219" y="3518062"/>
            <a:ext cx="2254781" cy="763051"/>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22153" y="4526696"/>
            <a:ext cx="2265344" cy="598192"/>
          </a:xfrm>
          <a:prstGeom prst="rect">
            <a:avLst/>
          </a:prstGeom>
        </p:spPr>
      </p:pic>
      <p:pic>
        <p:nvPicPr>
          <p:cNvPr id="11" name="Picture 10"/>
          <p:cNvPicPr>
            <a:picLocks noChangeAspect="1"/>
          </p:cNvPicPr>
          <p:nvPr/>
        </p:nvPicPr>
        <p:blipFill>
          <a:blip r:embed="rId6"/>
          <a:stretch>
            <a:fillRect/>
          </a:stretch>
        </p:blipFill>
        <p:spPr>
          <a:xfrm>
            <a:off x="10579749" y="222953"/>
            <a:ext cx="1375862" cy="1383815"/>
          </a:xfrm>
          <a:prstGeom prst="rect">
            <a:avLst/>
          </a:prstGeom>
        </p:spPr>
      </p:pic>
      <p:sp>
        <p:nvSpPr>
          <p:cNvPr id="14" name="Slide Number Placeholder 13"/>
          <p:cNvSpPr>
            <a:spLocks noGrp="1"/>
          </p:cNvSpPr>
          <p:nvPr>
            <p:ph type="sldNum" sz="quarter" idx="12"/>
          </p:nvPr>
        </p:nvSpPr>
        <p:spPr/>
        <p:txBody>
          <a:bodyPr/>
          <a:lstStyle/>
          <a:p>
            <a:fld id="{7150AEC2-E375-4B51-930D-23B69670815F}" type="slidenum">
              <a:rPr lang="en-US" smtClean="0"/>
              <a:t>1</a:t>
            </a:fld>
            <a:endParaRPr lang="en-US"/>
          </a:p>
        </p:txBody>
      </p:sp>
      <p:sp>
        <p:nvSpPr>
          <p:cNvPr id="5" name="Footer Placeholder 4"/>
          <p:cNvSpPr>
            <a:spLocks noGrp="1"/>
          </p:cNvSpPr>
          <p:nvPr>
            <p:ph type="ftr" sz="quarter" idx="11"/>
          </p:nvPr>
        </p:nvSpPr>
        <p:spPr/>
        <p:txBody>
          <a:bodyPr/>
          <a:lstStyle/>
          <a:p>
            <a:r>
              <a:rPr lang="en-US"/>
              <a:t>SAGE III Science Team 30-31 October 2018</a:t>
            </a:r>
            <a:endParaRPr lang="en-US" dirty="0"/>
          </a:p>
        </p:txBody>
      </p:sp>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18099" y="1763999"/>
            <a:ext cx="1673901" cy="1259129"/>
          </a:xfrm>
          <a:prstGeom prst="rect">
            <a:avLst/>
          </a:prstGeom>
          <a:solidFill>
            <a:schemeClr val="accent1">
              <a:alpha val="45000"/>
            </a:schemeClr>
          </a:solidFill>
        </p:spPr>
      </p:pic>
    </p:spTree>
    <p:extLst>
      <p:ext uri="{BB962C8B-B14F-4D97-AF65-F5344CB8AC3E}">
        <p14:creationId xmlns:p14="http://schemas.microsoft.com/office/powerpoint/2010/main" val="39283198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21E8A7-D82D-2E43-AFDF-BFFA7E1A6158}"/>
              </a:ext>
            </a:extLst>
          </p:cNvPr>
          <p:cNvSpPr>
            <a:spLocks noGrp="1"/>
          </p:cNvSpPr>
          <p:nvPr>
            <p:ph type="title"/>
          </p:nvPr>
        </p:nvSpPr>
        <p:spPr/>
        <p:txBody>
          <a:bodyPr/>
          <a:lstStyle/>
          <a:p>
            <a:r>
              <a:rPr lang="en-US" dirty="0">
                <a:solidFill>
                  <a:schemeClr val="bg1"/>
                </a:solidFill>
              </a:rPr>
              <a:t>Objectives of this work</a:t>
            </a:r>
          </a:p>
        </p:txBody>
      </p:sp>
      <p:sp>
        <p:nvSpPr>
          <p:cNvPr id="3" name="Content Placeholder 2">
            <a:extLst>
              <a:ext uri="{FF2B5EF4-FFF2-40B4-BE49-F238E27FC236}">
                <a16:creationId xmlns="" xmlns:a16="http://schemas.microsoft.com/office/drawing/2014/main" id="{62153002-6D70-DE48-ACE2-0B479320F122}"/>
              </a:ext>
            </a:extLst>
          </p:cNvPr>
          <p:cNvSpPr>
            <a:spLocks noGrp="1"/>
          </p:cNvSpPr>
          <p:nvPr>
            <p:ph idx="1"/>
          </p:nvPr>
        </p:nvSpPr>
        <p:spPr/>
        <p:txBody>
          <a:bodyPr>
            <a:normAutofit fontScale="92500" lnSpcReduction="20000"/>
          </a:bodyPr>
          <a:lstStyle/>
          <a:p>
            <a:pPr marL="514350" indent="-514350">
              <a:buFont typeface="+mj-lt"/>
              <a:buAutoNum type="arabicPeriod"/>
            </a:pPr>
            <a:r>
              <a:rPr lang="en-US" dirty="0">
                <a:solidFill>
                  <a:schemeClr val="bg1"/>
                </a:solidFill>
              </a:rPr>
              <a:t>Continue regular in situ balloon borne measurements of stratospheric aerosol size resolved number concentrations to validate SAGE III-ISS </a:t>
            </a:r>
          </a:p>
          <a:p>
            <a:pPr marL="514350" indent="-514350">
              <a:buFont typeface="+mj-lt"/>
              <a:buAutoNum type="arabicPeriod"/>
            </a:pPr>
            <a:r>
              <a:rPr lang="en-US" dirty="0">
                <a:solidFill>
                  <a:schemeClr val="bg1"/>
                </a:solidFill>
              </a:rPr>
              <a:t>Augment an existing tropical balloon sounding site with aerosol instruments and performing regular tropical soundings </a:t>
            </a:r>
          </a:p>
          <a:p>
            <a:pPr marL="514350" indent="-514350">
              <a:buFont typeface="+mj-lt"/>
              <a:buAutoNum type="arabicPeriod"/>
            </a:pPr>
            <a:r>
              <a:rPr lang="en-US" b="1" dirty="0">
                <a:solidFill>
                  <a:srgbClr val="FFFF00"/>
                </a:solidFill>
              </a:rPr>
              <a:t>Retrieve </a:t>
            </a:r>
            <a:r>
              <a:rPr lang="en-US" b="1" dirty="0" smtClean="0">
                <a:solidFill>
                  <a:srgbClr val="FFFF00"/>
                </a:solidFill>
              </a:rPr>
              <a:t>aerosol extinction </a:t>
            </a:r>
            <a:r>
              <a:rPr lang="en-US" b="1" dirty="0">
                <a:solidFill>
                  <a:srgbClr val="FFFF00"/>
                </a:solidFill>
              </a:rPr>
              <a:t>and </a:t>
            </a:r>
            <a:r>
              <a:rPr lang="en-US" b="1" dirty="0" smtClean="0">
                <a:solidFill>
                  <a:srgbClr val="FFFF00"/>
                </a:solidFill>
              </a:rPr>
              <a:t>surface area densities </a:t>
            </a:r>
            <a:r>
              <a:rPr lang="en-US" b="1" dirty="0">
                <a:solidFill>
                  <a:srgbClr val="FFFF00"/>
                </a:solidFill>
              </a:rPr>
              <a:t>from </a:t>
            </a:r>
            <a:r>
              <a:rPr lang="en-US" b="1" dirty="0" smtClean="0">
                <a:solidFill>
                  <a:srgbClr val="FFFF00"/>
                </a:solidFill>
              </a:rPr>
              <a:t>in </a:t>
            </a:r>
            <a:r>
              <a:rPr lang="en-US" b="1" dirty="0">
                <a:solidFill>
                  <a:srgbClr val="FFFF00"/>
                </a:solidFill>
              </a:rPr>
              <a:t>situ </a:t>
            </a:r>
            <a:r>
              <a:rPr lang="en-US" b="1" dirty="0" smtClean="0">
                <a:solidFill>
                  <a:srgbClr val="FFFF00"/>
                </a:solidFill>
              </a:rPr>
              <a:t>size </a:t>
            </a:r>
            <a:r>
              <a:rPr lang="en-US" b="1" dirty="0">
                <a:solidFill>
                  <a:srgbClr val="FFFF00"/>
                </a:solidFill>
              </a:rPr>
              <a:t>d</a:t>
            </a:r>
            <a:r>
              <a:rPr lang="en-US" b="1" dirty="0" smtClean="0">
                <a:solidFill>
                  <a:srgbClr val="FFFF00"/>
                </a:solidFill>
              </a:rPr>
              <a:t>istribution measurements for comparison with remote measurements</a:t>
            </a:r>
            <a:endParaRPr lang="en-US" b="1" dirty="0">
              <a:solidFill>
                <a:srgbClr val="FFFF00"/>
              </a:solidFill>
            </a:endParaRPr>
          </a:p>
          <a:p>
            <a:pPr marL="514350" indent="-514350">
              <a:buFont typeface="+mj-lt"/>
              <a:buAutoNum type="arabicPeriod"/>
            </a:pPr>
            <a:r>
              <a:rPr lang="en-US" dirty="0">
                <a:solidFill>
                  <a:srgbClr val="FFFF00"/>
                </a:solidFill>
              </a:rPr>
              <a:t>Provide </a:t>
            </a:r>
            <a:r>
              <a:rPr lang="en-US" dirty="0" smtClean="0">
                <a:solidFill>
                  <a:srgbClr val="FFFF00"/>
                </a:solidFill>
              </a:rPr>
              <a:t>a </a:t>
            </a:r>
            <a:r>
              <a:rPr lang="en-US" dirty="0">
                <a:solidFill>
                  <a:srgbClr val="FFFF00"/>
                </a:solidFill>
              </a:rPr>
              <a:t>priori aerosol </a:t>
            </a:r>
            <a:r>
              <a:rPr lang="en-US" dirty="0" smtClean="0">
                <a:solidFill>
                  <a:srgbClr val="FFFF00"/>
                </a:solidFill>
              </a:rPr>
              <a:t>size distribution and microphysical parameters for aerosol </a:t>
            </a:r>
            <a:r>
              <a:rPr lang="en-US" dirty="0">
                <a:solidFill>
                  <a:srgbClr val="FFFF00"/>
                </a:solidFill>
              </a:rPr>
              <a:t>retrievals from </a:t>
            </a:r>
            <a:r>
              <a:rPr lang="en-US" dirty="0" smtClean="0">
                <a:solidFill>
                  <a:srgbClr val="FFFF00"/>
                </a:solidFill>
              </a:rPr>
              <a:t>remote measurements by other optical instruments</a:t>
            </a:r>
            <a:endParaRPr lang="en-US" dirty="0">
              <a:solidFill>
                <a:srgbClr val="FFFF00"/>
              </a:solidFill>
            </a:endParaRPr>
          </a:p>
          <a:p>
            <a:pPr marL="514350" indent="-514350">
              <a:buFont typeface="+mj-lt"/>
              <a:buAutoNum type="arabicPeriod"/>
            </a:pPr>
            <a:r>
              <a:rPr lang="en-US" dirty="0">
                <a:solidFill>
                  <a:schemeClr val="bg1"/>
                </a:solidFill>
              </a:rPr>
              <a:t>Maintain and enhance an in situ measurement capability to provide measurement data from regions with high aerosol loadings that may be opaque to limb sounding measurements during future volcanic eruptions </a:t>
            </a:r>
          </a:p>
        </p:txBody>
      </p:sp>
    </p:spTree>
    <p:extLst>
      <p:ext uri="{BB962C8B-B14F-4D97-AF65-F5344CB8AC3E}">
        <p14:creationId xmlns:p14="http://schemas.microsoft.com/office/powerpoint/2010/main" val="13143138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37160"/>
            <a:ext cx="9144000" cy="6385475"/>
          </a:xfrm>
          <a:prstGeom prst="rect">
            <a:avLst/>
          </a:prstGeom>
        </p:spPr>
      </p:pic>
      <p:pic>
        <p:nvPicPr>
          <p:cNvPr id="3" name="Picture 2"/>
          <p:cNvPicPr>
            <a:picLocks noChangeAspect="1"/>
          </p:cNvPicPr>
          <p:nvPr/>
        </p:nvPicPr>
        <p:blipFill>
          <a:blip r:embed="rId3"/>
          <a:stretch>
            <a:fillRect/>
          </a:stretch>
        </p:blipFill>
        <p:spPr>
          <a:xfrm>
            <a:off x="4869388" y="3009243"/>
            <a:ext cx="4274612" cy="3865341"/>
          </a:xfrm>
          <a:prstGeom prst="rect">
            <a:avLst/>
          </a:prstGeom>
        </p:spPr>
      </p:pic>
      <p:cxnSp>
        <p:nvCxnSpPr>
          <p:cNvPr id="5" name="Straight Arrow Connector 4"/>
          <p:cNvCxnSpPr/>
          <p:nvPr/>
        </p:nvCxnSpPr>
        <p:spPr>
          <a:xfrm>
            <a:off x="1052241" y="3021981"/>
            <a:ext cx="3750504" cy="1686497"/>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925241" y="2075831"/>
            <a:ext cx="3944147" cy="39572"/>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stretch>
            <a:fillRect/>
          </a:stretch>
        </p:blipFill>
        <p:spPr>
          <a:xfrm>
            <a:off x="5139480" y="129496"/>
            <a:ext cx="4004520" cy="3578507"/>
          </a:xfrm>
          <a:prstGeom prst="rect">
            <a:avLst/>
          </a:prstGeom>
        </p:spPr>
      </p:pic>
      <p:sp>
        <p:nvSpPr>
          <p:cNvPr id="8" name="TextBox 7"/>
          <p:cNvSpPr txBox="1"/>
          <p:nvPr/>
        </p:nvSpPr>
        <p:spPr>
          <a:xfrm>
            <a:off x="708675" y="681372"/>
            <a:ext cx="433132" cy="461665"/>
          </a:xfrm>
          <a:prstGeom prst="rect">
            <a:avLst/>
          </a:prstGeom>
          <a:noFill/>
        </p:spPr>
        <p:txBody>
          <a:bodyPr wrap="none" rtlCol="0">
            <a:spAutoFit/>
          </a:bodyPr>
          <a:lstStyle/>
          <a:p>
            <a:r>
              <a:rPr lang="en-US" sz="2400" b="1" dirty="0" smtClean="0"/>
              <a:t>a)</a:t>
            </a:r>
            <a:endParaRPr lang="en-US" b="1" dirty="0"/>
          </a:p>
        </p:txBody>
      </p:sp>
      <p:sp>
        <p:nvSpPr>
          <p:cNvPr id="11" name="TextBox 10"/>
          <p:cNvSpPr txBox="1"/>
          <p:nvPr/>
        </p:nvSpPr>
        <p:spPr>
          <a:xfrm>
            <a:off x="8994077" y="219707"/>
            <a:ext cx="409086" cy="461665"/>
          </a:xfrm>
          <a:prstGeom prst="rect">
            <a:avLst/>
          </a:prstGeom>
          <a:noFill/>
        </p:spPr>
        <p:txBody>
          <a:bodyPr wrap="none" rtlCol="0">
            <a:spAutoFit/>
          </a:bodyPr>
          <a:lstStyle/>
          <a:p>
            <a:r>
              <a:rPr lang="en-US" sz="2400" b="1" dirty="0"/>
              <a:t>c</a:t>
            </a:r>
            <a:r>
              <a:rPr lang="en-US" sz="2400" b="1" dirty="0" smtClean="0"/>
              <a:t>)</a:t>
            </a:r>
            <a:endParaRPr lang="en-US" b="1" dirty="0"/>
          </a:p>
        </p:txBody>
      </p:sp>
    </p:spTree>
    <p:extLst>
      <p:ext uri="{BB962C8B-B14F-4D97-AF65-F5344CB8AC3E}">
        <p14:creationId xmlns:p14="http://schemas.microsoft.com/office/powerpoint/2010/main" val="20529161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3048001" y="835969"/>
            <a:ext cx="184731"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aphicFrame>
        <p:nvGraphicFramePr>
          <p:cNvPr id="23555" name="Object 2"/>
          <p:cNvGraphicFramePr>
            <a:graphicFrameLocks noChangeAspect="1"/>
          </p:cNvGraphicFramePr>
          <p:nvPr/>
        </p:nvGraphicFramePr>
        <p:xfrm>
          <a:off x="1620839" y="666750"/>
          <a:ext cx="8950325" cy="1149350"/>
        </p:xfrm>
        <a:graphic>
          <a:graphicData uri="http://schemas.openxmlformats.org/presentationml/2006/ole">
            <mc:AlternateContent xmlns:mc="http://schemas.openxmlformats.org/markup-compatibility/2006">
              <mc:Choice xmlns:v="urn:schemas-microsoft-com:vml" Requires="v">
                <p:oleObj spid="_x0000_s1030" r:id="rId3" imgW="5118100" imgH="660400" progId="Equation.3">
                  <p:embed/>
                </p:oleObj>
              </mc:Choice>
              <mc:Fallback>
                <p:oleObj r:id="rId3" imgW="5118100" imgH="660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0839" y="666750"/>
                        <a:ext cx="8950325" cy="1149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556" name="Rectangle 10"/>
          <p:cNvSpPr>
            <a:spLocks noChangeArrowheads="1"/>
          </p:cNvSpPr>
          <p:nvPr/>
        </p:nvSpPr>
        <p:spPr bwMode="auto">
          <a:xfrm>
            <a:off x="1524001" y="-230832"/>
            <a:ext cx="184731"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aphicFrame>
        <p:nvGraphicFramePr>
          <p:cNvPr id="23557" name="Object 11"/>
          <p:cNvGraphicFramePr>
            <a:graphicFrameLocks noChangeAspect="1"/>
          </p:cNvGraphicFramePr>
          <p:nvPr/>
        </p:nvGraphicFramePr>
        <p:xfrm>
          <a:off x="2387600" y="4260851"/>
          <a:ext cx="7416800" cy="1196975"/>
        </p:xfrm>
        <a:graphic>
          <a:graphicData uri="http://schemas.openxmlformats.org/presentationml/2006/ole">
            <mc:AlternateContent xmlns:mc="http://schemas.openxmlformats.org/markup-compatibility/2006">
              <mc:Choice xmlns:v="urn:schemas-microsoft-com:vml" Requires="v">
                <p:oleObj spid="_x0000_s1031" r:id="rId5" imgW="2997200" imgH="482600" progId="Equation.3">
                  <p:embed/>
                </p:oleObj>
              </mc:Choice>
              <mc:Fallback>
                <p:oleObj r:id="rId5" imgW="2997200" imgH="482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7600" y="4260851"/>
                        <a:ext cx="7416800" cy="1196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558" name="Slide Number Placeholder 4"/>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1D8AAF7-9FA4-4F0A-9F82-A02C141C1E39}" type="slidenum">
              <a:rPr lang="en-US" altLang="en-US" sz="1400"/>
              <a:pPr/>
              <a:t>4</a:t>
            </a:fld>
            <a:endParaRPr lang="en-US" altLang="en-US" sz="1400"/>
          </a:p>
        </p:txBody>
      </p:sp>
    </p:spTree>
    <p:extLst>
      <p:ext uri="{BB962C8B-B14F-4D97-AF65-F5344CB8AC3E}">
        <p14:creationId xmlns:p14="http://schemas.microsoft.com/office/powerpoint/2010/main" val="35909134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3462" y="-2667000"/>
            <a:ext cx="10245726" cy="1021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 Box 3"/>
          <p:cNvSpPr txBox="1">
            <a:spLocks noChangeArrowheads="1"/>
          </p:cNvSpPr>
          <p:nvPr/>
        </p:nvSpPr>
        <p:spPr bwMode="auto">
          <a:xfrm>
            <a:off x="2261790" y="2019023"/>
            <a:ext cx="8420896" cy="461665"/>
          </a:xfrm>
          <a:prstGeom prst="rect">
            <a:avLst/>
          </a:prstGeom>
          <a:solidFill>
            <a:schemeClr val="bg1"/>
          </a:solidFill>
          <a:ln>
            <a:noFill/>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b="1" dirty="0"/>
              <a:t>Comparison of </a:t>
            </a:r>
            <a:r>
              <a:rPr lang="en-US" altLang="en-US" sz="2400" b="1" dirty="0">
                <a:solidFill>
                  <a:srgbClr val="FF0066"/>
                </a:solidFill>
              </a:rPr>
              <a:t>SAGE v6.0 and 6.1 </a:t>
            </a:r>
            <a:r>
              <a:rPr lang="en-US" altLang="en-US" sz="2400" b="1" dirty="0"/>
              <a:t>with </a:t>
            </a:r>
            <a:r>
              <a:rPr lang="en-US" altLang="en-US" sz="2400" b="1" dirty="0">
                <a:solidFill>
                  <a:srgbClr val="1325D3"/>
                </a:solidFill>
              </a:rPr>
              <a:t>UWOPC</a:t>
            </a:r>
            <a:r>
              <a:rPr lang="en-US" altLang="en-US" sz="2400" b="1" dirty="0"/>
              <a:t> </a:t>
            </a:r>
            <a:r>
              <a:rPr lang="en-US" altLang="en-US" sz="2400" b="1" dirty="0" smtClean="0"/>
              <a:t>optical depth</a:t>
            </a:r>
            <a:endParaRPr lang="en-US" altLang="en-US" sz="2400" b="1" dirty="0"/>
          </a:p>
        </p:txBody>
      </p:sp>
      <p:sp>
        <p:nvSpPr>
          <p:cNvPr id="2" name="Oval 1"/>
          <p:cNvSpPr>
            <a:spLocks noChangeArrowheads="1"/>
          </p:cNvSpPr>
          <p:nvPr/>
        </p:nvSpPr>
        <p:spPr bwMode="auto">
          <a:xfrm>
            <a:off x="4495800" y="-201613"/>
            <a:ext cx="1752600" cy="1420813"/>
          </a:xfrm>
          <a:prstGeom prst="ellipse">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400"/>
          </a:p>
        </p:txBody>
      </p:sp>
      <p:sp>
        <p:nvSpPr>
          <p:cNvPr id="7" name="Oval 6"/>
          <p:cNvSpPr>
            <a:spLocks noChangeArrowheads="1"/>
          </p:cNvSpPr>
          <p:nvPr/>
        </p:nvSpPr>
        <p:spPr bwMode="auto">
          <a:xfrm>
            <a:off x="4648200" y="4953000"/>
            <a:ext cx="1824038" cy="1524000"/>
          </a:xfrm>
          <a:prstGeom prst="ellipse">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400"/>
          </a:p>
        </p:txBody>
      </p:sp>
      <p:sp>
        <p:nvSpPr>
          <p:cNvPr id="8" name="Oval 7"/>
          <p:cNvSpPr>
            <a:spLocks noChangeArrowheads="1"/>
          </p:cNvSpPr>
          <p:nvPr/>
        </p:nvSpPr>
        <p:spPr bwMode="auto">
          <a:xfrm>
            <a:off x="8626476" y="160338"/>
            <a:ext cx="2041525" cy="1287462"/>
          </a:xfrm>
          <a:prstGeom prst="ellipse">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400"/>
          </a:p>
        </p:txBody>
      </p:sp>
      <p:sp>
        <p:nvSpPr>
          <p:cNvPr id="9" name="Oval 8"/>
          <p:cNvSpPr>
            <a:spLocks noChangeArrowheads="1"/>
          </p:cNvSpPr>
          <p:nvPr/>
        </p:nvSpPr>
        <p:spPr bwMode="auto">
          <a:xfrm>
            <a:off x="9029700" y="5181600"/>
            <a:ext cx="1714500" cy="1295400"/>
          </a:xfrm>
          <a:prstGeom prst="ellipse">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400"/>
          </a:p>
        </p:txBody>
      </p:sp>
      <p:sp>
        <p:nvSpPr>
          <p:cNvPr id="26632" name="Slide Number Placeholder 3"/>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DB8F164-E302-4D54-A946-AA65E5953F78}" type="slidenum">
              <a:rPr lang="en-US" altLang="en-US" sz="1400"/>
              <a:pPr/>
              <a:t>5</a:t>
            </a:fld>
            <a:endParaRPr lang="en-US" altLang="en-US" sz="1400"/>
          </a:p>
        </p:txBody>
      </p:sp>
      <p:sp>
        <p:nvSpPr>
          <p:cNvPr id="10" name="Oval 9"/>
          <p:cNvSpPr>
            <a:spLocks noChangeArrowheads="1"/>
          </p:cNvSpPr>
          <p:nvPr/>
        </p:nvSpPr>
        <p:spPr bwMode="auto">
          <a:xfrm>
            <a:off x="4178808" y="2816353"/>
            <a:ext cx="1746504" cy="457200"/>
          </a:xfrm>
          <a:prstGeom prst="ellipse">
            <a:avLst/>
          </a:prstGeom>
          <a:noFill/>
          <a:ln w="50800">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400"/>
          </a:p>
        </p:txBody>
      </p:sp>
      <p:sp>
        <p:nvSpPr>
          <p:cNvPr id="11" name="Oval 10"/>
          <p:cNvSpPr>
            <a:spLocks noChangeArrowheads="1"/>
          </p:cNvSpPr>
          <p:nvPr/>
        </p:nvSpPr>
        <p:spPr bwMode="auto">
          <a:xfrm>
            <a:off x="8482584" y="2847698"/>
            <a:ext cx="1746504" cy="457200"/>
          </a:xfrm>
          <a:prstGeom prst="ellipse">
            <a:avLst/>
          </a:prstGeom>
          <a:noFill/>
          <a:ln w="50800">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400"/>
          </a:p>
        </p:txBody>
      </p:sp>
      <p:sp>
        <p:nvSpPr>
          <p:cNvPr id="3" name="TextBox 2"/>
          <p:cNvSpPr txBox="1"/>
          <p:nvPr/>
        </p:nvSpPr>
        <p:spPr>
          <a:xfrm>
            <a:off x="5987397" y="1108708"/>
            <a:ext cx="1290738" cy="523220"/>
          </a:xfrm>
          <a:prstGeom prst="rect">
            <a:avLst/>
          </a:prstGeom>
          <a:solidFill>
            <a:schemeClr val="bg1"/>
          </a:solidFill>
        </p:spPr>
        <p:txBody>
          <a:bodyPr wrap="none" rtlCol="0">
            <a:spAutoFit/>
          </a:bodyPr>
          <a:lstStyle/>
          <a:p>
            <a:r>
              <a:rPr lang="en-US" sz="2800" b="1" dirty="0" smtClean="0"/>
              <a:t>525 nm</a:t>
            </a:r>
            <a:endParaRPr lang="en-US" b="1" dirty="0"/>
          </a:p>
        </p:txBody>
      </p:sp>
      <p:sp>
        <p:nvSpPr>
          <p:cNvPr id="12" name="TextBox 11"/>
          <p:cNvSpPr txBox="1"/>
          <p:nvPr/>
        </p:nvSpPr>
        <p:spPr>
          <a:xfrm>
            <a:off x="5796639" y="3519368"/>
            <a:ext cx="1481496" cy="523220"/>
          </a:xfrm>
          <a:prstGeom prst="rect">
            <a:avLst/>
          </a:prstGeom>
          <a:solidFill>
            <a:schemeClr val="bg1"/>
          </a:solidFill>
        </p:spPr>
        <p:txBody>
          <a:bodyPr wrap="none" rtlCol="0">
            <a:spAutoFit/>
          </a:bodyPr>
          <a:lstStyle/>
          <a:p>
            <a:r>
              <a:rPr lang="en-US" sz="2800" b="1" dirty="0" smtClean="0"/>
              <a:t>1020 nm</a:t>
            </a:r>
            <a:endParaRPr lang="en-US" b="1" dirty="0"/>
          </a:p>
        </p:txBody>
      </p:sp>
    </p:spTree>
    <p:extLst>
      <p:ext uri="{BB962C8B-B14F-4D97-AF65-F5344CB8AC3E}">
        <p14:creationId xmlns:p14="http://schemas.microsoft.com/office/powerpoint/2010/main" val="42355882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SAGE III Science Team 30-31 October 2018</a:t>
            </a:r>
          </a:p>
        </p:txBody>
      </p:sp>
      <p:sp>
        <p:nvSpPr>
          <p:cNvPr id="3" name="Slide Number Placeholder 2"/>
          <p:cNvSpPr>
            <a:spLocks noGrp="1"/>
          </p:cNvSpPr>
          <p:nvPr>
            <p:ph type="sldNum" sz="quarter" idx="12"/>
          </p:nvPr>
        </p:nvSpPr>
        <p:spPr/>
        <p:txBody>
          <a:bodyPr/>
          <a:lstStyle/>
          <a:p>
            <a:fld id="{7150AEC2-E375-4B51-930D-23B69670815F}" type="slidenum">
              <a:rPr lang="en-US" smtClean="0"/>
              <a:t>6</a:t>
            </a:fld>
            <a:endParaRPr lang="en-US"/>
          </a:p>
        </p:txBody>
      </p:sp>
      <p:pic>
        <p:nvPicPr>
          <p:cNvPr id="4" name="Picture 3"/>
          <p:cNvPicPr>
            <a:picLocks noChangeAspect="1"/>
          </p:cNvPicPr>
          <p:nvPr/>
        </p:nvPicPr>
        <p:blipFill>
          <a:blip r:embed="rId3"/>
          <a:stretch>
            <a:fillRect/>
          </a:stretch>
        </p:blipFill>
        <p:spPr>
          <a:xfrm>
            <a:off x="0" y="0"/>
            <a:ext cx="12192000" cy="5873413"/>
          </a:xfrm>
          <a:prstGeom prst="rect">
            <a:avLst/>
          </a:prstGeom>
        </p:spPr>
      </p:pic>
      <p:sp>
        <p:nvSpPr>
          <p:cNvPr id="5" name="TextBox 4"/>
          <p:cNvSpPr txBox="1"/>
          <p:nvPr/>
        </p:nvSpPr>
        <p:spPr>
          <a:xfrm>
            <a:off x="4134678" y="5930215"/>
            <a:ext cx="3132461" cy="369332"/>
          </a:xfrm>
          <a:prstGeom prst="rect">
            <a:avLst/>
          </a:prstGeom>
          <a:noFill/>
        </p:spPr>
        <p:txBody>
          <a:bodyPr wrap="none" rtlCol="0">
            <a:spAutoFit/>
          </a:bodyPr>
          <a:lstStyle/>
          <a:p>
            <a:r>
              <a:rPr lang="en-US" dirty="0" err="1">
                <a:solidFill>
                  <a:schemeClr val="bg1"/>
                </a:solidFill>
              </a:rPr>
              <a:t>Kovilakam</a:t>
            </a:r>
            <a:r>
              <a:rPr lang="en-US" dirty="0">
                <a:solidFill>
                  <a:schemeClr val="bg1"/>
                </a:solidFill>
              </a:rPr>
              <a:t> &amp; Deshler, JGR, 2015</a:t>
            </a:r>
          </a:p>
        </p:txBody>
      </p:sp>
      <p:sp>
        <p:nvSpPr>
          <p:cNvPr id="6" name="Oval 5"/>
          <p:cNvSpPr>
            <a:spLocks noChangeArrowheads="1"/>
          </p:cNvSpPr>
          <p:nvPr/>
        </p:nvSpPr>
        <p:spPr bwMode="auto">
          <a:xfrm>
            <a:off x="4244454" y="353703"/>
            <a:ext cx="985838" cy="4600433"/>
          </a:xfrm>
          <a:prstGeom prst="ellipse">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400"/>
          </a:p>
        </p:txBody>
      </p:sp>
      <p:sp>
        <p:nvSpPr>
          <p:cNvPr id="7" name="Oval 6"/>
          <p:cNvSpPr>
            <a:spLocks noChangeArrowheads="1"/>
          </p:cNvSpPr>
          <p:nvPr/>
        </p:nvSpPr>
        <p:spPr bwMode="auto">
          <a:xfrm>
            <a:off x="10101619" y="353703"/>
            <a:ext cx="985838" cy="4600433"/>
          </a:xfrm>
          <a:prstGeom prst="ellipse">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400"/>
          </a:p>
        </p:txBody>
      </p:sp>
    </p:spTree>
    <p:extLst>
      <p:ext uri="{BB962C8B-B14F-4D97-AF65-F5344CB8AC3E}">
        <p14:creationId xmlns:p14="http://schemas.microsoft.com/office/powerpoint/2010/main" val="243577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Possible source of problem</a:t>
            </a:r>
          </a:p>
        </p:txBody>
      </p:sp>
      <p:sp>
        <p:nvSpPr>
          <p:cNvPr id="3" name="Content Placeholder 2"/>
          <p:cNvSpPr>
            <a:spLocks noGrp="1"/>
          </p:cNvSpPr>
          <p:nvPr>
            <p:ph idx="1"/>
          </p:nvPr>
        </p:nvSpPr>
        <p:spPr/>
        <p:txBody>
          <a:bodyPr>
            <a:normAutofit/>
          </a:bodyPr>
          <a:lstStyle/>
          <a:p>
            <a:r>
              <a:rPr lang="en-US" sz="4000" dirty="0">
                <a:solidFill>
                  <a:schemeClr val="bg1"/>
                </a:solidFill>
              </a:rPr>
              <a:t>Inlet sampling problem</a:t>
            </a:r>
          </a:p>
          <a:p>
            <a:r>
              <a:rPr lang="en-US" sz="4000" dirty="0">
                <a:solidFill>
                  <a:schemeClr val="bg1"/>
                </a:solidFill>
              </a:rPr>
              <a:t>Particle evaporation in the inlet</a:t>
            </a:r>
          </a:p>
          <a:p>
            <a:r>
              <a:rPr lang="en-US" sz="4000" dirty="0">
                <a:solidFill>
                  <a:srgbClr val="FF0000"/>
                </a:solidFill>
              </a:rPr>
              <a:t>Counting efficiency (calibration problem)</a:t>
            </a:r>
          </a:p>
          <a:p>
            <a:r>
              <a:rPr lang="en-US" sz="4000" dirty="0">
                <a:solidFill>
                  <a:schemeClr val="bg1"/>
                </a:solidFill>
              </a:rPr>
              <a:t>Arose from convergence of new investigator, new calibration system, and newly revised instrument.</a:t>
            </a:r>
          </a:p>
        </p:txBody>
      </p:sp>
      <p:sp>
        <p:nvSpPr>
          <p:cNvPr id="5" name="Slide Number Placeholder 4"/>
          <p:cNvSpPr>
            <a:spLocks noGrp="1"/>
          </p:cNvSpPr>
          <p:nvPr>
            <p:ph type="sldNum" sz="quarter" idx="12"/>
          </p:nvPr>
        </p:nvSpPr>
        <p:spPr/>
        <p:txBody>
          <a:bodyPr/>
          <a:lstStyle/>
          <a:p>
            <a:fld id="{7150AEC2-E375-4B51-930D-23B69670815F}" type="slidenum">
              <a:rPr lang="en-US" smtClean="0"/>
              <a:t>7</a:t>
            </a:fld>
            <a:endParaRPr lang="en-US"/>
          </a:p>
        </p:txBody>
      </p:sp>
      <p:sp>
        <p:nvSpPr>
          <p:cNvPr id="6" name="Footer Placeholder 5"/>
          <p:cNvSpPr>
            <a:spLocks noGrp="1"/>
          </p:cNvSpPr>
          <p:nvPr>
            <p:ph type="ftr" sz="quarter" idx="11"/>
          </p:nvPr>
        </p:nvSpPr>
        <p:spPr/>
        <p:txBody>
          <a:bodyPr/>
          <a:lstStyle/>
          <a:p>
            <a:r>
              <a:rPr lang="en-US"/>
              <a:t>SAGE III Science Team 30-31 October 2018</a:t>
            </a:r>
          </a:p>
        </p:txBody>
      </p:sp>
    </p:spTree>
    <p:extLst>
      <p:ext uri="{BB962C8B-B14F-4D97-AF65-F5344CB8AC3E}">
        <p14:creationId xmlns:p14="http://schemas.microsoft.com/office/powerpoint/2010/main" val="125697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stretch>
            <a:fillRect/>
          </a:stretch>
        </p:blipFill>
        <p:spPr>
          <a:xfrm>
            <a:off x="2743200" y="0"/>
            <a:ext cx="9310496" cy="6126480"/>
          </a:xfrm>
          <a:prstGeom prst="rect">
            <a:avLst/>
          </a:prstGeom>
        </p:spPr>
      </p:pic>
      <p:pic>
        <p:nvPicPr>
          <p:cNvPr id="2" name="Picture 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285321" y="1285321"/>
            <a:ext cx="5358812" cy="2788169"/>
          </a:xfrm>
          <a:prstGeom prst="rect">
            <a:avLst/>
          </a:prstGeom>
          <a:noFill/>
          <a:ln>
            <a:noFill/>
          </a:ln>
        </p:spPr>
      </p:pic>
      <p:cxnSp>
        <p:nvCxnSpPr>
          <p:cNvPr id="5" name="Straight Arrow Connector 4"/>
          <p:cNvCxnSpPr/>
          <p:nvPr/>
        </p:nvCxnSpPr>
        <p:spPr>
          <a:xfrm flipV="1">
            <a:off x="2590325" y="1099930"/>
            <a:ext cx="2591275" cy="1852234"/>
          </a:xfrm>
          <a:prstGeom prst="straightConnector1">
            <a:avLst/>
          </a:prstGeom>
          <a:ln w="635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7" name="Left Brace 6"/>
          <p:cNvSpPr/>
          <p:nvPr/>
        </p:nvSpPr>
        <p:spPr>
          <a:xfrm>
            <a:off x="5067230" y="424070"/>
            <a:ext cx="222750" cy="794362"/>
          </a:xfrm>
          <a:prstGeom prst="leftBrace">
            <a:avLst/>
          </a:prstGeom>
          <a:ln w="412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 name="Straight Arrow Connector 8"/>
          <p:cNvCxnSpPr>
            <a:stCxn id="12" idx="3"/>
          </p:cNvCxnSpPr>
          <p:nvPr/>
        </p:nvCxnSpPr>
        <p:spPr>
          <a:xfrm flipV="1">
            <a:off x="971376" y="4274315"/>
            <a:ext cx="3335581" cy="707436"/>
          </a:xfrm>
          <a:prstGeom prst="straightConnector1">
            <a:avLst/>
          </a:prstGeom>
          <a:ln w="635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2279060" y="2332384"/>
            <a:ext cx="3048314" cy="2234545"/>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Left Brace 12"/>
          <p:cNvSpPr/>
          <p:nvPr/>
        </p:nvSpPr>
        <p:spPr>
          <a:xfrm>
            <a:off x="4163111" y="2963703"/>
            <a:ext cx="334597" cy="2122404"/>
          </a:xfrm>
          <a:prstGeom prst="leftBrace">
            <a:avLst/>
          </a:prstGeom>
          <a:ln w="47625">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2028172" y="2963703"/>
            <a:ext cx="712054" cy="369332"/>
          </a:xfrm>
          <a:prstGeom prst="rect">
            <a:avLst/>
          </a:prstGeom>
          <a:solidFill>
            <a:srgbClr val="0070C0"/>
          </a:solidFill>
        </p:spPr>
        <p:txBody>
          <a:bodyPr wrap="none" rtlCol="0">
            <a:spAutoFit/>
          </a:bodyPr>
          <a:lstStyle/>
          <a:p>
            <a:r>
              <a:rPr lang="en-US" dirty="0"/>
              <a:t>SMPS</a:t>
            </a:r>
          </a:p>
        </p:txBody>
      </p:sp>
      <p:sp>
        <p:nvSpPr>
          <p:cNvPr id="11" name="TextBox 10"/>
          <p:cNvSpPr txBox="1"/>
          <p:nvPr/>
        </p:nvSpPr>
        <p:spPr>
          <a:xfrm>
            <a:off x="1808722" y="4566929"/>
            <a:ext cx="550151" cy="369332"/>
          </a:xfrm>
          <a:prstGeom prst="rect">
            <a:avLst/>
          </a:prstGeom>
          <a:solidFill>
            <a:schemeClr val="tx1"/>
          </a:solidFill>
        </p:spPr>
        <p:txBody>
          <a:bodyPr wrap="none" rtlCol="0">
            <a:spAutoFit/>
          </a:bodyPr>
          <a:lstStyle/>
          <a:p>
            <a:r>
              <a:rPr lang="en-US" dirty="0">
                <a:solidFill>
                  <a:schemeClr val="bg1"/>
                </a:solidFill>
              </a:rPr>
              <a:t>CPC</a:t>
            </a:r>
          </a:p>
        </p:txBody>
      </p:sp>
      <p:sp>
        <p:nvSpPr>
          <p:cNvPr id="12" name="TextBox 11"/>
          <p:cNvSpPr txBox="1"/>
          <p:nvPr/>
        </p:nvSpPr>
        <p:spPr>
          <a:xfrm>
            <a:off x="21502" y="4797085"/>
            <a:ext cx="949874" cy="369332"/>
          </a:xfrm>
          <a:prstGeom prst="rect">
            <a:avLst/>
          </a:prstGeom>
          <a:solidFill>
            <a:schemeClr val="accent2">
              <a:lumMod val="75000"/>
            </a:schemeClr>
          </a:solidFill>
        </p:spPr>
        <p:txBody>
          <a:bodyPr wrap="square" rtlCol="0">
            <a:spAutoFit/>
          </a:bodyPr>
          <a:lstStyle/>
          <a:p>
            <a:r>
              <a:rPr lang="en-US" dirty="0"/>
              <a:t>UWOPC</a:t>
            </a:r>
          </a:p>
        </p:txBody>
      </p:sp>
      <p:sp>
        <p:nvSpPr>
          <p:cNvPr id="14" name="TextBox 13"/>
          <p:cNvSpPr txBox="1"/>
          <p:nvPr/>
        </p:nvSpPr>
        <p:spPr>
          <a:xfrm>
            <a:off x="673594" y="297712"/>
            <a:ext cx="1027397" cy="369332"/>
          </a:xfrm>
          <a:prstGeom prst="rect">
            <a:avLst/>
          </a:prstGeom>
          <a:solidFill>
            <a:srgbClr val="92D050"/>
          </a:solidFill>
        </p:spPr>
        <p:txBody>
          <a:bodyPr wrap="none" rtlCol="0">
            <a:spAutoFit/>
          </a:bodyPr>
          <a:lstStyle/>
          <a:p>
            <a:r>
              <a:rPr lang="en-US" dirty="0"/>
              <a:t>Atomizer</a:t>
            </a:r>
          </a:p>
        </p:txBody>
      </p:sp>
      <p:sp>
        <p:nvSpPr>
          <p:cNvPr id="15" name="TextBox 14"/>
          <p:cNvSpPr txBox="1"/>
          <p:nvPr/>
        </p:nvSpPr>
        <p:spPr>
          <a:xfrm>
            <a:off x="680452" y="1218432"/>
            <a:ext cx="657552" cy="369332"/>
          </a:xfrm>
          <a:prstGeom prst="rect">
            <a:avLst/>
          </a:prstGeom>
          <a:solidFill>
            <a:srgbClr val="92D050"/>
          </a:solidFill>
        </p:spPr>
        <p:txBody>
          <a:bodyPr wrap="none" rtlCol="0">
            <a:spAutoFit/>
          </a:bodyPr>
          <a:lstStyle/>
          <a:p>
            <a:r>
              <a:rPr lang="en-US" dirty="0"/>
              <a:t>DMA</a:t>
            </a:r>
          </a:p>
        </p:txBody>
      </p:sp>
      <p:sp>
        <p:nvSpPr>
          <p:cNvPr id="17" name="TextBox 16"/>
          <p:cNvSpPr txBox="1"/>
          <p:nvPr/>
        </p:nvSpPr>
        <p:spPr>
          <a:xfrm>
            <a:off x="682542" y="3627983"/>
            <a:ext cx="1212191" cy="646331"/>
          </a:xfrm>
          <a:prstGeom prst="rect">
            <a:avLst/>
          </a:prstGeom>
          <a:solidFill>
            <a:srgbClr val="92D050"/>
          </a:solidFill>
        </p:spPr>
        <p:txBody>
          <a:bodyPr wrap="none" rtlCol="0">
            <a:spAutoFit/>
          </a:bodyPr>
          <a:lstStyle/>
          <a:p>
            <a:r>
              <a:rPr lang="en-US" dirty="0"/>
              <a:t>Dilution</a:t>
            </a:r>
          </a:p>
          <a:p>
            <a:r>
              <a:rPr lang="en-US" dirty="0"/>
              <a:t>Chamber 2</a:t>
            </a:r>
          </a:p>
        </p:txBody>
      </p:sp>
      <p:sp>
        <p:nvSpPr>
          <p:cNvPr id="18" name="TextBox 17"/>
          <p:cNvSpPr txBox="1"/>
          <p:nvPr/>
        </p:nvSpPr>
        <p:spPr>
          <a:xfrm>
            <a:off x="636699" y="2060932"/>
            <a:ext cx="1212191" cy="646331"/>
          </a:xfrm>
          <a:prstGeom prst="rect">
            <a:avLst/>
          </a:prstGeom>
          <a:solidFill>
            <a:srgbClr val="92D050"/>
          </a:solidFill>
        </p:spPr>
        <p:txBody>
          <a:bodyPr wrap="none" rtlCol="0">
            <a:spAutoFit/>
          </a:bodyPr>
          <a:lstStyle/>
          <a:p>
            <a:r>
              <a:rPr lang="en-US" dirty="0"/>
              <a:t>Dilution</a:t>
            </a:r>
          </a:p>
          <a:p>
            <a:r>
              <a:rPr lang="en-US" dirty="0"/>
              <a:t>Chamber 1</a:t>
            </a:r>
          </a:p>
        </p:txBody>
      </p:sp>
      <p:sp>
        <p:nvSpPr>
          <p:cNvPr id="21" name="Slide Number Placeholder 20"/>
          <p:cNvSpPr>
            <a:spLocks noGrp="1"/>
          </p:cNvSpPr>
          <p:nvPr>
            <p:ph type="sldNum" sz="quarter" idx="12"/>
          </p:nvPr>
        </p:nvSpPr>
        <p:spPr/>
        <p:txBody>
          <a:bodyPr/>
          <a:lstStyle/>
          <a:p>
            <a:fld id="{7150AEC2-E375-4B51-930D-23B69670815F}" type="slidenum">
              <a:rPr lang="en-US" smtClean="0"/>
              <a:t>8</a:t>
            </a:fld>
            <a:endParaRPr lang="en-US"/>
          </a:p>
        </p:txBody>
      </p:sp>
      <p:sp>
        <p:nvSpPr>
          <p:cNvPr id="28" name="Footer Placeholder 27"/>
          <p:cNvSpPr>
            <a:spLocks noGrp="1"/>
          </p:cNvSpPr>
          <p:nvPr>
            <p:ph type="ftr" sz="quarter" idx="11"/>
          </p:nvPr>
        </p:nvSpPr>
        <p:spPr/>
        <p:txBody>
          <a:bodyPr/>
          <a:lstStyle/>
          <a:p>
            <a:r>
              <a:rPr lang="en-US"/>
              <a:t>SAGE III Science Team 30-31 October 2018</a:t>
            </a:r>
          </a:p>
        </p:txBody>
      </p:sp>
    </p:spTree>
    <p:extLst>
      <p:ext uri="{BB962C8B-B14F-4D97-AF65-F5344CB8AC3E}">
        <p14:creationId xmlns:p14="http://schemas.microsoft.com/office/powerpoint/2010/main" val="328592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1938" y="1066801"/>
            <a:ext cx="9144000" cy="896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4549775" y="2971801"/>
            <a:ext cx="1117600" cy="923925"/>
          </a:xfrm>
          <a:prstGeom prst="rect">
            <a:avLst/>
          </a:prstGeom>
          <a:solidFill>
            <a:srgbClr val="FFFF00"/>
          </a:solidFill>
          <a:ln w="9525">
            <a:solidFill>
              <a:schemeClr val="tx1"/>
            </a:solidFill>
            <a:miter lim="800000"/>
            <a:headEnd/>
            <a:tailEnd/>
          </a:ln>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800"/>
              <a:t>Ch 0.15</a:t>
            </a:r>
          </a:p>
          <a:p>
            <a:r>
              <a:rPr lang="en-US" altLang="en-US" sz="1800"/>
              <a:t>µ   0.189</a:t>
            </a:r>
          </a:p>
          <a:p>
            <a:r>
              <a:rPr lang="en-US" altLang="en-US" sz="1800"/>
              <a:t>σ   0.0263</a:t>
            </a:r>
          </a:p>
        </p:txBody>
      </p:sp>
      <p:sp>
        <p:nvSpPr>
          <p:cNvPr id="8" name="TextBox 7"/>
          <p:cNvSpPr txBox="1">
            <a:spLocks noChangeArrowheads="1"/>
          </p:cNvSpPr>
          <p:nvPr/>
        </p:nvSpPr>
        <p:spPr bwMode="auto">
          <a:xfrm>
            <a:off x="9296400" y="3629025"/>
            <a:ext cx="1117600" cy="922338"/>
          </a:xfrm>
          <a:prstGeom prst="rect">
            <a:avLst/>
          </a:prstGeom>
          <a:solidFill>
            <a:srgbClr val="FFFF00"/>
          </a:solidFill>
          <a:ln w="9525">
            <a:solidFill>
              <a:schemeClr val="tx1"/>
            </a:solidFill>
            <a:miter lim="800000"/>
            <a:headEnd/>
            <a:tailEnd/>
          </a:ln>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800"/>
              <a:t>Ch 0.19</a:t>
            </a:r>
          </a:p>
          <a:p>
            <a:r>
              <a:rPr lang="en-US" altLang="en-US" sz="1800"/>
              <a:t>µ   0.246</a:t>
            </a:r>
          </a:p>
          <a:p>
            <a:r>
              <a:rPr lang="en-US" altLang="en-US" sz="1800"/>
              <a:t>σ   0.0488</a:t>
            </a:r>
          </a:p>
        </p:txBody>
      </p:sp>
      <p:sp>
        <p:nvSpPr>
          <p:cNvPr id="9" name="TextBox 8"/>
          <p:cNvSpPr txBox="1">
            <a:spLocks noChangeArrowheads="1"/>
          </p:cNvSpPr>
          <p:nvPr/>
        </p:nvSpPr>
        <p:spPr bwMode="auto">
          <a:xfrm>
            <a:off x="4044950" y="7600950"/>
            <a:ext cx="1009650" cy="922338"/>
          </a:xfrm>
          <a:prstGeom prst="rect">
            <a:avLst/>
          </a:prstGeom>
          <a:solidFill>
            <a:srgbClr val="FFFF00"/>
          </a:solidFill>
          <a:ln w="9525">
            <a:solidFill>
              <a:schemeClr val="tx1"/>
            </a:solidFill>
            <a:miter lim="800000"/>
            <a:headEnd/>
            <a:tailEnd/>
          </a:ln>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800"/>
              <a:t>Ch 0.25</a:t>
            </a:r>
          </a:p>
          <a:p>
            <a:r>
              <a:rPr lang="en-US" altLang="en-US" sz="1800"/>
              <a:t>µ   0.301</a:t>
            </a:r>
          </a:p>
          <a:p>
            <a:r>
              <a:rPr lang="en-US" altLang="en-US" sz="1800"/>
              <a:t>σ   0.066</a:t>
            </a:r>
          </a:p>
        </p:txBody>
      </p:sp>
      <p:sp>
        <p:nvSpPr>
          <p:cNvPr id="10" name="Rectangle 9"/>
          <p:cNvSpPr/>
          <p:nvPr/>
        </p:nvSpPr>
        <p:spPr>
          <a:xfrm>
            <a:off x="1531938" y="5595938"/>
            <a:ext cx="9144000" cy="12620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3376" y="5595938"/>
            <a:ext cx="8810625"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Slide Number Placeholder 2"/>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8123606-14A2-413F-9059-40647D9FA19B}" type="slidenum">
              <a:rPr lang="en-US" altLang="en-US" sz="1400"/>
              <a:pPr/>
              <a:t>9</a:t>
            </a:fld>
            <a:endParaRPr lang="en-US" altLang="en-US" sz="1400"/>
          </a:p>
        </p:txBody>
      </p:sp>
    </p:spTree>
    <p:extLst>
      <p:ext uri="{BB962C8B-B14F-4D97-AF65-F5344CB8AC3E}">
        <p14:creationId xmlns:p14="http://schemas.microsoft.com/office/powerpoint/2010/main" val="28772074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3048001" y="835969"/>
            <a:ext cx="184731"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aphicFrame>
        <p:nvGraphicFramePr>
          <p:cNvPr id="28675" name="Object 2"/>
          <p:cNvGraphicFramePr>
            <a:graphicFrameLocks noChangeAspect="1"/>
          </p:cNvGraphicFramePr>
          <p:nvPr/>
        </p:nvGraphicFramePr>
        <p:xfrm>
          <a:off x="1620839" y="666750"/>
          <a:ext cx="8950325" cy="1149350"/>
        </p:xfrm>
        <a:graphic>
          <a:graphicData uri="http://schemas.openxmlformats.org/presentationml/2006/ole">
            <mc:AlternateContent xmlns:mc="http://schemas.openxmlformats.org/markup-compatibility/2006">
              <mc:Choice xmlns:v="urn:schemas-microsoft-com:vml" Requires="v">
                <p:oleObj spid="_x0000_s2056" r:id="rId3" imgW="5118100" imgH="660400" progId="Equation.3">
                  <p:embed/>
                </p:oleObj>
              </mc:Choice>
              <mc:Fallback>
                <p:oleObj r:id="rId3" imgW="5118100" imgH="660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0839" y="666750"/>
                        <a:ext cx="8950325" cy="1149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8676"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2251075"/>
            <a:ext cx="5970588"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Rectangle 10"/>
          <p:cNvSpPr>
            <a:spLocks noChangeArrowheads="1"/>
          </p:cNvSpPr>
          <p:nvPr/>
        </p:nvSpPr>
        <p:spPr bwMode="auto">
          <a:xfrm>
            <a:off x="1524001" y="-230832"/>
            <a:ext cx="184731"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aphicFrame>
        <p:nvGraphicFramePr>
          <p:cNvPr id="28678" name="Object 11"/>
          <p:cNvGraphicFramePr>
            <a:graphicFrameLocks noChangeAspect="1"/>
          </p:cNvGraphicFramePr>
          <p:nvPr/>
        </p:nvGraphicFramePr>
        <p:xfrm>
          <a:off x="2387600" y="4260851"/>
          <a:ext cx="7416800" cy="1196975"/>
        </p:xfrm>
        <a:graphic>
          <a:graphicData uri="http://schemas.openxmlformats.org/presentationml/2006/ole">
            <mc:AlternateContent xmlns:mc="http://schemas.openxmlformats.org/markup-compatibility/2006">
              <mc:Choice xmlns:v="urn:schemas-microsoft-com:vml" Requires="v">
                <p:oleObj spid="_x0000_s2057" r:id="rId6" imgW="2997200" imgH="482600" progId="Equation.3">
                  <p:embed/>
                </p:oleObj>
              </mc:Choice>
              <mc:Fallback>
                <p:oleObj r:id="rId6" imgW="2997200" imgH="482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87600" y="4260851"/>
                        <a:ext cx="7416800" cy="1196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9" name="Slide Number Placeholder 5"/>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7511BB7-F7E3-49DF-8EB7-CDE9EC469AED}" type="slidenum">
              <a:rPr lang="en-US" altLang="en-US" sz="1400"/>
              <a:pPr/>
              <a:t>10</a:t>
            </a:fld>
            <a:endParaRPr lang="en-US" altLang="en-US" sz="1400"/>
          </a:p>
        </p:txBody>
      </p:sp>
      <p:sp>
        <p:nvSpPr>
          <p:cNvPr id="2" name="Rectangle 1"/>
          <p:cNvSpPr/>
          <p:nvPr/>
        </p:nvSpPr>
        <p:spPr>
          <a:xfrm>
            <a:off x="1407996" y="574496"/>
            <a:ext cx="896112" cy="13040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11865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988" y="-4305300"/>
            <a:ext cx="9269412" cy="910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Slide Number Placeholder 4"/>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5AA906D-9775-4B3C-A467-3A60E1582F17}" type="slidenum">
              <a:rPr lang="en-US" altLang="en-US" sz="1400"/>
              <a:pPr/>
              <a:t>11</a:t>
            </a:fld>
            <a:endParaRPr lang="en-US" altLang="en-US" sz="1400"/>
          </a:p>
        </p:txBody>
      </p:sp>
      <p:sp>
        <p:nvSpPr>
          <p:cNvPr id="29700" name="TextBox 5"/>
          <p:cNvSpPr txBox="1">
            <a:spLocks noChangeArrowheads="1"/>
          </p:cNvSpPr>
          <p:nvPr/>
        </p:nvSpPr>
        <p:spPr bwMode="auto">
          <a:xfrm>
            <a:off x="3581400" y="5029201"/>
            <a:ext cx="6019800" cy="1323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4000">
                <a:solidFill>
                  <a:srgbClr val="FFFF00"/>
                </a:solidFill>
              </a:rPr>
              <a:t>Extinction 525 &amp; 1020 nm</a:t>
            </a:r>
          </a:p>
          <a:p>
            <a:pPr algn="ctr"/>
            <a:r>
              <a:rPr lang="en-US" altLang="en-US" sz="4000">
                <a:solidFill>
                  <a:srgbClr val="FFFF00"/>
                </a:solidFill>
              </a:rPr>
              <a:t>OPC vs SAGE II</a:t>
            </a:r>
          </a:p>
        </p:txBody>
      </p:sp>
      <p:sp>
        <p:nvSpPr>
          <p:cNvPr id="3" name="TextBox 2"/>
          <p:cNvSpPr txBox="1">
            <a:spLocks noChangeArrowheads="1"/>
          </p:cNvSpPr>
          <p:nvPr/>
        </p:nvSpPr>
        <p:spPr bwMode="auto">
          <a:xfrm>
            <a:off x="5715001" y="1524001"/>
            <a:ext cx="11922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0000FF"/>
                </a:solidFill>
              </a:rPr>
              <a:t>Before</a:t>
            </a:r>
            <a:endParaRPr lang="en-US" altLang="en-US" b="1">
              <a:solidFill>
                <a:srgbClr val="0000FF"/>
              </a:solidFill>
            </a:endParaRPr>
          </a:p>
        </p:txBody>
      </p:sp>
      <p:sp>
        <p:nvSpPr>
          <p:cNvPr id="7" name="TextBox 6"/>
          <p:cNvSpPr txBox="1">
            <a:spLocks noChangeArrowheads="1"/>
          </p:cNvSpPr>
          <p:nvPr/>
        </p:nvSpPr>
        <p:spPr bwMode="auto">
          <a:xfrm>
            <a:off x="5589588" y="2900364"/>
            <a:ext cx="10017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t>After</a:t>
            </a:r>
            <a:endParaRPr lang="en-US" altLang="en-US" b="1"/>
          </a:p>
        </p:txBody>
      </p:sp>
      <p:cxnSp>
        <p:nvCxnSpPr>
          <p:cNvPr id="9" name="Straight Arrow Connector 8"/>
          <p:cNvCxnSpPr>
            <a:cxnSpLocks noChangeShapeType="1"/>
          </p:cNvCxnSpPr>
          <p:nvPr/>
        </p:nvCxnSpPr>
        <p:spPr bwMode="auto">
          <a:xfrm flipV="1">
            <a:off x="4648200" y="1831975"/>
            <a:ext cx="1143000" cy="198438"/>
          </a:xfrm>
          <a:prstGeom prst="straightConnector1">
            <a:avLst/>
          </a:prstGeom>
          <a:noFill/>
          <a:ln w="50800" algn="ctr">
            <a:solidFill>
              <a:srgbClr val="0000FF"/>
            </a:solidFill>
            <a:round/>
            <a:headEnd type="triangle" w="med" len="me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Arrow Connector 11"/>
          <p:cNvCxnSpPr>
            <a:cxnSpLocks noChangeShapeType="1"/>
          </p:cNvCxnSpPr>
          <p:nvPr/>
        </p:nvCxnSpPr>
        <p:spPr bwMode="auto">
          <a:xfrm flipH="1" flipV="1">
            <a:off x="6921500" y="1839913"/>
            <a:ext cx="2108200" cy="36512"/>
          </a:xfrm>
          <a:prstGeom prst="straightConnector1">
            <a:avLst/>
          </a:prstGeom>
          <a:noFill/>
          <a:ln w="50800" algn="ctr">
            <a:solidFill>
              <a:srgbClr val="0000FF"/>
            </a:solidFill>
            <a:round/>
            <a:headEnd type="triangle" w="med" len="me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Arrow Connector 12"/>
          <p:cNvCxnSpPr>
            <a:cxnSpLocks noChangeShapeType="1"/>
          </p:cNvCxnSpPr>
          <p:nvPr/>
        </p:nvCxnSpPr>
        <p:spPr bwMode="auto">
          <a:xfrm>
            <a:off x="5029200" y="3162300"/>
            <a:ext cx="685800" cy="0"/>
          </a:xfrm>
          <a:prstGeom prst="straightConnector1">
            <a:avLst/>
          </a:prstGeom>
          <a:noFill/>
          <a:ln w="50800" algn="ctr">
            <a:solidFill>
              <a:schemeClr val="tx1"/>
            </a:solidFill>
            <a:round/>
            <a:headEnd type="triangle" w="med" len="me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16"/>
          <p:cNvCxnSpPr>
            <a:cxnSpLocks noChangeShapeType="1"/>
          </p:cNvCxnSpPr>
          <p:nvPr/>
        </p:nvCxnSpPr>
        <p:spPr bwMode="auto">
          <a:xfrm flipH="1">
            <a:off x="6654800" y="2771776"/>
            <a:ext cx="2946400" cy="390525"/>
          </a:xfrm>
          <a:prstGeom prst="straightConnector1">
            <a:avLst/>
          </a:prstGeom>
          <a:noFill/>
          <a:ln w="50800" algn="ctr">
            <a:solidFill>
              <a:schemeClr val="tx1"/>
            </a:solidFill>
            <a:round/>
            <a:headEnd type="triangle" w="med" len="me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2912929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150AEC2-E375-4B51-930D-23B69670815F}" type="slidenum">
              <a:rPr lang="en-US" smtClean="0"/>
              <a:t>12</a:t>
            </a:fld>
            <a:endParaRPr lang="en-US"/>
          </a:p>
        </p:txBody>
      </p:sp>
      <p:sp>
        <p:nvSpPr>
          <p:cNvPr id="8" name="TextBox 7"/>
          <p:cNvSpPr txBox="1"/>
          <p:nvPr/>
        </p:nvSpPr>
        <p:spPr>
          <a:xfrm>
            <a:off x="9428309" y="3678694"/>
            <a:ext cx="1829850" cy="1384995"/>
          </a:xfrm>
          <a:prstGeom prst="rect">
            <a:avLst/>
          </a:prstGeom>
          <a:solidFill>
            <a:srgbClr val="FFFF00"/>
          </a:solidFill>
        </p:spPr>
        <p:txBody>
          <a:bodyPr wrap="square" rtlCol="0">
            <a:spAutoFit/>
          </a:bodyPr>
          <a:lstStyle/>
          <a:p>
            <a:r>
              <a:rPr lang="en-US" sz="2800" dirty="0"/>
              <a:t>Non-Volcanic Period</a:t>
            </a:r>
          </a:p>
        </p:txBody>
      </p:sp>
      <p:sp>
        <p:nvSpPr>
          <p:cNvPr id="9" name="TextBox 8"/>
          <p:cNvSpPr txBox="1"/>
          <p:nvPr/>
        </p:nvSpPr>
        <p:spPr>
          <a:xfrm>
            <a:off x="9428309" y="784986"/>
            <a:ext cx="1829850" cy="954107"/>
          </a:xfrm>
          <a:prstGeom prst="rect">
            <a:avLst/>
          </a:prstGeom>
          <a:solidFill>
            <a:srgbClr val="FFFF00"/>
          </a:solidFill>
        </p:spPr>
        <p:txBody>
          <a:bodyPr wrap="square" rtlCol="0">
            <a:spAutoFit/>
          </a:bodyPr>
          <a:lstStyle/>
          <a:p>
            <a:r>
              <a:rPr lang="en-US" sz="2800" dirty="0"/>
              <a:t>Volcanic Period</a:t>
            </a:r>
          </a:p>
        </p:txBody>
      </p:sp>
      <p:sp>
        <p:nvSpPr>
          <p:cNvPr id="10" name="TextBox 9"/>
          <p:cNvSpPr txBox="1"/>
          <p:nvPr/>
        </p:nvSpPr>
        <p:spPr>
          <a:xfrm>
            <a:off x="324414" y="831153"/>
            <a:ext cx="1829850" cy="3108543"/>
          </a:xfrm>
          <a:prstGeom prst="rect">
            <a:avLst/>
          </a:prstGeom>
          <a:solidFill>
            <a:srgbClr val="FFFF00"/>
          </a:solidFill>
        </p:spPr>
        <p:txBody>
          <a:bodyPr wrap="square" rtlCol="0">
            <a:spAutoFit/>
          </a:bodyPr>
          <a:lstStyle/>
          <a:p>
            <a:r>
              <a:rPr lang="en-US" sz="2800" dirty="0"/>
              <a:t>OPC Extinction at 3400 and 3460 nm compared to HALOE</a:t>
            </a:r>
          </a:p>
        </p:txBody>
      </p:sp>
      <p:sp>
        <p:nvSpPr>
          <p:cNvPr id="3" name="Footer Placeholder 2"/>
          <p:cNvSpPr>
            <a:spLocks noGrp="1"/>
          </p:cNvSpPr>
          <p:nvPr>
            <p:ph type="ftr" sz="quarter" idx="11"/>
          </p:nvPr>
        </p:nvSpPr>
        <p:spPr/>
        <p:txBody>
          <a:bodyPr/>
          <a:lstStyle/>
          <a:p>
            <a:r>
              <a:rPr lang="en-US"/>
              <a:t>SAGE III Science Team 30-31 October 2018</a:t>
            </a:r>
          </a:p>
        </p:txBody>
      </p:sp>
      <p:pic>
        <p:nvPicPr>
          <p:cNvPr id="12" name="Picture 11"/>
          <p:cNvPicPr/>
          <p:nvPr/>
        </p:nvPicPr>
        <p:blipFill>
          <a:blip r:embed="rId2"/>
          <a:stretch>
            <a:fillRect/>
          </a:stretch>
        </p:blipFill>
        <p:spPr>
          <a:xfrm>
            <a:off x="2411896" y="0"/>
            <a:ext cx="6708913" cy="6858000"/>
          </a:xfrm>
          <a:prstGeom prst="rect">
            <a:avLst/>
          </a:prstGeom>
        </p:spPr>
      </p:pic>
    </p:spTree>
    <p:extLst>
      <p:ext uri="{BB962C8B-B14F-4D97-AF65-F5344CB8AC3E}">
        <p14:creationId xmlns:p14="http://schemas.microsoft.com/office/powerpoint/2010/main" val="7476312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0"/>
            <a:ext cx="8915400" cy="1005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531938" y="5029201"/>
            <a:ext cx="9136062" cy="18287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3" name="TextBox 1"/>
          <p:cNvSpPr txBox="1">
            <a:spLocks noChangeArrowheads="1"/>
          </p:cNvSpPr>
          <p:nvPr/>
        </p:nvSpPr>
        <p:spPr bwMode="auto">
          <a:xfrm>
            <a:off x="3581400" y="5029201"/>
            <a:ext cx="5257800" cy="7080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4000">
                <a:solidFill>
                  <a:srgbClr val="FFFF00"/>
                </a:solidFill>
              </a:rPr>
              <a:t>Surface Area Density</a:t>
            </a:r>
          </a:p>
        </p:txBody>
      </p:sp>
      <p:sp>
        <p:nvSpPr>
          <p:cNvPr id="30724" name="Slide Number Placeholder 3"/>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CA52109-2EFB-40B1-95ED-3A39C79EF322}" type="slidenum">
              <a:rPr lang="en-US" altLang="en-US" sz="1400"/>
              <a:pPr/>
              <a:t>13</a:t>
            </a:fld>
            <a:endParaRPr lang="en-US" altLang="en-US" sz="1400"/>
          </a:p>
        </p:txBody>
      </p:sp>
      <p:sp>
        <p:nvSpPr>
          <p:cNvPr id="3" name="TextBox 2"/>
          <p:cNvSpPr txBox="1"/>
          <p:nvPr/>
        </p:nvSpPr>
        <p:spPr>
          <a:xfrm>
            <a:off x="3581400" y="1842448"/>
            <a:ext cx="1087605" cy="461665"/>
          </a:xfrm>
          <a:prstGeom prst="rect">
            <a:avLst/>
          </a:prstGeom>
          <a:solidFill>
            <a:schemeClr val="bg1"/>
          </a:solidFill>
        </p:spPr>
        <p:txBody>
          <a:bodyPr wrap="none" rtlCol="0">
            <a:spAutoFit/>
          </a:bodyPr>
          <a:lstStyle/>
          <a:p>
            <a:r>
              <a:rPr lang="en-US" sz="2400" b="1" dirty="0" smtClean="0"/>
              <a:t>SAGE II</a:t>
            </a:r>
            <a:endParaRPr lang="en-US" b="1" dirty="0"/>
          </a:p>
        </p:txBody>
      </p:sp>
      <p:sp>
        <p:nvSpPr>
          <p:cNvPr id="8" name="TextBox 7"/>
          <p:cNvSpPr txBox="1"/>
          <p:nvPr/>
        </p:nvSpPr>
        <p:spPr>
          <a:xfrm>
            <a:off x="7714893" y="1620194"/>
            <a:ext cx="1048107" cy="461665"/>
          </a:xfrm>
          <a:prstGeom prst="rect">
            <a:avLst/>
          </a:prstGeom>
          <a:solidFill>
            <a:schemeClr val="bg1"/>
          </a:solidFill>
        </p:spPr>
        <p:txBody>
          <a:bodyPr wrap="none" rtlCol="0">
            <a:spAutoFit/>
          </a:bodyPr>
          <a:lstStyle/>
          <a:p>
            <a:r>
              <a:rPr lang="en-US" sz="2400" b="1" dirty="0" smtClean="0"/>
              <a:t>HALOE</a:t>
            </a:r>
            <a:endParaRPr lang="en-US" b="1" dirty="0"/>
          </a:p>
        </p:txBody>
      </p:sp>
      <p:sp>
        <p:nvSpPr>
          <p:cNvPr id="9" name="Oval 8"/>
          <p:cNvSpPr>
            <a:spLocks noChangeArrowheads="1"/>
          </p:cNvSpPr>
          <p:nvPr/>
        </p:nvSpPr>
        <p:spPr bwMode="auto">
          <a:xfrm>
            <a:off x="3548062" y="54865"/>
            <a:ext cx="2048066" cy="347471"/>
          </a:xfrm>
          <a:prstGeom prst="ellipse">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400"/>
          </a:p>
        </p:txBody>
      </p:sp>
      <p:sp>
        <p:nvSpPr>
          <p:cNvPr id="10" name="Oval 9"/>
          <p:cNvSpPr>
            <a:spLocks noChangeArrowheads="1"/>
          </p:cNvSpPr>
          <p:nvPr/>
        </p:nvSpPr>
        <p:spPr bwMode="auto">
          <a:xfrm>
            <a:off x="7934134" y="0"/>
            <a:ext cx="2048066" cy="347471"/>
          </a:xfrm>
          <a:prstGeom prst="ellipse">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400"/>
          </a:p>
        </p:txBody>
      </p:sp>
    </p:spTree>
    <p:extLst>
      <p:ext uri="{BB962C8B-B14F-4D97-AF65-F5344CB8AC3E}">
        <p14:creationId xmlns:p14="http://schemas.microsoft.com/office/powerpoint/2010/main" val="376411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5029200"/>
            <a:ext cx="8915400" cy="1005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Box 1"/>
          <p:cNvSpPr txBox="1">
            <a:spLocks noChangeArrowheads="1"/>
          </p:cNvSpPr>
          <p:nvPr/>
        </p:nvSpPr>
        <p:spPr bwMode="auto">
          <a:xfrm>
            <a:off x="3581400" y="5029201"/>
            <a:ext cx="5257800" cy="7080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4000">
                <a:solidFill>
                  <a:srgbClr val="FFFF00"/>
                </a:solidFill>
              </a:rPr>
              <a:t>Surface Area Density</a:t>
            </a:r>
          </a:p>
        </p:txBody>
      </p:sp>
      <p:sp>
        <p:nvSpPr>
          <p:cNvPr id="31748" name="Slide Number Placeholder 3"/>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AD00D08-357A-418F-966A-E7CC50CDA206}" type="slidenum">
              <a:rPr lang="en-US" altLang="en-US" sz="1400"/>
              <a:pPr/>
              <a:t>14</a:t>
            </a:fld>
            <a:endParaRPr lang="en-US" altLang="en-US" sz="1400"/>
          </a:p>
        </p:txBody>
      </p:sp>
      <p:sp>
        <p:nvSpPr>
          <p:cNvPr id="5" name="TextBox 4"/>
          <p:cNvSpPr txBox="1"/>
          <p:nvPr/>
        </p:nvSpPr>
        <p:spPr>
          <a:xfrm>
            <a:off x="614149" y="5737226"/>
            <a:ext cx="11182066" cy="1200329"/>
          </a:xfrm>
          <a:prstGeom prst="rect">
            <a:avLst/>
          </a:prstGeom>
          <a:noFill/>
        </p:spPr>
        <p:txBody>
          <a:bodyPr wrap="square" rtlCol="0">
            <a:spAutoFit/>
          </a:bodyPr>
          <a:lstStyle/>
          <a:p>
            <a:r>
              <a:rPr lang="en-US" dirty="0">
                <a:solidFill>
                  <a:schemeClr val="bg1"/>
                </a:solidFill>
              </a:rPr>
              <a:t>Deshler Terry, </a:t>
            </a:r>
            <a:r>
              <a:rPr lang="en-US" dirty="0" err="1">
                <a:solidFill>
                  <a:schemeClr val="bg1"/>
                </a:solidFill>
              </a:rPr>
              <a:t>Beiping</a:t>
            </a:r>
            <a:r>
              <a:rPr lang="en-US" dirty="0">
                <a:solidFill>
                  <a:schemeClr val="bg1"/>
                </a:solidFill>
              </a:rPr>
              <a:t> Luo, Mahesh </a:t>
            </a:r>
            <a:r>
              <a:rPr lang="en-US" dirty="0" err="1">
                <a:solidFill>
                  <a:schemeClr val="bg1"/>
                </a:solidFill>
              </a:rPr>
              <a:t>Kovilakam</a:t>
            </a:r>
            <a:r>
              <a:rPr lang="en-US" dirty="0">
                <a:solidFill>
                  <a:schemeClr val="bg1"/>
                </a:solidFill>
              </a:rPr>
              <a:t>, Thomas Peter, Lars </a:t>
            </a:r>
            <a:r>
              <a:rPr lang="en-US" dirty="0" err="1">
                <a:solidFill>
                  <a:schemeClr val="bg1"/>
                </a:solidFill>
              </a:rPr>
              <a:t>Kalnajs</a:t>
            </a:r>
            <a:r>
              <a:rPr lang="en-US" dirty="0">
                <a:solidFill>
                  <a:schemeClr val="bg1"/>
                </a:solidFill>
              </a:rPr>
              <a:t>, Retrieval of aerosol size distributions from </a:t>
            </a:r>
            <a:r>
              <a:rPr lang="en-US" i="1" dirty="0">
                <a:solidFill>
                  <a:schemeClr val="bg1"/>
                </a:solidFill>
              </a:rPr>
              <a:t>in situ</a:t>
            </a:r>
            <a:r>
              <a:rPr lang="en-US" dirty="0">
                <a:solidFill>
                  <a:schemeClr val="bg1"/>
                </a:solidFill>
              </a:rPr>
              <a:t> particle counter measurements: instrument counting efficiency and comparisons with satellite measurements. Submitted </a:t>
            </a:r>
            <a:r>
              <a:rPr lang="en-US" i="1" dirty="0" smtClean="0">
                <a:solidFill>
                  <a:schemeClr val="bg1"/>
                </a:solidFill>
              </a:rPr>
              <a:t>J. </a:t>
            </a:r>
            <a:r>
              <a:rPr lang="en-US" i="1" dirty="0" err="1" smtClean="0">
                <a:solidFill>
                  <a:schemeClr val="bg1"/>
                </a:solidFill>
              </a:rPr>
              <a:t>Geophys</a:t>
            </a:r>
            <a:r>
              <a:rPr lang="en-US" i="1" dirty="0" smtClean="0">
                <a:solidFill>
                  <a:schemeClr val="bg1"/>
                </a:solidFill>
              </a:rPr>
              <a:t>. Res.,</a:t>
            </a:r>
            <a:r>
              <a:rPr lang="en-US" dirty="0" smtClean="0">
                <a:solidFill>
                  <a:schemeClr val="bg1"/>
                </a:solidFill>
              </a:rPr>
              <a:t> 8-26-18. </a:t>
            </a:r>
            <a:endParaRPr lang="en-US" dirty="0">
              <a:solidFill>
                <a:schemeClr val="bg1"/>
              </a:solidFill>
            </a:endParaRPr>
          </a:p>
          <a:p>
            <a:endParaRPr lang="en-US" dirty="0"/>
          </a:p>
        </p:txBody>
      </p:sp>
      <p:sp>
        <p:nvSpPr>
          <p:cNvPr id="6" name="TextBox 5"/>
          <p:cNvSpPr txBox="1"/>
          <p:nvPr/>
        </p:nvSpPr>
        <p:spPr>
          <a:xfrm>
            <a:off x="3581400" y="1842448"/>
            <a:ext cx="1087605" cy="461665"/>
          </a:xfrm>
          <a:prstGeom prst="rect">
            <a:avLst/>
          </a:prstGeom>
          <a:solidFill>
            <a:schemeClr val="bg1"/>
          </a:solidFill>
        </p:spPr>
        <p:txBody>
          <a:bodyPr wrap="none" rtlCol="0">
            <a:spAutoFit/>
          </a:bodyPr>
          <a:lstStyle/>
          <a:p>
            <a:r>
              <a:rPr lang="en-US" sz="2400" b="1" dirty="0" smtClean="0"/>
              <a:t>SAGE II</a:t>
            </a:r>
            <a:endParaRPr lang="en-US" b="1" dirty="0"/>
          </a:p>
        </p:txBody>
      </p:sp>
      <p:sp>
        <p:nvSpPr>
          <p:cNvPr id="8" name="TextBox 7"/>
          <p:cNvSpPr txBox="1"/>
          <p:nvPr/>
        </p:nvSpPr>
        <p:spPr>
          <a:xfrm>
            <a:off x="7714893" y="1620194"/>
            <a:ext cx="1048107" cy="461665"/>
          </a:xfrm>
          <a:prstGeom prst="rect">
            <a:avLst/>
          </a:prstGeom>
          <a:solidFill>
            <a:schemeClr val="bg1"/>
          </a:solidFill>
        </p:spPr>
        <p:txBody>
          <a:bodyPr wrap="none" rtlCol="0">
            <a:spAutoFit/>
          </a:bodyPr>
          <a:lstStyle/>
          <a:p>
            <a:r>
              <a:rPr lang="en-US" sz="2400" b="1" dirty="0" smtClean="0"/>
              <a:t>HALOE</a:t>
            </a:r>
            <a:endParaRPr lang="en-US" b="1" dirty="0"/>
          </a:p>
        </p:txBody>
      </p:sp>
      <p:sp>
        <p:nvSpPr>
          <p:cNvPr id="9" name="Oval 8"/>
          <p:cNvSpPr>
            <a:spLocks noChangeArrowheads="1"/>
          </p:cNvSpPr>
          <p:nvPr/>
        </p:nvSpPr>
        <p:spPr bwMode="auto">
          <a:xfrm>
            <a:off x="3548062" y="54865"/>
            <a:ext cx="2048066" cy="347471"/>
          </a:xfrm>
          <a:prstGeom prst="ellipse">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400"/>
          </a:p>
        </p:txBody>
      </p:sp>
      <p:sp>
        <p:nvSpPr>
          <p:cNvPr id="10" name="Oval 9"/>
          <p:cNvSpPr>
            <a:spLocks noChangeArrowheads="1"/>
          </p:cNvSpPr>
          <p:nvPr/>
        </p:nvSpPr>
        <p:spPr bwMode="auto">
          <a:xfrm>
            <a:off x="7815167" y="72394"/>
            <a:ext cx="2048066" cy="347471"/>
          </a:xfrm>
          <a:prstGeom prst="ellipse">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400"/>
          </a:p>
        </p:txBody>
      </p:sp>
    </p:spTree>
    <p:extLst>
      <p:ext uri="{BB962C8B-B14F-4D97-AF65-F5344CB8AC3E}">
        <p14:creationId xmlns:p14="http://schemas.microsoft.com/office/powerpoint/2010/main" val="88636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SAGE III Science Team 30-31 October 2018</a:t>
            </a:r>
            <a:endParaRPr lang="en-US"/>
          </a:p>
        </p:txBody>
      </p:sp>
      <p:sp>
        <p:nvSpPr>
          <p:cNvPr id="3" name="Slide Number Placeholder 2"/>
          <p:cNvSpPr>
            <a:spLocks noGrp="1"/>
          </p:cNvSpPr>
          <p:nvPr>
            <p:ph type="sldNum" sz="quarter" idx="12"/>
          </p:nvPr>
        </p:nvSpPr>
        <p:spPr/>
        <p:txBody>
          <a:bodyPr/>
          <a:lstStyle/>
          <a:p>
            <a:fld id="{7150AEC2-E375-4B51-930D-23B69670815F}" type="slidenum">
              <a:rPr lang="en-US" smtClean="0"/>
              <a:t>15</a:t>
            </a:fld>
            <a:endParaRPr lang="en-US"/>
          </a:p>
        </p:txBody>
      </p:sp>
      <p:pic>
        <p:nvPicPr>
          <p:cNvPr id="5" name="Picture 4"/>
          <p:cNvPicPr>
            <a:picLocks noChangeAspect="1"/>
          </p:cNvPicPr>
          <p:nvPr/>
        </p:nvPicPr>
        <p:blipFill>
          <a:blip r:embed="rId2"/>
          <a:stretch>
            <a:fillRect/>
          </a:stretch>
        </p:blipFill>
        <p:spPr>
          <a:xfrm>
            <a:off x="0" y="0"/>
            <a:ext cx="6593680" cy="4599295"/>
          </a:xfrm>
          <a:prstGeom prst="rect">
            <a:avLst/>
          </a:prstGeom>
        </p:spPr>
      </p:pic>
      <p:pic>
        <p:nvPicPr>
          <p:cNvPr id="4" name="Picture 3"/>
          <p:cNvPicPr>
            <a:picLocks noChangeAspect="1"/>
          </p:cNvPicPr>
          <p:nvPr/>
        </p:nvPicPr>
        <p:blipFill>
          <a:blip r:embed="rId3"/>
          <a:stretch>
            <a:fillRect/>
          </a:stretch>
        </p:blipFill>
        <p:spPr>
          <a:xfrm>
            <a:off x="5342588" y="0"/>
            <a:ext cx="6849412" cy="4599295"/>
          </a:xfrm>
          <a:prstGeom prst="rect">
            <a:avLst/>
          </a:prstGeom>
        </p:spPr>
      </p:pic>
    </p:spTree>
    <p:extLst>
      <p:ext uri="{BB962C8B-B14F-4D97-AF65-F5344CB8AC3E}">
        <p14:creationId xmlns:p14="http://schemas.microsoft.com/office/powerpoint/2010/main" val="24464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21E8A7-D82D-2E43-AFDF-BFFA7E1A6158}"/>
              </a:ext>
            </a:extLst>
          </p:cNvPr>
          <p:cNvSpPr>
            <a:spLocks noGrp="1"/>
          </p:cNvSpPr>
          <p:nvPr>
            <p:ph type="title"/>
          </p:nvPr>
        </p:nvSpPr>
        <p:spPr/>
        <p:txBody>
          <a:bodyPr/>
          <a:lstStyle/>
          <a:p>
            <a:r>
              <a:rPr lang="en-US" dirty="0">
                <a:solidFill>
                  <a:schemeClr val="bg1"/>
                </a:solidFill>
              </a:rPr>
              <a:t>Objectives of this work</a:t>
            </a:r>
          </a:p>
        </p:txBody>
      </p:sp>
      <p:sp>
        <p:nvSpPr>
          <p:cNvPr id="3" name="Content Placeholder 2">
            <a:extLst>
              <a:ext uri="{FF2B5EF4-FFF2-40B4-BE49-F238E27FC236}">
                <a16:creationId xmlns="" xmlns:a16="http://schemas.microsoft.com/office/drawing/2014/main" id="{62153002-6D70-DE48-ACE2-0B479320F122}"/>
              </a:ext>
            </a:extLst>
          </p:cNvPr>
          <p:cNvSpPr>
            <a:spLocks noGrp="1"/>
          </p:cNvSpPr>
          <p:nvPr>
            <p:ph idx="1"/>
          </p:nvPr>
        </p:nvSpPr>
        <p:spPr/>
        <p:txBody>
          <a:bodyPr>
            <a:normAutofit fontScale="92500" lnSpcReduction="20000"/>
          </a:bodyPr>
          <a:lstStyle/>
          <a:p>
            <a:pPr marL="514350" indent="-514350">
              <a:buFont typeface="+mj-lt"/>
              <a:buAutoNum type="arabicPeriod"/>
            </a:pPr>
            <a:r>
              <a:rPr lang="en-US" b="1" dirty="0">
                <a:solidFill>
                  <a:srgbClr val="FFFF00"/>
                </a:solidFill>
              </a:rPr>
              <a:t>Continue regular in situ balloon borne measurements of stratospheric aerosol size resolved number concentrations to validate SAGE III-ISS </a:t>
            </a:r>
          </a:p>
          <a:p>
            <a:pPr marL="514350" indent="-514350">
              <a:buFont typeface="+mj-lt"/>
              <a:buAutoNum type="arabicPeriod"/>
            </a:pPr>
            <a:r>
              <a:rPr lang="en-US" b="1" dirty="0">
                <a:solidFill>
                  <a:srgbClr val="FFFF00"/>
                </a:solidFill>
              </a:rPr>
              <a:t>Augment an existing tropical balloon sounding site with aerosol instruments and performing regular tropical soundings </a:t>
            </a:r>
          </a:p>
          <a:p>
            <a:pPr marL="514350" indent="-514350">
              <a:buFont typeface="+mj-lt"/>
              <a:buAutoNum type="arabicPeriod"/>
            </a:pPr>
            <a:r>
              <a:rPr lang="en-US" dirty="0">
                <a:solidFill>
                  <a:schemeClr val="bg1"/>
                </a:solidFill>
              </a:rPr>
              <a:t>Retrieve </a:t>
            </a:r>
            <a:r>
              <a:rPr lang="en-US" dirty="0" smtClean="0">
                <a:solidFill>
                  <a:schemeClr val="bg1"/>
                </a:solidFill>
              </a:rPr>
              <a:t>aerosol extinction </a:t>
            </a:r>
            <a:r>
              <a:rPr lang="en-US" dirty="0">
                <a:solidFill>
                  <a:schemeClr val="bg1"/>
                </a:solidFill>
              </a:rPr>
              <a:t>and </a:t>
            </a:r>
            <a:r>
              <a:rPr lang="en-US" dirty="0" smtClean="0">
                <a:solidFill>
                  <a:schemeClr val="bg1"/>
                </a:solidFill>
              </a:rPr>
              <a:t>surface area densities </a:t>
            </a:r>
            <a:r>
              <a:rPr lang="en-US" dirty="0">
                <a:solidFill>
                  <a:schemeClr val="bg1"/>
                </a:solidFill>
              </a:rPr>
              <a:t>from </a:t>
            </a:r>
            <a:r>
              <a:rPr lang="en-US" dirty="0" smtClean="0">
                <a:solidFill>
                  <a:schemeClr val="bg1"/>
                </a:solidFill>
              </a:rPr>
              <a:t>in </a:t>
            </a:r>
            <a:r>
              <a:rPr lang="en-US" dirty="0">
                <a:solidFill>
                  <a:schemeClr val="bg1"/>
                </a:solidFill>
              </a:rPr>
              <a:t>situ </a:t>
            </a:r>
            <a:r>
              <a:rPr lang="en-US" dirty="0" smtClean="0">
                <a:solidFill>
                  <a:schemeClr val="bg1"/>
                </a:solidFill>
              </a:rPr>
              <a:t>size </a:t>
            </a:r>
            <a:r>
              <a:rPr lang="en-US" dirty="0">
                <a:solidFill>
                  <a:schemeClr val="bg1"/>
                </a:solidFill>
              </a:rPr>
              <a:t>d</a:t>
            </a:r>
            <a:r>
              <a:rPr lang="en-US" dirty="0" smtClean="0">
                <a:solidFill>
                  <a:schemeClr val="bg1"/>
                </a:solidFill>
              </a:rPr>
              <a:t>istribution measurements for comparison with remote measurements</a:t>
            </a:r>
            <a:endParaRPr lang="en-US" dirty="0">
              <a:solidFill>
                <a:schemeClr val="bg1"/>
              </a:solidFill>
            </a:endParaRPr>
          </a:p>
          <a:p>
            <a:pPr marL="514350" indent="-514350">
              <a:buFont typeface="+mj-lt"/>
              <a:buAutoNum type="arabicPeriod"/>
            </a:pPr>
            <a:r>
              <a:rPr lang="en-US" dirty="0">
                <a:solidFill>
                  <a:schemeClr val="bg1"/>
                </a:solidFill>
              </a:rPr>
              <a:t>Provide </a:t>
            </a:r>
            <a:r>
              <a:rPr lang="en-US" dirty="0" smtClean="0">
                <a:solidFill>
                  <a:schemeClr val="bg1"/>
                </a:solidFill>
              </a:rPr>
              <a:t>a </a:t>
            </a:r>
            <a:r>
              <a:rPr lang="en-US" dirty="0">
                <a:solidFill>
                  <a:schemeClr val="bg1"/>
                </a:solidFill>
              </a:rPr>
              <a:t>priori aerosol </a:t>
            </a:r>
            <a:r>
              <a:rPr lang="en-US" dirty="0" smtClean="0">
                <a:solidFill>
                  <a:schemeClr val="bg1"/>
                </a:solidFill>
              </a:rPr>
              <a:t>size distribution parameters for aerosol </a:t>
            </a:r>
            <a:r>
              <a:rPr lang="en-US" dirty="0">
                <a:solidFill>
                  <a:schemeClr val="bg1"/>
                </a:solidFill>
              </a:rPr>
              <a:t>retrievals from </a:t>
            </a:r>
            <a:r>
              <a:rPr lang="en-US" dirty="0" smtClean="0">
                <a:solidFill>
                  <a:schemeClr val="bg1"/>
                </a:solidFill>
              </a:rPr>
              <a:t>remote measurements by other optical instruments</a:t>
            </a:r>
            <a:endParaRPr lang="en-US" dirty="0">
              <a:solidFill>
                <a:schemeClr val="bg1"/>
              </a:solidFill>
            </a:endParaRPr>
          </a:p>
          <a:p>
            <a:pPr marL="514350" indent="-514350">
              <a:buFont typeface="+mj-lt"/>
              <a:buAutoNum type="arabicPeriod"/>
            </a:pPr>
            <a:r>
              <a:rPr lang="en-US" b="1" dirty="0">
                <a:solidFill>
                  <a:srgbClr val="FFFF00"/>
                </a:solidFill>
              </a:rPr>
              <a:t>Maintain and enhance an in situ measurement capability to provide measurement data from regions with high aerosol loadings that may be opaque to limb sounding measurements during future volcanic eruptions </a:t>
            </a:r>
          </a:p>
        </p:txBody>
      </p:sp>
    </p:spTree>
    <p:extLst>
      <p:ext uri="{BB962C8B-B14F-4D97-AF65-F5344CB8AC3E}">
        <p14:creationId xmlns:p14="http://schemas.microsoft.com/office/powerpoint/2010/main" val="8850222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1F2FEA-2304-7F47-84C1-4832A3C5CC92}"/>
              </a:ext>
            </a:extLst>
          </p:cNvPr>
          <p:cNvSpPr>
            <a:spLocks noGrp="1"/>
          </p:cNvSpPr>
          <p:nvPr>
            <p:ph type="title"/>
          </p:nvPr>
        </p:nvSpPr>
        <p:spPr/>
        <p:txBody>
          <a:bodyPr/>
          <a:lstStyle/>
          <a:p>
            <a:r>
              <a:rPr lang="en-US" dirty="0">
                <a:solidFill>
                  <a:schemeClr val="bg1"/>
                </a:solidFill>
              </a:rPr>
              <a:t>Challenges to measurements in volcanic and non volcanic regimes.</a:t>
            </a:r>
          </a:p>
        </p:txBody>
      </p:sp>
      <p:pic>
        <p:nvPicPr>
          <p:cNvPr id="5" name="Content Placeholder 4">
            <a:extLst>
              <a:ext uri="{FF2B5EF4-FFF2-40B4-BE49-F238E27FC236}">
                <a16:creationId xmlns="" xmlns:a16="http://schemas.microsoft.com/office/drawing/2014/main" id="{3BE8705D-6A64-5743-AD64-F4BBEF5AB25E}"/>
              </a:ext>
            </a:extLst>
          </p:cNvPr>
          <p:cNvPicPr>
            <a:picLocks noGrp="1" noChangeAspect="1"/>
          </p:cNvPicPr>
          <p:nvPr>
            <p:ph sz="half" idx="1"/>
          </p:nvPr>
        </p:nvPicPr>
        <p:blipFill rotWithShape="1">
          <a:blip r:embed="rId3"/>
          <a:srcRect b="21971"/>
          <a:stretch/>
        </p:blipFill>
        <p:spPr>
          <a:xfrm>
            <a:off x="838200" y="1825625"/>
            <a:ext cx="5852393" cy="4351338"/>
          </a:xfrm>
          <a:prstGeom prst="rect">
            <a:avLst/>
          </a:prstGeom>
          <a:solidFill>
            <a:schemeClr val="bg1"/>
          </a:solidFill>
        </p:spPr>
      </p:pic>
      <p:pic>
        <p:nvPicPr>
          <p:cNvPr id="6" name="Content Placeholder 5">
            <a:extLst>
              <a:ext uri="{FF2B5EF4-FFF2-40B4-BE49-F238E27FC236}">
                <a16:creationId xmlns="" xmlns:a16="http://schemas.microsoft.com/office/drawing/2014/main" id="{F04EDA47-E719-F442-B457-952150E00BAF}"/>
              </a:ext>
            </a:extLst>
          </p:cNvPr>
          <p:cNvPicPr>
            <a:picLocks noGrp="1" noChangeAspect="1"/>
          </p:cNvPicPr>
          <p:nvPr>
            <p:ph sz="half" idx="2"/>
          </p:nvPr>
        </p:nvPicPr>
        <p:blipFill>
          <a:blip r:embed="rId4"/>
          <a:stretch>
            <a:fillRect/>
          </a:stretch>
        </p:blipFill>
        <p:spPr>
          <a:xfrm>
            <a:off x="6860378" y="1825625"/>
            <a:ext cx="4493422" cy="4351338"/>
          </a:xfrm>
          <a:prstGeom prst="rect">
            <a:avLst/>
          </a:prstGeom>
          <a:solidFill>
            <a:schemeClr val="bg1"/>
          </a:solidFill>
        </p:spPr>
      </p:pic>
      <p:sp>
        <p:nvSpPr>
          <p:cNvPr id="7" name="TextBox 6">
            <a:extLst>
              <a:ext uri="{FF2B5EF4-FFF2-40B4-BE49-F238E27FC236}">
                <a16:creationId xmlns="" xmlns:a16="http://schemas.microsoft.com/office/drawing/2014/main" id="{491A4604-6654-4D42-8B0C-DC4152DACA73}"/>
              </a:ext>
            </a:extLst>
          </p:cNvPr>
          <p:cNvSpPr txBox="1"/>
          <p:nvPr/>
        </p:nvSpPr>
        <p:spPr>
          <a:xfrm>
            <a:off x="7403689" y="6371303"/>
            <a:ext cx="3606021" cy="369332"/>
          </a:xfrm>
          <a:prstGeom prst="rect">
            <a:avLst/>
          </a:prstGeom>
          <a:noFill/>
        </p:spPr>
        <p:txBody>
          <a:bodyPr wrap="square" rtlCol="0">
            <a:spAutoFit/>
          </a:bodyPr>
          <a:lstStyle/>
          <a:p>
            <a:r>
              <a:rPr lang="en-US" i="1" dirty="0" err="1">
                <a:solidFill>
                  <a:schemeClr val="bg1"/>
                </a:solidFill>
              </a:rPr>
              <a:t>Kovilakam</a:t>
            </a:r>
            <a:r>
              <a:rPr lang="en-US" i="1" dirty="0">
                <a:solidFill>
                  <a:schemeClr val="bg1"/>
                </a:solidFill>
              </a:rPr>
              <a:t>, M., and T. Deshler (2015) </a:t>
            </a:r>
            <a:endParaRPr lang="en-US" i="1" dirty="0">
              <a:solidFill>
                <a:schemeClr val="bg1"/>
              </a:solidFill>
              <a:effectLst/>
            </a:endParaRPr>
          </a:p>
        </p:txBody>
      </p:sp>
      <p:sp>
        <p:nvSpPr>
          <p:cNvPr id="8" name="TextBox 7">
            <a:extLst>
              <a:ext uri="{FF2B5EF4-FFF2-40B4-BE49-F238E27FC236}">
                <a16:creationId xmlns="" xmlns:a16="http://schemas.microsoft.com/office/drawing/2014/main" id="{0C748ECA-9243-2143-A7C3-69AFBC10F99C}"/>
              </a:ext>
            </a:extLst>
          </p:cNvPr>
          <p:cNvSpPr txBox="1"/>
          <p:nvPr/>
        </p:nvSpPr>
        <p:spPr>
          <a:xfrm>
            <a:off x="739877" y="2399071"/>
            <a:ext cx="461665" cy="1061883"/>
          </a:xfrm>
          <a:prstGeom prst="rect">
            <a:avLst/>
          </a:prstGeom>
          <a:noFill/>
        </p:spPr>
        <p:txBody>
          <a:bodyPr vert="vert270" wrap="square" rtlCol="0">
            <a:spAutoFit/>
          </a:bodyPr>
          <a:lstStyle/>
          <a:p>
            <a:r>
              <a:rPr lang="en-US" dirty="0"/>
              <a:t>Volcanic</a:t>
            </a:r>
          </a:p>
        </p:txBody>
      </p:sp>
      <p:sp>
        <p:nvSpPr>
          <p:cNvPr id="9" name="TextBox 8">
            <a:extLst>
              <a:ext uri="{FF2B5EF4-FFF2-40B4-BE49-F238E27FC236}">
                <a16:creationId xmlns="" xmlns:a16="http://schemas.microsoft.com/office/drawing/2014/main" id="{649C51AB-355C-9B4A-9539-D06EAF11D9CC}"/>
              </a:ext>
            </a:extLst>
          </p:cNvPr>
          <p:cNvSpPr txBox="1"/>
          <p:nvPr/>
        </p:nvSpPr>
        <p:spPr>
          <a:xfrm>
            <a:off x="739876" y="3785420"/>
            <a:ext cx="461665" cy="1636022"/>
          </a:xfrm>
          <a:prstGeom prst="rect">
            <a:avLst/>
          </a:prstGeom>
          <a:noFill/>
        </p:spPr>
        <p:txBody>
          <a:bodyPr vert="vert270" wrap="square" rtlCol="0">
            <a:spAutoFit/>
          </a:bodyPr>
          <a:lstStyle/>
          <a:p>
            <a:r>
              <a:rPr lang="en-US" dirty="0"/>
              <a:t>Non-Volcanic</a:t>
            </a:r>
          </a:p>
        </p:txBody>
      </p:sp>
      <p:sp>
        <p:nvSpPr>
          <p:cNvPr id="10" name="TextBox 9">
            <a:extLst>
              <a:ext uri="{FF2B5EF4-FFF2-40B4-BE49-F238E27FC236}">
                <a16:creationId xmlns="" xmlns:a16="http://schemas.microsoft.com/office/drawing/2014/main" id="{CB105739-129F-5942-B4FC-0268540214F8}"/>
              </a:ext>
            </a:extLst>
          </p:cNvPr>
          <p:cNvSpPr txBox="1"/>
          <p:nvPr/>
        </p:nvSpPr>
        <p:spPr>
          <a:xfrm>
            <a:off x="838200" y="5942568"/>
            <a:ext cx="5852393" cy="369332"/>
          </a:xfrm>
          <a:prstGeom prst="rect">
            <a:avLst/>
          </a:prstGeom>
          <a:solidFill>
            <a:schemeClr val="bg1"/>
          </a:solidFill>
        </p:spPr>
        <p:txBody>
          <a:bodyPr wrap="square" rtlCol="0">
            <a:spAutoFit/>
          </a:bodyPr>
          <a:lstStyle/>
          <a:p>
            <a:pPr algn="ctr"/>
            <a:r>
              <a:rPr lang="en-US" dirty="0">
                <a:solidFill>
                  <a:schemeClr val="bg1">
                    <a:lumMod val="50000"/>
                  </a:schemeClr>
                </a:solidFill>
              </a:rPr>
              <a:t>Grey: Extinction at 525nm</a:t>
            </a:r>
          </a:p>
        </p:txBody>
      </p:sp>
      <p:sp>
        <p:nvSpPr>
          <p:cNvPr id="11" name="TextBox 10">
            <a:extLst>
              <a:ext uri="{FF2B5EF4-FFF2-40B4-BE49-F238E27FC236}">
                <a16:creationId xmlns="" xmlns:a16="http://schemas.microsoft.com/office/drawing/2014/main" id="{5004C959-97D8-1940-ACBB-922EC96006AA}"/>
              </a:ext>
            </a:extLst>
          </p:cNvPr>
          <p:cNvSpPr txBox="1"/>
          <p:nvPr/>
        </p:nvSpPr>
        <p:spPr>
          <a:xfrm>
            <a:off x="739876" y="6422908"/>
            <a:ext cx="3194755" cy="369332"/>
          </a:xfrm>
          <a:prstGeom prst="rect">
            <a:avLst/>
          </a:prstGeom>
          <a:noFill/>
        </p:spPr>
        <p:txBody>
          <a:bodyPr wrap="square" rtlCol="0">
            <a:spAutoFit/>
          </a:bodyPr>
          <a:lstStyle/>
          <a:p>
            <a:r>
              <a:rPr lang="en-US" i="1" dirty="0">
                <a:solidFill>
                  <a:schemeClr val="bg1"/>
                </a:solidFill>
              </a:rPr>
              <a:t>SPARC ASAP Report 2006</a:t>
            </a:r>
          </a:p>
        </p:txBody>
      </p:sp>
    </p:spTree>
    <p:extLst>
      <p:ext uri="{BB962C8B-B14F-4D97-AF65-F5344CB8AC3E}">
        <p14:creationId xmlns:p14="http://schemas.microsoft.com/office/powerpoint/2010/main" val="2575421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 xmlns:a16="http://schemas.microsoft.com/office/drawing/2014/main" id="{3C0A200A-3D50-A245-A8C5-5DFC4ACA476B}"/>
              </a:ext>
            </a:extLst>
          </p:cNvPr>
          <p:cNvSpPr>
            <a:spLocks noGrp="1"/>
          </p:cNvSpPr>
          <p:nvPr>
            <p:ph sz="half" idx="1"/>
          </p:nvPr>
        </p:nvSpPr>
        <p:spPr>
          <a:xfrm>
            <a:off x="636640" y="321290"/>
            <a:ext cx="5181600" cy="4351338"/>
          </a:xfrm>
        </p:spPr>
        <p:txBody>
          <a:bodyPr/>
          <a:lstStyle/>
          <a:p>
            <a:pPr marL="0" indent="0">
              <a:buNone/>
            </a:pPr>
            <a:r>
              <a:rPr lang="en-US" dirty="0">
                <a:solidFill>
                  <a:schemeClr val="bg1"/>
                </a:solidFill>
              </a:rPr>
              <a:t>LASP Optical Particle Counter</a:t>
            </a:r>
          </a:p>
          <a:p>
            <a:pPr marL="0" indent="0">
              <a:buNone/>
            </a:pPr>
            <a:endParaRPr lang="en-US" dirty="0">
              <a:solidFill>
                <a:schemeClr val="bg1"/>
              </a:solidFill>
            </a:endParaRPr>
          </a:p>
        </p:txBody>
      </p:sp>
      <p:sp>
        <p:nvSpPr>
          <p:cNvPr id="7" name="Content Placeholder 6">
            <a:extLst>
              <a:ext uri="{FF2B5EF4-FFF2-40B4-BE49-F238E27FC236}">
                <a16:creationId xmlns="" xmlns:a16="http://schemas.microsoft.com/office/drawing/2014/main" id="{B0763D48-CB29-F04E-A9BF-1EB393A1198B}"/>
              </a:ext>
            </a:extLst>
          </p:cNvPr>
          <p:cNvSpPr>
            <a:spLocks noGrp="1"/>
          </p:cNvSpPr>
          <p:nvPr>
            <p:ph sz="half" idx="2"/>
          </p:nvPr>
        </p:nvSpPr>
        <p:spPr>
          <a:xfrm>
            <a:off x="6096000" y="321290"/>
            <a:ext cx="5181600" cy="4351338"/>
          </a:xfrm>
        </p:spPr>
        <p:txBody>
          <a:bodyPr/>
          <a:lstStyle/>
          <a:p>
            <a:pPr marL="0" indent="0">
              <a:buNone/>
            </a:pPr>
            <a:r>
              <a:rPr lang="en-US" dirty="0">
                <a:solidFill>
                  <a:schemeClr val="bg1"/>
                </a:solidFill>
              </a:rPr>
              <a:t>Condensation Nuclei Counter</a:t>
            </a:r>
          </a:p>
        </p:txBody>
      </p:sp>
      <p:graphicFrame>
        <p:nvGraphicFramePr>
          <p:cNvPr id="8" name="Content Placeholder 4">
            <a:extLst>
              <a:ext uri="{FF2B5EF4-FFF2-40B4-BE49-F238E27FC236}">
                <a16:creationId xmlns="" xmlns:a16="http://schemas.microsoft.com/office/drawing/2014/main" id="{124ECBA3-1079-F34A-A922-83EB44D5FF8E}"/>
              </a:ext>
            </a:extLst>
          </p:cNvPr>
          <p:cNvGraphicFramePr>
            <a:graphicFrameLocks/>
          </p:cNvGraphicFramePr>
          <p:nvPr>
            <p:extLst>
              <p:ext uri="{D42A27DB-BD31-4B8C-83A1-F6EECF244321}">
                <p14:modId xmlns:p14="http://schemas.microsoft.com/office/powerpoint/2010/main" val="2333732400"/>
              </p:ext>
            </p:extLst>
          </p:nvPr>
        </p:nvGraphicFramePr>
        <p:xfrm>
          <a:off x="636640" y="983204"/>
          <a:ext cx="4903840" cy="5093129"/>
        </p:xfrm>
        <a:graphic>
          <a:graphicData uri="http://schemas.openxmlformats.org/drawingml/2006/table">
            <a:tbl>
              <a:tblPr firstRow="1" bandRow="1">
                <a:tableStyleId>{D7AC3CCA-C797-4891-BE02-D94E43425B78}</a:tableStyleId>
              </a:tblPr>
              <a:tblGrid>
                <a:gridCol w="2451920">
                  <a:extLst>
                    <a:ext uri="{9D8B030D-6E8A-4147-A177-3AD203B41FA5}">
                      <a16:colId xmlns="" xmlns:a16="http://schemas.microsoft.com/office/drawing/2014/main" val="20000"/>
                    </a:ext>
                  </a:extLst>
                </a:gridCol>
                <a:gridCol w="2451920">
                  <a:extLst>
                    <a:ext uri="{9D8B030D-6E8A-4147-A177-3AD203B41FA5}">
                      <a16:colId xmlns="" xmlns:a16="http://schemas.microsoft.com/office/drawing/2014/main" val="20001"/>
                    </a:ext>
                  </a:extLst>
                </a:gridCol>
              </a:tblGrid>
              <a:tr h="397673">
                <a:tc>
                  <a:txBody>
                    <a:bodyPr/>
                    <a:lstStyle/>
                    <a:p>
                      <a:pPr algn="ctr"/>
                      <a:r>
                        <a:rPr lang="en-US" sz="1600" dirty="0"/>
                        <a:t>Size Range (radius)</a:t>
                      </a:r>
                    </a:p>
                  </a:txBody>
                  <a:tcPr/>
                </a:tc>
                <a:tc>
                  <a:txBody>
                    <a:bodyPr/>
                    <a:lstStyle/>
                    <a:p>
                      <a:r>
                        <a:rPr lang="en-US" sz="1600" dirty="0"/>
                        <a:t>0.125</a:t>
                      </a:r>
                      <a:r>
                        <a:rPr lang="en-US" sz="1600" baseline="0" dirty="0"/>
                        <a:t> </a:t>
                      </a:r>
                      <a:r>
                        <a:rPr lang="mr-IN" sz="1600" baseline="0" dirty="0"/>
                        <a:t>–</a:t>
                      </a:r>
                      <a:r>
                        <a:rPr lang="en-US" sz="1600" baseline="0" dirty="0"/>
                        <a:t> 10μm</a:t>
                      </a:r>
                      <a:endParaRPr lang="en-US" sz="1600" dirty="0"/>
                    </a:p>
                  </a:txBody>
                  <a:tcPr/>
                </a:tc>
                <a:extLst>
                  <a:ext uri="{0D108BD9-81ED-4DB2-BD59-A6C34878D82A}">
                    <a16:rowId xmlns="" xmlns:a16="http://schemas.microsoft.com/office/drawing/2014/main" val="10000"/>
                  </a:ext>
                </a:extLst>
              </a:tr>
              <a:tr h="676044">
                <a:tc>
                  <a:txBody>
                    <a:bodyPr/>
                    <a:lstStyle/>
                    <a:p>
                      <a:pPr algn="ctr"/>
                      <a:r>
                        <a:rPr lang="en-US" sz="1600" b="1" dirty="0"/>
                        <a:t>Size</a:t>
                      </a:r>
                      <a:r>
                        <a:rPr lang="en-US" sz="1600" b="1" baseline="0" dirty="0"/>
                        <a:t> Bins</a:t>
                      </a:r>
                      <a:endParaRPr lang="en-US" sz="1600" b="1" dirty="0"/>
                    </a:p>
                  </a:txBody>
                  <a:tcPr/>
                </a:tc>
                <a:tc>
                  <a:txBody>
                    <a:bodyPr/>
                    <a:lstStyle/>
                    <a:p>
                      <a:r>
                        <a:rPr lang="en-US" sz="1600" b="1" dirty="0"/>
                        <a:t>2048</a:t>
                      </a:r>
                      <a:r>
                        <a:rPr lang="en-US" sz="1600" b="1" baseline="0" dirty="0"/>
                        <a:t> Raw, 1200 Effective, log spaced</a:t>
                      </a:r>
                      <a:endParaRPr lang="en-US" sz="1600" b="1" dirty="0"/>
                    </a:p>
                  </a:txBody>
                  <a:tcPr/>
                </a:tc>
                <a:extLst>
                  <a:ext uri="{0D108BD9-81ED-4DB2-BD59-A6C34878D82A}">
                    <a16:rowId xmlns="" xmlns:a16="http://schemas.microsoft.com/office/drawing/2014/main" val="10001"/>
                  </a:ext>
                </a:extLst>
              </a:tr>
              <a:tr h="676044">
                <a:tc>
                  <a:txBody>
                    <a:bodyPr/>
                    <a:lstStyle/>
                    <a:p>
                      <a:pPr algn="ctr"/>
                      <a:r>
                        <a:rPr lang="en-US" sz="1600" b="1" dirty="0"/>
                        <a:t>Flow</a:t>
                      </a:r>
                      <a:r>
                        <a:rPr lang="en-US" sz="1600" b="1" baseline="0" dirty="0"/>
                        <a:t> Rate</a:t>
                      </a:r>
                      <a:endParaRPr lang="en-US" sz="1600" b="1" dirty="0"/>
                    </a:p>
                  </a:txBody>
                  <a:tcPr/>
                </a:tc>
                <a:tc>
                  <a:txBody>
                    <a:bodyPr/>
                    <a:lstStyle/>
                    <a:p>
                      <a:r>
                        <a:rPr lang="en-US" sz="1600" b="1" baseline="0" dirty="0"/>
                        <a:t>20 LPM (660 cm</a:t>
                      </a:r>
                      <a:r>
                        <a:rPr lang="en-US" sz="1600" b="1" baseline="30000" dirty="0"/>
                        <a:t>3</a:t>
                      </a:r>
                      <a:r>
                        <a:rPr lang="en-US" sz="1600" b="1" baseline="0" dirty="0"/>
                        <a:t> per sample at 0.5Hz)</a:t>
                      </a:r>
                      <a:endParaRPr lang="en-US" sz="1600" b="1" dirty="0"/>
                    </a:p>
                  </a:txBody>
                  <a:tcPr/>
                </a:tc>
                <a:extLst>
                  <a:ext uri="{0D108BD9-81ED-4DB2-BD59-A6C34878D82A}">
                    <a16:rowId xmlns="" xmlns:a16="http://schemas.microsoft.com/office/drawing/2014/main" val="10002"/>
                  </a:ext>
                </a:extLst>
              </a:tr>
              <a:tr h="398256">
                <a:tc>
                  <a:txBody>
                    <a:bodyPr/>
                    <a:lstStyle/>
                    <a:p>
                      <a:pPr algn="ctr"/>
                      <a:r>
                        <a:rPr lang="en-US" sz="1600" b="1" dirty="0"/>
                        <a:t>Concentration </a:t>
                      </a:r>
                      <a:r>
                        <a:rPr lang="en-US" sz="1600" b="1" baseline="0" dirty="0"/>
                        <a:t>Range</a:t>
                      </a:r>
                      <a:endParaRPr lang="en-US" sz="1600" b="1" dirty="0"/>
                    </a:p>
                  </a:txBody>
                  <a:tcPr/>
                </a:tc>
                <a:tc>
                  <a:txBody>
                    <a:bodyPr/>
                    <a:lstStyle/>
                    <a:p>
                      <a:r>
                        <a:rPr lang="en-US" sz="1600" b="1" dirty="0"/>
                        <a:t>10</a:t>
                      </a:r>
                      <a:r>
                        <a:rPr lang="en-US" sz="1600" b="1" baseline="30000" dirty="0"/>
                        <a:t>-3</a:t>
                      </a:r>
                      <a:r>
                        <a:rPr lang="en-US" sz="1600" b="1" baseline="0" dirty="0"/>
                        <a:t> </a:t>
                      </a:r>
                      <a:r>
                        <a:rPr lang="mr-IN" sz="1600" b="1" baseline="0" dirty="0"/>
                        <a:t>–</a:t>
                      </a:r>
                      <a:r>
                        <a:rPr lang="en-US" sz="1600" b="1" baseline="0" dirty="0"/>
                        <a:t> 10</a:t>
                      </a:r>
                      <a:r>
                        <a:rPr lang="en-US" sz="1600" b="1" baseline="30000" dirty="0"/>
                        <a:t>3</a:t>
                      </a:r>
                      <a:r>
                        <a:rPr lang="en-US" sz="1600" b="1" baseline="0" dirty="0"/>
                        <a:t> cm</a:t>
                      </a:r>
                      <a:r>
                        <a:rPr lang="en-US" sz="1600" b="1" baseline="30000" dirty="0"/>
                        <a:t>-3</a:t>
                      </a:r>
                      <a:r>
                        <a:rPr lang="en-US" sz="1600" b="1" baseline="0" dirty="0"/>
                        <a:t> (at 0.5Hz)</a:t>
                      </a:r>
                      <a:endParaRPr lang="en-US" sz="1600" b="1" dirty="0"/>
                    </a:p>
                  </a:txBody>
                  <a:tcPr/>
                </a:tc>
                <a:extLst>
                  <a:ext uri="{0D108BD9-81ED-4DB2-BD59-A6C34878D82A}">
                    <a16:rowId xmlns="" xmlns:a16="http://schemas.microsoft.com/office/drawing/2014/main" val="10003"/>
                  </a:ext>
                </a:extLst>
              </a:tr>
              <a:tr h="398256">
                <a:tc>
                  <a:txBody>
                    <a:bodyPr/>
                    <a:lstStyle/>
                    <a:p>
                      <a:pPr algn="ctr"/>
                      <a:r>
                        <a:rPr lang="en-US" sz="1600" b="1" dirty="0"/>
                        <a:t>Dimensions</a:t>
                      </a:r>
                    </a:p>
                  </a:txBody>
                  <a:tcPr/>
                </a:tc>
                <a:tc>
                  <a:txBody>
                    <a:bodyPr/>
                    <a:lstStyle/>
                    <a:p>
                      <a:r>
                        <a:rPr lang="en-US" sz="1600" b="1" dirty="0"/>
                        <a:t>30cm</a:t>
                      </a:r>
                      <a:r>
                        <a:rPr lang="en-US" sz="1600" b="1" baseline="0" dirty="0"/>
                        <a:t> x 10cm x 15cm</a:t>
                      </a:r>
                      <a:endParaRPr lang="en-US" sz="1600" b="1" dirty="0"/>
                    </a:p>
                  </a:txBody>
                  <a:tcPr/>
                </a:tc>
                <a:extLst>
                  <a:ext uri="{0D108BD9-81ED-4DB2-BD59-A6C34878D82A}">
                    <a16:rowId xmlns="" xmlns:a16="http://schemas.microsoft.com/office/drawing/2014/main" val="10004"/>
                  </a:ext>
                </a:extLst>
              </a:tr>
              <a:tr h="398256">
                <a:tc>
                  <a:txBody>
                    <a:bodyPr/>
                    <a:lstStyle/>
                    <a:p>
                      <a:pPr algn="ctr"/>
                      <a:r>
                        <a:rPr lang="en-US" sz="1600" b="1" dirty="0"/>
                        <a:t>Mass</a:t>
                      </a:r>
                    </a:p>
                  </a:txBody>
                  <a:tcPr/>
                </a:tc>
                <a:tc>
                  <a:txBody>
                    <a:bodyPr/>
                    <a:lstStyle/>
                    <a:p>
                      <a:r>
                        <a:rPr lang="en-US" sz="1600" b="1" dirty="0"/>
                        <a:t>2.4Kg</a:t>
                      </a:r>
                      <a:r>
                        <a:rPr lang="en-US" sz="1600" b="1" baseline="0" dirty="0"/>
                        <a:t> (including battery)</a:t>
                      </a:r>
                      <a:endParaRPr lang="en-US" sz="1600" b="1" dirty="0"/>
                    </a:p>
                  </a:txBody>
                  <a:tcPr/>
                </a:tc>
                <a:extLst>
                  <a:ext uri="{0D108BD9-81ED-4DB2-BD59-A6C34878D82A}">
                    <a16:rowId xmlns="" xmlns:a16="http://schemas.microsoft.com/office/drawing/2014/main" val="10005"/>
                  </a:ext>
                </a:extLst>
              </a:tr>
              <a:tr h="398256">
                <a:tc>
                  <a:txBody>
                    <a:bodyPr/>
                    <a:lstStyle/>
                    <a:p>
                      <a:pPr algn="ctr"/>
                      <a:r>
                        <a:rPr lang="en-US" sz="1600" b="1" dirty="0"/>
                        <a:t>Cost</a:t>
                      </a:r>
                    </a:p>
                  </a:txBody>
                  <a:tcPr/>
                </a:tc>
                <a:tc>
                  <a:txBody>
                    <a:bodyPr/>
                    <a:lstStyle/>
                    <a:p>
                      <a:r>
                        <a:rPr lang="en-US" sz="1600" b="1" dirty="0"/>
                        <a:t>~$5K</a:t>
                      </a:r>
                      <a:r>
                        <a:rPr lang="en-US" sz="1600" b="1" baseline="0" dirty="0"/>
                        <a:t> (component cost)</a:t>
                      </a:r>
                      <a:endParaRPr lang="en-US" sz="1600" b="1" dirty="0"/>
                    </a:p>
                  </a:txBody>
                  <a:tcPr/>
                </a:tc>
                <a:extLst>
                  <a:ext uri="{0D108BD9-81ED-4DB2-BD59-A6C34878D82A}">
                    <a16:rowId xmlns="" xmlns:a16="http://schemas.microsoft.com/office/drawing/2014/main" val="10006"/>
                  </a:ext>
                </a:extLst>
              </a:tr>
              <a:tr h="398256">
                <a:tc>
                  <a:txBody>
                    <a:bodyPr/>
                    <a:lstStyle/>
                    <a:p>
                      <a:pPr algn="ctr"/>
                      <a:r>
                        <a:rPr lang="en-US" sz="1600" b="1" dirty="0"/>
                        <a:t>Light Source</a:t>
                      </a:r>
                    </a:p>
                  </a:txBody>
                  <a:tcPr/>
                </a:tc>
                <a:tc>
                  <a:txBody>
                    <a:bodyPr/>
                    <a:lstStyle/>
                    <a:p>
                      <a:r>
                        <a:rPr lang="en-US" sz="1600" b="1" dirty="0"/>
                        <a:t>90mW</a:t>
                      </a:r>
                      <a:r>
                        <a:rPr lang="en-US" sz="1600" b="1" baseline="0" dirty="0"/>
                        <a:t> 780nm Laser Diode</a:t>
                      </a:r>
                      <a:endParaRPr lang="en-US" sz="1600" b="1" dirty="0"/>
                    </a:p>
                  </a:txBody>
                  <a:tcPr/>
                </a:tc>
                <a:extLst>
                  <a:ext uri="{0D108BD9-81ED-4DB2-BD59-A6C34878D82A}">
                    <a16:rowId xmlns="" xmlns:a16="http://schemas.microsoft.com/office/drawing/2014/main" val="10007"/>
                  </a:ext>
                </a:extLst>
              </a:tr>
              <a:tr h="676044">
                <a:tc>
                  <a:txBody>
                    <a:bodyPr/>
                    <a:lstStyle/>
                    <a:p>
                      <a:pPr algn="ctr"/>
                      <a:r>
                        <a:rPr lang="en-US" sz="1600" b="1" dirty="0"/>
                        <a:t>Detector</a:t>
                      </a:r>
                      <a:r>
                        <a:rPr lang="en-US" sz="1600" b="1" baseline="0" dirty="0"/>
                        <a:t> geometry</a:t>
                      </a:r>
                      <a:endParaRPr lang="en-US" sz="1600" b="1" dirty="0"/>
                    </a:p>
                  </a:txBody>
                  <a:tcPr/>
                </a:tc>
                <a:tc>
                  <a:txBody>
                    <a:bodyPr/>
                    <a:lstStyle/>
                    <a:p>
                      <a:r>
                        <a:rPr lang="en-US" sz="1600" b="1" dirty="0"/>
                        <a:t>90</a:t>
                      </a:r>
                      <a:r>
                        <a:rPr lang="en-US" sz="1600" b="1" baseline="30000" dirty="0"/>
                        <a:t>o</a:t>
                      </a:r>
                      <a:r>
                        <a:rPr lang="en-US" sz="1600" b="1" baseline="0" dirty="0"/>
                        <a:t> Scattering angle, 60</a:t>
                      </a:r>
                      <a:r>
                        <a:rPr lang="en-US" sz="1600" b="1" baseline="30000" dirty="0"/>
                        <a:t>o</a:t>
                      </a:r>
                      <a:r>
                        <a:rPr lang="en-US" sz="1600" b="1" baseline="0" dirty="0"/>
                        <a:t> Acceptance </a:t>
                      </a:r>
                      <a:endParaRPr lang="en-US" sz="1600" b="1" dirty="0"/>
                    </a:p>
                  </a:txBody>
                  <a:tcPr/>
                </a:tc>
                <a:extLst>
                  <a:ext uri="{0D108BD9-81ED-4DB2-BD59-A6C34878D82A}">
                    <a16:rowId xmlns="" xmlns:a16="http://schemas.microsoft.com/office/drawing/2014/main" val="10008"/>
                  </a:ext>
                </a:extLst>
              </a:tr>
              <a:tr h="676044">
                <a:tc>
                  <a:txBody>
                    <a:bodyPr/>
                    <a:lstStyle/>
                    <a:p>
                      <a:pPr algn="ctr"/>
                      <a:r>
                        <a:rPr lang="en-US" sz="1600" b="1" dirty="0"/>
                        <a:t>Detector</a:t>
                      </a:r>
                    </a:p>
                  </a:txBody>
                  <a:tcPr/>
                </a:tc>
                <a:tc>
                  <a:txBody>
                    <a:bodyPr/>
                    <a:lstStyle/>
                    <a:p>
                      <a:r>
                        <a:rPr lang="en-US" sz="1600" b="1" dirty="0"/>
                        <a:t>APD,</a:t>
                      </a:r>
                      <a:r>
                        <a:rPr lang="en-US" sz="1600" b="1" baseline="0" dirty="0"/>
                        <a:t> non linear gain, 2 gain stages</a:t>
                      </a:r>
                      <a:endParaRPr lang="en-US" sz="1600" b="1" dirty="0"/>
                    </a:p>
                  </a:txBody>
                  <a:tcPr/>
                </a:tc>
                <a:extLst>
                  <a:ext uri="{0D108BD9-81ED-4DB2-BD59-A6C34878D82A}">
                    <a16:rowId xmlns="" xmlns:a16="http://schemas.microsoft.com/office/drawing/2014/main" val="10009"/>
                  </a:ext>
                </a:extLst>
              </a:tr>
            </a:tbl>
          </a:graphicData>
        </a:graphic>
      </p:graphicFrame>
      <p:graphicFrame>
        <p:nvGraphicFramePr>
          <p:cNvPr id="9" name="Content Placeholder 4">
            <a:extLst>
              <a:ext uri="{FF2B5EF4-FFF2-40B4-BE49-F238E27FC236}">
                <a16:creationId xmlns="" xmlns:a16="http://schemas.microsoft.com/office/drawing/2014/main" id="{CA59F209-DBF2-BE4C-832E-FF6D626550D8}"/>
              </a:ext>
            </a:extLst>
          </p:cNvPr>
          <p:cNvGraphicFramePr>
            <a:graphicFrameLocks/>
          </p:cNvGraphicFramePr>
          <p:nvPr>
            <p:extLst>
              <p:ext uri="{D42A27DB-BD31-4B8C-83A1-F6EECF244321}">
                <p14:modId xmlns:p14="http://schemas.microsoft.com/office/powerpoint/2010/main" val="300794390"/>
              </p:ext>
            </p:extLst>
          </p:nvPr>
        </p:nvGraphicFramePr>
        <p:xfrm>
          <a:off x="6196780" y="995564"/>
          <a:ext cx="4980040" cy="5093130"/>
        </p:xfrm>
        <a:graphic>
          <a:graphicData uri="http://schemas.openxmlformats.org/drawingml/2006/table">
            <a:tbl>
              <a:tblPr firstRow="1" bandRow="1">
                <a:tableStyleId>{D7AC3CCA-C797-4891-BE02-D94E43425B78}</a:tableStyleId>
              </a:tblPr>
              <a:tblGrid>
                <a:gridCol w="2490020">
                  <a:extLst>
                    <a:ext uri="{9D8B030D-6E8A-4147-A177-3AD203B41FA5}">
                      <a16:colId xmlns="" xmlns:a16="http://schemas.microsoft.com/office/drawing/2014/main" val="20000"/>
                    </a:ext>
                  </a:extLst>
                </a:gridCol>
                <a:gridCol w="2490020">
                  <a:extLst>
                    <a:ext uri="{9D8B030D-6E8A-4147-A177-3AD203B41FA5}">
                      <a16:colId xmlns="" xmlns:a16="http://schemas.microsoft.com/office/drawing/2014/main" val="20001"/>
                    </a:ext>
                  </a:extLst>
                </a:gridCol>
              </a:tblGrid>
              <a:tr h="822192">
                <a:tc>
                  <a:txBody>
                    <a:bodyPr/>
                    <a:lstStyle/>
                    <a:p>
                      <a:pPr algn="ctr"/>
                      <a:r>
                        <a:rPr lang="en-US" sz="1600" dirty="0"/>
                        <a:t>Minimum Detectable Size (radius)</a:t>
                      </a:r>
                    </a:p>
                  </a:txBody>
                  <a:tcPr/>
                </a:tc>
                <a:tc>
                  <a:txBody>
                    <a:bodyPr/>
                    <a:lstStyle/>
                    <a:p>
                      <a:r>
                        <a:rPr lang="en-US" sz="1600" dirty="0"/>
                        <a:t>0.007</a:t>
                      </a:r>
                      <a:r>
                        <a:rPr lang="en-US" sz="1600" baseline="0" dirty="0"/>
                        <a:t>μm</a:t>
                      </a:r>
                      <a:endParaRPr lang="en-US" sz="1600" dirty="0"/>
                    </a:p>
                  </a:txBody>
                  <a:tcPr/>
                </a:tc>
                <a:extLst>
                  <a:ext uri="{0D108BD9-81ED-4DB2-BD59-A6C34878D82A}">
                    <a16:rowId xmlns="" xmlns:a16="http://schemas.microsoft.com/office/drawing/2014/main" val="10000"/>
                  </a:ext>
                </a:extLst>
              </a:tr>
              <a:tr h="968238">
                <a:tc>
                  <a:txBody>
                    <a:bodyPr/>
                    <a:lstStyle/>
                    <a:p>
                      <a:pPr algn="ctr"/>
                      <a:r>
                        <a:rPr lang="en-US" sz="1600" b="1" dirty="0"/>
                        <a:t>Flow</a:t>
                      </a:r>
                      <a:r>
                        <a:rPr lang="en-US" sz="1600" b="1" baseline="0" dirty="0"/>
                        <a:t> Rate</a:t>
                      </a:r>
                      <a:endParaRPr lang="en-US" sz="1600" b="1" dirty="0"/>
                    </a:p>
                  </a:txBody>
                  <a:tcPr/>
                </a:tc>
                <a:tc>
                  <a:txBody>
                    <a:bodyPr/>
                    <a:lstStyle/>
                    <a:p>
                      <a:r>
                        <a:rPr lang="en-US" sz="1600" b="1" dirty="0"/>
                        <a:t>1</a:t>
                      </a:r>
                      <a:r>
                        <a:rPr lang="en-US" sz="1600" b="1" baseline="0" dirty="0"/>
                        <a:t> LPM (33 cm</a:t>
                      </a:r>
                      <a:r>
                        <a:rPr lang="en-US" sz="1600" b="1" baseline="30000" dirty="0"/>
                        <a:t>3</a:t>
                      </a:r>
                      <a:r>
                        <a:rPr lang="en-US" sz="1600" b="1" baseline="0" dirty="0"/>
                        <a:t> per sample at 0.5Hz)</a:t>
                      </a:r>
                      <a:endParaRPr lang="en-US" sz="1600" b="1" dirty="0"/>
                    </a:p>
                  </a:txBody>
                  <a:tcPr/>
                </a:tc>
                <a:extLst>
                  <a:ext uri="{0D108BD9-81ED-4DB2-BD59-A6C34878D82A}">
                    <a16:rowId xmlns="" xmlns:a16="http://schemas.microsoft.com/office/drawing/2014/main" val="10001"/>
                  </a:ext>
                </a:extLst>
              </a:tr>
              <a:tr h="660540">
                <a:tc>
                  <a:txBody>
                    <a:bodyPr/>
                    <a:lstStyle/>
                    <a:p>
                      <a:pPr algn="ctr"/>
                      <a:r>
                        <a:rPr lang="en-US" sz="1600" b="1" dirty="0"/>
                        <a:t>Sensitivity</a:t>
                      </a:r>
                    </a:p>
                  </a:txBody>
                  <a:tcPr/>
                </a:tc>
                <a:tc>
                  <a:txBody>
                    <a:bodyPr/>
                    <a:lstStyle/>
                    <a:p>
                      <a:r>
                        <a:rPr lang="en-US" sz="1600" b="1" dirty="0"/>
                        <a:t>10</a:t>
                      </a:r>
                      <a:r>
                        <a:rPr lang="en-US" sz="1600" b="1" baseline="30000" dirty="0"/>
                        <a:t>-2</a:t>
                      </a:r>
                      <a:r>
                        <a:rPr lang="en-US" sz="1600" b="1" baseline="0" dirty="0"/>
                        <a:t> </a:t>
                      </a:r>
                      <a:r>
                        <a:rPr lang="mr-IN" sz="1600" b="1" baseline="0" dirty="0"/>
                        <a:t>–</a:t>
                      </a:r>
                      <a:r>
                        <a:rPr lang="en-US" sz="1600" b="1" baseline="0" dirty="0"/>
                        <a:t> 10</a:t>
                      </a:r>
                      <a:r>
                        <a:rPr lang="en-US" sz="1600" b="1" baseline="30000" dirty="0"/>
                        <a:t>3</a:t>
                      </a:r>
                      <a:r>
                        <a:rPr lang="en-US" sz="1600" b="1" baseline="0" dirty="0"/>
                        <a:t> cm</a:t>
                      </a:r>
                      <a:r>
                        <a:rPr lang="en-US" sz="1600" b="1" baseline="30000" dirty="0"/>
                        <a:t>-3</a:t>
                      </a:r>
                      <a:r>
                        <a:rPr lang="en-US" sz="1600" b="1" baseline="0" dirty="0"/>
                        <a:t> (at 0.1Hz)</a:t>
                      </a:r>
                      <a:endParaRPr lang="en-US" sz="1600" b="1" dirty="0"/>
                    </a:p>
                  </a:txBody>
                  <a:tcPr/>
                </a:tc>
                <a:extLst>
                  <a:ext uri="{0D108BD9-81ED-4DB2-BD59-A6C34878D82A}">
                    <a16:rowId xmlns="" xmlns:a16="http://schemas.microsoft.com/office/drawing/2014/main" val="10002"/>
                  </a:ext>
                </a:extLst>
              </a:tr>
              <a:tr h="660540">
                <a:tc>
                  <a:txBody>
                    <a:bodyPr/>
                    <a:lstStyle/>
                    <a:p>
                      <a:pPr algn="ctr"/>
                      <a:r>
                        <a:rPr lang="en-US" sz="1600" b="1" dirty="0"/>
                        <a:t>Dimensions</a:t>
                      </a:r>
                    </a:p>
                  </a:txBody>
                  <a:tcPr/>
                </a:tc>
                <a:tc>
                  <a:txBody>
                    <a:bodyPr/>
                    <a:lstStyle/>
                    <a:p>
                      <a:r>
                        <a:rPr lang="en-US" sz="1600" b="1" dirty="0"/>
                        <a:t>30cm</a:t>
                      </a:r>
                      <a:r>
                        <a:rPr lang="en-US" sz="1600" b="1" baseline="0" dirty="0"/>
                        <a:t> x 10cm x 18cm</a:t>
                      </a:r>
                      <a:endParaRPr lang="en-US" sz="1600" b="1" dirty="0"/>
                    </a:p>
                  </a:txBody>
                  <a:tcPr/>
                </a:tc>
                <a:extLst>
                  <a:ext uri="{0D108BD9-81ED-4DB2-BD59-A6C34878D82A}">
                    <a16:rowId xmlns="" xmlns:a16="http://schemas.microsoft.com/office/drawing/2014/main" val="10003"/>
                  </a:ext>
                </a:extLst>
              </a:tr>
              <a:tr h="660540">
                <a:tc>
                  <a:txBody>
                    <a:bodyPr/>
                    <a:lstStyle/>
                    <a:p>
                      <a:pPr algn="ctr"/>
                      <a:r>
                        <a:rPr lang="en-US" sz="1600" b="1" dirty="0"/>
                        <a:t>Operation Time</a:t>
                      </a:r>
                    </a:p>
                  </a:txBody>
                  <a:tcPr/>
                </a:tc>
                <a:tc>
                  <a:txBody>
                    <a:bodyPr/>
                    <a:lstStyle/>
                    <a:p>
                      <a:r>
                        <a:rPr lang="en-US" sz="1600" b="1" dirty="0"/>
                        <a:t>4 hours</a:t>
                      </a:r>
                    </a:p>
                  </a:txBody>
                  <a:tcPr/>
                </a:tc>
                <a:extLst>
                  <a:ext uri="{0D108BD9-81ED-4DB2-BD59-A6C34878D82A}">
                    <a16:rowId xmlns="" xmlns:a16="http://schemas.microsoft.com/office/drawing/2014/main" val="10004"/>
                  </a:ext>
                </a:extLst>
              </a:tr>
              <a:tr h="660540">
                <a:tc>
                  <a:txBody>
                    <a:bodyPr/>
                    <a:lstStyle/>
                    <a:p>
                      <a:pPr algn="ctr"/>
                      <a:r>
                        <a:rPr lang="en-US" sz="1600" b="1" dirty="0"/>
                        <a:t>Mass</a:t>
                      </a:r>
                    </a:p>
                  </a:txBody>
                  <a:tcPr/>
                </a:tc>
                <a:tc>
                  <a:txBody>
                    <a:bodyPr/>
                    <a:lstStyle/>
                    <a:p>
                      <a:r>
                        <a:rPr lang="en-US" sz="1600" b="1" dirty="0"/>
                        <a:t>2.6Kg</a:t>
                      </a:r>
                      <a:r>
                        <a:rPr lang="en-US" sz="1600" b="1" baseline="0" dirty="0"/>
                        <a:t> (including battery)</a:t>
                      </a:r>
                      <a:endParaRPr lang="en-US" sz="1600" b="1" dirty="0"/>
                    </a:p>
                  </a:txBody>
                  <a:tcPr/>
                </a:tc>
                <a:extLst>
                  <a:ext uri="{0D108BD9-81ED-4DB2-BD59-A6C34878D82A}">
                    <a16:rowId xmlns="" xmlns:a16="http://schemas.microsoft.com/office/drawing/2014/main" val="10005"/>
                  </a:ext>
                </a:extLst>
              </a:tr>
              <a:tr h="660540">
                <a:tc>
                  <a:txBody>
                    <a:bodyPr/>
                    <a:lstStyle/>
                    <a:p>
                      <a:pPr algn="ctr"/>
                      <a:r>
                        <a:rPr lang="en-US" sz="1600" b="1" dirty="0"/>
                        <a:t>Cost</a:t>
                      </a:r>
                    </a:p>
                  </a:txBody>
                  <a:tcPr/>
                </a:tc>
                <a:tc>
                  <a:txBody>
                    <a:bodyPr/>
                    <a:lstStyle/>
                    <a:p>
                      <a:r>
                        <a:rPr lang="en-US" sz="1600" b="1" dirty="0"/>
                        <a:t>~$4K</a:t>
                      </a:r>
                      <a:r>
                        <a:rPr lang="en-US" sz="1600" b="1" baseline="0" dirty="0"/>
                        <a:t> (component cost)</a:t>
                      </a:r>
                      <a:endParaRPr lang="en-US" sz="1600" b="1" dirty="0"/>
                    </a:p>
                  </a:txBody>
                  <a:tcPr/>
                </a:tc>
                <a:extLst>
                  <a:ext uri="{0D108BD9-81ED-4DB2-BD59-A6C34878D82A}">
                    <a16:rowId xmlns="" xmlns:a16="http://schemas.microsoft.com/office/drawing/2014/main" val="10006"/>
                  </a:ext>
                </a:extLst>
              </a:tr>
            </a:tbl>
          </a:graphicData>
        </a:graphic>
      </p:graphicFrame>
      <p:pic>
        <p:nvPicPr>
          <p:cNvPr id="3" name="Picture 2">
            <a:extLst>
              <a:ext uri="{FF2B5EF4-FFF2-40B4-BE49-F238E27FC236}">
                <a16:creationId xmlns="" xmlns:a16="http://schemas.microsoft.com/office/drawing/2014/main" id="{12370F6C-994A-ED43-B583-D855D5DA16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57" r="24774"/>
          <a:stretch/>
        </p:blipFill>
        <p:spPr>
          <a:xfrm rot="5400000">
            <a:off x="6307553" y="970379"/>
            <a:ext cx="4921955" cy="5143500"/>
          </a:xfrm>
          <a:prstGeom prst="rect">
            <a:avLst/>
          </a:prstGeom>
        </p:spPr>
      </p:pic>
    </p:spTree>
    <p:extLst>
      <p:ext uri="{BB962C8B-B14F-4D97-AF65-F5344CB8AC3E}">
        <p14:creationId xmlns:p14="http://schemas.microsoft.com/office/powerpoint/2010/main" val="486595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 xmlns:a16="http://schemas.microsoft.com/office/drawing/2014/main" id="{77D01C20-8DDC-B940-9096-61D972206B65}"/>
              </a:ext>
            </a:extLst>
          </p:cNvPr>
          <p:cNvSpPr/>
          <p:nvPr/>
        </p:nvSpPr>
        <p:spPr>
          <a:xfrm>
            <a:off x="457200" y="1329070"/>
            <a:ext cx="11288252" cy="4705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20">
            <a:extLst>
              <a:ext uri="{FF2B5EF4-FFF2-40B4-BE49-F238E27FC236}">
                <a16:creationId xmlns="" xmlns:a16="http://schemas.microsoft.com/office/drawing/2014/main" id="{1C5EC17E-B04C-964C-BDCA-A95E555A65BA}"/>
              </a:ext>
            </a:extLst>
          </p:cNvPr>
          <p:cNvSpPr>
            <a:spLocks noGrp="1"/>
          </p:cNvSpPr>
          <p:nvPr>
            <p:ph type="title"/>
          </p:nvPr>
        </p:nvSpPr>
        <p:spPr>
          <a:xfrm>
            <a:off x="838200" y="132682"/>
            <a:ext cx="10515600" cy="1325563"/>
          </a:xfrm>
        </p:spPr>
        <p:txBody>
          <a:bodyPr/>
          <a:lstStyle/>
          <a:p>
            <a:r>
              <a:rPr lang="en-US" dirty="0">
                <a:solidFill>
                  <a:schemeClr val="bg1"/>
                </a:solidFill>
              </a:rPr>
              <a:t>More Channels = Simplified Fitting Algorithm</a:t>
            </a:r>
          </a:p>
        </p:txBody>
      </p:sp>
      <p:sp>
        <p:nvSpPr>
          <p:cNvPr id="5" name="Footer Placeholder 4">
            <a:extLst>
              <a:ext uri="{FF2B5EF4-FFF2-40B4-BE49-F238E27FC236}">
                <a16:creationId xmlns="" xmlns:a16="http://schemas.microsoft.com/office/drawing/2014/main" id="{1C876470-F348-224B-9476-C34805A03C91}"/>
              </a:ext>
            </a:extLst>
          </p:cNvPr>
          <p:cNvSpPr>
            <a:spLocks noGrp="1"/>
          </p:cNvSpPr>
          <p:nvPr>
            <p:ph type="ftr" sz="quarter" idx="11"/>
          </p:nvPr>
        </p:nvSpPr>
        <p:spPr/>
        <p:txBody>
          <a:bodyPr/>
          <a:lstStyle/>
          <a:p>
            <a:r>
              <a:rPr lang="en-US"/>
              <a:t>SAGE III Science Team 30-31 October 2018</a:t>
            </a:r>
          </a:p>
        </p:txBody>
      </p:sp>
      <p:sp>
        <p:nvSpPr>
          <p:cNvPr id="6" name="Slide Number Placeholder 5">
            <a:extLst>
              <a:ext uri="{FF2B5EF4-FFF2-40B4-BE49-F238E27FC236}">
                <a16:creationId xmlns="" xmlns:a16="http://schemas.microsoft.com/office/drawing/2014/main" id="{4A3BCE6F-6F42-5346-A7EF-5C4EEE170C2A}"/>
              </a:ext>
            </a:extLst>
          </p:cNvPr>
          <p:cNvSpPr>
            <a:spLocks noGrp="1"/>
          </p:cNvSpPr>
          <p:nvPr>
            <p:ph type="sldNum" sz="quarter" idx="12"/>
          </p:nvPr>
        </p:nvSpPr>
        <p:spPr/>
        <p:txBody>
          <a:bodyPr/>
          <a:lstStyle/>
          <a:p>
            <a:fld id="{7150AEC2-E375-4B51-930D-23B69670815F}" type="slidenum">
              <a:rPr lang="en-US" smtClean="0"/>
              <a:t>19</a:t>
            </a:fld>
            <a:endParaRPr lang="en-US"/>
          </a:p>
        </p:txBody>
      </p:sp>
      <p:pic>
        <p:nvPicPr>
          <p:cNvPr id="13" name="Picture 12">
            <a:extLst>
              <a:ext uri="{FF2B5EF4-FFF2-40B4-BE49-F238E27FC236}">
                <a16:creationId xmlns="" xmlns:a16="http://schemas.microsoft.com/office/drawing/2014/main" id="{40C2D7B0-8BEB-AC40-B22D-A985CE06725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216" b="9704"/>
          <a:stretch/>
        </p:blipFill>
        <p:spPr>
          <a:xfrm>
            <a:off x="490018" y="1972490"/>
            <a:ext cx="5605982" cy="3590109"/>
          </a:xfrm>
          <a:prstGeom prst="rect">
            <a:avLst/>
          </a:prstGeom>
        </p:spPr>
      </p:pic>
      <p:pic>
        <p:nvPicPr>
          <p:cNvPr id="23" name="Picture 22">
            <a:extLst>
              <a:ext uri="{FF2B5EF4-FFF2-40B4-BE49-F238E27FC236}">
                <a16:creationId xmlns="" xmlns:a16="http://schemas.microsoft.com/office/drawing/2014/main" id="{313A41AC-A63E-5541-ADF4-182EFBFC02C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9406"/>
          <a:stretch/>
        </p:blipFill>
        <p:spPr>
          <a:xfrm>
            <a:off x="6044106" y="1514475"/>
            <a:ext cx="5690694" cy="4092575"/>
          </a:xfrm>
          <a:prstGeom prst="rect">
            <a:avLst/>
          </a:prstGeom>
        </p:spPr>
      </p:pic>
      <p:sp>
        <p:nvSpPr>
          <p:cNvPr id="18" name="TextBox 17">
            <a:extLst>
              <a:ext uri="{FF2B5EF4-FFF2-40B4-BE49-F238E27FC236}">
                <a16:creationId xmlns="" xmlns:a16="http://schemas.microsoft.com/office/drawing/2014/main" id="{DD0DC65B-AC1B-FC4A-9CA6-D3ECCD530559}"/>
              </a:ext>
            </a:extLst>
          </p:cNvPr>
          <p:cNvSpPr txBox="1"/>
          <p:nvPr/>
        </p:nvSpPr>
        <p:spPr>
          <a:xfrm>
            <a:off x="1776548" y="1664023"/>
            <a:ext cx="3853543" cy="276999"/>
          </a:xfrm>
          <a:prstGeom prst="rect">
            <a:avLst/>
          </a:prstGeom>
          <a:noFill/>
        </p:spPr>
        <p:txBody>
          <a:bodyPr wrap="square" rtlCol="0">
            <a:spAutoFit/>
          </a:bodyPr>
          <a:lstStyle/>
          <a:p>
            <a:r>
              <a:rPr lang="en-US" sz="1200" dirty="0"/>
              <a:t>Counter Response Function WOPC – 8 Channels</a:t>
            </a:r>
          </a:p>
        </p:txBody>
      </p:sp>
      <p:sp>
        <p:nvSpPr>
          <p:cNvPr id="19" name="TextBox 18">
            <a:extLst>
              <a:ext uri="{FF2B5EF4-FFF2-40B4-BE49-F238E27FC236}">
                <a16:creationId xmlns="" xmlns:a16="http://schemas.microsoft.com/office/drawing/2014/main" id="{2DCEB184-A120-764B-973E-CCFA4E44C8B6}"/>
              </a:ext>
            </a:extLst>
          </p:cNvPr>
          <p:cNvSpPr txBox="1"/>
          <p:nvPr/>
        </p:nvSpPr>
        <p:spPr>
          <a:xfrm>
            <a:off x="7376159" y="1682126"/>
            <a:ext cx="3348447" cy="276999"/>
          </a:xfrm>
          <a:prstGeom prst="rect">
            <a:avLst/>
          </a:prstGeom>
          <a:noFill/>
        </p:spPr>
        <p:txBody>
          <a:bodyPr wrap="square" rtlCol="0">
            <a:spAutoFit/>
          </a:bodyPr>
          <a:lstStyle/>
          <a:p>
            <a:r>
              <a:rPr lang="en-US" sz="1200" dirty="0"/>
              <a:t>Counter Response Function LOPC – 32 Channels</a:t>
            </a:r>
          </a:p>
        </p:txBody>
      </p:sp>
      <p:sp>
        <p:nvSpPr>
          <p:cNvPr id="24" name="TextBox 23">
            <a:extLst>
              <a:ext uri="{FF2B5EF4-FFF2-40B4-BE49-F238E27FC236}">
                <a16:creationId xmlns="" xmlns:a16="http://schemas.microsoft.com/office/drawing/2014/main" id="{8B5C3073-3793-6B4F-B7D1-6E4F700532C0}"/>
              </a:ext>
            </a:extLst>
          </p:cNvPr>
          <p:cNvSpPr txBox="1"/>
          <p:nvPr/>
        </p:nvSpPr>
        <p:spPr>
          <a:xfrm>
            <a:off x="2488929" y="5638518"/>
            <a:ext cx="3853543" cy="276999"/>
          </a:xfrm>
          <a:prstGeom prst="rect">
            <a:avLst/>
          </a:prstGeom>
          <a:noFill/>
        </p:spPr>
        <p:txBody>
          <a:bodyPr wrap="square" rtlCol="0">
            <a:spAutoFit/>
          </a:bodyPr>
          <a:lstStyle/>
          <a:p>
            <a:r>
              <a:rPr lang="en-US" sz="1200" dirty="0"/>
              <a:t>Particle Radius [µm]</a:t>
            </a:r>
          </a:p>
        </p:txBody>
      </p:sp>
      <p:sp>
        <p:nvSpPr>
          <p:cNvPr id="25" name="TextBox 24">
            <a:extLst>
              <a:ext uri="{FF2B5EF4-FFF2-40B4-BE49-F238E27FC236}">
                <a16:creationId xmlns="" xmlns:a16="http://schemas.microsoft.com/office/drawing/2014/main" id="{A1507796-50B2-8047-8CFF-7EB0F0987FFC}"/>
              </a:ext>
            </a:extLst>
          </p:cNvPr>
          <p:cNvSpPr txBox="1"/>
          <p:nvPr/>
        </p:nvSpPr>
        <p:spPr>
          <a:xfrm>
            <a:off x="8374201" y="5607050"/>
            <a:ext cx="3853543" cy="276999"/>
          </a:xfrm>
          <a:prstGeom prst="rect">
            <a:avLst/>
          </a:prstGeom>
          <a:noFill/>
        </p:spPr>
        <p:txBody>
          <a:bodyPr wrap="square" rtlCol="0">
            <a:spAutoFit/>
          </a:bodyPr>
          <a:lstStyle/>
          <a:p>
            <a:r>
              <a:rPr lang="en-US" sz="1200" dirty="0"/>
              <a:t>Particle Radius [µm]</a:t>
            </a:r>
          </a:p>
        </p:txBody>
      </p:sp>
      <p:grpSp>
        <p:nvGrpSpPr>
          <p:cNvPr id="28" name="Group 27">
            <a:extLst>
              <a:ext uri="{FF2B5EF4-FFF2-40B4-BE49-F238E27FC236}">
                <a16:creationId xmlns="" xmlns:a16="http://schemas.microsoft.com/office/drawing/2014/main" id="{75B12957-2EF0-5541-B2E1-87180900001F}"/>
              </a:ext>
            </a:extLst>
          </p:cNvPr>
          <p:cNvGrpSpPr/>
          <p:nvPr/>
        </p:nvGrpSpPr>
        <p:grpSpPr>
          <a:xfrm>
            <a:off x="6096000" y="1514475"/>
            <a:ext cx="5649452" cy="4092575"/>
            <a:chOff x="6096000" y="1514475"/>
            <a:chExt cx="5649452" cy="4092575"/>
          </a:xfrm>
        </p:grpSpPr>
        <p:pic>
          <p:nvPicPr>
            <p:cNvPr id="14" name="Picture 13" descr="LOPC CRF 128 Channels.png">
              <a:extLst>
                <a:ext uri="{FF2B5EF4-FFF2-40B4-BE49-F238E27FC236}">
                  <a16:creationId xmlns="" xmlns:a16="http://schemas.microsoft.com/office/drawing/2014/main" id="{71E72310-4427-9B4F-B2B1-D49AF453544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 b="9415"/>
            <a:stretch/>
          </p:blipFill>
          <p:spPr>
            <a:xfrm>
              <a:off x="6096000" y="1514475"/>
              <a:ext cx="5649452" cy="4092575"/>
            </a:xfrm>
            <a:prstGeom prst="rect">
              <a:avLst/>
            </a:prstGeom>
          </p:spPr>
        </p:pic>
        <p:sp>
          <p:nvSpPr>
            <p:cNvPr id="27" name="TextBox 26">
              <a:extLst>
                <a:ext uri="{FF2B5EF4-FFF2-40B4-BE49-F238E27FC236}">
                  <a16:creationId xmlns="" xmlns:a16="http://schemas.microsoft.com/office/drawing/2014/main" id="{22C471BB-3518-F544-B4D9-3793FD9EEEBD}"/>
                </a:ext>
              </a:extLst>
            </p:cNvPr>
            <p:cNvSpPr txBox="1"/>
            <p:nvPr/>
          </p:nvSpPr>
          <p:spPr>
            <a:xfrm>
              <a:off x="7365507" y="1682126"/>
              <a:ext cx="3348447" cy="276999"/>
            </a:xfrm>
            <a:prstGeom prst="rect">
              <a:avLst/>
            </a:prstGeom>
            <a:solidFill>
              <a:schemeClr val="bg1"/>
            </a:solidFill>
          </p:spPr>
          <p:txBody>
            <a:bodyPr wrap="square" rtlCol="0">
              <a:spAutoFit/>
            </a:bodyPr>
            <a:lstStyle/>
            <a:p>
              <a:r>
                <a:rPr lang="en-US" sz="1200" dirty="0"/>
                <a:t>Counter Response Function LOPC – 128 Channels</a:t>
              </a:r>
            </a:p>
          </p:txBody>
        </p:sp>
      </p:grpSp>
    </p:spTree>
    <p:extLst>
      <p:ext uri="{BB962C8B-B14F-4D97-AF65-F5344CB8AC3E}">
        <p14:creationId xmlns:p14="http://schemas.microsoft.com/office/powerpoint/2010/main" val="357652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AGU Chapman Meeting March 2018</a:t>
            </a:r>
          </a:p>
        </p:txBody>
      </p:sp>
      <p:pic>
        <p:nvPicPr>
          <p:cNvPr id="8" name="Picture 7" descr="LOPC_July2017_Matrix_dndlog.pdf"/>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726674" y="50383"/>
            <a:ext cx="4808946" cy="6671092"/>
          </a:xfrm>
          <a:prstGeom prst="rect">
            <a:avLst/>
          </a:prstGeom>
          <a:solidFill>
            <a:schemeClr val="bg1"/>
          </a:solidFill>
        </p:spPr>
      </p:pic>
      <p:grpSp>
        <p:nvGrpSpPr>
          <p:cNvPr id="11" name="Group 10"/>
          <p:cNvGrpSpPr/>
          <p:nvPr/>
        </p:nvGrpSpPr>
        <p:grpSpPr>
          <a:xfrm>
            <a:off x="6535620" y="1837357"/>
            <a:ext cx="4009578" cy="3102220"/>
            <a:chOff x="4859314" y="1904905"/>
            <a:chExt cx="4284686" cy="3426461"/>
          </a:xfrm>
        </p:grpSpPr>
        <p:pic>
          <p:nvPicPr>
            <p:cNvPr id="9" name="Picture 8" descr="12-15k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9314" y="1904905"/>
              <a:ext cx="4284686" cy="3426461"/>
            </a:xfrm>
            <a:prstGeom prst="rect">
              <a:avLst/>
            </a:prstGeom>
          </p:spPr>
        </p:pic>
        <p:sp>
          <p:nvSpPr>
            <p:cNvPr id="10" name="Rectangle 9"/>
            <p:cNvSpPr/>
            <p:nvPr/>
          </p:nvSpPr>
          <p:spPr>
            <a:xfrm>
              <a:off x="6228864" y="2012986"/>
              <a:ext cx="1661932" cy="243179"/>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cxnSp>
        <p:nvCxnSpPr>
          <p:cNvPr id="13" name="Straight Connector 12"/>
          <p:cNvCxnSpPr/>
          <p:nvPr/>
        </p:nvCxnSpPr>
        <p:spPr>
          <a:xfrm flipV="1">
            <a:off x="2861652" y="1837357"/>
            <a:ext cx="3673968" cy="1729276"/>
          </a:xfrm>
          <a:prstGeom prst="line">
            <a:avLst/>
          </a:prstGeom>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a:off x="3185932" y="3566633"/>
            <a:ext cx="3349689" cy="1372944"/>
          </a:xfrm>
          <a:prstGeom prst="line">
            <a:avLst/>
          </a:prstGeom>
        </p:spPr>
        <p:style>
          <a:lnRef idx="2">
            <a:schemeClr val="dk1"/>
          </a:lnRef>
          <a:fillRef idx="0">
            <a:schemeClr val="dk1"/>
          </a:fillRef>
          <a:effectRef idx="1">
            <a:schemeClr val="dk1"/>
          </a:effectRef>
          <a:fontRef idx="minor">
            <a:schemeClr val="tx1"/>
          </a:fontRef>
        </p:style>
      </p:cxnSp>
      <p:sp>
        <p:nvSpPr>
          <p:cNvPr id="17" name="TextBox 16"/>
          <p:cNvSpPr txBox="1"/>
          <p:nvPr/>
        </p:nvSpPr>
        <p:spPr>
          <a:xfrm>
            <a:off x="9917356" y="6075144"/>
            <a:ext cx="1932164" cy="646331"/>
          </a:xfrm>
          <a:prstGeom prst="rect">
            <a:avLst/>
          </a:prstGeom>
          <a:noFill/>
        </p:spPr>
        <p:txBody>
          <a:bodyPr wrap="square" rtlCol="0">
            <a:spAutoFit/>
          </a:bodyPr>
          <a:lstStyle/>
          <a:p>
            <a:r>
              <a:rPr lang="en-US" dirty="0">
                <a:solidFill>
                  <a:srgbClr val="FFFFFF"/>
                </a:solidFill>
              </a:rPr>
              <a:t>Figure Courtesy of Doug Goetz</a:t>
            </a:r>
          </a:p>
        </p:txBody>
      </p:sp>
      <p:sp>
        <p:nvSpPr>
          <p:cNvPr id="12" name="TextBox 11">
            <a:extLst>
              <a:ext uri="{FF2B5EF4-FFF2-40B4-BE49-F238E27FC236}">
                <a16:creationId xmlns="" xmlns:a16="http://schemas.microsoft.com/office/drawing/2014/main" id="{376695B7-F472-AF43-BDB2-F30480BF480E}"/>
              </a:ext>
            </a:extLst>
          </p:cNvPr>
          <p:cNvSpPr txBox="1"/>
          <p:nvPr/>
        </p:nvSpPr>
        <p:spPr>
          <a:xfrm>
            <a:off x="6535618" y="4939577"/>
            <a:ext cx="4009579" cy="461665"/>
          </a:xfrm>
          <a:prstGeom prst="rect">
            <a:avLst/>
          </a:prstGeom>
          <a:solidFill>
            <a:schemeClr val="bg1"/>
          </a:solidFill>
        </p:spPr>
        <p:txBody>
          <a:bodyPr wrap="square" rtlCol="0">
            <a:spAutoFit/>
          </a:bodyPr>
          <a:lstStyle/>
          <a:p>
            <a:r>
              <a:rPr lang="en-US" sz="1200" dirty="0"/>
              <a:t>Example corrected number density distribution from lower stratosphere. </a:t>
            </a:r>
          </a:p>
        </p:txBody>
      </p:sp>
      <p:grpSp>
        <p:nvGrpSpPr>
          <p:cNvPr id="2" name="Group 1">
            <a:extLst>
              <a:ext uri="{FF2B5EF4-FFF2-40B4-BE49-F238E27FC236}">
                <a16:creationId xmlns="" xmlns:a16="http://schemas.microsoft.com/office/drawing/2014/main" id="{9F821B70-52AE-6043-8E9A-C4258DBB2189}"/>
              </a:ext>
            </a:extLst>
          </p:cNvPr>
          <p:cNvGrpSpPr/>
          <p:nvPr/>
        </p:nvGrpSpPr>
        <p:grpSpPr>
          <a:xfrm>
            <a:off x="6188325" y="1598810"/>
            <a:ext cx="5057090" cy="3935646"/>
            <a:chOff x="6400910" y="1637262"/>
            <a:chExt cx="5057090" cy="3935646"/>
          </a:xfrm>
        </p:grpSpPr>
        <p:pic>
          <p:nvPicPr>
            <p:cNvPr id="15" name="Content Placeholder 7" descr="NOPC with PHA Rev B 300nm PSLs.png">
              <a:extLst>
                <a:ext uri="{FF2B5EF4-FFF2-40B4-BE49-F238E27FC236}">
                  <a16:creationId xmlns="" xmlns:a16="http://schemas.microsoft.com/office/drawing/2014/main" id="{691CAAA7-ACAE-A84F-BA2D-F747C76AFA0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91" b="1620"/>
            <a:stretch/>
          </p:blipFill>
          <p:spPr>
            <a:xfrm>
              <a:off x="6434855" y="1637262"/>
              <a:ext cx="5023145" cy="3763980"/>
            </a:xfrm>
            <a:prstGeom prst="rect">
              <a:avLst/>
            </a:prstGeom>
          </p:spPr>
        </p:pic>
        <p:sp>
          <p:nvSpPr>
            <p:cNvPr id="16" name="TextBox 15">
              <a:extLst>
                <a:ext uri="{FF2B5EF4-FFF2-40B4-BE49-F238E27FC236}">
                  <a16:creationId xmlns="" xmlns:a16="http://schemas.microsoft.com/office/drawing/2014/main" id="{80DD33B7-2370-C440-A105-92F1E03FC719}"/>
                </a:ext>
              </a:extLst>
            </p:cNvPr>
            <p:cNvSpPr txBox="1"/>
            <p:nvPr/>
          </p:nvSpPr>
          <p:spPr>
            <a:xfrm>
              <a:off x="6400910" y="5295909"/>
              <a:ext cx="5057090" cy="276999"/>
            </a:xfrm>
            <a:prstGeom prst="rect">
              <a:avLst/>
            </a:prstGeom>
            <a:solidFill>
              <a:schemeClr val="bg1"/>
            </a:solidFill>
          </p:spPr>
          <p:txBody>
            <a:bodyPr wrap="square" rtlCol="0">
              <a:spAutoFit/>
            </a:bodyPr>
            <a:lstStyle/>
            <a:p>
              <a:r>
                <a:rPr lang="en-US" sz="1200" dirty="0"/>
                <a:t>Laboratory response to 300nm calibration particles. </a:t>
              </a:r>
            </a:p>
          </p:txBody>
        </p:sp>
      </p:grpSp>
    </p:spTree>
    <p:extLst>
      <p:ext uri="{BB962C8B-B14F-4D97-AF65-F5344CB8AC3E}">
        <p14:creationId xmlns:p14="http://schemas.microsoft.com/office/powerpoint/2010/main" val="249952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3FF1610-97D2-464B-813E-FCC508584159}"/>
              </a:ext>
            </a:extLst>
          </p:cNvPr>
          <p:cNvSpPr>
            <a:spLocks noGrp="1"/>
          </p:cNvSpPr>
          <p:nvPr>
            <p:ph sz="half" idx="1"/>
          </p:nvPr>
        </p:nvSpPr>
        <p:spPr>
          <a:xfrm>
            <a:off x="793955" y="1324180"/>
            <a:ext cx="5181600" cy="4351338"/>
          </a:xfrm>
          <a:ln>
            <a:solidFill>
              <a:schemeClr val="bg1"/>
            </a:solidFill>
          </a:ln>
        </p:spPr>
        <p:txBody>
          <a:bodyPr>
            <a:normAutofit fontScale="92500" lnSpcReduction="20000"/>
          </a:bodyPr>
          <a:lstStyle/>
          <a:p>
            <a:pPr marL="0" indent="0">
              <a:buNone/>
            </a:pPr>
            <a:r>
              <a:rPr lang="en-US" sz="3500" b="1" dirty="0">
                <a:solidFill>
                  <a:schemeClr val="bg1"/>
                </a:solidFill>
              </a:rPr>
              <a:t>Completed:</a:t>
            </a:r>
          </a:p>
          <a:p>
            <a:r>
              <a:rPr lang="en-US" dirty="0">
                <a:solidFill>
                  <a:schemeClr val="bg1"/>
                </a:solidFill>
              </a:rPr>
              <a:t>Closed loop pump control</a:t>
            </a:r>
          </a:p>
          <a:p>
            <a:r>
              <a:rPr lang="en-US" dirty="0">
                <a:solidFill>
                  <a:schemeClr val="bg1"/>
                </a:solidFill>
              </a:rPr>
              <a:t>LOPC mechanical housing redesigned for production</a:t>
            </a:r>
          </a:p>
          <a:p>
            <a:r>
              <a:rPr lang="en-US" dirty="0">
                <a:solidFill>
                  <a:schemeClr val="bg1"/>
                </a:solidFill>
              </a:rPr>
              <a:t>Lower cost CNC condensation and growth chamber</a:t>
            </a:r>
          </a:p>
          <a:p>
            <a:r>
              <a:rPr lang="en-US" dirty="0">
                <a:solidFill>
                  <a:schemeClr val="bg1"/>
                </a:solidFill>
              </a:rPr>
              <a:t>Vacuum chamber comparisons with WOPC</a:t>
            </a:r>
          </a:p>
          <a:p>
            <a:r>
              <a:rPr lang="en-US" dirty="0">
                <a:solidFill>
                  <a:schemeClr val="bg1"/>
                </a:solidFill>
              </a:rPr>
              <a:t>Radiosonde and satellite telemetry system </a:t>
            </a:r>
          </a:p>
          <a:p>
            <a:r>
              <a:rPr lang="en-US" dirty="0">
                <a:solidFill>
                  <a:schemeClr val="bg1"/>
                </a:solidFill>
              </a:rPr>
              <a:t>Test flights of low cost OPC</a:t>
            </a:r>
          </a:p>
          <a:p>
            <a:endParaRPr lang="en-US" dirty="0">
              <a:solidFill>
                <a:schemeClr val="bg1"/>
              </a:solidFill>
            </a:endParaRPr>
          </a:p>
        </p:txBody>
      </p:sp>
      <p:sp>
        <p:nvSpPr>
          <p:cNvPr id="4" name="Content Placeholder 3">
            <a:extLst>
              <a:ext uri="{FF2B5EF4-FFF2-40B4-BE49-F238E27FC236}">
                <a16:creationId xmlns="" xmlns:a16="http://schemas.microsoft.com/office/drawing/2014/main" id="{3CFC3977-FF8F-CD4D-A830-5EC198CF5864}"/>
              </a:ext>
            </a:extLst>
          </p:cNvPr>
          <p:cNvSpPr>
            <a:spLocks noGrp="1"/>
          </p:cNvSpPr>
          <p:nvPr>
            <p:ph sz="half" idx="2"/>
          </p:nvPr>
        </p:nvSpPr>
        <p:spPr>
          <a:xfrm>
            <a:off x="6127955" y="1324180"/>
            <a:ext cx="5181600" cy="4351338"/>
          </a:xfrm>
          <a:ln>
            <a:solidFill>
              <a:schemeClr val="bg1"/>
            </a:solidFill>
          </a:ln>
        </p:spPr>
        <p:txBody>
          <a:bodyPr>
            <a:normAutofit fontScale="92500" lnSpcReduction="20000"/>
          </a:bodyPr>
          <a:lstStyle/>
          <a:p>
            <a:pPr marL="0" indent="0">
              <a:buNone/>
            </a:pPr>
            <a:r>
              <a:rPr lang="en-US" sz="3500" b="1" dirty="0">
                <a:solidFill>
                  <a:schemeClr val="bg1"/>
                </a:solidFill>
              </a:rPr>
              <a:t>Still to do:</a:t>
            </a:r>
          </a:p>
          <a:p>
            <a:r>
              <a:rPr lang="en-US" dirty="0">
                <a:solidFill>
                  <a:schemeClr val="bg1"/>
                </a:solidFill>
              </a:rPr>
              <a:t>In flight comparison with WOPC!</a:t>
            </a:r>
          </a:p>
          <a:p>
            <a:r>
              <a:rPr lang="en-US" dirty="0">
                <a:solidFill>
                  <a:schemeClr val="bg1"/>
                </a:solidFill>
              </a:rPr>
              <a:t>Repackage CNC for higher volume production</a:t>
            </a:r>
          </a:p>
          <a:p>
            <a:r>
              <a:rPr lang="en-US" dirty="0">
                <a:solidFill>
                  <a:schemeClr val="bg1"/>
                </a:solidFill>
              </a:rPr>
              <a:t>Validate low cost commercial OPC for non-recoverable flights</a:t>
            </a:r>
          </a:p>
          <a:p>
            <a:r>
              <a:rPr lang="en-US" dirty="0">
                <a:solidFill>
                  <a:schemeClr val="bg1"/>
                </a:solidFill>
              </a:rPr>
              <a:t>Commence regular flights</a:t>
            </a:r>
          </a:p>
        </p:txBody>
      </p:sp>
    </p:spTree>
    <p:extLst>
      <p:ext uri="{BB962C8B-B14F-4D97-AF65-F5344CB8AC3E}">
        <p14:creationId xmlns:p14="http://schemas.microsoft.com/office/powerpoint/2010/main" val="3438740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07BA29D1-F50A-1C40-9B1A-9FD0D02E290C}"/>
              </a:ext>
            </a:extLst>
          </p:cNvPr>
          <p:cNvSpPr>
            <a:spLocks noGrp="1"/>
          </p:cNvSpPr>
          <p:nvPr>
            <p:ph type="title"/>
          </p:nvPr>
        </p:nvSpPr>
        <p:spPr/>
        <p:txBody>
          <a:bodyPr>
            <a:noAutofit/>
          </a:bodyPr>
          <a:lstStyle/>
          <a:p>
            <a:r>
              <a:rPr lang="en-US" sz="2400" dirty="0">
                <a:solidFill>
                  <a:schemeClr val="bg1"/>
                </a:solidFill>
              </a:rPr>
              <a:t>5. Maintain and enhance an in situ measurement capability to provide measurement data from regions with high aerosol loadings that may be opaque to limb sounding measurements during future volcanic eruptions</a:t>
            </a:r>
            <a:endParaRPr lang="en-US" sz="2400" dirty="0"/>
          </a:p>
        </p:txBody>
      </p:sp>
      <p:pic>
        <p:nvPicPr>
          <p:cNvPr id="16" name="Picture 15">
            <a:extLst>
              <a:ext uri="{FF2B5EF4-FFF2-40B4-BE49-F238E27FC236}">
                <a16:creationId xmlns="" xmlns:a16="http://schemas.microsoft.com/office/drawing/2014/main" id="{DF5E8C10-EC07-1C4A-BFF1-817E15F75B4A}"/>
              </a:ext>
            </a:extLst>
          </p:cNvPr>
          <p:cNvPicPr>
            <a:picLocks noChangeAspect="1"/>
          </p:cNvPicPr>
          <p:nvPr/>
        </p:nvPicPr>
        <p:blipFill>
          <a:blip r:embed="rId3"/>
          <a:stretch>
            <a:fillRect/>
          </a:stretch>
        </p:blipFill>
        <p:spPr>
          <a:xfrm>
            <a:off x="336754" y="2265943"/>
            <a:ext cx="4810432" cy="3574418"/>
          </a:xfrm>
          <a:prstGeom prst="rect">
            <a:avLst/>
          </a:prstGeom>
        </p:spPr>
      </p:pic>
      <p:pic>
        <p:nvPicPr>
          <p:cNvPr id="17" name="Picture 16">
            <a:extLst>
              <a:ext uri="{FF2B5EF4-FFF2-40B4-BE49-F238E27FC236}">
                <a16:creationId xmlns="" xmlns:a16="http://schemas.microsoft.com/office/drawing/2014/main" id="{FCC88381-90F4-E94C-9211-CC6650778741}"/>
              </a:ext>
            </a:extLst>
          </p:cNvPr>
          <p:cNvPicPr>
            <a:picLocks noChangeAspect="1"/>
          </p:cNvPicPr>
          <p:nvPr/>
        </p:nvPicPr>
        <p:blipFill>
          <a:blip r:embed="rId4"/>
          <a:stretch>
            <a:fillRect/>
          </a:stretch>
        </p:blipFill>
        <p:spPr>
          <a:xfrm>
            <a:off x="5845277" y="2456700"/>
            <a:ext cx="6145538" cy="3383661"/>
          </a:xfrm>
          <a:prstGeom prst="rect">
            <a:avLst/>
          </a:prstGeom>
        </p:spPr>
      </p:pic>
      <p:sp>
        <p:nvSpPr>
          <p:cNvPr id="18" name="Right Arrow 17">
            <a:extLst>
              <a:ext uri="{FF2B5EF4-FFF2-40B4-BE49-F238E27FC236}">
                <a16:creationId xmlns="" xmlns:a16="http://schemas.microsoft.com/office/drawing/2014/main" id="{4DE00AD3-A100-EF4F-A27C-12007A35618F}"/>
              </a:ext>
            </a:extLst>
          </p:cNvPr>
          <p:cNvSpPr/>
          <p:nvPr/>
        </p:nvSpPr>
        <p:spPr>
          <a:xfrm>
            <a:off x="4881716" y="3451123"/>
            <a:ext cx="870155" cy="98814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 xmlns:a16="http://schemas.microsoft.com/office/drawing/2014/main" id="{25DE8F0E-0745-D143-A090-F680A52B9D5E}"/>
              </a:ext>
            </a:extLst>
          </p:cNvPr>
          <p:cNvSpPr txBox="1"/>
          <p:nvPr/>
        </p:nvSpPr>
        <p:spPr>
          <a:xfrm>
            <a:off x="9358489" y="6421707"/>
            <a:ext cx="3194755" cy="369332"/>
          </a:xfrm>
          <a:prstGeom prst="rect">
            <a:avLst/>
          </a:prstGeom>
          <a:noFill/>
        </p:spPr>
        <p:txBody>
          <a:bodyPr wrap="square" rtlCol="0">
            <a:spAutoFit/>
          </a:bodyPr>
          <a:lstStyle/>
          <a:p>
            <a:r>
              <a:rPr lang="en-US" i="1" dirty="0">
                <a:solidFill>
                  <a:schemeClr val="bg1"/>
                </a:solidFill>
              </a:rPr>
              <a:t>SPARC ASAP Report 2006</a:t>
            </a:r>
          </a:p>
        </p:txBody>
      </p:sp>
    </p:spTree>
    <p:extLst>
      <p:ext uri="{BB962C8B-B14F-4D97-AF65-F5344CB8AC3E}">
        <p14:creationId xmlns:p14="http://schemas.microsoft.com/office/powerpoint/2010/main" val="730364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56306C-7B31-6144-A28F-BA641F5C1B6E}"/>
              </a:ext>
            </a:extLst>
          </p:cNvPr>
          <p:cNvSpPr>
            <a:spLocks noGrp="1"/>
          </p:cNvSpPr>
          <p:nvPr>
            <p:ph type="title"/>
          </p:nvPr>
        </p:nvSpPr>
        <p:spPr>
          <a:xfrm>
            <a:off x="839788" y="0"/>
            <a:ext cx="10515600" cy="1325563"/>
          </a:xfrm>
        </p:spPr>
        <p:txBody>
          <a:bodyPr/>
          <a:lstStyle/>
          <a:p>
            <a:r>
              <a:rPr lang="en-US" dirty="0" err="1">
                <a:solidFill>
                  <a:schemeClr val="bg1"/>
                </a:solidFill>
              </a:rPr>
              <a:t>VolKilau</a:t>
            </a:r>
            <a:r>
              <a:rPr lang="en-US" dirty="0">
                <a:solidFill>
                  <a:schemeClr val="bg1"/>
                </a:solidFill>
              </a:rPr>
              <a:t> Volcanic Response Mission</a:t>
            </a:r>
          </a:p>
        </p:txBody>
      </p:sp>
      <p:sp>
        <p:nvSpPr>
          <p:cNvPr id="11" name="Text Placeholder 10">
            <a:extLst>
              <a:ext uri="{FF2B5EF4-FFF2-40B4-BE49-F238E27FC236}">
                <a16:creationId xmlns="" xmlns:a16="http://schemas.microsoft.com/office/drawing/2014/main" id="{864727E2-E4F5-744E-898C-3B305F5153F7}"/>
              </a:ext>
            </a:extLst>
          </p:cNvPr>
          <p:cNvSpPr>
            <a:spLocks noGrp="1"/>
          </p:cNvSpPr>
          <p:nvPr>
            <p:ph type="body" idx="1"/>
          </p:nvPr>
        </p:nvSpPr>
        <p:spPr>
          <a:xfrm>
            <a:off x="507454" y="5268506"/>
            <a:ext cx="5363236" cy="1184887"/>
          </a:xfrm>
        </p:spPr>
        <p:txBody>
          <a:bodyPr>
            <a:noAutofit/>
          </a:bodyPr>
          <a:lstStyle/>
          <a:p>
            <a:pPr marL="342900" indent="-342900">
              <a:buFont typeface="Arial" panose="020B0604020202020204" pitchFamily="34" charset="0"/>
              <a:buChar char="•"/>
            </a:pPr>
            <a:r>
              <a:rPr lang="en-US" sz="1600" b="0" dirty="0">
                <a:solidFill>
                  <a:schemeClr val="bg1"/>
                </a:solidFill>
              </a:rPr>
              <a:t>Quantify the aerosol and SO</a:t>
            </a:r>
            <a:r>
              <a:rPr lang="en-US" sz="1600" b="0" baseline="-25000" dirty="0">
                <a:solidFill>
                  <a:schemeClr val="bg1"/>
                </a:solidFill>
              </a:rPr>
              <a:t>2</a:t>
            </a:r>
            <a:r>
              <a:rPr lang="en-US" sz="1600" b="0" dirty="0">
                <a:solidFill>
                  <a:schemeClr val="bg1"/>
                </a:solidFill>
              </a:rPr>
              <a:t> emissions from the </a:t>
            </a:r>
            <a:r>
              <a:rPr lang="en-US" sz="1600" b="0" dirty="0" err="1">
                <a:solidFill>
                  <a:schemeClr val="bg1"/>
                </a:solidFill>
              </a:rPr>
              <a:t>Kileauea</a:t>
            </a:r>
            <a:r>
              <a:rPr lang="en-US" sz="1600" b="0" dirty="0">
                <a:solidFill>
                  <a:schemeClr val="bg1"/>
                </a:solidFill>
              </a:rPr>
              <a:t> eruption</a:t>
            </a:r>
          </a:p>
          <a:p>
            <a:pPr marL="342900" indent="-342900">
              <a:buFont typeface="Arial" panose="020B0604020202020204" pitchFamily="34" charset="0"/>
              <a:buChar char="•"/>
            </a:pPr>
            <a:r>
              <a:rPr lang="en-US" sz="1600" b="0" dirty="0">
                <a:solidFill>
                  <a:schemeClr val="bg1"/>
                </a:solidFill>
              </a:rPr>
              <a:t>Demonstrate and refine strategy for a rapid response to a volcanic event with stratospheric impacts</a:t>
            </a:r>
          </a:p>
        </p:txBody>
      </p:sp>
      <p:pic>
        <p:nvPicPr>
          <p:cNvPr id="5" name="Content Placeholder 4">
            <a:extLst>
              <a:ext uri="{FF2B5EF4-FFF2-40B4-BE49-F238E27FC236}">
                <a16:creationId xmlns="" xmlns:a16="http://schemas.microsoft.com/office/drawing/2014/main" id="{11C05B25-7097-B44D-8746-734B518BE8EB}"/>
              </a:ext>
            </a:extLst>
          </p:cNvPr>
          <p:cNvPicPr>
            <a:picLocks noGrp="1" noChangeAspect="1"/>
          </p:cNvPicPr>
          <p:nvPr>
            <p:ph sz="half" idx="2"/>
          </p:nvPr>
        </p:nvPicPr>
        <p:blipFill rotWithShape="1">
          <a:blip r:embed="rId3"/>
          <a:stretch/>
        </p:blipFill>
        <p:spPr>
          <a:xfrm>
            <a:off x="507454" y="1196530"/>
            <a:ext cx="5590134" cy="3931300"/>
          </a:xfrm>
        </p:spPr>
      </p:pic>
      <p:sp>
        <p:nvSpPr>
          <p:cNvPr id="12" name="Text Placeholder 11">
            <a:extLst>
              <a:ext uri="{FF2B5EF4-FFF2-40B4-BE49-F238E27FC236}">
                <a16:creationId xmlns="" xmlns:a16="http://schemas.microsoft.com/office/drawing/2014/main" id="{67C9BCFA-BDD7-2646-8905-34DAE01E1A79}"/>
              </a:ext>
            </a:extLst>
          </p:cNvPr>
          <p:cNvSpPr>
            <a:spLocks noGrp="1"/>
          </p:cNvSpPr>
          <p:nvPr>
            <p:ph type="body" sz="quarter" idx="3"/>
          </p:nvPr>
        </p:nvSpPr>
        <p:spPr>
          <a:xfrm>
            <a:off x="6203022" y="4788538"/>
            <a:ext cx="5988977" cy="1898364"/>
          </a:xfrm>
        </p:spPr>
        <p:txBody>
          <a:bodyPr>
            <a:noAutofit/>
          </a:bodyPr>
          <a:lstStyle/>
          <a:p>
            <a:pPr marL="342900" indent="-342900">
              <a:buFont typeface="Arial" panose="020B0604020202020204" pitchFamily="34" charset="0"/>
              <a:buChar char="•"/>
            </a:pPr>
            <a:r>
              <a:rPr lang="en-US" sz="1600" b="0" dirty="0">
                <a:solidFill>
                  <a:schemeClr val="bg1"/>
                </a:solidFill>
              </a:rPr>
              <a:t>In dense volcanic plume, even simple OPCs have sufficient resolution. </a:t>
            </a:r>
          </a:p>
          <a:p>
            <a:pPr marL="342900" indent="-342900">
              <a:buFont typeface="Arial" panose="020B0604020202020204" pitchFamily="34" charset="0"/>
              <a:buChar char="•"/>
            </a:pPr>
            <a:r>
              <a:rPr lang="en-US" sz="1600" b="0" dirty="0">
                <a:solidFill>
                  <a:schemeClr val="bg1"/>
                </a:solidFill>
              </a:rPr>
              <a:t>Successfully demonstrated ability to rapidly respond to an eruption and collect the sort of data necessary to fill in satellite gaps</a:t>
            </a:r>
          </a:p>
        </p:txBody>
      </p:sp>
      <p:pic>
        <p:nvPicPr>
          <p:cNvPr id="9" name="Picture 8">
            <a:extLst>
              <a:ext uri="{FF2B5EF4-FFF2-40B4-BE49-F238E27FC236}">
                <a16:creationId xmlns="" xmlns:a16="http://schemas.microsoft.com/office/drawing/2014/main" id="{17542307-50C4-7C42-84D5-DE83070097F6}"/>
              </a:ext>
            </a:extLst>
          </p:cNvPr>
          <p:cNvPicPr>
            <a:picLocks noChangeAspect="1"/>
          </p:cNvPicPr>
          <p:nvPr/>
        </p:nvPicPr>
        <p:blipFill rotWithShape="1">
          <a:blip r:embed="rId4"/>
          <a:srcRect l="5971" t="4313" r="4775" b="5098"/>
          <a:stretch/>
        </p:blipFill>
        <p:spPr>
          <a:xfrm>
            <a:off x="6610529" y="1196530"/>
            <a:ext cx="4950308" cy="3916168"/>
          </a:xfrm>
          <a:prstGeom prst="rect">
            <a:avLst/>
          </a:prstGeom>
        </p:spPr>
      </p:pic>
    </p:spTree>
    <p:extLst>
      <p:ext uri="{BB962C8B-B14F-4D97-AF65-F5344CB8AC3E}">
        <p14:creationId xmlns:p14="http://schemas.microsoft.com/office/powerpoint/2010/main" val="4016018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0C9FA94-AC9A-4745-8EBD-9E06BB6571B0}"/>
              </a:ext>
            </a:extLst>
          </p:cNvPr>
          <p:cNvSpPr>
            <a:spLocks noGrp="1"/>
          </p:cNvSpPr>
          <p:nvPr>
            <p:ph type="title"/>
          </p:nvPr>
        </p:nvSpPr>
        <p:spPr/>
        <p:txBody>
          <a:bodyPr>
            <a:noAutofit/>
          </a:bodyPr>
          <a:lstStyle/>
          <a:p>
            <a:r>
              <a:rPr lang="en-US" sz="2800" dirty="0">
                <a:solidFill>
                  <a:schemeClr val="bg1"/>
                </a:solidFill>
              </a:rPr>
              <a:t>1. Continue regular in situ balloon borne measurements of stratospheric aerosol size resolved number concentrations to validate SAGE III-ISS </a:t>
            </a:r>
            <a:br>
              <a:rPr lang="en-US" sz="2800" dirty="0">
                <a:solidFill>
                  <a:schemeClr val="bg1"/>
                </a:solidFill>
              </a:rPr>
            </a:br>
            <a:endParaRPr lang="en-US" sz="2800" dirty="0"/>
          </a:p>
        </p:txBody>
      </p:sp>
      <p:pic>
        <p:nvPicPr>
          <p:cNvPr id="4" name="Content Placeholder 3">
            <a:extLst>
              <a:ext uri="{FF2B5EF4-FFF2-40B4-BE49-F238E27FC236}">
                <a16:creationId xmlns="" xmlns:a16="http://schemas.microsoft.com/office/drawing/2014/main" id="{DD84FF07-D499-4D4D-9D11-5A5F87EF2448}"/>
              </a:ext>
            </a:extLst>
          </p:cNvPr>
          <p:cNvPicPr>
            <a:picLocks noGrp="1" noChangeAspect="1"/>
          </p:cNvPicPr>
          <p:nvPr>
            <p:ph sz="half" idx="1"/>
          </p:nvPr>
        </p:nvPicPr>
        <p:blipFill rotWithShape="1">
          <a:blip r:embed="rId2"/>
          <a:srcRect b="25469"/>
          <a:stretch/>
        </p:blipFill>
        <p:spPr>
          <a:xfrm>
            <a:off x="629496" y="1825625"/>
            <a:ext cx="5466504" cy="3988153"/>
          </a:xfrm>
          <a:prstGeom prst="rect">
            <a:avLst/>
          </a:prstGeom>
          <a:solidFill>
            <a:schemeClr val="bg1"/>
          </a:solidFill>
        </p:spPr>
      </p:pic>
      <p:sp>
        <p:nvSpPr>
          <p:cNvPr id="6" name="Content Placeholder 5">
            <a:extLst>
              <a:ext uri="{FF2B5EF4-FFF2-40B4-BE49-F238E27FC236}">
                <a16:creationId xmlns="" xmlns:a16="http://schemas.microsoft.com/office/drawing/2014/main" id="{1E0B7055-F4CC-FE49-8CFB-95A7416E0D5F}"/>
              </a:ext>
            </a:extLst>
          </p:cNvPr>
          <p:cNvSpPr>
            <a:spLocks noGrp="1"/>
          </p:cNvSpPr>
          <p:nvPr>
            <p:ph sz="half" idx="2"/>
          </p:nvPr>
        </p:nvSpPr>
        <p:spPr/>
        <p:txBody>
          <a:bodyPr>
            <a:normAutofit/>
          </a:bodyPr>
          <a:lstStyle/>
          <a:p>
            <a:r>
              <a:rPr lang="en-US" sz="2400" dirty="0">
                <a:solidFill>
                  <a:srgbClr val="EEECE1"/>
                </a:solidFill>
                <a:ea typeface="ＭＳ Ｐゴシック" charset="0"/>
                <a:cs typeface="ＭＳ Ｐゴシック" charset="0"/>
              </a:rPr>
              <a:t>In situ measurements of stratospheric aerosol have been made from Laramie Wyoming, since 1971</a:t>
            </a:r>
          </a:p>
          <a:p>
            <a:r>
              <a:rPr lang="en-US" sz="2400" dirty="0">
                <a:solidFill>
                  <a:srgbClr val="EEECE1"/>
                </a:solidFill>
                <a:ea typeface="ＭＳ Ｐゴシック" charset="0"/>
                <a:cs typeface="ＭＳ Ｐゴシック" charset="0"/>
              </a:rPr>
              <a:t>There have been both personnel and instrument changes made over the past 45 years</a:t>
            </a:r>
          </a:p>
          <a:p>
            <a:r>
              <a:rPr lang="en-US" sz="2400" dirty="0">
                <a:solidFill>
                  <a:srgbClr val="EEECE1"/>
                </a:solidFill>
                <a:ea typeface="ＭＳ Ｐゴシック" charset="0"/>
                <a:cs typeface="ＭＳ Ｐゴシック" charset="0"/>
              </a:rPr>
              <a:t>The current instrumentation and PI are nearing retirement</a:t>
            </a:r>
          </a:p>
          <a:p>
            <a:r>
              <a:rPr lang="en-US" sz="2400" dirty="0">
                <a:solidFill>
                  <a:srgbClr val="EEECE1"/>
                </a:solidFill>
              </a:rPr>
              <a:t>Designing a new generation of smaller/lighter/cheaper instruments and moving operations to Boulder</a:t>
            </a:r>
          </a:p>
          <a:p>
            <a:endParaRPr lang="en-US" dirty="0"/>
          </a:p>
        </p:txBody>
      </p:sp>
      <p:sp>
        <p:nvSpPr>
          <p:cNvPr id="5" name="TextBox 4">
            <a:extLst>
              <a:ext uri="{FF2B5EF4-FFF2-40B4-BE49-F238E27FC236}">
                <a16:creationId xmlns="" xmlns:a16="http://schemas.microsoft.com/office/drawing/2014/main" id="{2F7DEF60-CA68-AE49-8481-7F76E07D0664}"/>
              </a:ext>
            </a:extLst>
          </p:cNvPr>
          <p:cNvSpPr txBox="1"/>
          <p:nvPr/>
        </p:nvSpPr>
        <p:spPr>
          <a:xfrm>
            <a:off x="762000" y="6311900"/>
            <a:ext cx="5676900" cy="738664"/>
          </a:xfrm>
          <a:prstGeom prst="rect">
            <a:avLst/>
          </a:prstGeom>
          <a:noFill/>
        </p:spPr>
        <p:txBody>
          <a:bodyPr wrap="square" rtlCol="0">
            <a:spAutoFit/>
          </a:bodyPr>
          <a:lstStyle/>
          <a:p>
            <a:r>
              <a:rPr lang="en-US" sz="1400" dirty="0" err="1">
                <a:solidFill>
                  <a:schemeClr val="bg1"/>
                </a:solidFill>
              </a:rPr>
              <a:t>Kremser</a:t>
            </a:r>
            <a:r>
              <a:rPr lang="en-US" sz="1400" dirty="0">
                <a:solidFill>
                  <a:schemeClr val="bg1"/>
                </a:solidFill>
              </a:rPr>
              <a:t>, S., et al. (2016), Stratospheric aerosol—Observations, processes, and impact on climate, Rev. </a:t>
            </a:r>
            <a:r>
              <a:rPr lang="en-US" sz="1400" dirty="0" err="1">
                <a:solidFill>
                  <a:schemeClr val="bg1"/>
                </a:solidFill>
              </a:rPr>
              <a:t>Geophys</a:t>
            </a:r>
            <a:r>
              <a:rPr lang="en-US" sz="1400" dirty="0">
                <a:solidFill>
                  <a:schemeClr val="bg1"/>
                </a:solidFill>
              </a:rPr>
              <a:t>., 54, doi:10.1002/2015RG000511. </a:t>
            </a:r>
            <a:endParaRPr lang="en-US" sz="1400" dirty="0">
              <a:solidFill>
                <a:schemeClr val="bg1"/>
              </a:solidFill>
              <a:effectLst/>
            </a:endParaRPr>
          </a:p>
          <a:p>
            <a:endParaRPr lang="en-US" sz="1400" dirty="0"/>
          </a:p>
        </p:txBody>
      </p:sp>
    </p:spTree>
    <p:extLst>
      <p:ext uri="{BB962C8B-B14F-4D97-AF65-F5344CB8AC3E}">
        <p14:creationId xmlns:p14="http://schemas.microsoft.com/office/powerpoint/2010/main" val="5234629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24226</TotalTime>
  <Words>1315</Words>
  <Application>Microsoft Office PowerPoint</Application>
  <PresentationFormat>Widescreen</PresentationFormat>
  <Paragraphs>170</Paragraphs>
  <Slides>24</Slides>
  <Notes>8</Notes>
  <HiddenSlides>0</HiddenSlides>
  <MMClips>0</MMClips>
  <ScaleCrop>false</ScaleCrop>
  <HeadingPairs>
    <vt:vector size="10"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24</vt:i4>
      </vt:variant>
      <vt:variant>
        <vt:lpstr>Custom Shows</vt:lpstr>
      </vt:variant>
      <vt:variant>
        <vt:i4>5</vt:i4>
      </vt:variant>
    </vt:vector>
  </HeadingPairs>
  <TitlesOfParts>
    <vt:vector size="36" baseType="lpstr">
      <vt:lpstr>ＭＳ Ｐゴシック</vt:lpstr>
      <vt:lpstr>Arial</vt:lpstr>
      <vt:lpstr>Calibri</vt:lpstr>
      <vt:lpstr>Calibri Light</vt:lpstr>
      <vt:lpstr>Times New Roman</vt:lpstr>
      <vt:lpstr>Office Theme</vt:lpstr>
      <vt:lpstr>Equation.3</vt:lpstr>
      <vt:lpstr>Retrieval of aerosol size distributions from in situ particle counter measurements: instrument counting efficiency and comparisons with satellite measurements.</vt:lpstr>
      <vt:lpstr>Objectives of this work</vt:lpstr>
      <vt:lpstr>PowerPoint Presentation</vt:lpstr>
      <vt:lpstr>PowerPoint Presentation</vt:lpstr>
      <vt:lpstr>PowerPoint Presentation</vt:lpstr>
      <vt:lpstr>PowerPoint Presentation</vt:lpstr>
      <vt:lpstr>Possible source of problem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Objectives of this work</vt:lpstr>
      <vt:lpstr>Challenges to measurements in volcanic and non volcanic regimes.</vt:lpstr>
      <vt:lpstr>PowerPoint Presentation</vt:lpstr>
      <vt:lpstr>More Channels = Simplified Fitting Algorithm</vt:lpstr>
      <vt:lpstr>PowerPoint Presentation</vt:lpstr>
      <vt:lpstr>PowerPoint Presentation</vt:lpstr>
      <vt:lpstr>5. Maintain and enhance an in situ measurement capability to provide measurement data from regions with high aerosol loadings that may be opaque to limb sounding measurements during future volcanic eruptions</vt:lpstr>
      <vt:lpstr>VolKilau Volcanic Response Mission</vt:lpstr>
      <vt:lpstr>1. Continue regular in situ balloon borne measurements of stratospheric aerosol size resolved number concentrations to validate SAGE III-ISS  </vt:lpstr>
      <vt:lpstr>lab and CEF</vt:lpstr>
      <vt:lpstr>size distr</vt:lpstr>
      <vt:lpstr>compare</vt:lpstr>
      <vt:lpstr>weighting CE measurements small sizes</vt:lpstr>
      <vt:lpstr>Check high CE at 0.15</vt:lpstr>
    </vt:vector>
  </TitlesOfParts>
  <Company>University of Wyoming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Terry Deshler</dc:creator>
  <cp:lastModifiedBy>Terry Deshler</cp:lastModifiedBy>
  <cp:revision>110</cp:revision>
  <dcterms:created xsi:type="dcterms:W3CDTF">2017-01-31T16:08:41Z</dcterms:created>
  <dcterms:modified xsi:type="dcterms:W3CDTF">2018-10-31T11:04:59Z</dcterms:modified>
</cp:coreProperties>
</file>