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14"/>
  </p:notesMasterIdLst>
  <p:handoutMasterIdLst>
    <p:handoutMasterId r:id="rId15"/>
  </p:handoutMasterIdLst>
  <p:sldIdLst>
    <p:sldId id="966" r:id="rId2"/>
    <p:sldId id="968" r:id="rId3"/>
    <p:sldId id="981" r:id="rId4"/>
    <p:sldId id="969" r:id="rId5"/>
    <p:sldId id="970" r:id="rId6"/>
    <p:sldId id="971" r:id="rId7"/>
    <p:sldId id="972" r:id="rId8"/>
    <p:sldId id="980" r:id="rId9"/>
    <p:sldId id="974" r:id="rId10"/>
    <p:sldId id="975" r:id="rId11"/>
    <p:sldId id="976" r:id="rId12"/>
    <p:sldId id="979" r:id="rId13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9337"/>
    <a:srgbClr val="CC6600"/>
    <a:srgbClr val="FFF9CC"/>
    <a:srgbClr val="00CCFF"/>
    <a:srgbClr val="E7E7E7"/>
    <a:srgbClr val="F5FFA7"/>
    <a:srgbClr val="3399FF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72" autoAdjust="0"/>
    <p:restoredTop sz="97966" autoAdjust="0"/>
  </p:normalViewPr>
  <p:slideViewPr>
    <p:cSldViewPr snapToGrid="0" snapToObjects="1">
      <p:cViewPr varScale="1">
        <p:scale>
          <a:sx n="114" d="100"/>
          <a:sy n="114" d="100"/>
        </p:scale>
        <p:origin x="-104" y="-3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568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10/29/18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10/29/18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29, 2018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jp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29, 2018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Water Vapor Product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David Huber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Scientific Programmer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  <a:p>
            <a:r>
              <a:rPr lang="en-US" dirty="0"/>
              <a:t>Retrieval method</a:t>
            </a:r>
          </a:p>
          <a:p>
            <a:r>
              <a:rPr lang="en-US" dirty="0"/>
              <a:t>Improvements</a:t>
            </a:r>
          </a:p>
          <a:p>
            <a:r>
              <a:rPr lang="en-US" dirty="0"/>
              <a:t>Results &amp; comparisons</a:t>
            </a:r>
          </a:p>
          <a:p>
            <a:r>
              <a:rPr lang="en-US" dirty="0"/>
              <a:t>Future work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103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Tracer for studying UTLS dynamics</a:t>
            </a:r>
          </a:p>
          <a:p>
            <a:pPr lvl="1"/>
            <a:r>
              <a:rPr lang="en-US" dirty="0"/>
              <a:t>Pan et al. (2007)</a:t>
            </a:r>
          </a:p>
          <a:p>
            <a:r>
              <a:rPr lang="en-US" dirty="0"/>
              <a:t>Stratospheric radiative forcing</a:t>
            </a:r>
          </a:p>
          <a:p>
            <a:pPr lvl="1"/>
            <a:r>
              <a:rPr lang="en-US" dirty="0"/>
              <a:t>Solomon et al. (2010)</a:t>
            </a:r>
          </a:p>
          <a:p>
            <a:r>
              <a:rPr lang="en-US" dirty="0"/>
              <a:t>PSCs and secondary role in ozone destruction</a:t>
            </a:r>
          </a:p>
          <a:p>
            <a:pPr lvl="1"/>
            <a:r>
              <a:rPr lang="en-US" dirty="0"/>
              <a:t>Stenke and Grewe (2005), Khosrawi et al. (2016)</a:t>
            </a:r>
          </a:p>
          <a:p>
            <a:r>
              <a:rPr lang="en-US" dirty="0"/>
              <a:t>Tropical upwelling/trace gas indicator</a:t>
            </a:r>
          </a:p>
          <a:p>
            <a:pPr lvl="1"/>
            <a:r>
              <a:rPr lang="en-US" dirty="0"/>
              <a:t>Randel et al. (2006)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measure stratospheric water vapor?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717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Smooth transmission using 1-2-1 kernel to 1km grid</a:t>
            </a:r>
          </a:p>
          <a:p>
            <a:pPr lvl="1"/>
            <a:r>
              <a:rPr lang="en-US" dirty="0"/>
              <a:t>29 Pixels (869, 920 and 934-957nm)</a:t>
            </a:r>
          </a:p>
          <a:p>
            <a:r>
              <a:rPr lang="en-US" dirty="0"/>
              <a:t>Clear molecular scattering</a:t>
            </a:r>
          </a:p>
          <a:p>
            <a:r>
              <a:rPr lang="en-US" dirty="0"/>
              <a:t>Levenburg-Marquardt non-linear least sqaures fit</a:t>
            </a:r>
          </a:p>
          <a:p>
            <a:pPr lvl="1"/>
            <a:r>
              <a:rPr lang="en-US" dirty="0"/>
              <a:t>Water vapor, ozone, aerosol</a:t>
            </a:r>
          </a:p>
          <a:p>
            <a:r>
              <a:rPr lang="en-US" dirty="0"/>
              <a:t>Curtis-Godwin approximation for water vapor</a:t>
            </a:r>
          </a:p>
          <a:p>
            <a:r>
              <a:rPr lang="en-US" dirty="0"/>
              <a:t>Iterate from 60km downward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Retrieval method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143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Challenging retrieval due to weak signal</a:t>
            </a:r>
          </a:p>
          <a:p>
            <a:r>
              <a:rPr lang="en-US" dirty="0"/>
              <a:t>Intractable solutions frequent above 50km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Retrieval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213" y="1908364"/>
            <a:ext cx="3016812" cy="302633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560" y="1908364"/>
            <a:ext cx="3019304" cy="3026336"/>
          </a:xfrm>
          <a:prstGeom prst="rect">
            <a:avLst/>
          </a:prstGeom>
          <a:ln>
            <a:solidFill>
              <a:srgbClr val="990000"/>
            </a:solidFill>
          </a:ln>
        </p:spPr>
      </p:pic>
    </p:spTree>
    <p:extLst>
      <p:ext uri="{BB962C8B-B14F-4D97-AF65-F5344CB8AC3E}">
        <p14:creationId xmlns:p14="http://schemas.microsoft.com/office/powerpoint/2010/main" val="2854825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1078177"/>
          </a:xfrm>
        </p:spPr>
        <p:txBody>
          <a:bodyPr/>
          <a:lstStyle/>
          <a:p>
            <a:r>
              <a:rPr lang="en-US" dirty="0"/>
              <a:t>Much improved approximation of bandpasses and wavelengths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Improvements since M3M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pic>
        <p:nvPicPr>
          <p:cNvPr id="5" name="Picture 4" descr="Mean_OD_Res_ol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410" y="1791376"/>
            <a:ext cx="3063959" cy="2830069"/>
          </a:xfrm>
          <a:prstGeom prst="rect">
            <a:avLst/>
          </a:prstGeom>
          <a:ln>
            <a:solidFill>
              <a:srgbClr val="990000"/>
            </a:solidFill>
          </a:ln>
        </p:spPr>
      </p:pic>
      <p:pic>
        <p:nvPicPr>
          <p:cNvPr id="7" name="Picture 6" descr="High_H2O_O3_O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632" y="1791376"/>
            <a:ext cx="3019191" cy="2825867"/>
          </a:xfrm>
          <a:prstGeom prst="rect">
            <a:avLst/>
          </a:prstGeom>
          <a:ln>
            <a:solidFill>
              <a:srgbClr val="990000"/>
            </a:solidFill>
          </a:ln>
        </p:spPr>
      </p:pic>
      <p:sp>
        <p:nvSpPr>
          <p:cNvPr id="8" name="Content Placeholder 1"/>
          <p:cNvSpPr txBox="1">
            <a:spLocks/>
          </p:cNvSpPr>
          <p:nvPr/>
        </p:nvSpPr>
        <p:spPr>
          <a:xfrm>
            <a:off x="76200" y="1791376"/>
            <a:ext cx="2534211" cy="2632605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N. Hemisphere, July, 2017</a:t>
            </a:r>
          </a:p>
          <a:p>
            <a:r>
              <a:rPr lang="en-US" sz="1600" dirty="0"/>
              <a:t>50ppm &lt; </a:t>
            </a:r>
            <a:r>
              <a:rPr lang="en-US" sz="1600" dirty="0">
                <a:latin typeface="Cambria"/>
                <a:cs typeface="Cambria"/>
              </a:rPr>
              <a:t>χ</a:t>
            </a:r>
            <a:r>
              <a:rPr lang="en-US" sz="1600" dirty="0"/>
              <a:t> &lt; 100ppm</a:t>
            </a:r>
          </a:p>
          <a:p>
            <a:r>
              <a:rPr lang="en-US" sz="1600" dirty="0"/>
              <a:t>Optical depth less molecular</a:t>
            </a:r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2879327" y="1429675"/>
            <a:ext cx="2534211" cy="334384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/>
              <a:t>Version 5.0</a:t>
            </a:r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6085606" y="1414883"/>
            <a:ext cx="2534211" cy="334384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/>
              <a:t>Version 5.1</a:t>
            </a:r>
          </a:p>
        </p:txBody>
      </p:sp>
    </p:spTree>
    <p:extLst>
      <p:ext uri="{BB962C8B-B14F-4D97-AF65-F5344CB8AC3E}">
        <p14:creationId xmlns:p14="http://schemas.microsoft.com/office/powerpoint/2010/main" val="257737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53195"/>
          </a:xfrm>
        </p:spPr>
        <p:txBody>
          <a:bodyPr/>
          <a:lstStyle/>
          <a:p>
            <a:r>
              <a:rPr lang="en-US" dirty="0"/>
              <a:t>New solar atenuator for ISS does not produce an etalon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Improvements since M3M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pic>
        <p:nvPicPr>
          <p:cNvPr id="5" name="Picture 4" descr="Mean_trans_m3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18" y="2122965"/>
            <a:ext cx="3245184" cy="2457654"/>
          </a:xfrm>
          <a:prstGeom prst="rect">
            <a:avLst/>
          </a:prstGeom>
          <a:ln>
            <a:solidFill>
              <a:srgbClr val="99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846236" y="4526019"/>
            <a:ext cx="3043966" cy="271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/>
              <a:t>Thomason et al. (2010)</a:t>
            </a:r>
          </a:p>
        </p:txBody>
      </p:sp>
      <p:pic>
        <p:nvPicPr>
          <p:cNvPr id="7" name="Picture 6" descr="Mean_tran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106" y="2145076"/>
            <a:ext cx="3425821" cy="2445624"/>
          </a:xfrm>
          <a:prstGeom prst="rect">
            <a:avLst/>
          </a:prstGeom>
          <a:ln>
            <a:solidFill>
              <a:srgbClr val="990000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793775" y="1653170"/>
            <a:ext cx="2965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M3M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21180" y="1703570"/>
            <a:ext cx="2965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ISS</a:t>
            </a: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37889" y="1370926"/>
            <a:ext cx="8991600" cy="453195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90 – 100km Mean Transmission</a:t>
            </a:r>
          </a:p>
        </p:txBody>
      </p:sp>
    </p:spTree>
    <p:extLst>
      <p:ext uri="{BB962C8B-B14F-4D97-AF65-F5344CB8AC3E}">
        <p14:creationId xmlns:p14="http://schemas.microsoft.com/office/powerpoint/2010/main" val="3083221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76201" y="857251"/>
            <a:ext cx="8994728" cy="1975328"/>
          </a:xfrm>
        </p:spPr>
        <p:txBody>
          <a:bodyPr/>
          <a:lstStyle/>
          <a:p>
            <a:r>
              <a:rPr lang="en-US" sz="2000" dirty="0"/>
              <a:t>Median comparisons</a:t>
            </a:r>
          </a:p>
          <a:p>
            <a:r>
              <a:rPr lang="en-US" sz="2000" dirty="0"/>
              <a:t>July, 2017</a:t>
            </a:r>
          </a:p>
          <a:p>
            <a:r>
              <a:rPr lang="en-US" sz="2000" dirty="0"/>
              <a:t>Northern mid-latitudes (30-50°)</a:t>
            </a:r>
          </a:p>
          <a:p>
            <a:r>
              <a:rPr lang="en-US" sz="2000" dirty="0"/>
              <a:t>Aerosols/ozone compared with AO3</a:t>
            </a:r>
          </a:p>
          <a:p>
            <a:r>
              <a:rPr lang="en-US" sz="2000" dirty="0"/>
              <a:t>Water vapor with MLS-EOS</a:t>
            </a:r>
          </a:p>
        </p:txBody>
      </p:sp>
    </p:spTree>
    <p:extLst>
      <p:ext uri="{BB962C8B-B14F-4D97-AF65-F5344CB8AC3E}">
        <p14:creationId xmlns:p14="http://schemas.microsoft.com/office/powerpoint/2010/main" val="2852566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 (Aerosols)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pic>
        <p:nvPicPr>
          <p:cNvPr id="5" name="Picture 4" descr="g3_vs_lm_aero_median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056" y="857251"/>
            <a:ext cx="4313099" cy="3856305"/>
          </a:xfrm>
          <a:prstGeom prst="rect">
            <a:avLst/>
          </a:prstGeom>
          <a:ln>
            <a:solidFill>
              <a:srgbClr val="990000"/>
            </a:solidFill>
          </a:ln>
        </p:spPr>
      </p:pic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76201" y="857251"/>
            <a:ext cx="3169176" cy="3978192"/>
          </a:xfrm>
        </p:spPr>
        <p:txBody>
          <a:bodyPr/>
          <a:lstStyle/>
          <a:p>
            <a:r>
              <a:rPr lang="en-US" sz="2000" dirty="0"/>
              <a:t>Modeled aerosols may be a little high from 25-35km</a:t>
            </a:r>
          </a:p>
          <a:p>
            <a:r>
              <a:rPr lang="en-US" sz="2000" dirty="0"/>
              <a:t>Noise floor lower than AO3</a:t>
            </a:r>
          </a:p>
        </p:txBody>
      </p:sp>
    </p:spTree>
    <p:extLst>
      <p:ext uri="{BB962C8B-B14F-4D97-AF65-F5344CB8AC3E}">
        <p14:creationId xmlns:p14="http://schemas.microsoft.com/office/powerpoint/2010/main" val="301138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 (Ozone)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958" y="1134460"/>
            <a:ext cx="4919531" cy="3464970"/>
          </a:xfrm>
          <a:prstGeom prst="rect">
            <a:avLst/>
          </a:prstGeom>
          <a:ln>
            <a:solidFill>
              <a:srgbClr val="990000"/>
            </a:solidFill>
          </a:ln>
        </p:spPr>
      </p:pic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76200" y="1146865"/>
            <a:ext cx="3400989" cy="3108284"/>
          </a:xfrm>
        </p:spPr>
        <p:txBody>
          <a:bodyPr/>
          <a:lstStyle/>
          <a:p>
            <a:r>
              <a:rPr lang="en-US" sz="2000" dirty="0"/>
              <a:t>Wulf band ozone ~10% less than AO3</a:t>
            </a:r>
          </a:p>
          <a:p>
            <a:r>
              <a:rPr lang="en-US" sz="2000" dirty="0"/>
              <a:t>Shape matches well  to 40km</a:t>
            </a:r>
          </a:p>
          <a:p>
            <a:r>
              <a:rPr lang="en-US" sz="2000" dirty="0"/>
              <a:t>Relative Wulf and Chappuis spectroscopic differences roughly agree with SAGE II</a:t>
            </a:r>
          </a:p>
        </p:txBody>
      </p:sp>
    </p:spTree>
    <p:extLst>
      <p:ext uri="{BB962C8B-B14F-4D97-AF65-F5344CB8AC3E}">
        <p14:creationId xmlns:p14="http://schemas.microsoft.com/office/powerpoint/2010/main" val="4145819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1159663"/>
            <a:ext cx="3955324" cy="2428944"/>
          </a:xfrm>
        </p:spPr>
        <p:txBody>
          <a:bodyPr/>
          <a:lstStyle/>
          <a:p>
            <a:r>
              <a:rPr lang="en-US" sz="2000" dirty="0"/>
              <a:t>Comparison with EOS-MLS</a:t>
            </a:r>
          </a:p>
          <a:p>
            <a:r>
              <a:rPr lang="en-US" sz="2000" dirty="0"/>
              <a:t>21 coincident events (±12h, 5° latitude, 20° longitude)</a:t>
            </a:r>
          </a:p>
          <a:p>
            <a:r>
              <a:rPr lang="en-US" sz="2000" dirty="0"/>
              <a:t>Persistently large above 50km (~0.7mb)</a:t>
            </a:r>
          </a:p>
          <a:p>
            <a:r>
              <a:rPr lang="en-US" sz="2000" dirty="0"/>
              <a:t>Negative bias against MLS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 (Water Vapor)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633" y="887494"/>
            <a:ext cx="2765061" cy="4003014"/>
          </a:xfrm>
          <a:prstGeom prst="rect">
            <a:avLst/>
          </a:prstGeom>
          <a:ln>
            <a:solidFill>
              <a:srgbClr val="990000"/>
            </a:solidFill>
          </a:ln>
        </p:spPr>
      </p:pic>
    </p:spTree>
    <p:extLst>
      <p:ext uri="{BB962C8B-B14F-4D97-AF65-F5344CB8AC3E}">
        <p14:creationId xmlns:p14="http://schemas.microsoft.com/office/powerpoint/2010/main" val="2093436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Improvements to transmission product</a:t>
            </a:r>
          </a:p>
          <a:p>
            <a:r>
              <a:rPr lang="en-US" dirty="0"/>
              <a:t>Improve handling measurement noise</a:t>
            </a:r>
          </a:p>
          <a:p>
            <a:pPr lvl="1"/>
            <a:r>
              <a:rPr lang="en-US" dirty="0"/>
              <a:t>Dependent on changes to transmission</a:t>
            </a:r>
          </a:p>
          <a:p>
            <a:pPr lvl="1"/>
            <a:r>
              <a:rPr lang="en-US" dirty="0"/>
              <a:t>Consider co-adding pixels and other smoothing processes</a:t>
            </a:r>
          </a:p>
          <a:p>
            <a:pPr lvl="1"/>
            <a:r>
              <a:rPr lang="en-US" dirty="0"/>
              <a:t>Global fit</a:t>
            </a:r>
          </a:p>
          <a:p>
            <a:r>
              <a:rPr lang="en-US" dirty="0"/>
              <a:t>Improve ozone/aerosol handling</a:t>
            </a:r>
          </a:p>
          <a:p>
            <a:r>
              <a:rPr lang="en-US" dirty="0"/>
              <a:t>Graceful handling of intractable retrieval at high altitudes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Future Work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26346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50010</TotalTime>
  <Words>367</Words>
  <Application>Microsoft Macintosh PowerPoint</Application>
  <PresentationFormat>On-screen Show (16:9)</PresentationFormat>
  <Paragraphs>81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1_Office Theme</vt:lpstr>
      <vt:lpstr>PowerPoint Presentation</vt:lpstr>
      <vt:lpstr>Introduction</vt:lpstr>
      <vt:lpstr>Why measure stratospheric water vapor?</vt:lpstr>
      <vt:lpstr>Retrieval method</vt:lpstr>
      <vt:lpstr>Retrieval</vt:lpstr>
      <vt:lpstr>Improvements since M3M</vt:lpstr>
      <vt:lpstr>Improvements since M3M</vt:lpstr>
      <vt:lpstr>Results</vt:lpstr>
      <vt:lpstr>Results (Aerosols)</vt:lpstr>
      <vt:lpstr>Results (Ozone)</vt:lpstr>
      <vt:lpstr>Results (Water Vapor)</vt:lpstr>
      <vt:lpstr>Future Work</vt:lpstr>
    </vt:vector>
  </TitlesOfParts>
  <Company>ODIN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David Huber</cp:lastModifiedBy>
  <cp:revision>1104</cp:revision>
  <cp:lastPrinted>2011-12-08T16:21:20Z</cp:lastPrinted>
  <dcterms:created xsi:type="dcterms:W3CDTF">2012-04-24T19:27:23Z</dcterms:created>
  <dcterms:modified xsi:type="dcterms:W3CDTF">2018-10-29T13:10:18Z</dcterms:modified>
</cp:coreProperties>
</file>