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  <p:sldMasterId id="2147484396" r:id="rId2"/>
  </p:sldMasterIdLst>
  <p:notesMasterIdLst>
    <p:notesMasterId r:id="rId15"/>
  </p:notesMasterIdLst>
  <p:handoutMasterIdLst>
    <p:handoutMasterId r:id="rId16"/>
  </p:handoutMasterIdLst>
  <p:sldIdLst>
    <p:sldId id="974" r:id="rId3"/>
    <p:sldId id="968" r:id="rId4"/>
    <p:sldId id="967" r:id="rId5"/>
    <p:sldId id="969" r:id="rId6"/>
    <p:sldId id="970" r:id="rId7"/>
    <p:sldId id="971" r:id="rId8"/>
    <p:sldId id="972" r:id="rId9"/>
    <p:sldId id="973" r:id="rId10"/>
    <p:sldId id="975" r:id="rId11"/>
    <p:sldId id="976" r:id="rId12"/>
    <p:sldId id="977" r:id="rId13"/>
    <p:sldId id="978" r:id="rId14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185" d="100"/>
          <a:sy n="185" d="100"/>
        </p:scale>
        <p:origin x="46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965946-E493-E942-950F-69580B6EDE0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3884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F6010B-E521-C04B-8767-A542D4AC6A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39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49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53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 Internal Assessment of SAGE III/ISS Ozone Data Quality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 Damadeo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EF9337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EF9337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8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6285272" cy="4012406"/>
          </a:xfrm>
        </p:spPr>
        <p:txBody>
          <a:bodyPr/>
          <a:lstStyle/>
          <a:p>
            <a:r>
              <a:rPr lang="en-US" sz="1600" dirty="0"/>
              <a:t>SAGE I/II/III M3M/III ISS (1979–1981,1984–2005,2002–2006)</a:t>
            </a:r>
          </a:p>
          <a:p>
            <a:r>
              <a:rPr lang="en-US" sz="1600" dirty="0"/>
              <a:t>~1% precision in the stratosphere, ~1 km vertical resolution</a:t>
            </a:r>
          </a:p>
          <a:p>
            <a:r>
              <a:rPr lang="en-US" sz="1600" dirty="0"/>
              <a:t>Thoroughly validated, very stable, extensively utilized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SAGE Ozone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  <p:pic>
        <p:nvPicPr>
          <p:cNvPr id="5" name="Picture 4" descr="Hubert Figure 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565" y="905456"/>
            <a:ext cx="2234522" cy="391041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/>
          <p:cNvSpPr txBox="1"/>
          <p:nvPr/>
        </p:nvSpPr>
        <p:spPr>
          <a:xfrm>
            <a:off x="6133051" y="4119325"/>
            <a:ext cx="130276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Hubert et al., ACP, 2016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03232" y="2002589"/>
            <a:ext cx="5602786" cy="2968271"/>
            <a:chOff x="6108608" y="2255748"/>
            <a:chExt cx="5741467" cy="3615844"/>
          </a:xfrm>
          <a:solidFill>
            <a:schemeClr val="bg1"/>
          </a:solidFill>
        </p:grpSpPr>
        <p:grpSp>
          <p:nvGrpSpPr>
            <p:cNvPr id="20" name="Group 19"/>
            <p:cNvGrpSpPr/>
            <p:nvPr/>
          </p:nvGrpSpPr>
          <p:grpSpPr>
            <a:xfrm>
              <a:off x="6108608" y="2255748"/>
              <a:ext cx="5741467" cy="3198816"/>
              <a:chOff x="6108608" y="2255748"/>
              <a:chExt cx="5741467" cy="3198816"/>
            </a:xfrm>
            <a:grpFill/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8608" y="2455803"/>
                <a:ext cx="5741467" cy="2973732"/>
              </a:xfrm>
              <a:prstGeom prst="rect">
                <a:avLst/>
              </a:prstGeom>
              <a:grpFill/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6231714" y="4615410"/>
                <a:ext cx="2211294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 err="1"/>
                  <a:t>Steinbrecht</a:t>
                </a:r>
                <a:r>
                  <a:rPr lang="en-US" sz="1200" i="1" dirty="0"/>
                  <a:t> et al., ACP, 2017.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239040" y="2255748"/>
                <a:ext cx="452359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Multi-instrument Ozone Data Sets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969505" y="5376812"/>
                <a:ext cx="269534" cy="77752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604706" y="5376414"/>
                <a:ext cx="2764852" cy="77752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8125355" y="5471482"/>
              <a:ext cx="1831079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C000"/>
                  </a:solidFill>
                </a:rPr>
                <a:t>SAGE I/II/III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4349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Derived from inversion of solar transmission profiles</a:t>
            </a:r>
          </a:p>
          <a:p>
            <a:r>
              <a:rPr lang="en-US" sz="1800" dirty="0"/>
              <a:t>Three main ozone products:</a:t>
            </a:r>
          </a:p>
          <a:p>
            <a:pPr lvl="1"/>
            <a:r>
              <a:rPr lang="en-US" sz="1500" dirty="0"/>
              <a:t>“MLR” – DOAS-style retrieval in </a:t>
            </a:r>
            <a:r>
              <a:rPr lang="en-US" sz="1500" dirty="0" err="1"/>
              <a:t>Chappius</a:t>
            </a:r>
            <a:r>
              <a:rPr lang="en-US" sz="1500" dirty="0"/>
              <a:t> (0-70 km)</a:t>
            </a:r>
          </a:p>
          <a:p>
            <a:pPr lvl="1"/>
            <a:r>
              <a:rPr lang="en-US" sz="1500" dirty="0"/>
              <a:t>“AO3” – Broadband SAGE II-style retrieval in </a:t>
            </a:r>
            <a:r>
              <a:rPr lang="en-US" sz="1500" dirty="0" err="1"/>
              <a:t>Chappius</a:t>
            </a:r>
            <a:r>
              <a:rPr lang="en-US" sz="1500" dirty="0"/>
              <a:t> (0-70 km)</a:t>
            </a:r>
          </a:p>
          <a:p>
            <a:pPr lvl="1"/>
            <a:r>
              <a:rPr lang="en-US" sz="1500" dirty="0"/>
              <a:t>“MES” – UV (&lt;300 nm) retrieval (45-100 km)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Ozone Products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25, 2018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80470" y="2394965"/>
            <a:ext cx="6123685" cy="2575895"/>
            <a:chOff x="731519" y="1155836"/>
            <a:chExt cx="7742555" cy="5373799"/>
          </a:xfrm>
        </p:grpSpPr>
        <p:pic>
          <p:nvPicPr>
            <p:cNvPr id="6" name="Picture 4" descr="SAGE Channel Loc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19" y="1155836"/>
              <a:ext cx="7742555" cy="5373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2174875" y="5167448"/>
              <a:ext cx="133350" cy="2873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393950" y="5167448"/>
              <a:ext cx="1335088" cy="287338"/>
            </a:xfrm>
            <a:prstGeom prst="rect">
              <a:avLst/>
            </a:prstGeom>
            <a:solidFill>
              <a:schemeClr val="accent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729038" y="5167448"/>
              <a:ext cx="85725" cy="287338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14800" y="5167448"/>
              <a:ext cx="104775" cy="287338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2"/>
            <p:cNvSpPr txBox="1">
              <a:spLocks noChangeArrowheads="1"/>
            </p:cNvSpPr>
            <p:nvPr/>
          </p:nvSpPr>
          <p:spPr bwMode="auto">
            <a:xfrm>
              <a:off x="4267200" y="5080135"/>
              <a:ext cx="1011238" cy="513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rgbClr val="990000"/>
                  </a:solidFill>
                  <a:latin typeface="Arial" charset="0"/>
                </a:rPr>
                <a:t>Lunar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8950" y="4842011"/>
              <a:ext cx="785813" cy="29686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22713" y="4386397"/>
              <a:ext cx="1009650" cy="5137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rgbClr val="4083CF">
                      <a:lumMod val="60000"/>
                      <a:lumOff val="40000"/>
                    </a:srgbClr>
                  </a:solidFill>
                  <a:latin typeface="Arial" panose="020B0604020202020204" pitchFamily="34" charset="0"/>
                </a:rPr>
                <a:t>Limb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457825" y="4840423"/>
              <a:ext cx="74613" cy="298450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846388" y="4840423"/>
              <a:ext cx="106362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74913" y="4840423"/>
              <a:ext cx="101600" cy="298450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19563" y="4842011"/>
              <a:ext cx="104775" cy="295275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43438" y="4842011"/>
              <a:ext cx="69850" cy="29686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205038" y="4840423"/>
              <a:ext cx="57150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86338" y="4840423"/>
              <a:ext cx="201612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93863" y="4840423"/>
              <a:ext cx="58737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905000" y="4837248"/>
              <a:ext cx="188913" cy="300038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638425" y="4837248"/>
              <a:ext cx="50800" cy="298450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671" y="799932"/>
            <a:ext cx="2662129" cy="4170927"/>
          </a:xfrm>
          <a:prstGeom prst="rect">
            <a:avLst/>
          </a:prstGeom>
        </p:spPr>
      </p:pic>
      <p:pic>
        <p:nvPicPr>
          <p:cNvPr id="25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186" y="825220"/>
            <a:ext cx="5493799" cy="4120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algorithm improvements and bug fixes</a:t>
            </a:r>
          </a:p>
          <a:p>
            <a:r>
              <a:rPr lang="en-US" dirty="0"/>
              <a:t>Improved wavelength registration (MLR and AO3 agree better)</a:t>
            </a:r>
          </a:p>
          <a:p>
            <a:r>
              <a:rPr lang="en-US" dirty="0"/>
              <a:t>Exclude field-of-view blockages (happens more than we’d like)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Improvements between v5.0 and v5.1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109" y="2059858"/>
            <a:ext cx="4183015" cy="286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56" y="2153998"/>
            <a:ext cx="4153762" cy="27409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49" y="1986116"/>
            <a:ext cx="9144000" cy="295944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2136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Algorithm is still not version 7 (we’re working on it)</a:t>
            </a:r>
          </a:p>
          <a:p>
            <a:r>
              <a:rPr lang="en-US" dirty="0"/>
              <a:t>Spectral stray light in mesospheric ozone (not recommended)</a:t>
            </a:r>
          </a:p>
          <a:p>
            <a:r>
              <a:rPr lang="en-US" dirty="0"/>
              <a:t>Pointing disturbances can impact data quality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Known anomalies in v5.1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2086625"/>
            <a:ext cx="3681873" cy="28842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2137226"/>
            <a:ext cx="8853641" cy="278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8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51" y="856060"/>
            <a:ext cx="8686800" cy="41148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Consistency Check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702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51" y="856060"/>
            <a:ext cx="8686800" cy="41148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Consistency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244" y="825137"/>
            <a:ext cx="5246151" cy="414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0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1" y="857251"/>
            <a:ext cx="3664974" cy="4012406"/>
          </a:xfrm>
        </p:spPr>
        <p:txBody>
          <a:bodyPr rIns="0"/>
          <a:lstStyle/>
          <a:p>
            <a:r>
              <a:rPr lang="en-US" sz="1800" dirty="0"/>
              <a:t>Residual analysis from Damadeo et al. (ACP, 2014)</a:t>
            </a:r>
          </a:p>
          <a:p>
            <a:r>
              <a:rPr lang="en-US" sz="1800" dirty="0"/>
              <a:t>Assess data quality from uncorrelated residuals</a:t>
            </a:r>
          </a:p>
          <a:p>
            <a:pPr lvl="1"/>
            <a:r>
              <a:rPr lang="en-US" sz="1500" dirty="0"/>
              <a:t>Similar data quality in middle to </a:t>
            </a:r>
            <a:r>
              <a:rPr lang="en-US" sz="1500"/>
              <a:t>lower stratosphere</a:t>
            </a:r>
            <a:endParaRPr lang="en-US" sz="1500" dirty="0"/>
          </a:p>
          <a:p>
            <a:pPr lvl="1"/>
            <a:r>
              <a:rPr lang="en-US" sz="1500" dirty="0"/>
              <a:t>AO3 data quality is better than MLR in upper stratosphere / lower mesosphere</a:t>
            </a:r>
          </a:p>
          <a:p>
            <a:r>
              <a:rPr lang="en-US" sz="1800" dirty="0"/>
              <a:t>Recommend AO3 for general research use</a:t>
            </a:r>
          </a:p>
          <a:p>
            <a:pPr lvl="1"/>
            <a:r>
              <a:rPr lang="en-US" sz="1500" dirty="0"/>
              <a:t>MLR actually more resilient to instrument anomalies, useful as diagnostic (no large volcanos yet)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to SAGE II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174" y="857252"/>
            <a:ext cx="5270091" cy="407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67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41786"/>
            <a:ext cx="8991600" cy="324412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to SAGE II (cont.)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087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000" y="857250"/>
            <a:ext cx="6670000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to satellite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26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47482"/>
            <a:ext cx="3901628" cy="378123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to ground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332" y="1228165"/>
            <a:ext cx="4601217" cy="37005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70812" y="771100"/>
            <a:ext cx="1573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Sondes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891553" y="771100"/>
            <a:ext cx="1129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Lidar</a:t>
            </a:r>
          </a:p>
        </p:txBody>
      </p:sp>
    </p:spTree>
    <p:extLst>
      <p:ext uri="{BB962C8B-B14F-4D97-AF65-F5344CB8AC3E}">
        <p14:creationId xmlns:p14="http://schemas.microsoft.com/office/powerpoint/2010/main" val="375214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Instrument environment and anomalies can make life difficult but we’re working on it</a:t>
            </a:r>
          </a:p>
          <a:p>
            <a:r>
              <a:rPr lang="en-US" dirty="0"/>
              <a:t>Improvements in first validation release show good agreement between MLR and AO3 (&lt;1%) in the stratosphere</a:t>
            </a:r>
          </a:p>
          <a:p>
            <a:r>
              <a:rPr lang="en-US" dirty="0"/>
              <a:t>MLR and AO3 agree well (&lt;5%) with other instruments (satellite and ground) in the stratosphere</a:t>
            </a:r>
          </a:p>
          <a:p>
            <a:r>
              <a:rPr lang="en-US" dirty="0"/>
              <a:t>MES product still requires attention</a:t>
            </a:r>
          </a:p>
          <a:p>
            <a:r>
              <a:rPr lang="en-US" dirty="0"/>
              <a:t>SAGE III/ISS ozone data (AO3 recommended) is suitable for continuation of trend studies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	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5472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47461</TotalTime>
  <Words>369</Words>
  <Application>Microsoft Macintosh PowerPoint</Application>
  <PresentationFormat>On-screen Show (16:9)</PresentationFormat>
  <Paragraphs>59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ＭＳ Ｐゴシック</vt:lpstr>
      <vt:lpstr>ヒラギノ角ゴ Pro W3</vt:lpstr>
      <vt:lpstr>Arial</vt:lpstr>
      <vt:lpstr>Calibri</vt:lpstr>
      <vt:lpstr>Courier New</vt:lpstr>
      <vt:lpstr>Helvetica Neue</vt:lpstr>
      <vt:lpstr>Wingdings</vt:lpstr>
      <vt:lpstr>1_Office Theme</vt:lpstr>
      <vt:lpstr>2_Office Theme</vt:lpstr>
      <vt:lpstr>PowerPoint Presentation</vt:lpstr>
      <vt:lpstr>History of SAGE Ozone</vt:lpstr>
      <vt:lpstr>SAGE III/ISS Ozone Products</vt:lpstr>
      <vt:lpstr>Improvements between v5.0 and v5.1</vt:lpstr>
      <vt:lpstr>Known anomalies in v5.1</vt:lpstr>
      <vt:lpstr>Consistency Check</vt:lpstr>
      <vt:lpstr>Self Consistency</vt:lpstr>
      <vt:lpstr>Comparison to SAGE II</vt:lpstr>
      <vt:lpstr>Comparison to SAGE II (cont.)</vt:lpstr>
      <vt:lpstr>Comparison to satellite</vt:lpstr>
      <vt:lpstr>Comparison to ground</vt:lpstr>
      <vt:lpstr>Conclusions </vt:lpstr>
    </vt:vector>
  </TitlesOfParts>
  <Company>ODIN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allison.b.leybold@nasa.gov</cp:lastModifiedBy>
  <cp:revision>1097</cp:revision>
  <cp:lastPrinted>2011-12-08T16:21:20Z</cp:lastPrinted>
  <dcterms:created xsi:type="dcterms:W3CDTF">2012-04-24T19:27:23Z</dcterms:created>
  <dcterms:modified xsi:type="dcterms:W3CDTF">2018-10-25T17:35:54Z</dcterms:modified>
</cp:coreProperties>
</file>