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3"/>
  </p:notesMasterIdLst>
  <p:sldIdLst>
    <p:sldId id="771" r:id="rId3"/>
    <p:sldId id="760" r:id="rId4"/>
    <p:sldId id="769" r:id="rId5"/>
    <p:sldId id="763" r:id="rId6"/>
    <p:sldId id="767" r:id="rId7"/>
    <p:sldId id="772" r:id="rId8"/>
    <p:sldId id="773" r:id="rId9"/>
    <p:sldId id="774" r:id="rId10"/>
    <p:sldId id="775" r:id="rId11"/>
    <p:sldId id="77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4472C4"/>
    <a:srgbClr val="FF0000"/>
    <a:srgbClr val="D9EBF9"/>
    <a:srgbClr val="F2F6FA"/>
    <a:srgbClr val="D0CAC4"/>
    <a:srgbClr val="D2E5F4"/>
    <a:srgbClr val="C2D9F0"/>
    <a:srgbClr val="DDEDFC"/>
    <a:srgbClr val="D1E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29"/>
  </p:normalViewPr>
  <p:slideViewPr>
    <p:cSldViewPr snapToGrid="0">
      <p:cViewPr varScale="1">
        <p:scale>
          <a:sx n="129" d="100"/>
          <a:sy n="129" d="100"/>
        </p:scale>
        <p:origin x="7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C00000"/>
        </a:solidFill>
      </dgm:spPr>
      <dgm:t>
        <a:bodyPr/>
        <a:lstStyle/>
        <a:p>
          <a:r>
            <a:rPr lang="en-US"/>
            <a:t>Inversion</a:t>
          </a:r>
          <a:endParaRPr lang="en-US" dirty="0"/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/>
      <dgm:t>
        <a:bodyPr/>
        <a:lstStyle/>
        <a:p>
          <a:r>
            <a:rPr lang="en-US"/>
            <a:t>Altitude Adjustment</a:t>
          </a:r>
          <a:endParaRPr lang="en-US" dirty="0"/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/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C00000"/>
        </a:solidFill>
      </dgm:spPr>
      <dgm:t>
        <a:bodyPr/>
        <a:lstStyle/>
        <a:p>
          <a:r>
            <a:rPr lang="en-US"/>
            <a:t>Inversion</a:t>
          </a:r>
          <a:endParaRPr lang="en-US" dirty="0"/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/>
      <dgm:t>
        <a:bodyPr/>
        <a:lstStyle/>
        <a:p>
          <a:r>
            <a:rPr lang="en-US"/>
            <a:t>Altitude Adjustment</a:t>
          </a:r>
          <a:endParaRPr lang="en-US" dirty="0"/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/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C00000"/>
        </a:solidFill>
      </dgm:spPr>
      <dgm:t>
        <a:bodyPr/>
        <a:lstStyle/>
        <a:p>
          <a:r>
            <a:rPr lang="en-US"/>
            <a:t>Inversion</a:t>
          </a:r>
          <a:endParaRPr lang="en-US" dirty="0"/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/>
      <dgm:t>
        <a:bodyPr/>
        <a:lstStyle/>
        <a:p>
          <a:r>
            <a:rPr lang="en-US"/>
            <a:t>Altitude Adjustment</a:t>
          </a:r>
          <a:endParaRPr lang="en-US" dirty="0"/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/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Inversion</a:t>
          </a:r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Altitude Adjustment</a:t>
          </a:r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/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Inversion</a:t>
          </a:r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Altitude Adjustment</a:t>
          </a:r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>
        <a:solidFill>
          <a:srgbClr val="C00000"/>
        </a:solidFill>
      </dgm:spPr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Inversion</a:t>
          </a:r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Altitude Adjustment</a:t>
          </a:r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>
        <a:solidFill>
          <a:srgbClr val="C00000"/>
        </a:solidFill>
      </dgm:spPr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Inversion</a:t>
          </a:r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Altitude Adjustment</a:t>
          </a:r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>
        <a:solidFill>
          <a:srgbClr val="C00000"/>
        </a:solidFill>
      </dgm:spPr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Inversion</a:t>
          </a:r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Altitude Adjustment</a:t>
          </a:r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>
        <a:solidFill>
          <a:srgbClr val="4472C4"/>
        </a:solidFill>
      </dgm:spPr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>
        <a:solidFill>
          <a:srgbClr val="C00000"/>
        </a:solidFill>
      </dgm:spPr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/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991E7F2-8833-4D39-B0E0-A9C3111175D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5BDC63-E0DB-4A8B-91E1-B7ED05ADCCCC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0D446813-5646-4CFB-9057-001C129D8E3A}" type="parTrans" cxnId="{83D103BB-AA45-4D3E-A3B4-12DF637F65EC}">
      <dgm:prSet/>
      <dgm:spPr/>
      <dgm:t>
        <a:bodyPr/>
        <a:lstStyle/>
        <a:p>
          <a:endParaRPr lang="en-US"/>
        </a:p>
      </dgm:t>
    </dgm:pt>
    <dgm:pt modelId="{4292C39C-7F9A-4BD6-A80A-352F11A66A6E}" type="sibTrans" cxnId="{83D103BB-AA45-4D3E-A3B4-12DF637F65EC}">
      <dgm:prSet/>
      <dgm:spPr/>
      <dgm:t>
        <a:bodyPr/>
        <a:lstStyle/>
        <a:p>
          <a:endParaRPr lang="en-US"/>
        </a:p>
      </dgm:t>
    </dgm:pt>
    <dgm:pt modelId="{8B4006BA-8DAD-403B-9CB1-3221A5C92B1D}">
      <dgm:prSet/>
      <dgm:spPr/>
      <dgm:t>
        <a:bodyPr/>
        <a:lstStyle/>
        <a:p>
          <a:r>
            <a:rPr lang="en-US" dirty="0"/>
            <a:t>Dark Current Correction</a:t>
          </a:r>
        </a:p>
      </dgm:t>
    </dgm:pt>
    <dgm:pt modelId="{555863BB-1E58-470C-A17A-1E715ECA886D}" type="parTrans" cxnId="{EC43442A-8732-4B34-8DAE-6CD850D7658B}">
      <dgm:prSet/>
      <dgm:spPr/>
      <dgm:t>
        <a:bodyPr/>
        <a:lstStyle/>
        <a:p>
          <a:endParaRPr lang="en-US"/>
        </a:p>
      </dgm:t>
    </dgm:pt>
    <dgm:pt modelId="{69AA64ED-45A1-440B-A5D1-65331A6261DF}" type="sibTrans" cxnId="{EC43442A-8732-4B34-8DAE-6CD850D7658B}">
      <dgm:prSet/>
      <dgm:spPr/>
      <dgm:t>
        <a:bodyPr/>
        <a:lstStyle/>
        <a:p>
          <a:endParaRPr lang="en-US"/>
        </a:p>
      </dgm:t>
    </dgm:pt>
    <dgm:pt modelId="{7DFFBEB6-DFE5-4672-AAC5-C0EF47E1E2A8}">
      <dgm:prSet/>
      <dgm:spPr/>
      <dgm:t>
        <a:bodyPr/>
        <a:lstStyle/>
        <a:p>
          <a:r>
            <a:rPr lang="en-US"/>
            <a:t>Altitude Registration</a:t>
          </a:r>
          <a:endParaRPr lang="en-US" dirty="0"/>
        </a:p>
      </dgm:t>
    </dgm:pt>
    <dgm:pt modelId="{217113AE-E5FC-41F6-B99A-CF9CFFE42EE7}" type="parTrans" cxnId="{40897B7A-BCB7-402A-B595-F268228B07DC}">
      <dgm:prSet/>
      <dgm:spPr/>
      <dgm:t>
        <a:bodyPr/>
        <a:lstStyle/>
        <a:p>
          <a:endParaRPr lang="en-US"/>
        </a:p>
      </dgm:t>
    </dgm:pt>
    <dgm:pt modelId="{C41D60E9-6108-41A3-97BF-E7058836A84F}" type="sibTrans" cxnId="{40897B7A-BCB7-402A-B595-F268228B07DC}">
      <dgm:prSet/>
      <dgm:spPr/>
      <dgm:t>
        <a:bodyPr/>
        <a:lstStyle/>
        <a:p>
          <a:endParaRPr lang="en-US"/>
        </a:p>
      </dgm:t>
    </dgm:pt>
    <dgm:pt modelId="{9C3AF948-168E-4D19-95E4-7E1786E7386A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Inversion</a:t>
          </a:r>
        </a:p>
      </dgm:t>
    </dgm:pt>
    <dgm:pt modelId="{F26ED63B-790F-4E57-932A-48F2E2A0ABD7}" type="parTrans" cxnId="{630EA7A4-C688-482C-A599-7ECC2515FD31}">
      <dgm:prSet/>
      <dgm:spPr/>
      <dgm:t>
        <a:bodyPr/>
        <a:lstStyle/>
        <a:p>
          <a:endParaRPr lang="en-US"/>
        </a:p>
      </dgm:t>
    </dgm:pt>
    <dgm:pt modelId="{D767F978-32FF-4C20-8ABF-DE8E8A436B6F}" type="sibTrans" cxnId="{630EA7A4-C688-482C-A599-7ECC2515FD31}">
      <dgm:prSet/>
      <dgm:spPr/>
      <dgm:t>
        <a:bodyPr/>
        <a:lstStyle/>
        <a:p>
          <a:endParaRPr lang="en-US"/>
        </a:p>
      </dgm:t>
    </dgm:pt>
    <dgm:pt modelId="{5551CD7F-55CB-44DB-8A22-E300D783C85D}">
      <dgm:prSet/>
      <dgm:spPr>
        <a:solidFill>
          <a:srgbClr val="4472C4"/>
        </a:solidFill>
      </dgm:spPr>
      <dgm:t>
        <a:bodyPr/>
        <a:lstStyle/>
        <a:p>
          <a:r>
            <a:rPr lang="en-US" dirty="0"/>
            <a:t>Altitude Adjustment</a:t>
          </a:r>
        </a:p>
      </dgm:t>
    </dgm:pt>
    <dgm:pt modelId="{0AB58BB3-2F09-4D12-BCA6-A9066DDC80F4}" type="parTrans" cxnId="{E5183AEC-CD7C-46D6-A57D-3A51DE4A0444}">
      <dgm:prSet/>
      <dgm:spPr/>
      <dgm:t>
        <a:bodyPr/>
        <a:lstStyle/>
        <a:p>
          <a:endParaRPr lang="en-US"/>
        </a:p>
      </dgm:t>
    </dgm:pt>
    <dgm:pt modelId="{69B8637B-BA6D-40D0-9639-7D74E096555A}" type="sibTrans" cxnId="{E5183AEC-CD7C-46D6-A57D-3A51DE4A0444}">
      <dgm:prSet/>
      <dgm:spPr/>
      <dgm:t>
        <a:bodyPr/>
        <a:lstStyle/>
        <a:p>
          <a:endParaRPr lang="en-US"/>
        </a:p>
      </dgm:t>
    </dgm:pt>
    <dgm:pt modelId="{E9BD3AA2-C85C-4E57-B4E8-253F22CB7B9F}">
      <dgm:prSet/>
      <dgm:spPr/>
      <dgm:t>
        <a:bodyPr/>
        <a:lstStyle/>
        <a:p>
          <a:r>
            <a:rPr lang="en-US"/>
            <a:t>Filtering and Binning</a:t>
          </a:r>
          <a:endParaRPr lang="en-US" dirty="0"/>
        </a:p>
      </dgm:t>
    </dgm:pt>
    <dgm:pt modelId="{E96062E4-2180-4B09-B507-FCCBA9459FB0}" type="parTrans" cxnId="{FF6C1EE6-F951-417C-A8B7-432772CE2900}">
      <dgm:prSet/>
      <dgm:spPr/>
      <dgm:t>
        <a:bodyPr/>
        <a:lstStyle/>
        <a:p>
          <a:endParaRPr lang="en-US"/>
        </a:p>
      </dgm:t>
    </dgm:pt>
    <dgm:pt modelId="{13236962-30EB-42BC-856F-33A0D47B53F7}" type="sibTrans" cxnId="{FF6C1EE6-F951-417C-A8B7-432772CE2900}">
      <dgm:prSet/>
      <dgm:spPr/>
      <dgm:t>
        <a:bodyPr/>
        <a:lstStyle/>
        <a:p>
          <a:endParaRPr lang="en-US"/>
        </a:p>
      </dgm:t>
    </dgm:pt>
    <dgm:pt modelId="{47BC666E-31AD-4F36-9212-C1E81049B170}">
      <dgm:prSet/>
      <dgm:spPr/>
      <dgm:t>
        <a:bodyPr/>
        <a:lstStyle/>
        <a:p>
          <a:r>
            <a:rPr lang="en-US" dirty="0"/>
            <a:t>Peeling</a:t>
          </a:r>
        </a:p>
      </dgm:t>
    </dgm:pt>
    <dgm:pt modelId="{49FE111E-BA42-433E-AD42-273B76D8586F}" type="parTrans" cxnId="{FB41E2E0-1BDE-453D-AA19-45EC79CC1A83}">
      <dgm:prSet/>
      <dgm:spPr/>
      <dgm:t>
        <a:bodyPr/>
        <a:lstStyle/>
        <a:p>
          <a:endParaRPr lang="en-US"/>
        </a:p>
      </dgm:t>
    </dgm:pt>
    <dgm:pt modelId="{2855C5FA-C042-401C-B470-BB4E2E2C2AF6}" type="sibTrans" cxnId="{FB41E2E0-1BDE-453D-AA19-45EC79CC1A83}">
      <dgm:prSet/>
      <dgm:spPr/>
      <dgm:t>
        <a:bodyPr/>
        <a:lstStyle/>
        <a:p>
          <a:endParaRPr lang="en-US"/>
        </a:p>
      </dgm:t>
    </dgm:pt>
    <dgm:pt modelId="{E673BE5F-0229-413C-9EF4-3774C5CF2C6F}">
      <dgm:prSet/>
      <dgm:spPr>
        <a:solidFill>
          <a:srgbClr val="CC0000"/>
        </a:solidFill>
      </dgm:spPr>
      <dgm:t>
        <a:bodyPr/>
        <a:lstStyle/>
        <a:p>
          <a:r>
            <a:rPr lang="en-US" dirty="0"/>
            <a:t>Products</a:t>
          </a:r>
        </a:p>
      </dgm:t>
    </dgm:pt>
    <dgm:pt modelId="{DAE9FFCB-A624-45CC-AB2F-4C3D156130F8}" type="parTrans" cxnId="{60DD005D-FEE1-4A9D-AD46-491C1BB55476}">
      <dgm:prSet/>
      <dgm:spPr/>
      <dgm:t>
        <a:bodyPr/>
        <a:lstStyle/>
        <a:p>
          <a:endParaRPr lang="en-US"/>
        </a:p>
      </dgm:t>
    </dgm:pt>
    <dgm:pt modelId="{170F2BF5-18FB-4A62-AEE3-8F70FB9B269E}" type="sibTrans" cxnId="{60DD005D-FEE1-4A9D-AD46-491C1BB55476}">
      <dgm:prSet/>
      <dgm:spPr/>
      <dgm:t>
        <a:bodyPr/>
        <a:lstStyle/>
        <a:p>
          <a:endParaRPr lang="en-US"/>
        </a:p>
      </dgm:t>
    </dgm:pt>
    <dgm:pt modelId="{25659E9D-CFA0-4F20-89D7-772FA2D7C6D8}">
      <dgm:prSet/>
      <dgm:spPr/>
      <dgm:t>
        <a:bodyPr/>
        <a:lstStyle/>
        <a:p>
          <a:r>
            <a:rPr lang="en-US" dirty="0"/>
            <a:t>Wavelength Calibration</a:t>
          </a:r>
        </a:p>
      </dgm:t>
    </dgm:pt>
    <dgm:pt modelId="{14F67B3C-50BC-4AD0-8763-94C048D36116}" type="parTrans" cxnId="{BA19FA7E-A018-4608-845E-9D6793E09B4A}">
      <dgm:prSet/>
      <dgm:spPr/>
      <dgm:t>
        <a:bodyPr/>
        <a:lstStyle/>
        <a:p>
          <a:endParaRPr lang="en-US"/>
        </a:p>
      </dgm:t>
    </dgm:pt>
    <dgm:pt modelId="{7DFC3005-4208-4860-A082-4C8A1BDBD89B}" type="sibTrans" cxnId="{BA19FA7E-A018-4608-845E-9D6793E09B4A}">
      <dgm:prSet/>
      <dgm:spPr/>
      <dgm:t>
        <a:bodyPr/>
        <a:lstStyle/>
        <a:p>
          <a:endParaRPr lang="en-US"/>
        </a:p>
      </dgm:t>
    </dgm:pt>
    <dgm:pt modelId="{8D46A0C1-9FD1-49D2-9161-9C5DFB5BA1D7}" type="pres">
      <dgm:prSet presAssocID="{C991E7F2-8833-4D39-B0E0-A9C3111175D7}" presName="Name0" presStyleCnt="0">
        <dgm:presLayoutVars>
          <dgm:dir/>
          <dgm:animLvl val="lvl"/>
          <dgm:resizeHandles val="exact"/>
        </dgm:presLayoutVars>
      </dgm:prSet>
      <dgm:spPr/>
    </dgm:pt>
    <dgm:pt modelId="{AEA4EAD8-4477-44AF-952F-1B57958D580A}" type="pres">
      <dgm:prSet presAssocID="{0E5BDC63-E0DB-4A8B-91E1-B7ED05ADCCCC}" presName="parTxOnly" presStyleLbl="node1" presStyleIdx="0" presStyleCnt="9">
        <dgm:presLayoutVars>
          <dgm:chMax val="0"/>
          <dgm:chPref val="0"/>
          <dgm:bulletEnabled val="1"/>
        </dgm:presLayoutVars>
      </dgm:prSet>
      <dgm:spPr/>
    </dgm:pt>
    <dgm:pt modelId="{CFDB8B09-3C58-4DB8-9633-E82A88F69EAA}" type="pres">
      <dgm:prSet presAssocID="{4292C39C-7F9A-4BD6-A80A-352F11A66A6E}" presName="parTxOnlySpace" presStyleCnt="0"/>
      <dgm:spPr/>
    </dgm:pt>
    <dgm:pt modelId="{5C0C0834-1D96-4CDD-8C3E-AFC877C9D554}" type="pres">
      <dgm:prSet presAssocID="{8B4006BA-8DAD-403B-9CB1-3221A5C92B1D}" presName="parTxOnly" presStyleLbl="node1" presStyleIdx="1" presStyleCnt="9">
        <dgm:presLayoutVars>
          <dgm:chMax val="0"/>
          <dgm:chPref val="0"/>
          <dgm:bulletEnabled val="1"/>
        </dgm:presLayoutVars>
      </dgm:prSet>
      <dgm:spPr/>
    </dgm:pt>
    <dgm:pt modelId="{2AF2B251-0ADD-401E-8AD1-25F08FCFB9E4}" type="pres">
      <dgm:prSet presAssocID="{69AA64ED-45A1-440B-A5D1-65331A6261DF}" presName="parTxOnlySpace" presStyleCnt="0"/>
      <dgm:spPr/>
    </dgm:pt>
    <dgm:pt modelId="{4791F435-FE5A-406F-AACB-F4FD605F49DA}" type="pres">
      <dgm:prSet presAssocID="{25659E9D-CFA0-4F20-89D7-772FA2D7C6D8}" presName="parTxOnly" presStyleLbl="node1" presStyleIdx="2" presStyleCnt="9">
        <dgm:presLayoutVars>
          <dgm:chMax val="0"/>
          <dgm:chPref val="0"/>
          <dgm:bulletEnabled val="1"/>
        </dgm:presLayoutVars>
      </dgm:prSet>
      <dgm:spPr/>
    </dgm:pt>
    <dgm:pt modelId="{3F4E4AC5-65B9-45B3-AFAD-396D4647D582}" type="pres">
      <dgm:prSet presAssocID="{7DFC3005-4208-4860-A082-4C8A1BDBD89B}" presName="parTxOnlySpace" presStyleCnt="0"/>
      <dgm:spPr/>
    </dgm:pt>
    <dgm:pt modelId="{09C60420-DBB8-40B5-A09C-596DC8368E64}" type="pres">
      <dgm:prSet presAssocID="{7DFFBEB6-DFE5-4672-AAC5-C0EF47E1E2A8}" presName="parTxOnly" presStyleLbl="node1" presStyleIdx="3" presStyleCnt="9">
        <dgm:presLayoutVars>
          <dgm:chMax val="0"/>
          <dgm:chPref val="0"/>
          <dgm:bulletEnabled val="1"/>
        </dgm:presLayoutVars>
      </dgm:prSet>
      <dgm:spPr/>
    </dgm:pt>
    <dgm:pt modelId="{577A67E8-336B-4F43-96D3-FA00AD52E70C}" type="pres">
      <dgm:prSet presAssocID="{C41D60E9-6108-41A3-97BF-E7058836A84F}" presName="parTxOnlySpace" presStyleCnt="0"/>
      <dgm:spPr/>
    </dgm:pt>
    <dgm:pt modelId="{9792E7A2-9794-4ED0-946D-B9FC0C423660}" type="pres">
      <dgm:prSet presAssocID="{9C3AF948-168E-4D19-95E4-7E1786E7386A}" presName="parTxOnly" presStyleLbl="node1" presStyleIdx="4" presStyleCnt="9">
        <dgm:presLayoutVars>
          <dgm:chMax val="0"/>
          <dgm:chPref val="0"/>
          <dgm:bulletEnabled val="1"/>
        </dgm:presLayoutVars>
      </dgm:prSet>
      <dgm:spPr/>
    </dgm:pt>
    <dgm:pt modelId="{16DE3876-A796-4A5C-A053-E426B3270728}" type="pres">
      <dgm:prSet presAssocID="{D767F978-32FF-4C20-8ABF-DE8E8A436B6F}" presName="parTxOnlySpace" presStyleCnt="0"/>
      <dgm:spPr/>
    </dgm:pt>
    <dgm:pt modelId="{BA0952FF-0EA6-4863-978F-0805DF82C3B9}" type="pres">
      <dgm:prSet presAssocID="{5551CD7F-55CB-44DB-8A22-E300D783C85D}" presName="parTxOnly" presStyleLbl="node1" presStyleIdx="5" presStyleCnt="9">
        <dgm:presLayoutVars>
          <dgm:chMax val="0"/>
          <dgm:chPref val="0"/>
          <dgm:bulletEnabled val="1"/>
        </dgm:presLayoutVars>
      </dgm:prSet>
      <dgm:spPr/>
    </dgm:pt>
    <dgm:pt modelId="{841DEDA7-3F02-4177-BFDB-D4F7D0CCC585}" type="pres">
      <dgm:prSet presAssocID="{69B8637B-BA6D-40D0-9639-7D74E096555A}" presName="parTxOnlySpace" presStyleCnt="0"/>
      <dgm:spPr/>
    </dgm:pt>
    <dgm:pt modelId="{5494493F-DFB8-43A5-9B2C-C04A37C8AE66}" type="pres">
      <dgm:prSet presAssocID="{E9BD3AA2-C85C-4E57-B4E8-253F22CB7B9F}" presName="parTxOnly" presStyleLbl="node1" presStyleIdx="6" presStyleCnt="9">
        <dgm:presLayoutVars>
          <dgm:chMax val="0"/>
          <dgm:chPref val="0"/>
          <dgm:bulletEnabled val="1"/>
        </dgm:presLayoutVars>
      </dgm:prSet>
      <dgm:spPr/>
    </dgm:pt>
    <dgm:pt modelId="{5D4D9F61-408C-4CFF-B4FD-EE446E7484F4}" type="pres">
      <dgm:prSet presAssocID="{13236962-30EB-42BC-856F-33A0D47B53F7}" presName="parTxOnlySpace" presStyleCnt="0"/>
      <dgm:spPr/>
    </dgm:pt>
    <dgm:pt modelId="{DE44FFAC-02AD-4ED5-B198-096C462E4CBE}" type="pres">
      <dgm:prSet presAssocID="{47BC666E-31AD-4F36-9212-C1E81049B170}" presName="parTxOnly" presStyleLbl="node1" presStyleIdx="7" presStyleCnt="9">
        <dgm:presLayoutVars>
          <dgm:chMax val="0"/>
          <dgm:chPref val="0"/>
          <dgm:bulletEnabled val="1"/>
        </dgm:presLayoutVars>
      </dgm:prSet>
      <dgm:spPr/>
    </dgm:pt>
    <dgm:pt modelId="{197AE00A-1AD0-4E2E-B54C-9BDE6DF5ED56}" type="pres">
      <dgm:prSet presAssocID="{2855C5FA-C042-401C-B470-BB4E2E2C2AF6}" presName="parTxOnlySpace" presStyleCnt="0"/>
      <dgm:spPr/>
    </dgm:pt>
    <dgm:pt modelId="{C86E96E3-DCBC-45F1-B111-644E4C12ACAF}" type="pres">
      <dgm:prSet presAssocID="{E673BE5F-0229-413C-9EF4-3774C5CF2C6F}" presName="parTxOnly" presStyleLbl="node1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BBDCC603-0F8C-46A3-94FF-6ADAFE9B1431}" type="presOf" srcId="{E673BE5F-0229-413C-9EF4-3774C5CF2C6F}" destId="{C86E96E3-DCBC-45F1-B111-644E4C12ACAF}" srcOrd="0" destOrd="0" presId="urn:microsoft.com/office/officeart/2005/8/layout/chevron1"/>
    <dgm:cxn modelId="{EC43442A-8732-4B34-8DAE-6CD850D7658B}" srcId="{C991E7F2-8833-4D39-B0E0-A9C3111175D7}" destId="{8B4006BA-8DAD-403B-9CB1-3221A5C92B1D}" srcOrd="1" destOrd="0" parTransId="{555863BB-1E58-470C-A17A-1E715ECA886D}" sibTransId="{69AA64ED-45A1-440B-A5D1-65331A6261DF}"/>
    <dgm:cxn modelId="{43B1562A-76E6-43EE-9DAB-15B4C4148EB8}" type="presOf" srcId="{E9BD3AA2-C85C-4E57-B4E8-253F22CB7B9F}" destId="{5494493F-DFB8-43A5-9B2C-C04A37C8AE66}" srcOrd="0" destOrd="0" presId="urn:microsoft.com/office/officeart/2005/8/layout/chevron1"/>
    <dgm:cxn modelId="{322C8039-4FA5-40ED-B761-F3286CBBEFF7}" type="presOf" srcId="{9C3AF948-168E-4D19-95E4-7E1786E7386A}" destId="{9792E7A2-9794-4ED0-946D-B9FC0C423660}" srcOrd="0" destOrd="0" presId="urn:microsoft.com/office/officeart/2005/8/layout/chevron1"/>
    <dgm:cxn modelId="{EC655A4B-3DF5-4E9E-8236-2526F3AD8AA5}" type="presOf" srcId="{7DFFBEB6-DFE5-4672-AAC5-C0EF47E1E2A8}" destId="{09C60420-DBB8-40B5-A09C-596DC8368E64}" srcOrd="0" destOrd="0" presId="urn:microsoft.com/office/officeart/2005/8/layout/chevron1"/>
    <dgm:cxn modelId="{60DD005D-FEE1-4A9D-AD46-491C1BB55476}" srcId="{C991E7F2-8833-4D39-B0E0-A9C3111175D7}" destId="{E673BE5F-0229-413C-9EF4-3774C5CF2C6F}" srcOrd="8" destOrd="0" parTransId="{DAE9FFCB-A624-45CC-AB2F-4C3D156130F8}" sibTransId="{170F2BF5-18FB-4A62-AEE3-8F70FB9B269E}"/>
    <dgm:cxn modelId="{40897B7A-BCB7-402A-B595-F268228B07DC}" srcId="{C991E7F2-8833-4D39-B0E0-A9C3111175D7}" destId="{7DFFBEB6-DFE5-4672-AAC5-C0EF47E1E2A8}" srcOrd="3" destOrd="0" parTransId="{217113AE-E5FC-41F6-B99A-CF9CFFE42EE7}" sibTransId="{C41D60E9-6108-41A3-97BF-E7058836A84F}"/>
    <dgm:cxn modelId="{BBA5D87D-781F-453B-8F3F-9BB048B32F28}" type="presOf" srcId="{8B4006BA-8DAD-403B-9CB1-3221A5C92B1D}" destId="{5C0C0834-1D96-4CDD-8C3E-AFC877C9D554}" srcOrd="0" destOrd="0" presId="urn:microsoft.com/office/officeart/2005/8/layout/chevron1"/>
    <dgm:cxn modelId="{BA19FA7E-A018-4608-845E-9D6793E09B4A}" srcId="{C991E7F2-8833-4D39-B0E0-A9C3111175D7}" destId="{25659E9D-CFA0-4F20-89D7-772FA2D7C6D8}" srcOrd="2" destOrd="0" parTransId="{14F67B3C-50BC-4AD0-8763-94C048D36116}" sibTransId="{7DFC3005-4208-4860-A082-4C8A1BDBD89B}"/>
    <dgm:cxn modelId="{21E88C81-E12E-4924-96DC-EABA64A64574}" type="presOf" srcId="{0E5BDC63-E0DB-4A8B-91E1-B7ED05ADCCCC}" destId="{AEA4EAD8-4477-44AF-952F-1B57958D580A}" srcOrd="0" destOrd="0" presId="urn:microsoft.com/office/officeart/2005/8/layout/chevron1"/>
    <dgm:cxn modelId="{2B95C18D-412E-4BE7-8407-446A9D8FA437}" type="presOf" srcId="{47BC666E-31AD-4F36-9212-C1E81049B170}" destId="{DE44FFAC-02AD-4ED5-B198-096C462E4CBE}" srcOrd="0" destOrd="0" presId="urn:microsoft.com/office/officeart/2005/8/layout/chevron1"/>
    <dgm:cxn modelId="{630EA7A4-C688-482C-A599-7ECC2515FD31}" srcId="{C991E7F2-8833-4D39-B0E0-A9C3111175D7}" destId="{9C3AF948-168E-4D19-95E4-7E1786E7386A}" srcOrd="4" destOrd="0" parTransId="{F26ED63B-790F-4E57-932A-48F2E2A0ABD7}" sibTransId="{D767F978-32FF-4C20-8ABF-DE8E8A436B6F}"/>
    <dgm:cxn modelId="{83D103BB-AA45-4D3E-A3B4-12DF637F65EC}" srcId="{C991E7F2-8833-4D39-B0E0-A9C3111175D7}" destId="{0E5BDC63-E0DB-4A8B-91E1-B7ED05ADCCCC}" srcOrd="0" destOrd="0" parTransId="{0D446813-5646-4CFB-9057-001C129D8E3A}" sibTransId="{4292C39C-7F9A-4BD6-A80A-352F11A66A6E}"/>
    <dgm:cxn modelId="{C31F51D2-65F4-4F2C-BA16-37BC10ECD691}" type="presOf" srcId="{C991E7F2-8833-4D39-B0E0-A9C3111175D7}" destId="{8D46A0C1-9FD1-49D2-9161-9C5DFB5BA1D7}" srcOrd="0" destOrd="0" presId="urn:microsoft.com/office/officeart/2005/8/layout/chevron1"/>
    <dgm:cxn modelId="{43C889DB-FE1C-432D-930C-EB6C01498E05}" type="presOf" srcId="{5551CD7F-55CB-44DB-8A22-E300D783C85D}" destId="{BA0952FF-0EA6-4863-978F-0805DF82C3B9}" srcOrd="0" destOrd="0" presId="urn:microsoft.com/office/officeart/2005/8/layout/chevron1"/>
    <dgm:cxn modelId="{FB41E2E0-1BDE-453D-AA19-45EC79CC1A83}" srcId="{C991E7F2-8833-4D39-B0E0-A9C3111175D7}" destId="{47BC666E-31AD-4F36-9212-C1E81049B170}" srcOrd="7" destOrd="0" parTransId="{49FE111E-BA42-433E-AD42-273B76D8586F}" sibTransId="{2855C5FA-C042-401C-B470-BB4E2E2C2AF6}"/>
    <dgm:cxn modelId="{FF6C1EE6-F951-417C-A8B7-432772CE2900}" srcId="{C991E7F2-8833-4D39-B0E0-A9C3111175D7}" destId="{E9BD3AA2-C85C-4E57-B4E8-253F22CB7B9F}" srcOrd="6" destOrd="0" parTransId="{E96062E4-2180-4B09-B507-FCCBA9459FB0}" sibTransId="{13236962-30EB-42BC-856F-33A0D47B53F7}"/>
    <dgm:cxn modelId="{14719BEB-2959-45D9-BF83-ED7CC36C8D83}" type="presOf" srcId="{25659E9D-CFA0-4F20-89D7-772FA2D7C6D8}" destId="{4791F435-FE5A-406F-AACB-F4FD605F49DA}" srcOrd="0" destOrd="0" presId="urn:microsoft.com/office/officeart/2005/8/layout/chevron1"/>
    <dgm:cxn modelId="{E5183AEC-CD7C-46D6-A57D-3A51DE4A0444}" srcId="{C991E7F2-8833-4D39-B0E0-A9C3111175D7}" destId="{5551CD7F-55CB-44DB-8A22-E300D783C85D}" srcOrd="5" destOrd="0" parTransId="{0AB58BB3-2F09-4D12-BCA6-A9066DDC80F4}" sibTransId="{69B8637B-BA6D-40D0-9639-7D74E096555A}"/>
    <dgm:cxn modelId="{B7FD4007-A2EF-49F4-ABC6-3F63BF815260}" type="presParOf" srcId="{8D46A0C1-9FD1-49D2-9161-9C5DFB5BA1D7}" destId="{AEA4EAD8-4477-44AF-952F-1B57958D580A}" srcOrd="0" destOrd="0" presId="urn:microsoft.com/office/officeart/2005/8/layout/chevron1"/>
    <dgm:cxn modelId="{CCD303FF-669E-41AE-A080-6913FA3FFE1A}" type="presParOf" srcId="{8D46A0C1-9FD1-49D2-9161-9C5DFB5BA1D7}" destId="{CFDB8B09-3C58-4DB8-9633-E82A88F69EAA}" srcOrd="1" destOrd="0" presId="urn:microsoft.com/office/officeart/2005/8/layout/chevron1"/>
    <dgm:cxn modelId="{D89FC594-0D26-412C-9CC9-6BB8A4095CB3}" type="presParOf" srcId="{8D46A0C1-9FD1-49D2-9161-9C5DFB5BA1D7}" destId="{5C0C0834-1D96-4CDD-8C3E-AFC877C9D554}" srcOrd="2" destOrd="0" presId="urn:microsoft.com/office/officeart/2005/8/layout/chevron1"/>
    <dgm:cxn modelId="{D24F6885-BDB3-4E34-BCE2-D80F5AA6B93B}" type="presParOf" srcId="{8D46A0C1-9FD1-49D2-9161-9C5DFB5BA1D7}" destId="{2AF2B251-0ADD-401E-8AD1-25F08FCFB9E4}" srcOrd="3" destOrd="0" presId="urn:microsoft.com/office/officeart/2005/8/layout/chevron1"/>
    <dgm:cxn modelId="{1842FA29-A924-471A-AD80-FBDF02B2B3D0}" type="presParOf" srcId="{8D46A0C1-9FD1-49D2-9161-9C5DFB5BA1D7}" destId="{4791F435-FE5A-406F-AACB-F4FD605F49DA}" srcOrd="4" destOrd="0" presId="urn:microsoft.com/office/officeart/2005/8/layout/chevron1"/>
    <dgm:cxn modelId="{82C6218E-46F7-4145-B7AB-4F0F33DE5185}" type="presParOf" srcId="{8D46A0C1-9FD1-49D2-9161-9C5DFB5BA1D7}" destId="{3F4E4AC5-65B9-45B3-AFAD-396D4647D582}" srcOrd="5" destOrd="0" presId="urn:microsoft.com/office/officeart/2005/8/layout/chevron1"/>
    <dgm:cxn modelId="{5BF03DE0-B0CB-4CC2-BD46-F00C2C4D48B0}" type="presParOf" srcId="{8D46A0C1-9FD1-49D2-9161-9C5DFB5BA1D7}" destId="{09C60420-DBB8-40B5-A09C-596DC8368E64}" srcOrd="6" destOrd="0" presId="urn:microsoft.com/office/officeart/2005/8/layout/chevron1"/>
    <dgm:cxn modelId="{1D12EBE2-3D37-4D6E-9AB6-1D4EED1BF84A}" type="presParOf" srcId="{8D46A0C1-9FD1-49D2-9161-9C5DFB5BA1D7}" destId="{577A67E8-336B-4F43-96D3-FA00AD52E70C}" srcOrd="7" destOrd="0" presId="urn:microsoft.com/office/officeart/2005/8/layout/chevron1"/>
    <dgm:cxn modelId="{C32D5054-C216-4526-8213-924D533F3884}" type="presParOf" srcId="{8D46A0C1-9FD1-49D2-9161-9C5DFB5BA1D7}" destId="{9792E7A2-9794-4ED0-946D-B9FC0C423660}" srcOrd="8" destOrd="0" presId="urn:microsoft.com/office/officeart/2005/8/layout/chevron1"/>
    <dgm:cxn modelId="{D75403B2-D19C-4343-85EC-F66FF224F74E}" type="presParOf" srcId="{8D46A0C1-9FD1-49D2-9161-9C5DFB5BA1D7}" destId="{16DE3876-A796-4A5C-A053-E426B3270728}" srcOrd="9" destOrd="0" presId="urn:microsoft.com/office/officeart/2005/8/layout/chevron1"/>
    <dgm:cxn modelId="{7C4B2712-DF9A-4750-B8B9-DAEE633631D0}" type="presParOf" srcId="{8D46A0C1-9FD1-49D2-9161-9C5DFB5BA1D7}" destId="{BA0952FF-0EA6-4863-978F-0805DF82C3B9}" srcOrd="10" destOrd="0" presId="urn:microsoft.com/office/officeart/2005/8/layout/chevron1"/>
    <dgm:cxn modelId="{07117C85-B9B4-45CA-84F7-11EFFAFBB16E}" type="presParOf" srcId="{8D46A0C1-9FD1-49D2-9161-9C5DFB5BA1D7}" destId="{841DEDA7-3F02-4177-BFDB-D4F7D0CCC585}" srcOrd="11" destOrd="0" presId="urn:microsoft.com/office/officeart/2005/8/layout/chevron1"/>
    <dgm:cxn modelId="{C0ACAC63-6E83-4A35-98EA-A13062D0BC04}" type="presParOf" srcId="{8D46A0C1-9FD1-49D2-9161-9C5DFB5BA1D7}" destId="{5494493F-DFB8-43A5-9B2C-C04A37C8AE66}" srcOrd="12" destOrd="0" presId="urn:microsoft.com/office/officeart/2005/8/layout/chevron1"/>
    <dgm:cxn modelId="{C409A8BD-60EE-42E9-9264-804F87A58EE9}" type="presParOf" srcId="{8D46A0C1-9FD1-49D2-9161-9C5DFB5BA1D7}" destId="{5D4D9F61-408C-4CFF-B4FD-EE446E7484F4}" srcOrd="13" destOrd="0" presId="urn:microsoft.com/office/officeart/2005/8/layout/chevron1"/>
    <dgm:cxn modelId="{16A7CBB2-593C-4BEE-A381-2133ECC008C1}" type="presParOf" srcId="{8D46A0C1-9FD1-49D2-9161-9C5DFB5BA1D7}" destId="{DE44FFAC-02AD-4ED5-B198-096C462E4CBE}" srcOrd="14" destOrd="0" presId="urn:microsoft.com/office/officeart/2005/8/layout/chevron1"/>
    <dgm:cxn modelId="{C29C2D0C-3DF2-4FA5-9E45-F0295E09E719}" type="presParOf" srcId="{8D46A0C1-9FD1-49D2-9161-9C5DFB5BA1D7}" destId="{197AE00A-1AD0-4E2E-B54C-9BDE6DF5ED56}" srcOrd="15" destOrd="0" presId="urn:microsoft.com/office/officeart/2005/8/layout/chevron1"/>
    <dgm:cxn modelId="{4FBD57EE-C594-4E39-B62E-178F41DAA13E}" type="presParOf" srcId="{8D46A0C1-9FD1-49D2-9161-9C5DFB5BA1D7}" destId="{C86E96E3-DCBC-45F1-B111-644E4C12ACAF}" srcOrd="1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Inversion</a:t>
          </a:r>
          <a:endParaRPr lang="en-US" sz="1700" kern="1200" dirty="0"/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Adjustment</a:t>
          </a:r>
          <a:endParaRPr lang="en-US" sz="1700" kern="1200" dirty="0"/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Inversion</a:t>
          </a:r>
          <a:endParaRPr lang="en-US" sz="1700" kern="1200" dirty="0"/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Adjustment</a:t>
          </a:r>
          <a:endParaRPr lang="en-US" sz="1700" kern="1200" dirty="0"/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Inversion</a:t>
          </a:r>
          <a:endParaRPr lang="en-US" sz="1700" kern="1200" dirty="0"/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Adjustment</a:t>
          </a:r>
          <a:endParaRPr lang="en-US" sz="1700" kern="1200" dirty="0"/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Inversion</a:t>
          </a:r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Altitude Adjustment</a:t>
          </a:r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Inversion</a:t>
          </a:r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Altitude Adjustment</a:t>
          </a:r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Inversion</a:t>
          </a:r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Altitude Adjustment</a:t>
          </a:r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Inversion</a:t>
          </a:r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Altitude Adjustment</a:t>
          </a:r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Inversion</a:t>
          </a:r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Altitude Adjustment</a:t>
          </a:r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4EAD8-4477-44AF-952F-1B57958D580A}">
      <dsp:nvSpPr>
        <dsp:cNvPr id="0" name=""/>
        <dsp:cNvSpPr/>
      </dsp:nvSpPr>
      <dsp:spPr>
        <a:xfrm>
          <a:off x="18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</dsp:txBody>
      <dsp:txXfrm>
        <a:off x="318503" y="0"/>
        <a:ext cx="1221167" cy="636636"/>
      </dsp:txXfrm>
    </dsp:sp>
    <dsp:sp modelId="{5C0C0834-1D96-4CDD-8C3E-AFC877C9D554}">
      <dsp:nvSpPr>
        <dsp:cNvPr id="0" name=""/>
        <dsp:cNvSpPr/>
      </dsp:nvSpPr>
      <dsp:spPr>
        <a:xfrm>
          <a:off x="1672208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Dark Current Correction</a:t>
          </a:r>
        </a:p>
      </dsp:txBody>
      <dsp:txXfrm>
        <a:off x="1990526" y="0"/>
        <a:ext cx="1221167" cy="636636"/>
      </dsp:txXfrm>
    </dsp:sp>
    <dsp:sp modelId="{4791F435-FE5A-406F-AACB-F4FD605F49DA}">
      <dsp:nvSpPr>
        <dsp:cNvPr id="0" name=""/>
        <dsp:cNvSpPr/>
      </dsp:nvSpPr>
      <dsp:spPr>
        <a:xfrm>
          <a:off x="3344231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Wavelength Calibration</a:t>
          </a:r>
        </a:p>
      </dsp:txBody>
      <dsp:txXfrm>
        <a:off x="3662549" y="0"/>
        <a:ext cx="1221167" cy="636636"/>
      </dsp:txXfrm>
    </dsp:sp>
    <dsp:sp modelId="{09C60420-DBB8-40B5-A09C-596DC8368E64}">
      <dsp:nvSpPr>
        <dsp:cNvPr id="0" name=""/>
        <dsp:cNvSpPr/>
      </dsp:nvSpPr>
      <dsp:spPr>
        <a:xfrm>
          <a:off x="5016254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Altitude Registration</a:t>
          </a:r>
          <a:endParaRPr lang="en-US" sz="1700" kern="1200" dirty="0"/>
        </a:p>
      </dsp:txBody>
      <dsp:txXfrm>
        <a:off x="5334572" y="0"/>
        <a:ext cx="1221167" cy="636636"/>
      </dsp:txXfrm>
    </dsp:sp>
    <dsp:sp modelId="{9792E7A2-9794-4ED0-946D-B9FC0C423660}">
      <dsp:nvSpPr>
        <dsp:cNvPr id="0" name=""/>
        <dsp:cNvSpPr/>
      </dsp:nvSpPr>
      <dsp:spPr>
        <a:xfrm>
          <a:off x="6688277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Inversion</a:t>
          </a:r>
        </a:p>
      </dsp:txBody>
      <dsp:txXfrm>
        <a:off x="7006595" y="0"/>
        <a:ext cx="1221167" cy="636636"/>
      </dsp:txXfrm>
    </dsp:sp>
    <dsp:sp modelId="{BA0952FF-0EA6-4863-978F-0805DF82C3B9}">
      <dsp:nvSpPr>
        <dsp:cNvPr id="0" name=""/>
        <dsp:cNvSpPr/>
      </dsp:nvSpPr>
      <dsp:spPr>
        <a:xfrm>
          <a:off x="8360300" y="0"/>
          <a:ext cx="1857803" cy="636636"/>
        </a:xfrm>
        <a:prstGeom prst="chevron">
          <a:avLst/>
        </a:prstGeom>
        <a:solidFill>
          <a:srgbClr val="4472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Altitude Adjustment</a:t>
          </a:r>
        </a:p>
      </dsp:txBody>
      <dsp:txXfrm>
        <a:off x="8678618" y="0"/>
        <a:ext cx="1221167" cy="636636"/>
      </dsp:txXfrm>
    </dsp:sp>
    <dsp:sp modelId="{5494493F-DFB8-43A5-9B2C-C04A37C8AE66}">
      <dsp:nvSpPr>
        <dsp:cNvPr id="0" name=""/>
        <dsp:cNvSpPr/>
      </dsp:nvSpPr>
      <dsp:spPr>
        <a:xfrm>
          <a:off x="10032323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Filtering and Binning</a:t>
          </a:r>
          <a:endParaRPr lang="en-US" sz="1700" kern="1200" dirty="0"/>
        </a:p>
      </dsp:txBody>
      <dsp:txXfrm>
        <a:off x="10350641" y="0"/>
        <a:ext cx="1221167" cy="636636"/>
      </dsp:txXfrm>
    </dsp:sp>
    <dsp:sp modelId="{DE44FFAC-02AD-4ED5-B198-096C462E4CBE}">
      <dsp:nvSpPr>
        <dsp:cNvPr id="0" name=""/>
        <dsp:cNvSpPr/>
      </dsp:nvSpPr>
      <dsp:spPr>
        <a:xfrm>
          <a:off x="11704345" y="0"/>
          <a:ext cx="1857803" cy="6366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Peeling</a:t>
          </a:r>
        </a:p>
      </dsp:txBody>
      <dsp:txXfrm>
        <a:off x="12022663" y="0"/>
        <a:ext cx="1221167" cy="636636"/>
      </dsp:txXfrm>
    </dsp:sp>
    <dsp:sp modelId="{C86E96E3-DCBC-45F1-B111-644E4C12ACAF}">
      <dsp:nvSpPr>
        <dsp:cNvPr id="0" name=""/>
        <dsp:cNvSpPr/>
      </dsp:nvSpPr>
      <dsp:spPr>
        <a:xfrm>
          <a:off x="13376368" y="0"/>
          <a:ext cx="1857803" cy="636636"/>
        </a:xfrm>
        <a:prstGeom prst="chevron">
          <a:avLst/>
        </a:prstGeom>
        <a:solidFill>
          <a:srgbClr val="CC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Products</a:t>
          </a:r>
        </a:p>
      </dsp:txBody>
      <dsp:txXfrm>
        <a:off x="13694686" y="0"/>
        <a:ext cx="1221167" cy="636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7C52A-8B07-44E9-924A-A958F504881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221C9-A229-4914-97CB-647B611A4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94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3965946-E493-E942-950F-69580B6EDE0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3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1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2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1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0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8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6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88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7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77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0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143001"/>
            <a:ext cx="11988800" cy="5349875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100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628995" y="196749"/>
            <a:ext cx="8905880" cy="646331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32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90500" y="6627813"/>
            <a:ext cx="2844800" cy="230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June 18,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4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909A8-9B0D-4F79-943B-981F9D135C15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C743F-5A8B-4AD9-AD6A-CC95C46BCD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3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612905" y="160339"/>
            <a:ext cx="90551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1053842" y="146053"/>
            <a:ext cx="1057724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612905" y="979489"/>
            <a:ext cx="9055100" cy="1587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0271" y="160340"/>
            <a:ext cx="906795" cy="93700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905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June 18, 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72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78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54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8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7.emf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17.png"/><Relationship Id="rId18" Type="http://schemas.openxmlformats.org/officeDocument/2006/relationships/image" Target="../media/image7.emf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5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5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4" Type="http://schemas.openxmlformats.org/officeDocument/2006/relationships/diagramData" Target="../diagrams/data2.xml"/><Relationship Id="rId9" Type="http://schemas.openxmlformats.org/officeDocument/2006/relationships/image" Target="../media/image12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13.png"/><Relationship Id="rId18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7.emf"/><Relationship Id="rId7" Type="http://schemas.openxmlformats.org/officeDocument/2006/relationships/diagramColors" Target="../diagrams/colors3.xml"/><Relationship Id="rId12" Type="http://schemas.openxmlformats.org/officeDocument/2006/relationships/image" Target="../media/image12.png"/><Relationship Id="rId17" Type="http://schemas.openxmlformats.org/officeDocument/2006/relationships/image" Target="../media/image18.png"/><Relationship Id="rId2" Type="http://schemas.openxmlformats.org/officeDocument/2006/relationships/video" Target="../media/media1.mp4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microsoft.com/office/2007/relationships/media" Target="../media/media1.mp4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2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16.png"/><Relationship Id="rId10" Type="http://schemas.openxmlformats.org/officeDocument/2006/relationships/image" Target="../media/image6.png"/><Relationship Id="rId19" Type="http://schemas.openxmlformats.org/officeDocument/2006/relationships/image" Target="../media/image20.png"/><Relationship Id="rId4" Type="http://schemas.openxmlformats.org/officeDocument/2006/relationships/diagramData" Target="../diagrams/data3.xml"/><Relationship Id="rId9" Type="http://schemas.openxmlformats.org/officeDocument/2006/relationships/image" Target="../media/image5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4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5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3590507" y="3690705"/>
            <a:ext cx="8169275" cy="1410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defTabSz="1219170" fontAlgn="base">
              <a:spcBef>
                <a:spcPts val="600"/>
              </a:spcBef>
              <a:spcAft>
                <a:spcPct val="0"/>
              </a:spcAft>
            </a:pPr>
            <a:r>
              <a:rPr lang="en-US" sz="1867" b="1" dirty="0">
                <a:solidFill>
                  <a:prstClr val="white">
                    <a:lumMod val="95000"/>
                  </a:prst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SAGE III/ISS Lunar Algorithm</a:t>
            </a:r>
          </a:p>
          <a:p>
            <a:pPr algn="r" defTabSz="1219170" fontAlgn="base">
              <a:spcBef>
                <a:spcPts val="600"/>
              </a:spcBef>
              <a:spcAft>
                <a:spcPct val="0"/>
              </a:spcAft>
            </a:pPr>
            <a:endParaRPr lang="en-US" sz="20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 defTabSz="1219170" fontAlgn="base">
              <a:spcBef>
                <a:spcPts val="6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Robbie Manion</a:t>
            </a:r>
          </a:p>
          <a:p>
            <a:pPr algn="r" defTabSz="1219170" fontAlgn="base">
              <a:spcBef>
                <a:spcPts val="60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Slant Path Optical Depth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2</a:t>
            </a:fld>
            <a:endParaRPr lang="en-US" sz="12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2A046C2-F75A-4011-AFB7-2B506D009B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8948152"/>
              </p:ext>
            </p:extLst>
          </p:nvPr>
        </p:nvGraphicFramePr>
        <p:xfrm>
          <a:off x="-1537196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86BCBB-6BCA-4E87-A1AF-92FD9D1981D7}"/>
                  </a:ext>
                </a:extLst>
              </p:cNvPr>
              <p:cNvSpPr txBox="1"/>
              <p:nvPr/>
            </p:nvSpPr>
            <p:spPr>
              <a:xfrm>
                <a:off x="6096000" y="1221940"/>
                <a:ext cx="5984035" cy="4425374"/>
              </a:xfrm>
              <a:prstGeom prst="rect">
                <a:avLst/>
              </a:prstGeom>
              <a:noFill/>
            </p:spPr>
            <p:txBody>
              <a:bodyPr wrap="square" lIns="182880" tIns="182880" rIns="182880" bIns="182880" rtlCol="0">
                <a:normAutofit fontScale="85000" lnSpcReduction="10000"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For each counts spectrum sample, or “packet”, we calculate the atmospheric transmission,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, as</a:t>
                </a:r>
                <a:br>
                  <a:rPr lang="en-US" sz="2400" dirty="0"/>
                </a:br>
                <a:r>
                  <a:rPr lang="en-US" sz="2400" dirty="0"/>
                  <a:t> 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17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7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7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700" b="0" i="0" smtClean="0">
                            <a:latin typeface="Cambria Math" panose="02040503050406030204" pitchFamily="18" charset="0"/>
                          </a:rPr>
                          <m:t>packet</m:t>
                        </m:r>
                        <m:r>
                          <a:rPr lang="en-US" sz="1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700" b="0" i="0" smtClean="0">
                            <a:latin typeface="Cambria Math" panose="02040503050406030204" pitchFamily="18" charset="0"/>
                          </a:rPr>
                          <m:t>counts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700" b="0" i="0" smtClean="0">
                            <a:latin typeface="Cambria Math" panose="02040503050406030204" pitchFamily="18" charset="0"/>
                          </a:rPr>
                          <m:t>average</m:t>
                        </m:r>
                        <m:r>
                          <a:rPr lang="en-US" sz="1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700" b="0" i="0" smtClean="0">
                            <a:latin typeface="Cambria Math" panose="02040503050406030204" pitchFamily="18" charset="0"/>
                          </a:rPr>
                          <m:t>exoatmospheric</m:t>
                        </m:r>
                        <m:r>
                          <a:rPr lang="en-US" sz="17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700" b="0" i="0" smtClean="0">
                            <a:latin typeface="Cambria Math" panose="02040503050406030204" pitchFamily="18" charset="0"/>
                          </a:rPr>
                          <m:t>counts</m:t>
                        </m:r>
                      </m:den>
                    </m:f>
                  </m:oMath>
                </a14:m>
                <a:br>
                  <a:rPr lang="en-US" sz="2400" dirty="0"/>
                </a:br>
                <a:br>
                  <a:rPr lang="en-US" sz="2400" dirty="0"/>
                </a:br>
                <a:r>
                  <a:rPr lang="en-US" sz="2400" dirty="0"/>
                  <a:t>and the optical depth,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400" dirty="0"/>
                  <a:t>, as</a:t>
                </a:r>
                <a:br>
                  <a:rPr lang="en-US" sz="2400" dirty="0"/>
                </a:br>
                <a:r>
                  <a:rPr lang="en-US" sz="2400" dirty="0"/>
                  <a:t> </a:t>
                </a:r>
                <a:br>
                  <a:rPr lang="en-US" sz="24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=­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func>
                  </m:oMath>
                </a14:m>
                <a:br>
                  <a:rPr lang="en-US" sz="2400" dirty="0"/>
                </a:b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Because the lunar surface is characterized by gradients in albedo, the reference average intensity is insufficient for obtaining a true optical depth value for every packet. Therefore, the algorithm must correct for albedo as necessary.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86BCBB-6BCA-4E87-A1AF-92FD9D198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221940"/>
                <a:ext cx="5984035" cy="44253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C57429CA-340D-480C-9B53-9AE15CB35A6E}"/>
              </a:ext>
            </a:extLst>
          </p:cNvPr>
          <p:cNvGrpSpPr/>
          <p:nvPr/>
        </p:nvGrpSpPr>
        <p:grpSpPr>
          <a:xfrm>
            <a:off x="1813425" y="1304442"/>
            <a:ext cx="2550374" cy="879123"/>
            <a:chOff x="4820813" y="1308420"/>
            <a:chExt cx="2550374" cy="87912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0E352C2-E697-4EA4-B087-D395F33A0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36979" r="37282" b="16724"/>
            <a:stretch/>
          </p:blipFill>
          <p:spPr>
            <a:xfrm>
              <a:off x="4820813" y="1308420"/>
              <a:ext cx="2550374" cy="879123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F64CC2-08DB-4DEF-88A9-5DECE7CE0BC3}"/>
                </a:ext>
              </a:extLst>
            </p:cNvPr>
            <p:cNvCxnSpPr>
              <a:cxnSpLocks/>
            </p:cNvCxnSpPr>
            <p:nvPr/>
          </p:nvCxnSpPr>
          <p:spPr>
            <a:xfrm>
              <a:off x="4925291" y="1879200"/>
              <a:ext cx="550718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E1F1C66-8055-4E08-A619-1B1C20B2EF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3" y="2183564"/>
            <a:ext cx="5991099" cy="336999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2904AB8-538C-448C-8B74-BDAFF472D8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3" y="2178464"/>
            <a:ext cx="5991099" cy="33699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7917E6-60BA-446C-B693-EB6F577E88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4" y="2173364"/>
            <a:ext cx="5991097" cy="336999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D6CC88-E90B-48F3-B60F-5CE719CF97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4" y="2179739"/>
            <a:ext cx="5991097" cy="336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Cross Sections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3</a:t>
            </a:fld>
            <a:endParaRPr lang="en-US" sz="12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2A046C2-F75A-4011-AFB7-2B506D009B15}"/>
              </a:ext>
            </a:extLst>
          </p:cNvPr>
          <p:cNvGraphicFramePr/>
          <p:nvPr>
            <p:extLst/>
          </p:nvPr>
        </p:nvGraphicFramePr>
        <p:xfrm>
          <a:off x="-1537196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EE175E-2842-485C-A353-B04074124D27}"/>
              </a:ext>
            </a:extLst>
          </p:cNvPr>
          <p:cNvGrpSpPr/>
          <p:nvPr/>
        </p:nvGrpSpPr>
        <p:grpSpPr>
          <a:xfrm>
            <a:off x="4910456" y="1227996"/>
            <a:ext cx="7169581" cy="4402008"/>
            <a:chOff x="4910456" y="1227996"/>
            <a:chExt cx="7169581" cy="440200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397D4F5-5BAA-4926-8303-1202AC7AA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078" y="1227996"/>
              <a:ext cx="2600959" cy="146304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B4C5EE0-09CA-499A-8107-44C74FD16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3750" y="1227996"/>
              <a:ext cx="2600959" cy="146304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A7A15B2-C14A-4EC3-A091-243615930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078" y="2703924"/>
              <a:ext cx="2600959" cy="146304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81B49FE-621F-40AE-A619-8EF053857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078" y="4166964"/>
              <a:ext cx="2600959" cy="146304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0C87E792-4430-4682-B75E-E846AB68F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7520" y="2711849"/>
              <a:ext cx="2600959" cy="146304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13E5928-8588-47A0-99F3-7B7805C1A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1322" y="4163002"/>
              <a:ext cx="2600959" cy="146304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5D0F004-120B-40E7-91B7-C8271F1A2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456" y="1229823"/>
              <a:ext cx="2600960" cy="146304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4B2B560-0BA4-4158-8763-D9513D691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456" y="2711849"/>
              <a:ext cx="2600959" cy="146304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DE5F08A-AF32-4139-9063-BC7D50159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456" y="4163002"/>
              <a:ext cx="2600959" cy="146304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1B60443-BAAB-4B3C-936F-93A38D3B3917}"/>
              </a:ext>
            </a:extLst>
          </p:cNvPr>
          <p:cNvSpPr txBox="1"/>
          <p:nvPr/>
        </p:nvSpPr>
        <p:spPr>
          <a:xfrm>
            <a:off x="81224" y="2244441"/>
            <a:ext cx="4893257" cy="3417083"/>
          </a:xfrm>
          <a:prstGeom prst="rect">
            <a:avLst/>
          </a:prstGeom>
          <a:noFill/>
        </p:spPr>
        <p:txBody>
          <a:bodyPr wrap="square" lIns="182880" tIns="182880" rIns="182880" bIns="18288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Cross section spectra for O3, NO2, NO3, </a:t>
            </a:r>
            <a:r>
              <a:rPr lang="en-US" sz="2400" dirty="0" err="1"/>
              <a:t>OClO</a:t>
            </a:r>
            <a:r>
              <a:rPr lang="en-US" sz="2400" dirty="0"/>
              <a:t>, and O4.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Four filters (plus a constant) are added in with the cross sections to account for the optical depth contribution from Rayleigh scattering, aerosols, and differences in lunar albedo.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F038DF2-E725-4780-9580-AFD973D4003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9" r="5324"/>
          <a:stretch/>
        </p:blipFill>
        <p:spPr>
          <a:xfrm>
            <a:off x="5212142" y="1223776"/>
            <a:ext cx="4418056" cy="294283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1" name="L-Shape 40">
            <a:extLst>
              <a:ext uri="{FF2B5EF4-FFF2-40B4-BE49-F238E27FC236}">
                <a16:creationId xmlns:a16="http://schemas.microsoft.com/office/drawing/2014/main" id="{71EA873A-8747-49EC-832E-4C55A440E3F2}"/>
              </a:ext>
            </a:extLst>
          </p:cNvPr>
          <p:cNvSpPr/>
          <p:nvPr/>
        </p:nvSpPr>
        <p:spPr>
          <a:xfrm flipH="1">
            <a:off x="5098737" y="2691036"/>
            <a:ext cx="6881558" cy="2909431"/>
          </a:xfrm>
          <a:prstGeom prst="corner">
            <a:avLst>
              <a:gd name="adj1" fmla="val 50000"/>
              <a:gd name="adj2" fmla="val 78431"/>
            </a:avLst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05CCE39-E44C-417F-A21C-7ED160A0952C}"/>
              </a:ext>
            </a:extLst>
          </p:cNvPr>
          <p:cNvGrpSpPr/>
          <p:nvPr/>
        </p:nvGrpSpPr>
        <p:grpSpPr>
          <a:xfrm>
            <a:off x="1115044" y="1425596"/>
            <a:ext cx="2761592" cy="951930"/>
            <a:chOff x="1115044" y="1425596"/>
            <a:chExt cx="2761592" cy="95193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FCE398C5-77AA-4399-A7F4-86DB99DB59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36979" r="37282" b="16724"/>
            <a:stretch/>
          </p:blipFill>
          <p:spPr>
            <a:xfrm>
              <a:off x="1115044" y="1425596"/>
              <a:ext cx="2761592" cy="951930"/>
            </a:xfrm>
            <a:prstGeom prst="rect">
              <a:avLst/>
            </a:prstGeom>
          </p:spPr>
        </p:pic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2EC32D1-6DAE-4A71-8198-EE33AEBC3E74}"/>
                </a:ext>
              </a:extLst>
            </p:cNvPr>
            <p:cNvCxnSpPr>
              <a:cxnSpLocks/>
            </p:cNvCxnSpPr>
            <p:nvPr/>
          </p:nvCxnSpPr>
          <p:spPr>
            <a:xfrm>
              <a:off x="3086100" y="1980298"/>
              <a:ext cx="654627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L-Shape 47">
            <a:extLst>
              <a:ext uri="{FF2B5EF4-FFF2-40B4-BE49-F238E27FC236}">
                <a16:creationId xmlns:a16="http://schemas.microsoft.com/office/drawing/2014/main" id="{E7F07B75-063F-4FE5-9FC6-2A54ED040B18}"/>
              </a:ext>
            </a:extLst>
          </p:cNvPr>
          <p:cNvSpPr/>
          <p:nvPr/>
        </p:nvSpPr>
        <p:spPr>
          <a:xfrm flipV="1">
            <a:off x="5098737" y="1260696"/>
            <a:ext cx="6881558" cy="2889418"/>
          </a:xfrm>
          <a:prstGeom prst="corner">
            <a:avLst>
              <a:gd name="adj1" fmla="val 49540"/>
              <a:gd name="adj2" fmla="val 159183"/>
            </a:avLst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4DF2304-B341-41A5-B246-008E8D54F693}"/>
              </a:ext>
            </a:extLst>
          </p:cNvPr>
          <p:cNvSpPr/>
          <p:nvPr/>
        </p:nvSpPr>
        <p:spPr>
          <a:xfrm>
            <a:off x="9630198" y="1260696"/>
            <a:ext cx="2350097" cy="1384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4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8" grpId="1" animBg="1"/>
      <p:bldP spid="48" grpId="2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0986465"/>
              </p:ext>
            </p:extLst>
          </p:nvPr>
        </p:nvGraphicFramePr>
        <p:xfrm>
          <a:off x="-1537196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Inversion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4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Screen Recording 10">
            <a:hlinkClick r:id="" action="ppaction://media"/>
            <a:extLst>
              <a:ext uri="{FF2B5EF4-FFF2-40B4-BE49-F238E27FC236}">
                <a16:creationId xmlns:a16="http://schemas.microsoft.com/office/drawing/2014/main" id="{40CE7FD0-5EFC-4E25-9630-4CB996FB8A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7338" y="1267035"/>
            <a:ext cx="7961586" cy="432392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FB4A8E7-7AAA-4697-AB9D-954FFB7BC1B7}"/>
              </a:ext>
            </a:extLst>
          </p:cNvPr>
          <p:cNvGrpSpPr/>
          <p:nvPr/>
        </p:nvGrpSpPr>
        <p:grpSpPr>
          <a:xfrm>
            <a:off x="7756634" y="2822028"/>
            <a:ext cx="4323403" cy="2703786"/>
            <a:chOff x="4910456" y="1227996"/>
            <a:chExt cx="7169581" cy="440200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BE30C63-CB42-4D78-A857-C28636ADC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078" y="1227996"/>
              <a:ext cx="2600959" cy="146304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07E3425-8CEB-43CF-98F5-F35E00484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3750" y="1227996"/>
              <a:ext cx="2600959" cy="146304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CF96B8E-8A12-483B-AAC4-CA18AA2D0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078" y="2703924"/>
              <a:ext cx="2600959" cy="146304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ADECA27-DCCD-4C9B-8806-3C7236A6A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078" y="4166964"/>
              <a:ext cx="2600959" cy="146304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5BF84EC-C7E4-40E1-8241-A219A816A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7520" y="2711849"/>
              <a:ext cx="2600959" cy="146304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1BEA3D2-74E9-4F8B-88CC-2A73E9222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1322" y="4163002"/>
              <a:ext cx="2600959" cy="146304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37FE342-1145-4AD4-9F5E-B612A6F3F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456" y="1229823"/>
              <a:ext cx="2600960" cy="146304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9CDB41C-BDD0-47D6-B210-17C4CB33E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456" y="2711849"/>
              <a:ext cx="2600959" cy="146304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921D0AB-6D07-4B28-BF40-A47473319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456" y="4163002"/>
              <a:ext cx="2600959" cy="1463040"/>
            </a:xfrm>
            <a:prstGeom prst="rect">
              <a:avLst/>
            </a:prstGeom>
          </p:spPr>
        </p:pic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65304CFE-4CA4-4BEF-8512-48950BF4BA72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36979" r="37282" b="16724"/>
          <a:stretch/>
        </p:blipFill>
        <p:spPr>
          <a:xfrm>
            <a:off x="8601794" y="1524443"/>
            <a:ext cx="2761592" cy="951930"/>
          </a:xfrm>
          <a:prstGeom prst="rect">
            <a:avLst/>
          </a:prstGeom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285CE85E-3F3D-42A3-9CFC-1BF79B180B31}"/>
              </a:ext>
            </a:extLst>
          </p:cNvPr>
          <p:cNvSpPr/>
          <p:nvPr/>
        </p:nvSpPr>
        <p:spPr>
          <a:xfrm rot="16200000">
            <a:off x="10635171" y="1568982"/>
            <a:ext cx="157655" cy="1020508"/>
          </a:xfrm>
          <a:prstGeom prst="leftBrace">
            <a:avLst>
              <a:gd name="adj1" fmla="val 101464"/>
              <a:gd name="adj2" fmla="val 5309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eft Brace 32">
            <a:extLst>
              <a:ext uri="{FF2B5EF4-FFF2-40B4-BE49-F238E27FC236}">
                <a16:creationId xmlns:a16="http://schemas.microsoft.com/office/drawing/2014/main" id="{10B2A598-E214-4D4D-B101-348394837910}"/>
              </a:ext>
            </a:extLst>
          </p:cNvPr>
          <p:cNvSpPr/>
          <p:nvPr/>
        </p:nvSpPr>
        <p:spPr>
          <a:xfrm rot="16200000">
            <a:off x="8960531" y="1779171"/>
            <a:ext cx="144578" cy="613207"/>
          </a:xfrm>
          <a:prstGeom prst="leftBrace">
            <a:avLst>
              <a:gd name="adj1" fmla="val 101464"/>
              <a:gd name="adj2" fmla="val 5309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9D8DAA-F431-49E0-8DA2-FE7287978941}"/>
              </a:ext>
            </a:extLst>
          </p:cNvPr>
          <p:cNvSpPr txBox="1"/>
          <p:nvPr/>
        </p:nvSpPr>
        <p:spPr>
          <a:xfrm>
            <a:off x="8386637" y="2206314"/>
            <a:ext cx="1292366" cy="371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dirty="0"/>
              <a:t>+symbols+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2AA3ADD-C521-4BF9-8384-27A8A84D3875}"/>
              </a:ext>
            </a:extLst>
          </p:cNvPr>
          <p:cNvSpPr txBox="1"/>
          <p:nvPr/>
        </p:nvSpPr>
        <p:spPr>
          <a:xfrm>
            <a:off x="10120623" y="2201742"/>
            <a:ext cx="1292366" cy="371659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dirty="0"/>
              <a:t>-lines-</a:t>
            </a:r>
          </a:p>
        </p:txBody>
      </p:sp>
    </p:spTree>
    <p:extLst>
      <p:ext uri="{BB962C8B-B14F-4D97-AF65-F5344CB8AC3E}">
        <p14:creationId xmlns:p14="http://schemas.microsoft.com/office/powerpoint/2010/main" val="27200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1061695"/>
              </p:ext>
            </p:extLst>
          </p:nvPr>
        </p:nvGraphicFramePr>
        <p:xfrm>
          <a:off x="-3220854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Altitude Adjustment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5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8106A7-634A-48D3-816D-EB5FB64499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" y="1659689"/>
            <a:ext cx="6286345" cy="35360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35CECC-4C09-409D-AF3C-400400C22BB1}"/>
              </a:ext>
            </a:extLst>
          </p:cNvPr>
          <p:cNvSpPr txBox="1"/>
          <p:nvPr/>
        </p:nvSpPr>
        <p:spPr>
          <a:xfrm>
            <a:off x="6348644" y="1208136"/>
            <a:ext cx="5731393" cy="4439177"/>
          </a:xfrm>
          <a:prstGeom prst="rect">
            <a:avLst/>
          </a:prstGeom>
          <a:noFill/>
        </p:spPr>
        <p:txBody>
          <a:bodyPr wrap="square" lIns="182880" tIns="182880" rIns="182880" bIns="18288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retrieved Ozone in each scan is compared to overlapping scans to line up the scan altitudes. A-band O2 optical depth is also used in this comparison.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Additional adjustment is made on a packet-by-packet basis by comparing A-band O2 signal to a forward model.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8B2617-34DC-431A-AA00-D7D20F84CC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" y="1659689"/>
            <a:ext cx="6286345" cy="35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6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2579165"/>
              </p:ext>
            </p:extLst>
          </p:nvPr>
        </p:nvGraphicFramePr>
        <p:xfrm>
          <a:off x="-3220854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Filtering, Binning, and Peeling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6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CE573-D5EB-4F34-BC20-D11E573D8B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27" y="1433867"/>
            <a:ext cx="7093805" cy="39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6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/>
          </p:nvPr>
        </p:nvGraphicFramePr>
        <p:xfrm>
          <a:off x="-3220854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Filtering, Binning, and Peeling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7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CE573-D5EB-4F34-BC20-D11E573D8B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27" y="1433867"/>
            <a:ext cx="7093804" cy="39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41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/>
          </p:nvPr>
        </p:nvGraphicFramePr>
        <p:xfrm>
          <a:off x="-3220854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Filtering, Binning, and Peeling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8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CE573-D5EB-4F34-BC20-D11E573D8B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27" y="1433867"/>
            <a:ext cx="7093804" cy="399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82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142879"/>
              </p:ext>
            </p:extLst>
          </p:nvPr>
        </p:nvGraphicFramePr>
        <p:xfrm>
          <a:off x="-3220854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Filtering, Binning, and Peeling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9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CE573-D5EB-4F34-BC20-D11E573D8B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727" y="1433867"/>
            <a:ext cx="7093803" cy="399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8B94BAE9-990C-4038-B538-03EE54019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795531"/>
              </p:ext>
            </p:extLst>
          </p:nvPr>
        </p:nvGraphicFramePr>
        <p:xfrm>
          <a:off x="-3220854" y="5754014"/>
          <a:ext cx="15234358" cy="636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9C014B-6DB1-4B13-B558-F9D8A2526D59}"/>
              </a:ext>
            </a:extLst>
          </p:cNvPr>
          <p:cNvSpPr/>
          <p:nvPr/>
        </p:nvSpPr>
        <p:spPr>
          <a:xfrm>
            <a:off x="81224" y="87109"/>
            <a:ext cx="11998813" cy="1021977"/>
          </a:xfrm>
          <a:prstGeom prst="roundRect">
            <a:avLst/>
          </a:prstGeom>
          <a:gradFill>
            <a:gsLst>
              <a:gs pos="0">
                <a:sysClr val="window" lastClr="FFFFFF">
                  <a:lumMod val="99000"/>
                  <a:lumOff val="1000"/>
                </a:sysClr>
              </a:gs>
              <a:gs pos="47000">
                <a:sysClr val="window" lastClr="FFFFFF"/>
              </a:gs>
              <a:gs pos="85000">
                <a:sysClr val="window" lastClr="FFFFFF">
                  <a:lumMod val="95000"/>
                </a:sysClr>
              </a:gs>
              <a:gs pos="100000">
                <a:sysClr val="window" lastClr="FFFFFF">
                  <a:lumMod val="85000"/>
                </a:sysClr>
              </a:gs>
            </a:gsLst>
            <a:path path="circle">
              <a:fillToRect l="50000" t="50000" r="50000" b="50000"/>
            </a:path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8759FB-4CF7-4118-A917-14975E114314}"/>
              </a:ext>
            </a:extLst>
          </p:cNvPr>
          <p:cNvSpPr txBox="1"/>
          <p:nvPr/>
        </p:nvSpPr>
        <p:spPr>
          <a:xfrm>
            <a:off x="2647431" y="98363"/>
            <a:ext cx="6691993" cy="1021977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 defTabSz="2403546">
              <a:tabLst>
                <a:tab pos="26684288" algn="l"/>
              </a:tabLst>
            </a:pPr>
            <a:r>
              <a:rPr lang="en-US" sz="3200" dirty="0">
                <a:cs typeface="Helvetica" pitchFamily="34" charset="0"/>
              </a:rPr>
              <a:t>Products</a:t>
            </a:r>
          </a:p>
        </p:txBody>
      </p:sp>
      <p:pic>
        <p:nvPicPr>
          <p:cNvPr id="12" name="Picture 6" descr="C:\Users\rmanion\Documents\presentations\sage3_iss_logo.png">
            <a:extLst>
              <a:ext uri="{FF2B5EF4-FFF2-40B4-BE49-F238E27FC236}">
                <a16:creationId xmlns:a16="http://schemas.microsoft.com/office/drawing/2014/main" id="{A8653F6D-5181-469A-AD3F-D5396711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1704" y="219256"/>
            <a:ext cx="700190" cy="780190"/>
          </a:xfrm>
          <a:prstGeom prst="rect">
            <a:avLst/>
          </a:prstGeom>
          <a:noFill/>
        </p:spPr>
      </p:pic>
      <p:pic>
        <p:nvPicPr>
          <p:cNvPr id="13" name="Picture 7" descr="C:\Users\rmanion\Documents\presentations\NASA_logo.png">
            <a:extLst>
              <a:ext uri="{FF2B5EF4-FFF2-40B4-BE49-F238E27FC236}">
                <a16:creationId xmlns:a16="http://schemas.microsoft.com/office/drawing/2014/main" id="{C6315460-A96C-4D77-A61B-5260081B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074962" y="213101"/>
            <a:ext cx="905334" cy="748958"/>
          </a:xfrm>
          <a:prstGeom prst="rect">
            <a:avLst/>
          </a:prstGeom>
          <a:noFill/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297E413-5DC6-463C-96E2-3E3559CE84B3}"/>
              </a:ext>
            </a:extLst>
          </p:cNvPr>
          <p:cNvSpPr/>
          <p:nvPr/>
        </p:nvSpPr>
        <p:spPr>
          <a:xfrm>
            <a:off x="81224" y="1210686"/>
            <a:ext cx="11998813" cy="4441728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74CC346-30DC-45C3-A848-6E5474C2AA63}"/>
              </a:ext>
            </a:extLst>
          </p:cNvPr>
          <p:cNvSpPr/>
          <p:nvPr/>
        </p:nvSpPr>
        <p:spPr>
          <a:xfrm>
            <a:off x="81224" y="6438900"/>
            <a:ext cx="11998813" cy="326892"/>
          </a:xfrm>
          <a:prstGeom prst="roundRect">
            <a:avLst>
              <a:gd name="adj" fmla="val 33350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E5F25-8DF6-4914-BE08-18ACFC1DBFA8}"/>
              </a:ext>
            </a:extLst>
          </p:cNvPr>
          <p:cNvSpPr txBox="1"/>
          <p:nvPr/>
        </p:nvSpPr>
        <p:spPr>
          <a:xfrm>
            <a:off x="180967" y="6438900"/>
            <a:ext cx="5662389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r>
              <a:rPr lang="en-US" sz="1400" dirty="0"/>
              <a:t>The SAGE III/ISS Lunar Algorithm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1FD8BD-8B4F-4F13-8636-7928658C4E37}"/>
              </a:ext>
            </a:extLst>
          </p:cNvPr>
          <p:cNvSpPr txBox="1"/>
          <p:nvPr/>
        </p:nvSpPr>
        <p:spPr>
          <a:xfrm>
            <a:off x="6348644" y="6438900"/>
            <a:ext cx="5631651" cy="326892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r"/>
            <a:r>
              <a:rPr lang="en-US" sz="1400" dirty="0"/>
              <a:t>Robbie Manion | October 2018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959E2-851B-4732-AFA9-724C96813DFD}"/>
              </a:ext>
            </a:extLst>
          </p:cNvPr>
          <p:cNvSpPr txBox="1"/>
          <p:nvPr/>
        </p:nvSpPr>
        <p:spPr>
          <a:xfrm>
            <a:off x="5812617" y="6436351"/>
            <a:ext cx="536028" cy="331991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fld id="{20E46EF4-9B6F-4A6E-B054-2FE07A964A64}" type="slidenum">
              <a:rPr lang="en-US" sz="1200"/>
              <a:pPr algn="ctr"/>
              <a:t>10</a:t>
            </a:fld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04C5-D105-496F-A30B-47EC4729D05C}"/>
              </a:ext>
            </a:extLst>
          </p:cNvPr>
          <p:cNvSpPr/>
          <p:nvPr/>
        </p:nvSpPr>
        <p:spPr>
          <a:xfrm>
            <a:off x="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71F466-8EC1-4D5B-B422-B0760C0CDFCC}"/>
              </a:ext>
            </a:extLst>
          </p:cNvPr>
          <p:cNvSpPr/>
          <p:nvPr/>
        </p:nvSpPr>
        <p:spPr>
          <a:xfrm>
            <a:off x="12009120" y="5726064"/>
            <a:ext cx="182880" cy="692536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35CECC-4C09-409D-AF3C-400400C22BB1}"/>
              </a:ext>
            </a:extLst>
          </p:cNvPr>
          <p:cNvSpPr txBox="1"/>
          <p:nvPr/>
        </p:nvSpPr>
        <p:spPr>
          <a:xfrm>
            <a:off x="6348644" y="1208136"/>
            <a:ext cx="5731393" cy="4439177"/>
          </a:xfrm>
          <a:prstGeom prst="rect">
            <a:avLst/>
          </a:prstGeom>
          <a:noFill/>
        </p:spPr>
        <p:txBody>
          <a:bodyPr wrap="square" lIns="182880" tIns="182880" rIns="182880" bIns="18288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 V5.1 we have released Ozone as a provisional product and NO</a:t>
            </a:r>
            <a:r>
              <a:rPr lang="en-US" sz="2400" baseline="-25000" dirty="0"/>
              <a:t>3</a:t>
            </a:r>
            <a:r>
              <a:rPr lang="en-US" sz="2400" dirty="0"/>
              <a:t> as a research product.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</a:t>
            </a:r>
            <a:r>
              <a:rPr lang="en-US" sz="2400" baseline="-25000" dirty="0"/>
              <a:t>2</a:t>
            </a:r>
            <a:r>
              <a:rPr lang="en-US" sz="2400" dirty="0"/>
              <a:t> is being worked 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OClO</a:t>
            </a:r>
            <a:r>
              <a:rPr lang="en-US" sz="2400" dirty="0"/>
              <a:t> retrieval is challenged by the lower counts on the ISS instrument compared to Meteor.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8B2617-34DC-431A-AA00-D7D20F84CC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4" y="1659689"/>
            <a:ext cx="6286343" cy="35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92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3642</TotalTime>
  <Words>465</Words>
  <Application>Microsoft Macintosh PowerPoint</Application>
  <PresentationFormat>Widescreen</PresentationFormat>
  <Paragraphs>134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ＭＳ Ｐゴシック</vt:lpstr>
      <vt:lpstr>ヒラギノ角ゴ Pro W3</vt:lpstr>
      <vt:lpstr>Arial</vt:lpstr>
      <vt:lpstr>Calibri</vt:lpstr>
      <vt:lpstr>Calibri Light</vt:lpstr>
      <vt:lpstr>Cambria Math</vt:lpstr>
      <vt:lpstr>Courier New</vt:lpstr>
      <vt:lpstr>Helvetica</vt:lpstr>
      <vt:lpstr>Helvetica Neue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Robbie Manion</dc:creator>
  <cp:lastModifiedBy>Leybold, Allison B. (LARC-E3)[Science Systems &amp; Applications, Inc.]</cp:lastModifiedBy>
  <cp:revision>100</cp:revision>
  <dcterms:created xsi:type="dcterms:W3CDTF">2018-10-10T15:41:06Z</dcterms:created>
  <dcterms:modified xsi:type="dcterms:W3CDTF">2019-06-18T17:46:10Z</dcterms:modified>
</cp:coreProperties>
</file>