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3"/>
  </p:notesMasterIdLst>
  <p:handoutMasterIdLst>
    <p:handoutMasterId r:id="rId14"/>
  </p:handoutMasterIdLst>
  <p:sldIdLst>
    <p:sldId id="753" r:id="rId2"/>
    <p:sldId id="966" r:id="rId3"/>
    <p:sldId id="968" r:id="rId4"/>
    <p:sldId id="969" r:id="rId5"/>
    <p:sldId id="970" r:id="rId6"/>
    <p:sldId id="971" r:id="rId7"/>
    <p:sldId id="972" r:id="rId8"/>
    <p:sldId id="973" r:id="rId9"/>
    <p:sldId id="974" r:id="rId10"/>
    <p:sldId id="975" r:id="rId11"/>
    <p:sldId id="976" r:id="rId12"/>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2" autoAdjust="0"/>
    <p:restoredTop sz="97966" autoAdjust="0"/>
  </p:normalViewPr>
  <p:slideViewPr>
    <p:cSldViewPr snapToGrid="0" snapToObjects="1">
      <p:cViewPr varScale="1">
        <p:scale>
          <a:sx n="185" d="100"/>
          <a:sy n="185" d="100"/>
        </p:scale>
        <p:origin x="464"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10/25/18</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10/25/18</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2</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25, 2018</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25, 2018</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Title of Review</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Date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SAGE III stratospheric aerosol data quality and other particulate thoughts</a:t>
            </a: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L. Thomason</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Peon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0" dirty="0"/>
              <a:t>Internal consistency</a:t>
            </a:r>
          </a:p>
          <a:p>
            <a:pPr lvl="1"/>
            <a:r>
              <a:rPr lang="en-US" dirty="0"/>
              <a:t>Aerosol spectra</a:t>
            </a:r>
          </a:p>
          <a:p>
            <a:pPr lvl="1"/>
            <a:r>
              <a:rPr lang="en-US" dirty="0"/>
              <a:t>Precision assessment</a:t>
            </a:r>
          </a:p>
          <a:p>
            <a:r>
              <a:rPr lang="en-US" b="0" dirty="0"/>
              <a:t>Comparisons with other space instruments: OSIRIS</a:t>
            </a:r>
          </a:p>
          <a:p>
            <a:r>
              <a:rPr lang="en-US" b="0" dirty="0"/>
              <a:t>Some interesting features of the first year of observations</a:t>
            </a:r>
          </a:p>
          <a:p>
            <a:r>
              <a:rPr lang="en-US" b="0" dirty="0"/>
              <a:t>Somethings to remember about SAGE III aerosol</a:t>
            </a:r>
          </a:p>
          <a:p>
            <a:pPr lvl="1"/>
            <a:r>
              <a:rPr lang="en-US" dirty="0"/>
              <a:t>No spectral (wavelength) form is imposed; aerosol is reported as a residual based on the MLR retrieval of ozone and NO2</a:t>
            </a:r>
          </a:p>
          <a:p>
            <a:pPr lvl="1"/>
            <a:r>
              <a:rPr lang="en-US" dirty="0"/>
              <a:t>As a residual, aerosol often reflects deficiencies in all the preceding parts of the algorithm from measurement to MLR</a:t>
            </a:r>
          </a:p>
          <a:p>
            <a:pPr lvl="1"/>
            <a:endParaRPr lang="en-US" dirty="0"/>
          </a:p>
          <a:p>
            <a:endParaRPr lang="en-US" dirty="0"/>
          </a:p>
        </p:txBody>
      </p:sp>
      <p:sp>
        <p:nvSpPr>
          <p:cNvPr id="3" name="Title 2"/>
          <p:cNvSpPr>
            <a:spLocks noGrp="1"/>
          </p:cNvSpPr>
          <p:nvPr>
            <p:ph type="title"/>
          </p:nvPr>
        </p:nvSpPr>
        <p:spPr/>
        <p:txBody>
          <a:bodyPr/>
          <a:lstStyle/>
          <a:p>
            <a:r>
              <a:rPr lang="en-US" dirty="0"/>
              <a:t>Unnamed Slide</a:t>
            </a:r>
          </a:p>
        </p:txBody>
      </p:sp>
      <p:sp>
        <p:nvSpPr>
          <p:cNvPr id="4" name="Date Placeholder 3"/>
          <p:cNvSpPr>
            <a:spLocks noGrp="1"/>
          </p:cNvSpPr>
          <p:nvPr>
            <p:ph type="dt" sz="half" idx="2"/>
          </p:nvPr>
        </p:nvSpPr>
        <p:spPr/>
        <p:txBody>
          <a:bodyPr/>
          <a:lstStyle/>
          <a:p>
            <a:fld id="{A9E79D4F-B57E-1C4E-8EE1-3B4427408A1A}" type="datetime4">
              <a:rPr lang="en-US" smtClean="0"/>
              <a:t>October 25, 2018</a:t>
            </a:fld>
            <a:endParaRPr lang="en-US" dirty="0"/>
          </a:p>
        </p:txBody>
      </p:sp>
    </p:spTree>
    <p:extLst>
      <p:ext uri="{BB962C8B-B14F-4D97-AF65-F5344CB8AC3E}">
        <p14:creationId xmlns:p14="http://schemas.microsoft.com/office/powerpoint/2010/main" val="996648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0690" y="1013154"/>
            <a:ext cx="4585924" cy="3812967"/>
          </a:xfrm>
        </p:spPr>
      </p:pic>
      <p:sp>
        <p:nvSpPr>
          <p:cNvPr id="3" name="Title 2"/>
          <p:cNvSpPr>
            <a:spLocks noGrp="1"/>
          </p:cNvSpPr>
          <p:nvPr>
            <p:ph type="title"/>
          </p:nvPr>
        </p:nvSpPr>
        <p:spPr/>
        <p:txBody>
          <a:bodyPr/>
          <a:lstStyle/>
          <a:p>
            <a:r>
              <a:rPr lang="en-US" dirty="0"/>
              <a:t>Internal Consistency: Aerosol Spectra</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sp>
        <p:nvSpPr>
          <p:cNvPr id="6" name="TextBox 5"/>
          <p:cNvSpPr txBox="1"/>
          <p:nvPr/>
        </p:nvSpPr>
        <p:spPr>
          <a:xfrm>
            <a:off x="5345793" y="1173192"/>
            <a:ext cx="3739067" cy="3908762"/>
          </a:xfrm>
          <a:prstGeom prst="rect">
            <a:avLst/>
          </a:prstGeom>
          <a:noFill/>
        </p:spPr>
        <p:txBody>
          <a:bodyPr wrap="square" rtlCol="0">
            <a:spAutoFit/>
          </a:bodyPr>
          <a:lstStyle/>
          <a:p>
            <a:r>
              <a:rPr lang="en-US" sz="1600" dirty="0"/>
              <a:t>Expect, smooth ~monotonic aerosol extinction coefficient spectra. Departures are a good measure of how well we are doing with not just aerosol but also ozone and NO2</a:t>
            </a:r>
          </a:p>
          <a:p>
            <a:endParaRPr lang="en-US" sz="1600" dirty="0"/>
          </a:p>
          <a:p>
            <a:r>
              <a:rPr lang="en-US" sz="1600" dirty="0">
                <a:solidFill>
                  <a:srgbClr val="FFC000"/>
                </a:solidFill>
              </a:rPr>
              <a:t>Aerosol loading is LOW only ~20-40% higher than the lowest levels observed since 1979 (2000).</a:t>
            </a:r>
          </a:p>
          <a:p>
            <a:endParaRPr lang="en-US" sz="1600" dirty="0"/>
          </a:p>
          <a:p>
            <a:r>
              <a:rPr lang="en-US" sz="1600" dirty="0"/>
              <a:t>Generally, see positive results except some tendency for aerosol channels with high ozone absorption (521, 602, 676) to be a bit low.</a:t>
            </a:r>
          </a:p>
          <a:p>
            <a:endParaRPr lang="en-US" sz="1200" dirty="0"/>
          </a:p>
          <a:p>
            <a:r>
              <a:rPr lang="en-US" sz="1200" dirty="0"/>
              <a:t>(See “when spectroscopy goes bad”)</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088" y="1013154"/>
            <a:ext cx="4583526" cy="3881921"/>
          </a:xfrm>
          <a:prstGeom prst="rect">
            <a:avLst/>
          </a:prstGeom>
        </p:spPr>
      </p:pic>
      <p:sp>
        <p:nvSpPr>
          <p:cNvPr id="7" name="TextBox 6"/>
          <p:cNvSpPr txBox="1"/>
          <p:nvPr/>
        </p:nvSpPr>
        <p:spPr>
          <a:xfrm>
            <a:off x="1209675" y="1446842"/>
            <a:ext cx="1392877" cy="415498"/>
          </a:xfrm>
          <a:prstGeom prst="rect">
            <a:avLst/>
          </a:prstGeom>
          <a:noFill/>
        </p:spPr>
        <p:txBody>
          <a:bodyPr wrap="square" rtlCol="0">
            <a:spAutoFit/>
          </a:bodyPr>
          <a:lstStyle/>
          <a:p>
            <a:pPr algn="ctr"/>
            <a:r>
              <a:rPr lang="en-US" sz="1050" dirty="0"/>
              <a:t>15 to 32.5 km</a:t>
            </a:r>
          </a:p>
          <a:p>
            <a:pPr algn="ctr"/>
            <a:r>
              <a:rPr lang="en-US" sz="1050" dirty="0"/>
              <a:t>Increasing altitude</a:t>
            </a:r>
          </a:p>
        </p:txBody>
      </p:sp>
      <p:cxnSp>
        <p:nvCxnSpPr>
          <p:cNvPr id="11" name="Straight Arrow Connector 10"/>
          <p:cNvCxnSpPr/>
          <p:nvPr/>
        </p:nvCxnSpPr>
        <p:spPr>
          <a:xfrm>
            <a:off x="1462158" y="1842448"/>
            <a:ext cx="0" cy="9234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561451" y="1660468"/>
            <a:ext cx="482824" cy="215444"/>
          </a:xfrm>
          <a:prstGeom prst="rect">
            <a:avLst/>
          </a:prstGeom>
          <a:noFill/>
        </p:spPr>
        <p:txBody>
          <a:bodyPr wrap="none" rtlCol="0">
            <a:spAutoFit/>
          </a:bodyPr>
          <a:lstStyle/>
          <a:p>
            <a:r>
              <a:rPr lang="en-US" sz="800" dirty="0"/>
              <a:t>clouds</a:t>
            </a:r>
          </a:p>
        </p:txBody>
      </p:sp>
      <p:sp>
        <p:nvSpPr>
          <p:cNvPr id="13" name="TextBox 12"/>
          <p:cNvSpPr txBox="1"/>
          <p:nvPr/>
        </p:nvSpPr>
        <p:spPr>
          <a:xfrm>
            <a:off x="4596018" y="2738670"/>
            <a:ext cx="522900" cy="215444"/>
          </a:xfrm>
          <a:prstGeom prst="rect">
            <a:avLst/>
          </a:prstGeom>
          <a:noFill/>
        </p:spPr>
        <p:txBody>
          <a:bodyPr wrap="none" rtlCol="0">
            <a:spAutoFit/>
          </a:bodyPr>
          <a:lstStyle/>
          <a:p>
            <a:r>
              <a:rPr lang="en-US" sz="800" dirty="0"/>
              <a:t>aerosol</a:t>
            </a:r>
          </a:p>
        </p:txBody>
      </p:sp>
    </p:spTree>
    <p:extLst>
      <p:ext uri="{BB962C8B-B14F-4D97-AF65-F5344CB8AC3E}">
        <p14:creationId xmlns:p14="http://schemas.microsoft.com/office/powerpoint/2010/main" val="208478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Internal Comparisons: Variance in the Tropics</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sp>
        <p:nvSpPr>
          <p:cNvPr id="6" name="TextBox 5"/>
          <p:cNvSpPr txBox="1"/>
          <p:nvPr/>
        </p:nvSpPr>
        <p:spPr>
          <a:xfrm>
            <a:off x="6197048" y="857250"/>
            <a:ext cx="2618961" cy="3970318"/>
          </a:xfrm>
          <a:prstGeom prst="rect">
            <a:avLst/>
          </a:prstGeom>
          <a:noFill/>
        </p:spPr>
        <p:txBody>
          <a:bodyPr wrap="square" rtlCol="0">
            <a:spAutoFit/>
          </a:bodyPr>
          <a:lstStyle/>
          <a:p>
            <a:r>
              <a:rPr lang="en-US" sz="1800" dirty="0"/>
              <a:t>Expect aerosol extinction coefficient zonal variability to be low at very low latitudes. </a:t>
            </a:r>
          </a:p>
          <a:p>
            <a:endParaRPr lang="en-US" sz="1800" dirty="0"/>
          </a:p>
          <a:p>
            <a:r>
              <a:rPr lang="en-US" sz="1800" dirty="0"/>
              <a:t>We expect zonal standard deviation (dashed) to be close to but greater than the reported uncertainty (solid)</a:t>
            </a:r>
          </a:p>
          <a:p>
            <a:endParaRPr lang="en-US" sz="1800" dirty="0"/>
          </a:p>
          <a:p>
            <a:r>
              <a:rPr lang="en-US" sz="1800" dirty="0"/>
              <a:t>Behaves as expected</a:t>
            </a: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6508" y="898194"/>
            <a:ext cx="5219711" cy="4013200"/>
          </a:xfrm>
        </p:spPr>
      </p:pic>
    </p:spTree>
    <p:extLst>
      <p:ext uri="{BB962C8B-B14F-4D97-AF65-F5344CB8AC3E}">
        <p14:creationId xmlns:p14="http://schemas.microsoft.com/office/powerpoint/2010/main" val="74549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Variable Noise Levels</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63856" y="1021238"/>
            <a:ext cx="6595189" cy="3010049"/>
          </a:xfrm>
        </p:spPr>
      </p:pic>
      <p:sp>
        <p:nvSpPr>
          <p:cNvPr id="8" name="TextBox 7"/>
          <p:cNvSpPr txBox="1"/>
          <p:nvPr/>
        </p:nvSpPr>
        <p:spPr>
          <a:xfrm>
            <a:off x="1209675" y="4063094"/>
            <a:ext cx="7342574" cy="1077218"/>
          </a:xfrm>
          <a:prstGeom prst="rect">
            <a:avLst/>
          </a:prstGeom>
          <a:noFill/>
        </p:spPr>
        <p:txBody>
          <a:bodyPr wrap="square" rtlCol="0">
            <a:spAutoFit/>
          </a:bodyPr>
          <a:lstStyle/>
          <a:p>
            <a:r>
              <a:rPr lang="en-US" sz="1600" dirty="0"/>
              <a:t>Some events are noisy than others mostly due to the ride. Hopefully, this will get to be less an issue once the DMP data is incorporated into the processing but ISS will always require a bit more care in usage than previous SAGE data sets.</a:t>
            </a:r>
          </a:p>
        </p:txBody>
      </p:sp>
    </p:spTree>
    <p:extLst>
      <p:ext uri="{BB962C8B-B14F-4D97-AF65-F5344CB8AC3E}">
        <p14:creationId xmlns:p14="http://schemas.microsoft.com/office/powerpoint/2010/main" val="363973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SAGE III Aerosol Comparisons With OSIRIS</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sp>
        <p:nvSpPr>
          <p:cNvPr id="8" name="Shape 160"/>
          <p:cNvSpPr txBox="1"/>
          <p:nvPr/>
        </p:nvSpPr>
        <p:spPr>
          <a:xfrm>
            <a:off x="5654076" y="893109"/>
            <a:ext cx="3374905" cy="414471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latin typeface="Arial" panose="020B0604020202020204" pitchFamily="34" charset="0"/>
                <a:ea typeface="Century Gothic"/>
                <a:cs typeface="Arial" panose="020B0604020202020204" pitchFamily="34" charset="0"/>
                <a:sym typeface="Century Gothic"/>
              </a:rPr>
              <a:t>SAGE III at 756 nm</a:t>
            </a:r>
            <a:endParaRPr sz="2000" dirty="0">
              <a:latin typeface="Arial" panose="020B0604020202020204" pitchFamily="34" charset="0"/>
              <a:cs typeface="Arial" panose="020B0604020202020204" pitchFamily="34" charset="0"/>
            </a:endParaRPr>
          </a:p>
          <a:p>
            <a:pPr marL="0" marR="0" lvl="0" indent="0" algn="l" rtl="0">
              <a:spcBef>
                <a:spcPts val="0"/>
              </a:spcBef>
              <a:spcAft>
                <a:spcPts val="0"/>
              </a:spcAft>
              <a:buNone/>
            </a:pPr>
            <a:r>
              <a:rPr lang="en-US" sz="1800" dirty="0">
                <a:latin typeface="Arial" panose="020B0604020202020204" pitchFamily="34" charset="0"/>
                <a:ea typeface="Century Gothic"/>
                <a:cs typeface="Arial" panose="020B0604020202020204" pitchFamily="34" charset="0"/>
                <a:sym typeface="Century Gothic"/>
              </a:rPr>
              <a:t>OSIRIS at 750 nm</a:t>
            </a:r>
            <a:endParaRPr sz="2000" dirty="0">
              <a:latin typeface="Arial" panose="020B0604020202020204" pitchFamily="34" charset="0"/>
              <a:cs typeface="Arial" panose="020B0604020202020204" pitchFamily="34" charset="0"/>
            </a:endParaRPr>
          </a:p>
          <a:p>
            <a:pPr marL="0" marR="0" lvl="0" indent="0" algn="l" rtl="0">
              <a:spcBef>
                <a:spcPts val="0"/>
              </a:spcBef>
              <a:spcAft>
                <a:spcPts val="0"/>
              </a:spcAft>
              <a:buNone/>
            </a:pPr>
            <a:endParaRPr sz="1800" dirty="0">
              <a:latin typeface="Arial" panose="020B0604020202020204" pitchFamily="34" charset="0"/>
              <a:ea typeface="Century Gothic"/>
              <a:cs typeface="Arial" panose="020B0604020202020204" pitchFamily="34" charset="0"/>
              <a:sym typeface="Century Gothic"/>
            </a:endParaRPr>
          </a:p>
          <a:p>
            <a:pPr marL="0" marR="0" lvl="0" indent="0" algn="l" rtl="0">
              <a:spcBef>
                <a:spcPts val="0"/>
              </a:spcBef>
              <a:spcAft>
                <a:spcPts val="0"/>
              </a:spcAft>
              <a:buNone/>
            </a:pPr>
            <a:r>
              <a:rPr lang="en-US" sz="1800" dirty="0">
                <a:latin typeface="Arial" panose="020B0604020202020204" pitchFamily="34" charset="0"/>
                <a:ea typeface="Century Gothic"/>
                <a:cs typeface="Arial" panose="020B0604020202020204" pitchFamily="34" charset="0"/>
                <a:sym typeface="Century Gothic"/>
              </a:rPr>
              <a:t>Many coincident events allow comparison subsets:</a:t>
            </a:r>
            <a:endParaRPr sz="2000" dirty="0">
              <a:latin typeface="Arial" panose="020B0604020202020204" pitchFamily="34" charset="0"/>
              <a:cs typeface="Arial" panose="020B0604020202020204" pitchFamily="34" charset="0"/>
            </a:endParaRPr>
          </a:p>
          <a:p>
            <a:pPr lvl="1">
              <a:spcBef>
                <a:spcPts val="0"/>
              </a:spcBef>
              <a:spcAft>
                <a:spcPts val="0"/>
              </a:spcAft>
              <a:buClr>
                <a:schemeClr val="lt1"/>
              </a:buClr>
              <a:buSzPts val="2000"/>
            </a:pPr>
            <a:r>
              <a:rPr lang="en-US" sz="1800" dirty="0">
                <a:latin typeface="Arial" panose="020B0604020202020204" pitchFamily="34" charset="0"/>
                <a:ea typeface="Century Gothic"/>
                <a:cs typeface="Arial" panose="020B0604020202020204" pitchFamily="34" charset="0"/>
                <a:sym typeface="Century Gothic"/>
              </a:rPr>
              <a:t>Latitude</a:t>
            </a:r>
            <a:endParaRPr sz="2000" dirty="0">
              <a:latin typeface="Arial" panose="020B0604020202020204" pitchFamily="34" charset="0"/>
              <a:cs typeface="Arial" panose="020B0604020202020204" pitchFamily="34" charset="0"/>
            </a:endParaRPr>
          </a:p>
          <a:p>
            <a:pPr lvl="1">
              <a:spcBef>
                <a:spcPts val="0"/>
              </a:spcBef>
              <a:spcAft>
                <a:spcPts val="0"/>
              </a:spcAft>
              <a:buClr>
                <a:schemeClr val="lt1"/>
              </a:buClr>
              <a:buSzPts val="2000"/>
            </a:pPr>
            <a:r>
              <a:rPr lang="en-US" sz="1800" dirty="0">
                <a:latin typeface="Arial" panose="020B0604020202020204" pitchFamily="34" charset="0"/>
                <a:ea typeface="Century Gothic"/>
                <a:cs typeface="Arial" panose="020B0604020202020204" pitchFamily="34" charset="0"/>
                <a:sym typeface="Century Gothic"/>
              </a:rPr>
              <a:t>Season</a:t>
            </a:r>
            <a:endParaRPr sz="2000" dirty="0">
              <a:latin typeface="Arial" panose="020B0604020202020204" pitchFamily="34" charset="0"/>
              <a:cs typeface="Arial" panose="020B0604020202020204" pitchFamily="34" charset="0"/>
            </a:endParaRPr>
          </a:p>
          <a:p>
            <a:pPr lvl="1">
              <a:spcBef>
                <a:spcPts val="0"/>
              </a:spcBef>
              <a:spcAft>
                <a:spcPts val="0"/>
              </a:spcAft>
              <a:buClr>
                <a:schemeClr val="lt1"/>
              </a:buClr>
              <a:buSzPts val="2000"/>
            </a:pPr>
            <a:r>
              <a:rPr lang="en-US" sz="1800" dirty="0">
                <a:latin typeface="Arial" panose="020B0604020202020204" pitchFamily="34" charset="0"/>
                <a:ea typeface="Century Gothic"/>
                <a:cs typeface="Arial" panose="020B0604020202020204" pitchFamily="34" charset="0"/>
                <a:sym typeface="Century Gothic"/>
              </a:rPr>
              <a:t>Events (e.g., </a:t>
            </a:r>
            <a:r>
              <a:rPr lang="en-US" sz="1800" dirty="0" err="1">
                <a:latin typeface="Arial" panose="020B0604020202020204" pitchFamily="34" charset="0"/>
                <a:ea typeface="Century Gothic"/>
                <a:cs typeface="Arial" panose="020B0604020202020204" pitchFamily="34" charset="0"/>
                <a:sym typeface="Century Gothic"/>
              </a:rPr>
              <a:t>pyrocumulus</a:t>
            </a:r>
            <a:r>
              <a:rPr lang="en-US" sz="1800" dirty="0">
                <a:latin typeface="Arial" panose="020B0604020202020204" pitchFamily="34" charset="0"/>
                <a:ea typeface="Century Gothic"/>
                <a:cs typeface="Arial" panose="020B0604020202020204" pitchFamily="34" charset="0"/>
                <a:sym typeface="Century Gothic"/>
              </a:rPr>
              <a:t>)</a:t>
            </a:r>
            <a:endParaRPr sz="2000" dirty="0">
              <a:latin typeface="Arial" panose="020B0604020202020204" pitchFamily="34" charset="0"/>
              <a:cs typeface="Arial" panose="020B0604020202020204" pitchFamily="34" charset="0"/>
            </a:endParaRPr>
          </a:p>
          <a:p>
            <a:pPr lvl="1">
              <a:spcBef>
                <a:spcPts val="0"/>
              </a:spcBef>
              <a:spcAft>
                <a:spcPts val="0"/>
              </a:spcAft>
              <a:buClr>
                <a:schemeClr val="lt1"/>
              </a:buClr>
              <a:buSzPts val="2000"/>
            </a:pPr>
            <a:r>
              <a:rPr lang="en-US" sz="1800" dirty="0">
                <a:latin typeface="Arial" panose="020B0604020202020204" pitchFamily="34" charset="0"/>
                <a:ea typeface="Century Gothic"/>
                <a:cs typeface="Arial" panose="020B0604020202020204" pitchFamily="34" charset="0"/>
                <a:sym typeface="Century Gothic"/>
              </a:rPr>
              <a:t>Sunrise vs Sunset (SAGE)</a:t>
            </a:r>
            <a:endParaRPr sz="2000" dirty="0">
              <a:latin typeface="Arial" panose="020B0604020202020204" pitchFamily="34" charset="0"/>
              <a:cs typeface="Arial" panose="020B0604020202020204" pitchFamily="34" charset="0"/>
            </a:endParaRPr>
          </a:p>
          <a:p>
            <a:pPr lvl="1">
              <a:spcBef>
                <a:spcPts val="0"/>
              </a:spcBef>
              <a:spcAft>
                <a:spcPts val="0"/>
              </a:spcAft>
              <a:buClr>
                <a:schemeClr val="lt1"/>
              </a:buClr>
              <a:buSzPts val="2000"/>
            </a:pPr>
            <a:r>
              <a:rPr lang="en-US" sz="1800" dirty="0">
                <a:latin typeface="Arial" panose="020B0604020202020204" pitchFamily="34" charset="0"/>
                <a:ea typeface="Century Gothic"/>
                <a:cs typeface="Arial" panose="020B0604020202020204" pitchFamily="34" charset="0"/>
                <a:sym typeface="Century Gothic"/>
              </a:rPr>
              <a:t>Solar scattering angle (OSIRIS)</a:t>
            </a:r>
            <a:endParaRPr sz="2000" dirty="0">
              <a:latin typeface="Arial" panose="020B0604020202020204" pitchFamily="34" charset="0"/>
              <a:cs typeface="Arial" panose="020B0604020202020204" pitchFamily="34" charset="0"/>
            </a:endParaRPr>
          </a:p>
          <a:p>
            <a:pPr marL="0" marR="0" lvl="0" indent="0" algn="l" rtl="0">
              <a:spcBef>
                <a:spcPts val="0"/>
              </a:spcBef>
              <a:spcAft>
                <a:spcPts val="0"/>
              </a:spcAft>
              <a:buNone/>
            </a:pPr>
            <a:endParaRPr sz="1800" dirty="0">
              <a:latin typeface="Arial" panose="020B0604020202020204" pitchFamily="34" charset="0"/>
              <a:ea typeface="Century Gothic"/>
              <a:cs typeface="Arial" panose="020B0604020202020204" pitchFamily="34" charset="0"/>
              <a:sym typeface="Century Gothic"/>
            </a:endParaRPr>
          </a:p>
          <a:p>
            <a:pPr marL="0" marR="0" lvl="0" indent="0" algn="l" rtl="0">
              <a:spcBef>
                <a:spcPts val="0"/>
              </a:spcBef>
              <a:spcAft>
                <a:spcPts val="0"/>
              </a:spcAft>
              <a:buNone/>
            </a:pPr>
            <a:r>
              <a:rPr lang="en-US" sz="1800" dirty="0">
                <a:latin typeface="Arial" panose="020B0604020202020204" pitchFamily="34" charset="0"/>
                <a:ea typeface="Century Gothic"/>
                <a:cs typeface="Arial" panose="020B0604020202020204" pitchFamily="34" charset="0"/>
                <a:sym typeface="Century Gothic"/>
              </a:rPr>
              <a:t>Similar studies possible with OMPS, CALIPSO, etc.</a:t>
            </a:r>
            <a:endParaRPr sz="2000" dirty="0">
              <a:latin typeface="Arial" panose="020B0604020202020204" pitchFamily="34" charset="0"/>
              <a:cs typeface="Arial" panose="020B0604020202020204" pitchFamily="34"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88138" y="893109"/>
            <a:ext cx="3387032" cy="4165544"/>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8138" y="893110"/>
            <a:ext cx="3390117" cy="4165544"/>
          </a:xfrm>
          <a:prstGeom prst="rect">
            <a:avLst/>
          </a:prstGeom>
        </p:spPr>
      </p:pic>
    </p:spTree>
    <p:extLst>
      <p:ext uri="{BB962C8B-B14F-4D97-AF65-F5344CB8AC3E}">
        <p14:creationId xmlns:p14="http://schemas.microsoft.com/office/powerpoint/2010/main" val="148566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2221" y="0"/>
            <a:ext cx="6679410" cy="793252"/>
          </a:xfrm>
        </p:spPr>
        <p:txBody>
          <a:bodyPr/>
          <a:lstStyle/>
          <a:p>
            <a:r>
              <a:rPr lang="en-US" sz="2300" dirty="0"/>
              <a:t>Observations of the </a:t>
            </a:r>
            <a:r>
              <a:rPr lang="en-US" sz="2300" dirty="0" err="1"/>
              <a:t>Pyrocumulus</a:t>
            </a:r>
            <a:r>
              <a:rPr lang="en-US" sz="2300" dirty="0"/>
              <a:t> Event</a:t>
            </a:r>
            <a:br>
              <a:rPr lang="en-US" sz="2300" dirty="0"/>
            </a:br>
            <a:r>
              <a:rPr lang="en-US" sz="2300" dirty="0"/>
              <a:t>August 2017</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sp>
        <p:nvSpPr>
          <p:cNvPr id="6" name="TextBox 5"/>
          <p:cNvSpPr txBox="1"/>
          <p:nvPr/>
        </p:nvSpPr>
        <p:spPr>
          <a:xfrm>
            <a:off x="5401917" y="1398494"/>
            <a:ext cx="3364397" cy="3416320"/>
          </a:xfrm>
          <a:prstGeom prst="rect">
            <a:avLst/>
          </a:prstGeom>
          <a:noFill/>
        </p:spPr>
        <p:txBody>
          <a:bodyPr wrap="square" rtlCol="0">
            <a:spAutoFit/>
          </a:bodyPr>
          <a:lstStyle/>
          <a:p>
            <a:r>
              <a:rPr lang="en-US" sz="1800" dirty="0"/>
              <a:t>SAGE III observed the large </a:t>
            </a:r>
            <a:r>
              <a:rPr lang="en-US" sz="1800" dirty="0" err="1"/>
              <a:t>pyrocumulus</a:t>
            </a:r>
            <a:r>
              <a:rPr lang="en-US" sz="1800" dirty="0"/>
              <a:t> event in Canada in August 2017</a:t>
            </a:r>
          </a:p>
          <a:p>
            <a:endParaRPr lang="en-US" sz="1800" dirty="0"/>
          </a:p>
          <a:p>
            <a:r>
              <a:rPr lang="en-US" sz="1800" dirty="0"/>
              <a:t>Extinction levels increased by as over a factor 10 in some profiles and by 5 in zonal means</a:t>
            </a:r>
          </a:p>
          <a:p>
            <a:endParaRPr lang="en-US" sz="1800" dirty="0"/>
          </a:p>
          <a:p>
            <a:r>
              <a:rPr lang="en-US" sz="1800" dirty="0"/>
              <a:t>Lower stratospheric levels have relaxed back near to pre-event levels by this summer</a:t>
            </a:r>
          </a:p>
        </p:txBody>
      </p:sp>
      <p:pic>
        <p:nvPicPr>
          <p:cNvPr id="10" name="Content Placeholder 9"/>
          <p:cNvPicPr>
            <a:picLocks noGrp="1" noChangeAspect="1"/>
          </p:cNvPicPr>
          <p:nvPr>
            <p:ph idx="1"/>
          </p:nvPr>
        </p:nvPicPr>
        <p:blipFill>
          <a:blip r:embed="rId2"/>
          <a:stretch>
            <a:fillRect/>
          </a:stretch>
        </p:blipFill>
        <p:spPr>
          <a:xfrm>
            <a:off x="396237" y="957660"/>
            <a:ext cx="4948197" cy="4013200"/>
          </a:xfrm>
          <a:prstGeom prst="rect">
            <a:avLst/>
          </a:prstGeom>
        </p:spPr>
      </p:pic>
    </p:spTree>
    <p:extLst>
      <p:ext uri="{BB962C8B-B14F-4D97-AF65-F5344CB8AC3E}">
        <p14:creationId xmlns:p14="http://schemas.microsoft.com/office/powerpoint/2010/main" val="2186558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83" y="941181"/>
            <a:ext cx="5226743" cy="4174123"/>
          </a:xfrm>
          <a:prstGeom prst="rect">
            <a:avLst/>
          </a:prstGeom>
        </p:spPr>
      </p:pic>
      <p:sp>
        <p:nvSpPr>
          <p:cNvPr id="3" name="Title 2"/>
          <p:cNvSpPr>
            <a:spLocks noGrp="1"/>
          </p:cNvSpPr>
          <p:nvPr>
            <p:ph type="title"/>
          </p:nvPr>
        </p:nvSpPr>
        <p:spPr/>
        <p:txBody>
          <a:bodyPr/>
          <a:lstStyle/>
          <a:p>
            <a:r>
              <a:rPr lang="en-US" sz="2000" dirty="0"/>
              <a:t>Spring/Summer Volcanic Event: Ambae (aka Aoba)</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sp>
        <p:nvSpPr>
          <p:cNvPr id="2" name="TextBox 1"/>
          <p:cNvSpPr txBox="1"/>
          <p:nvPr/>
        </p:nvSpPr>
        <p:spPr>
          <a:xfrm>
            <a:off x="5403273" y="836163"/>
            <a:ext cx="3652710" cy="3970318"/>
          </a:xfrm>
          <a:prstGeom prst="rect">
            <a:avLst/>
          </a:prstGeom>
          <a:noFill/>
        </p:spPr>
        <p:txBody>
          <a:bodyPr wrap="square" rtlCol="0">
            <a:spAutoFit/>
          </a:bodyPr>
          <a:lstStyle/>
          <a:p>
            <a:r>
              <a:rPr lang="en-US" sz="1800" dirty="0"/>
              <a:t>Some 449 nm aerosol extinction cross sections from 2018</a:t>
            </a:r>
          </a:p>
          <a:p>
            <a:endParaRPr lang="en-US" sz="1800" dirty="0"/>
          </a:p>
          <a:p>
            <a:r>
              <a:rPr lang="en-US" sz="1800" dirty="0"/>
              <a:t>Maxima in the tropical UTLS in ‘April’ (upper right) and in ‘August’ (lower right) are consistent with weak volcanic activity</a:t>
            </a:r>
          </a:p>
          <a:p>
            <a:endParaRPr lang="en-US" sz="1800" dirty="0"/>
          </a:p>
          <a:p>
            <a:r>
              <a:rPr lang="en-US" sz="1800" dirty="0"/>
              <a:t>The events are both likely associated with </a:t>
            </a:r>
            <a:r>
              <a:rPr lang="en-US" sz="1800" dirty="0" err="1"/>
              <a:t>Ambae</a:t>
            </a:r>
            <a:r>
              <a:rPr lang="en-US" sz="1800" dirty="0"/>
              <a:t> eruptions on 6 April and 26 July</a:t>
            </a:r>
          </a:p>
          <a:p>
            <a:endParaRPr lang="en-US" sz="1800" dirty="0"/>
          </a:p>
          <a:p>
            <a:r>
              <a:rPr lang="en-US" sz="1800" dirty="0" err="1"/>
              <a:t>Ambae</a:t>
            </a:r>
            <a:r>
              <a:rPr lang="en-US" sz="1800" dirty="0"/>
              <a:t> is  a part of Vanuatu (15.4S, 67.8E) </a:t>
            </a:r>
          </a:p>
        </p:txBody>
      </p:sp>
      <p:cxnSp>
        <p:nvCxnSpPr>
          <p:cNvPr id="8" name="Straight Arrow Connector 7"/>
          <p:cNvCxnSpPr/>
          <p:nvPr/>
        </p:nvCxnSpPr>
        <p:spPr>
          <a:xfrm>
            <a:off x="3193576" y="2329218"/>
            <a:ext cx="768823" cy="272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803866" y="3755409"/>
            <a:ext cx="577756" cy="5686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320955" y="3939652"/>
            <a:ext cx="641444" cy="391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106305" y="818070"/>
            <a:ext cx="638316" cy="246221"/>
          </a:xfrm>
          <a:prstGeom prst="rect">
            <a:avLst/>
          </a:prstGeom>
          <a:noFill/>
        </p:spPr>
        <p:txBody>
          <a:bodyPr wrap="none" rtlCol="0">
            <a:spAutoFit/>
          </a:bodyPr>
          <a:lstStyle/>
          <a:p>
            <a:r>
              <a:rPr lang="en-US" sz="1000" dirty="0"/>
              <a:t>January</a:t>
            </a:r>
          </a:p>
        </p:txBody>
      </p:sp>
    </p:spTree>
    <p:extLst>
      <p:ext uri="{BB962C8B-B14F-4D97-AF65-F5344CB8AC3E}">
        <p14:creationId xmlns:p14="http://schemas.microsoft.com/office/powerpoint/2010/main" val="70242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502233" y="911039"/>
            <a:ext cx="4208101" cy="4013200"/>
          </a:xfrm>
          <a:prstGeom prst="rect">
            <a:avLst/>
          </a:prstGeom>
        </p:spPr>
      </p:pic>
      <p:sp>
        <p:nvSpPr>
          <p:cNvPr id="3" name="Title 2"/>
          <p:cNvSpPr>
            <a:spLocks noGrp="1"/>
          </p:cNvSpPr>
          <p:nvPr>
            <p:ph type="title"/>
          </p:nvPr>
        </p:nvSpPr>
        <p:spPr/>
        <p:txBody>
          <a:bodyPr/>
          <a:lstStyle/>
          <a:p>
            <a:r>
              <a:rPr lang="en-US" dirty="0"/>
              <a:t>Role in the long-term stratospheric aerosol climatology (GloSSAC v2.0)</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sp>
        <p:nvSpPr>
          <p:cNvPr id="2" name="TextBox 1"/>
          <p:cNvSpPr txBox="1"/>
          <p:nvPr/>
        </p:nvSpPr>
        <p:spPr>
          <a:xfrm>
            <a:off x="5039511" y="911039"/>
            <a:ext cx="3692015" cy="4154984"/>
          </a:xfrm>
          <a:prstGeom prst="rect">
            <a:avLst/>
          </a:prstGeom>
          <a:noFill/>
        </p:spPr>
        <p:txBody>
          <a:bodyPr wrap="square" rtlCol="0">
            <a:spAutoFit/>
          </a:bodyPr>
          <a:lstStyle/>
          <a:p>
            <a:r>
              <a:rPr lang="en-US" dirty="0"/>
              <a:t>In the short term, SAGE III will provide corroboration of the aerosol record constructed using OSIRIS and CALIPSO data</a:t>
            </a:r>
          </a:p>
          <a:p>
            <a:endParaRPr lang="en-US" dirty="0"/>
          </a:p>
          <a:p>
            <a:r>
              <a:rPr lang="en-US" dirty="0"/>
              <a:t>Eventually (sooner than later), the record will be nearly solely dependent on SAGE III/ISS</a:t>
            </a:r>
          </a:p>
        </p:txBody>
      </p:sp>
    </p:spTree>
    <p:extLst>
      <p:ext uri="{BB962C8B-B14F-4D97-AF65-F5344CB8AC3E}">
        <p14:creationId xmlns:p14="http://schemas.microsoft.com/office/powerpoint/2010/main" val="1990639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0" dirty="0"/>
              <a:t>SAGE III data quality status</a:t>
            </a:r>
          </a:p>
          <a:p>
            <a:pPr lvl="1"/>
            <a:r>
              <a:rPr lang="en-US" dirty="0"/>
              <a:t>Wavelength consistency and reported precision are reasonable</a:t>
            </a:r>
          </a:p>
          <a:p>
            <a:pPr lvl="1"/>
            <a:r>
              <a:rPr lang="en-US" dirty="0"/>
              <a:t>Variable noise between events makes careful usage important</a:t>
            </a:r>
          </a:p>
          <a:p>
            <a:r>
              <a:rPr lang="en-US" b="0" dirty="0"/>
              <a:t>Early comparisons with other space-based instruments are also promising</a:t>
            </a:r>
          </a:p>
          <a:p>
            <a:r>
              <a:rPr lang="en-US" b="0" dirty="0"/>
              <a:t>First year observations include the largest </a:t>
            </a:r>
            <a:r>
              <a:rPr lang="en-US" b="0" dirty="0" err="1"/>
              <a:t>pyrocumulus</a:t>
            </a:r>
            <a:r>
              <a:rPr lang="en-US" b="0" dirty="0"/>
              <a:t> event ever observed and at least two (very small) volcanic events</a:t>
            </a:r>
          </a:p>
          <a:p>
            <a:r>
              <a:rPr lang="en-US" b="0" dirty="0"/>
              <a:t>SAGE III will be very valuable to the long-term stratospheric aerosol climatology</a:t>
            </a:r>
          </a:p>
        </p:txBody>
      </p:sp>
      <p:sp>
        <p:nvSpPr>
          <p:cNvPr id="3" name="Title 2"/>
          <p:cNvSpPr>
            <a:spLocks noGrp="1"/>
          </p:cNvSpPr>
          <p:nvPr>
            <p:ph type="title"/>
          </p:nvPr>
        </p:nvSpPr>
        <p:spPr/>
        <p:txBody>
          <a:bodyPr/>
          <a:lstStyle/>
          <a:p>
            <a:r>
              <a:rPr lang="en-US" dirty="0"/>
              <a:t>Summary</a:t>
            </a:r>
          </a:p>
        </p:txBody>
      </p:sp>
      <p:sp>
        <p:nvSpPr>
          <p:cNvPr id="4" name="Date Placeholder 3"/>
          <p:cNvSpPr>
            <a:spLocks noGrp="1"/>
          </p:cNvSpPr>
          <p:nvPr>
            <p:ph type="dt" sz="half" idx="2"/>
          </p:nvPr>
        </p:nvSpPr>
        <p:spPr/>
        <p:txBody>
          <a:bodyPr/>
          <a:lstStyle/>
          <a:p>
            <a:fld id="{A9E79D4F-B57E-1C4E-8EE1-3B4427408A1A}" type="datetime4">
              <a:rPr lang="en-US" smtClean="0"/>
              <a:pPr/>
              <a:t>October 25, 2018</a:t>
            </a:fld>
            <a:endParaRPr lang="en-US" dirty="0"/>
          </a:p>
        </p:txBody>
      </p:sp>
    </p:spTree>
    <p:extLst>
      <p:ext uri="{BB962C8B-B14F-4D97-AF65-F5344CB8AC3E}">
        <p14:creationId xmlns:p14="http://schemas.microsoft.com/office/powerpoint/2010/main" val="2519050973"/>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47183</TotalTime>
  <Words>590</Words>
  <Application>Microsoft Macintosh PowerPoint</Application>
  <PresentationFormat>On-screen Show (16:9)</PresentationFormat>
  <Paragraphs>86</Paragraphs>
  <Slides>11</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ＭＳ Ｐゴシック</vt:lpstr>
      <vt:lpstr>ヒラギノ角ゴ Pro W3</vt:lpstr>
      <vt:lpstr>Arial</vt:lpstr>
      <vt:lpstr>Calibri</vt:lpstr>
      <vt:lpstr>Century Gothic</vt:lpstr>
      <vt:lpstr>Courier New</vt:lpstr>
      <vt:lpstr>Helvetica Neue</vt:lpstr>
      <vt:lpstr>Wingdings</vt:lpstr>
      <vt:lpstr>1_Office Theme</vt:lpstr>
      <vt:lpstr>PowerPoint Presentation</vt:lpstr>
      <vt:lpstr>PowerPoint Presentation</vt:lpstr>
      <vt:lpstr>Unnamed Slide</vt:lpstr>
      <vt:lpstr>Internal Consistency: Aerosol Spectra</vt:lpstr>
      <vt:lpstr>Internal Comparisons: Variance in the Tropics</vt:lpstr>
      <vt:lpstr>Variable Noise Levels</vt:lpstr>
      <vt:lpstr>SAGE III Aerosol Comparisons With OSIRIS</vt:lpstr>
      <vt:lpstr>Observations of the Pyrocumulus Event August 2017</vt:lpstr>
      <vt:lpstr>Spring/Summer Volcanic Event: Ambae (aka Aoba)</vt:lpstr>
      <vt:lpstr>Role in the long-term stratospheric aerosol climatology (GloSSAC v2.0)</vt:lpstr>
      <vt:lpstr>Summary</vt:lpstr>
    </vt:vector>
  </TitlesOfParts>
  <Company>ODIN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allison.b.leybold@nasa.gov</cp:lastModifiedBy>
  <cp:revision>1079</cp:revision>
  <cp:lastPrinted>2011-12-08T16:21:20Z</cp:lastPrinted>
  <dcterms:created xsi:type="dcterms:W3CDTF">2012-04-24T19:27:23Z</dcterms:created>
  <dcterms:modified xsi:type="dcterms:W3CDTF">2018-10-25T17:37:10Z</dcterms:modified>
</cp:coreProperties>
</file>