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7" r:id="rId4"/>
    <p:sldId id="265" r:id="rId5"/>
    <p:sldId id="279" r:id="rId6"/>
    <p:sldId id="271" r:id="rId7"/>
    <p:sldId id="275" r:id="rId8"/>
    <p:sldId id="259" r:id="rId9"/>
    <p:sldId id="277" r:id="rId10"/>
    <p:sldId id="270" r:id="rId11"/>
    <p:sldId id="266" r:id="rId12"/>
    <p:sldId id="278" r:id="rId13"/>
    <p:sldId id="272" r:id="rId14"/>
    <p:sldId id="267" r:id="rId15"/>
    <p:sldId id="268" r:id="rId16"/>
    <p:sldId id="280" r:id="rId17"/>
    <p:sldId id="28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582" autoAdjust="0"/>
    <p:restoredTop sz="95000"/>
  </p:normalViewPr>
  <p:slideViewPr>
    <p:cSldViewPr snapToGrid="0">
      <p:cViewPr varScale="1">
        <p:scale>
          <a:sx n="125" d="100"/>
          <a:sy n="125" d="100"/>
        </p:scale>
        <p:origin x="184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91A266-FB41-4DD1-AC11-CDBEE6263640}" type="datetimeFigureOut">
              <a:rPr lang="en-US" smtClean="0"/>
              <a:t>10/30/18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3A6D54-3067-4954-B05A-8AF6083ACB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404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model simulations use chemical and greenhouse gas conditions for 2005. The model results are from the Goddard Earth Observing System Chemistry Climate Model (GEOSCCM). It couples the comprehensive stratospheric/tropospheric chemistry package developed within the Global Modeling Initiative (GMI) (Duncan et al., 2007; Strahan et al., 2007; Oman et al., 2011) to version 5 of the GEOS GCM (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Rienicker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al., 2011). It does not include a full representation of mesospheric processes but the processes controlling ozone in the middle to upper stratosphere are complete and the model diurnal cycle is thought to be realistic at altitudes &lt; ∼ 52 km (0.5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hPa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The modeled diurnal variations are simulated using chemical and greenhouse gas conditions for 2005. Previous versions of the GEOSCCM have been thoroughly validated in the CCMVal-1 and CCMVal-2 model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intercomparison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campaigns.</a:t>
            </a:r>
            <a:br>
              <a:rPr lang="en-US" dirty="0"/>
            </a:b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 Comparisons with recent versions of the model are ongoing, but initial results indicate only small differences in the modeled diurnal cycle.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3A6D54-3067-4954-B05A-8AF6083ACB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5926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Differences are less than 10%</a:t>
            </a:r>
            <a:r>
              <a:rPr lang="en-US" baseline="0" dirty="0"/>
              <a:t> (and mostly less than 5%) between 20 and 45 km;</a:t>
            </a:r>
          </a:p>
          <a:p>
            <a:r>
              <a:rPr lang="en-US" baseline="0" dirty="0"/>
              <a:t>Higher negative biases above 45 km;</a:t>
            </a:r>
          </a:p>
          <a:p>
            <a:r>
              <a:rPr lang="en-US" baseline="0" dirty="0"/>
              <a:t>Negative biases in the lowermost stratosphere;</a:t>
            </a:r>
          </a:p>
          <a:p>
            <a:r>
              <a:rPr lang="en-US" baseline="0" dirty="0"/>
              <a:t>Larger negative biases in the NH high latitudes ~20-30km (thermal </a:t>
            </a:r>
            <a:r>
              <a:rPr lang="en-US" baseline="0" dirty="0" err="1"/>
              <a:t>sensetivity</a:t>
            </a:r>
            <a:r>
              <a:rPr lang="en-US" baseline="0" dirty="0"/>
              <a:t> effect )</a:t>
            </a:r>
          </a:p>
          <a:p>
            <a:r>
              <a:rPr lang="en-US" baseline="0" dirty="0"/>
              <a:t>Differences between </a:t>
            </a:r>
            <a:r>
              <a:rPr lang="en-US" baseline="0" dirty="0" err="1"/>
              <a:t>vis</a:t>
            </a:r>
            <a:r>
              <a:rPr lang="en-US" baseline="0" dirty="0"/>
              <a:t> and </a:t>
            </a:r>
            <a:r>
              <a:rPr lang="en-US" baseline="0" dirty="0" err="1"/>
              <a:t>Uv</a:t>
            </a:r>
            <a:r>
              <a:rPr lang="en-US" baseline="0" dirty="0"/>
              <a:t> retrievals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26AD20-03BB-4B41-BD48-181399FA422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156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Static corrections ~ 190 m for the center slit;</a:t>
            </a:r>
          </a:p>
          <a:p>
            <a:pPr marL="228600" indent="-228600">
              <a:buAutoNum type="arabicPeriod"/>
            </a:pPr>
            <a:r>
              <a:rPr lang="en-US" dirty="0"/>
              <a:t>Intra-orbital, seasonally dependent corrections ~300 m for the center slit from SP to NP;</a:t>
            </a:r>
          </a:p>
          <a:p>
            <a:pPr marL="228600" indent="-228600">
              <a:buAutoNum type="arabicPeriod"/>
            </a:pPr>
            <a:r>
              <a:rPr lang="en-US" dirty="0"/>
              <a:t>Two 100 m steps in the altitude registration due to</a:t>
            </a:r>
            <a:r>
              <a:rPr lang="en-US" baseline="0" dirty="0"/>
              <a:t> S/C pitch and </a:t>
            </a:r>
            <a:r>
              <a:rPr lang="en-US" baseline="0" dirty="0" err="1"/>
              <a:t>inclanation</a:t>
            </a:r>
            <a:r>
              <a:rPr lang="en-US" baseline="0" dirty="0"/>
              <a:t>  maneuvers</a:t>
            </a:r>
          </a:p>
          <a:p>
            <a:pPr marL="228600" indent="-228600">
              <a:buAutoNum type="arabicPeriod"/>
            </a:pPr>
            <a:r>
              <a:rPr lang="en-US" baseline="0" dirty="0"/>
              <a:t>Total, combined </a:t>
            </a:r>
            <a:r>
              <a:rPr lang="en-US" baseline="0" dirty="0" err="1"/>
              <a:t>uncertinty</a:t>
            </a:r>
            <a:r>
              <a:rPr lang="en-US" baseline="0" dirty="0"/>
              <a:t> of the two altitude registration methods is +/- 200m, which is about +/-5% for ozone in altitudes above 35 km</a:t>
            </a:r>
          </a:p>
          <a:p>
            <a:pPr marL="228600" indent="-228600">
              <a:buAutoNum type="arabicPeriod"/>
            </a:pPr>
            <a:r>
              <a:rPr lang="en-US" baseline="0" dirty="0"/>
              <a:t>Drift of ~100 m over 5.2 years that started to build up in late 2016, detected by one of our methods;</a:t>
            </a:r>
          </a:p>
          <a:p>
            <a:pPr marL="228600" indent="-228600">
              <a:buAutoNum type="arabicPeriod"/>
            </a:pPr>
            <a:r>
              <a:rPr lang="en-US" baseline="0" dirty="0"/>
              <a:t>Two methods are not consistent about the drift, further analysis is required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26AD20-03BB-4B41-BD48-181399FA422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004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/>
              <a:t>Persistent patterns in ozone differences that repeat from orbit to orbit. Similar patterns are seen in measured radiances (but not in the calculated).</a:t>
            </a:r>
            <a:r>
              <a:rPr lang="en-US" sz="1200" baseline="0" dirty="0"/>
              <a:t> The structures are seen in both dimensions: spectral and spatial.</a:t>
            </a:r>
            <a:endParaRPr lang="en-US" sz="12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/>
              <a:t>Most likely these structures are due to differences in pixel to pixel responses</a:t>
            </a:r>
            <a:r>
              <a:rPr lang="en-US" sz="1200" baseline="0" dirty="0"/>
              <a:t> of the CCD detector (Charge coupled device). Due to the geometry of the observations the same CCD pixel measures radiances at ~50 km at SP and ~ 35 km near the tropics, which leads to the observed latitudinal patterns in ozone.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baseline="0" dirty="0"/>
              <a:t>We believe that these +/-1% subtle differences in measured radiances translate into +/-3% quasi-random differences in ozone</a:t>
            </a:r>
            <a:endParaRPr lang="en-US" sz="12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1200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dirty="0"/>
              <a:t>1. Overly simplified band shape assumed by L2 (Error in gridding process);</a:t>
            </a:r>
          </a:p>
          <a:p>
            <a:pPr marL="342900" indent="-342900"/>
            <a:r>
              <a:rPr lang="en-US" sz="1200" dirty="0"/>
              <a:t>2. Band center mismatch between radiance and irradiance spectra;</a:t>
            </a:r>
          </a:p>
          <a:p>
            <a:pPr marL="342900" indent="-342900"/>
            <a:r>
              <a:rPr lang="en-US" sz="1200" dirty="0"/>
              <a:t>3. Change in radiometric response associated with thermal-induced spectral shifts (seasonal and intra-orbital)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596F8-4D97-5542-B625-80BA65D443E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32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86612-4B80-41F4-97EB-514BFBA78318}" type="datetimeFigureOut">
              <a:rPr lang="en-US" smtClean="0"/>
              <a:t>10/30/18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2915-C0E9-4F14-BC93-8629BED03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556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86612-4B80-41F4-97EB-514BFBA78318}" type="datetimeFigureOut">
              <a:rPr lang="en-US" smtClean="0"/>
              <a:t>10/30/18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2915-C0E9-4F14-BC93-8629BED03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72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86612-4B80-41F4-97EB-514BFBA78318}" type="datetimeFigureOut">
              <a:rPr lang="en-US" smtClean="0"/>
              <a:t>10/30/18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2915-C0E9-4F14-BC93-8629BED03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945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86612-4B80-41F4-97EB-514BFBA78318}" type="datetimeFigureOut">
              <a:rPr lang="en-US" smtClean="0"/>
              <a:t>10/30/18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2915-C0E9-4F14-BC93-8629BED03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329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86612-4B80-41F4-97EB-514BFBA78318}" type="datetimeFigureOut">
              <a:rPr lang="en-US" smtClean="0"/>
              <a:t>10/30/18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2915-C0E9-4F14-BC93-8629BED03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11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86612-4B80-41F4-97EB-514BFBA78318}" type="datetimeFigureOut">
              <a:rPr lang="en-US" smtClean="0"/>
              <a:t>10/30/18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2915-C0E9-4F14-BC93-8629BED03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999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86612-4B80-41F4-97EB-514BFBA78318}" type="datetimeFigureOut">
              <a:rPr lang="en-US" smtClean="0"/>
              <a:t>10/30/18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2915-C0E9-4F14-BC93-8629BED03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535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86612-4B80-41F4-97EB-514BFBA78318}" type="datetimeFigureOut">
              <a:rPr lang="en-US" smtClean="0"/>
              <a:t>10/30/18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2915-C0E9-4F14-BC93-8629BED03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500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86612-4B80-41F4-97EB-514BFBA78318}" type="datetimeFigureOut">
              <a:rPr lang="en-US" smtClean="0"/>
              <a:t>10/30/18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2915-C0E9-4F14-BC93-8629BED03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709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86612-4B80-41F4-97EB-514BFBA78318}" type="datetimeFigureOut">
              <a:rPr lang="en-US" smtClean="0"/>
              <a:t>10/30/18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2915-C0E9-4F14-BC93-8629BED03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869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86612-4B80-41F4-97EB-514BFBA78318}" type="datetimeFigureOut">
              <a:rPr lang="en-US" smtClean="0"/>
              <a:t>10/30/18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52915-C0E9-4F14-BC93-8629BED03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237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86612-4B80-41F4-97EB-514BFBA78318}" type="datetimeFigureOut">
              <a:rPr lang="en-US" smtClean="0"/>
              <a:t>10/30/18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52915-C0E9-4F14-BC93-8629BED03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42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isc.gsfc.nasa.gov/datasets/OMPS_NPP_LP_L2_O3_DAILY_2/summary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3434" y="1078302"/>
            <a:ext cx="9144000" cy="2387600"/>
          </a:xfrm>
          <a:solidFill>
            <a:schemeClr val="accent1">
              <a:alpha val="58000"/>
            </a:schemeClr>
          </a:solidFill>
          <a:effectLst>
            <a:outerShdw blurRad="406400" dist="3937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Ozone profile retrievals from OMPS Limb Profiler and comparisons with ISS SAGE III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8108" y="4298082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N. Kramarova</a:t>
            </a:r>
            <a:r>
              <a:rPr lang="en-US" baseline="30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P.K. Bhartia</a:t>
            </a:r>
            <a:r>
              <a:rPr lang="en-US" baseline="30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G. Jaross</a:t>
            </a:r>
            <a:r>
              <a:rPr lang="en-US" baseline="30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 Goddard Space Flight Center NASA</a:t>
            </a:r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88"/>
          <a:stretch>
            <a:fillRect/>
          </a:stretch>
        </p:blipFill>
        <p:spPr bwMode="auto">
          <a:xfrm>
            <a:off x="0" y="-1"/>
            <a:ext cx="1302200" cy="1078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36363" y="6488668"/>
            <a:ext cx="6407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tx2">
                    <a:lumMod val="75000"/>
                  </a:schemeClr>
                </a:solidFill>
              </a:rPr>
              <a:t>2018 ISS SAGE III Science Meeting, October 30-31</a:t>
            </a:r>
          </a:p>
        </p:txBody>
      </p:sp>
      <p:pic>
        <p:nvPicPr>
          <p:cNvPr id="6" name="Picture 9" descr="http://ceres.larc.nasa.gov/images/npoess-preparatory-project-npp.jpeg">
            <a:extLst>
              <a:ext uri="{FF2B5EF4-FFF2-40B4-BE49-F238E27FC236}">
                <a16:creationId xmlns:a16="http://schemas.microsoft.com/office/drawing/2014/main" id="{9FE1943D-925F-D241-96FE-ADBE30CEA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0393284" y="82327"/>
            <a:ext cx="1710044" cy="16702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9108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Figur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3045" y="566228"/>
            <a:ext cx="5418341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88"/>
          <a:stretch>
            <a:fillRect/>
          </a:stretch>
        </p:blipFill>
        <p:spPr bwMode="auto">
          <a:xfrm>
            <a:off x="152120" y="31023"/>
            <a:ext cx="1584424" cy="1312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2662137" y="76201"/>
            <a:ext cx="6439711" cy="591671"/>
          </a:xfrm>
          <a:prstGeom prst="rect">
            <a:avLst/>
          </a:prstGeom>
          <a:solidFill>
            <a:schemeClr val="accent1">
              <a:lumMod val="75000"/>
              <a:alpha val="59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25400"/>
          </a:effectLst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err="1"/>
              <a:t>Suomi</a:t>
            </a:r>
            <a:r>
              <a:rPr lang="en-US" sz="2800" b="1" dirty="0"/>
              <a:t> NPP OMPS Limb Profiler</a:t>
            </a:r>
          </a:p>
        </p:txBody>
      </p:sp>
      <p:pic>
        <p:nvPicPr>
          <p:cNvPr id="3" name="Picture 2" descr="Timeline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316" y="1751800"/>
            <a:ext cx="8925048" cy="48273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36363" y="6488668"/>
            <a:ext cx="6407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tx2">
                    <a:lumMod val="75000"/>
                  </a:schemeClr>
                </a:solidFill>
              </a:rPr>
              <a:t>2018 ISS SAGE III Science Meeting, October 30-31</a:t>
            </a:r>
          </a:p>
        </p:txBody>
      </p:sp>
      <p:pic>
        <p:nvPicPr>
          <p:cNvPr id="10" name="Picture 9" descr="http://ceres.larc.nasa.gov/images/npoess-preparatory-project-npp.jpeg">
            <a:extLst>
              <a:ext uri="{FF2B5EF4-FFF2-40B4-BE49-F238E27FC236}">
                <a16:creationId xmlns:a16="http://schemas.microsoft.com/office/drawing/2014/main" id="{9FE1943D-925F-D241-96FE-ADBE30CEA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0393284" y="82327"/>
            <a:ext cx="1710044" cy="16702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00548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88"/>
          <a:stretch>
            <a:fillRect/>
          </a:stretch>
        </p:blipFill>
        <p:spPr bwMode="auto">
          <a:xfrm>
            <a:off x="0" y="-1"/>
            <a:ext cx="1302200" cy="1078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36363" y="6488668"/>
            <a:ext cx="6407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tx2">
                    <a:lumMod val="75000"/>
                  </a:schemeClr>
                </a:solidFill>
              </a:rPr>
              <a:t>2018 ISS SAGE III Science Meeting, October 30-31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3776" y="1673668"/>
            <a:ext cx="5284672" cy="37702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OMPS-LP v2.5 Ozone Profile product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b="1" dirty="0"/>
              <a:t>Stray light correction for the VIS wavelengths;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b="1" dirty="0"/>
              <a:t> Sensor pointing errors [Moy et al., AMT 2017];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b="1" dirty="0"/>
              <a:t> New cloud height detection [Chen et al., AMT, 2016];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b="1" dirty="0"/>
              <a:t>3 UV pairs and 1 VIS triplet;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b="1" dirty="0"/>
              <a:t>Low down normalization altitude to 55 km for UV and 40 km for VIS wavelengths; 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b="1" dirty="0"/>
              <a:t>Explicit aerosol correction using LP aerosol v1;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b="1" dirty="0"/>
              <a:t>Algorithm uses realistic a priori covariance matrices instead of </a:t>
            </a:r>
            <a:r>
              <a:rPr lang="en-US" b="1" dirty="0" err="1"/>
              <a:t>Tikhanov’s</a:t>
            </a:r>
            <a:r>
              <a:rPr lang="en-US" b="1" dirty="0"/>
              <a:t> regularization.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95605" y="2476906"/>
            <a:ext cx="3452701" cy="266226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b="1" dirty="0"/>
              <a:t>Internal analysis and comparison with correlative satellite observations (Aura MLS, OSIRIS and ACE-FTS)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b="1" dirty="0"/>
              <a:t>Validate Ozone Profiles;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b="1" dirty="0"/>
              <a:t>Verify altitude registration adjustments;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b="1" dirty="0"/>
              <a:t>Estimate total error budget.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2662137" y="76201"/>
            <a:ext cx="6439711" cy="591671"/>
          </a:xfrm>
          <a:prstGeom prst="rect">
            <a:avLst/>
          </a:prstGeom>
          <a:solidFill>
            <a:schemeClr val="accent1">
              <a:lumMod val="75000"/>
              <a:alpha val="59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25400"/>
          </a:effectLst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/>
              <a:t>Suomi NPP OMPS Limb Profiler: 6+ years</a:t>
            </a:r>
          </a:p>
        </p:txBody>
      </p:sp>
      <p:pic>
        <p:nvPicPr>
          <p:cNvPr id="17" name="Picture 16" descr="http://ceres.larc.nasa.gov/images/npoess-preparatory-project-npp.jpeg">
            <a:extLst>
              <a:ext uri="{FF2B5EF4-FFF2-40B4-BE49-F238E27FC236}">
                <a16:creationId xmlns:a16="http://schemas.microsoft.com/office/drawing/2014/main" id="{9FE1943D-925F-D241-96FE-ADBE30CEA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0393284" y="82327"/>
            <a:ext cx="1710044" cy="1670273"/>
          </a:xfrm>
          <a:prstGeom prst="rect">
            <a:avLst/>
          </a:prstGeom>
          <a:noFill/>
        </p:spPr>
      </p:pic>
      <p:sp>
        <p:nvSpPr>
          <p:cNvPr id="2" name="Right Arrow 1">
            <a:extLst>
              <a:ext uri="{FF2B5EF4-FFF2-40B4-BE49-F238E27FC236}">
                <a16:creationId xmlns:a16="http://schemas.microsoft.com/office/drawing/2014/main" id="{65F4B315-050C-E349-AA97-67733A2FD880}"/>
              </a:ext>
            </a:extLst>
          </p:cNvPr>
          <p:cNvSpPr/>
          <p:nvPr/>
        </p:nvSpPr>
        <p:spPr>
          <a:xfrm>
            <a:off x="6306670" y="2909919"/>
            <a:ext cx="766482" cy="45184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FECB6A-AC77-C941-B712-497015F2E9B0}"/>
              </a:ext>
            </a:extLst>
          </p:cNvPr>
          <p:cNvSpPr txBox="1"/>
          <p:nvPr/>
        </p:nvSpPr>
        <p:spPr>
          <a:xfrm>
            <a:off x="2379626" y="5934012"/>
            <a:ext cx="8013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hlinkClick r:id="rId4"/>
              </a:rPr>
              <a:t>https://disc.gsfc.nasa.gov/datasets/OMPS_NPP_LP_L2_O3_DAILY_2/summary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600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11940" y="4734294"/>
            <a:ext cx="88212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000" dirty="0"/>
              <a:t>A relative drift against MLS and OSIRIS was found that is consistent with a possible drift in the OMPS LP altitude registration detected by one of the methods (~100 m over 5.2 years);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662137" y="76201"/>
            <a:ext cx="6439711" cy="591671"/>
          </a:xfrm>
          <a:prstGeom prst="rect">
            <a:avLst/>
          </a:prstGeom>
          <a:solidFill>
            <a:schemeClr val="accent1">
              <a:lumMod val="75000"/>
              <a:alpha val="59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25400"/>
          </a:effectLst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/>
              <a:t>Summary of OMPS LP ozone validation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88"/>
          <a:stretch>
            <a:fillRect/>
          </a:stretch>
        </p:blipFill>
        <p:spPr bwMode="auto">
          <a:xfrm>
            <a:off x="0" y="-1"/>
            <a:ext cx="1302200" cy="1078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D2F4A5-0C36-8B4D-8AC2-B655456BD2CB}"/>
              </a:ext>
            </a:extLst>
          </p:cNvPr>
          <p:cNvSpPr txBox="1"/>
          <p:nvPr/>
        </p:nvSpPr>
        <p:spPr>
          <a:xfrm>
            <a:off x="1411940" y="1078302"/>
            <a:ext cx="87271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itchFamily="2" charset="2"/>
              <a:buChar char="ü"/>
            </a:pPr>
            <a:r>
              <a:rPr lang="en-US" sz="2000" dirty="0"/>
              <a:t>LP ozone profiles agree within ±5-10% with correlative satellite ozone observations between 18 and 42 km;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569A5A-7C2A-B546-BD7F-4AA6F0916650}"/>
              </a:ext>
            </a:extLst>
          </p:cNvPr>
          <p:cNvSpPr txBox="1"/>
          <p:nvPr/>
        </p:nvSpPr>
        <p:spPr>
          <a:xfrm>
            <a:off x="1411940" y="1891971"/>
            <a:ext cx="87271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1200"/>
              </a:spcAft>
              <a:buFont typeface="Wingdings" pitchFamily="2" charset="2"/>
              <a:buChar char="ü"/>
            </a:pPr>
            <a:r>
              <a:rPr lang="en-US" dirty="0"/>
              <a:t> </a:t>
            </a:r>
            <a:r>
              <a:rPr lang="en-US" sz="2000" dirty="0"/>
              <a:t>Ozone comparisons validated the implemented altitude corrections (within ±200 m);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4F6850-32AD-E546-A412-7464749A2676}"/>
              </a:ext>
            </a:extLst>
          </p:cNvPr>
          <p:cNvSpPr/>
          <p:nvPr/>
        </p:nvSpPr>
        <p:spPr>
          <a:xfrm>
            <a:off x="1421975" y="3770928"/>
            <a:ext cx="88212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000" dirty="0"/>
              <a:t>The total systematic error budget is estimated for the OMPS LP ozone retrievals (~±5-10%);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2C1629-CD63-A544-AD08-E1D85A1E4DD7}"/>
              </a:ext>
            </a:extLst>
          </p:cNvPr>
          <p:cNvSpPr/>
          <p:nvPr/>
        </p:nvSpPr>
        <p:spPr>
          <a:xfrm>
            <a:off x="1386702" y="2885569"/>
            <a:ext cx="89905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000" dirty="0"/>
              <a:t>Most of the observed errors in the OMPS LP ozone retrievals are due to remaining errors in instrument calibration (e.g. thermal sensitivity in NH, radiometric errors);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5F2DB6-8306-184E-A0C7-46B27EAFE435}"/>
              </a:ext>
            </a:extLst>
          </p:cNvPr>
          <p:cNvSpPr txBox="1"/>
          <p:nvPr/>
        </p:nvSpPr>
        <p:spPr>
          <a:xfrm>
            <a:off x="2836363" y="6488668"/>
            <a:ext cx="6407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tx2">
                    <a:lumMod val="75000"/>
                  </a:schemeClr>
                </a:solidFill>
              </a:rPr>
              <a:t>2018 ISS SAGE III Science Meeting, October 30-31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08E0A8-F83E-5846-A287-8B2DC3B8FB7D}"/>
              </a:ext>
            </a:extLst>
          </p:cNvPr>
          <p:cNvSpPr txBox="1"/>
          <p:nvPr/>
        </p:nvSpPr>
        <p:spPr>
          <a:xfrm>
            <a:off x="449180" y="6072059"/>
            <a:ext cx="115503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Kramarova, N. A. et al., Atmos. Meas. Tech., 11, 2837-2861, https://</a:t>
            </a:r>
            <a:r>
              <a:rPr lang="en-US" sz="2000" i="1" dirty="0" err="1"/>
              <a:t>doi.org</a:t>
            </a:r>
            <a:r>
              <a:rPr lang="en-US" sz="2000" i="1" dirty="0"/>
              <a:t>/10.5194/amt-11-2837-2018, 2018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8743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9D128F0-6861-B24E-A086-46CA3FB16C73}"/>
              </a:ext>
            </a:extLst>
          </p:cNvPr>
          <p:cNvSpPr txBox="1">
            <a:spLocks/>
          </p:cNvSpPr>
          <p:nvPr/>
        </p:nvSpPr>
        <p:spPr>
          <a:xfrm>
            <a:off x="1815354" y="129990"/>
            <a:ext cx="8133660" cy="824752"/>
          </a:xfrm>
          <a:prstGeom prst="rect">
            <a:avLst/>
          </a:prstGeom>
          <a:solidFill>
            <a:schemeClr val="accent1">
              <a:lumMod val="75000"/>
              <a:alpha val="59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25400"/>
          </a:effectLst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/>
              <a:t>Comparison of SAGE III ISS and OMPS LP ozone profile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5A872E6-15DA-4547-BBC3-03810BD401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88"/>
          <a:stretch>
            <a:fillRect/>
          </a:stretch>
        </p:blipFill>
        <p:spPr bwMode="auto">
          <a:xfrm>
            <a:off x="0" y="-1"/>
            <a:ext cx="1302200" cy="1078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C0E83F-4D7C-9A40-8962-DE11F6F90520}"/>
              </a:ext>
            </a:extLst>
          </p:cNvPr>
          <p:cNvSpPr txBox="1"/>
          <p:nvPr/>
        </p:nvSpPr>
        <p:spPr>
          <a:xfrm>
            <a:off x="2836363" y="6488668"/>
            <a:ext cx="6407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tx2">
                    <a:lumMod val="75000"/>
                  </a:schemeClr>
                </a:solidFill>
              </a:rPr>
              <a:t>2018 ISS SAGE III Science Meeting, October 30-31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938460-CC36-8C43-8B51-72FED13B4DE8}"/>
              </a:ext>
            </a:extLst>
          </p:cNvPr>
          <p:cNvSpPr txBox="1"/>
          <p:nvPr/>
        </p:nvSpPr>
        <p:spPr>
          <a:xfrm>
            <a:off x="2168542" y="1344961"/>
            <a:ext cx="7743129" cy="11695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400" b="1" dirty="0"/>
              <a:t>Goals of comparing with SAGE III ISS: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b="1" dirty="0"/>
              <a:t>Validate previous comparison results with Aura MLS, OSIRIS and ACE-FTS;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b="1" dirty="0"/>
              <a:t>More accurately verify LP altitude registration.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628E02-8E95-2943-8F89-EB9E5C1D2F0E}"/>
              </a:ext>
            </a:extLst>
          </p:cNvPr>
          <p:cNvSpPr txBox="1"/>
          <p:nvPr/>
        </p:nvSpPr>
        <p:spPr>
          <a:xfrm>
            <a:off x="651100" y="2904731"/>
            <a:ext cx="5497471" cy="32624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400" b="1" dirty="0"/>
              <a:t>SAGE III solar occultation retrievals version 5.0:</a:t>
            </a:r>
          </a:p>
          <a:p>
            <a:pPr>
              <a:spcBef>
                <a:spcPts val="1200"/>
              </a:spcBef>
            </a:pPr>
            <a:r>
              <a:rPr lang="en-US" b="1" dirty="0"/>
              <a:t>Time period: June 2017 –June 2018 (7897 SO events);</a:t>
            </a:r>
          </a:p>
          <a:p>
            <a:pPr>
              <a:spcBef>
                <a:spcPts val="1200"/>
              </a:spcBef>
            </a:pPr>
            <a:r>
              <a:rPr lang="en-US" b="1" dirty="0"/>
              <a:t>SAGE III interpolated on 1-km vertical grid;</a:t>
            </a:r>
          </a:p>
          <a:p>
            <a:pPr>
              <a:spcBef>
                <a:spcPts val="1200"/>
              </a:spcBef>
            </a:pPr>
            <a:r>
              <a:rPr lang="en-US" b="1" dirty="0"/>
              <a:t>Coincidence criteria: ±2</a:t>
            </a:r>
            <a:r>
              <a:rPr lang="en-US" b="1" baseline="30000" dirty="0"/>
              <a:t>o</a:t>
            </a:r>
            <a:r>
              <a:rPr lang="en-US" b="1" dirty="0"/>
              <a:t> latitude and ±1000 km;</a:t>
            </a:r>
          </a:p>
          <a:p>
            <a:pPr>
              <a:spcBef>
                <a:spcPts val="1200"/>
              </a:spcBef>
            </a:pPr>
            <a:r>
              <a:rPr lang="en-US" b="1" dirty="0"/>
              <a:t>Total ~5000 co-located SAGEIII/LP profiles;</a:t>
            </a:r>
          </a:p>
          <a:p>
            <a:pPr>
              <a:spcBef>
                <a:spcPts val="1200"/>
              </a:spcBef>
            </a:pPr>
            <a:r>
              <a:rPr lang="en-US" b="1" dirty="0"/>
              <a:t>Typical difference in time of measurements ranges from 3 to 8 hours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B27A4D-309D-F94B-87A2-EFC33C9905B3}"/>
              </a:ext>
            </a:extLst>
          </p:cNvPr>
          <p:cNvSpPr txBox="1"/>
          <p:nvPr/>
        </p:nvSpPr>
        <p:spPr>
          <a:xfrm>
            <a:off x="6743836" y="2904731"/>
            <a:ext cx="5089575" cy="32624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50800" dir="5400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400" b="1" dirty="0"/>
              <a:t>GEOSCCM Model simulations:</a:t>
            </a:r>
          </a:p>
          <a:p>
            <a:pPr>
              <a:spcBef>
                <a:spcPts val="1200"/>
              </a:spcBef>
            </a:pPr>
            <a:r>
              <a:rPr lang="en-US" b="1" dirty="0"/>
              <a:t>Coupled stratospheric-tropospheric chemistry package and version 5 of the GEOS GCM (Duncan et al., 2007; Strahan et al., 2007; Oman et al., 2011; </a:t>
            </a:r>
            <a:r>
              <a:rPr lang="en-US" b="1" dirty="0" err="1"/>
              <a:t>Rienicker</a:t>
            </a:r>
            <a:r>
              <a:rPr lang="en-US" b="1" dirty="0"/>
              <a:t> et al., 2011)</a:t>
            </a:r>
          </a:p>
          <a:p>
            <a:pPr>
              <a:spcBef>
                <a:spcPts val="1200"/>
              </a:spcBef>
            </a:pPr>
            <a:r>
              <a:rPr lang="en-US" b="1" dirty="0"/>
              <a:t>The processes controlling ozone in the middle and upper stratosphere are complete, and the diurnal ozone cycle validated in the CCMVal-1/2 and with Mauna-Loa microwave instruments (Parrish et al., 2014); </a:t>
            </a:r>
          </a:p>
        </p:txBody>
      </p:sp>
    </p:spTree>
    <p:extLst>
      <p:ext uri="{BB962C8B-B14F-4D97-AF65-F5344CB8AC3E}">
        <p14:creationId xmlns:p14="http://schemas.microsoft.com/office/powerpoint/2010/main" val="3097907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88"/>
          <a:stretch>
            <a:fillRect/>
          </a:stretch>
        </p:blipFill>
        <p:spPr bwMode="auto">
          <a:xfrm>
            <a:off x="0" y="-1"/>
            <a:ext cx="1302200" cy="1078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36363" y="6488668"/>
            <a:ext cx="6407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tx2">
                    <a:lumMod val="75000"/>
                  </a:schemeClr>
                </a:solidFill>
              </a:rPr>
              <a:t>2018 ISS SAGE III Science Meeting, October 30-31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40" t="2917" r="5385" b="5416"/>
          <a:stretch/>
        </p:blipFill>
        <p:spPr>
          <a:xfrm>
            <a:off x="88240" y="885949"/>
            <a:ext cx="4091033" cy="56615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38" t="4028" r="7350" b="5832"/>
          <a:stretch/>
        </p:blipFill>
        <p:spPr>
          <a:xfrm>
            <a:off x="8008016" y="920196"/>
            <a:ext cx="3910984" cy="556726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43" t="3889" r="7350" b="6389"/>
          <a:stretch/>
        </p:blipFill>
        <p:spPr>
          <a:xfrm>
            <a:off x="4071285" y="916586"/>
            <a:ext cx="3936731" cy="554144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C77BBA0-FCD3-F54E-80C6-9BAD4EEFEA2F}"/>
              </a:ext>
            </a:extLst>
          </p:cNvPr>
          <p:cNvSpPr txBox="1">
            <a:spLocks/>
          </p:cNvSpPr>
          <p:nvPr/>
        </p:nvSpPr>
        <p:spPr>
          <a:xfrm>
            <a:off x="2124635" y="62755"/>
            <a:ext cx="8133660" cy="824752"/>
          </a:xfrm>
          <a:prstGeom prst="rect">
            <a:avLst/>
          </a:prstGeom>
          <a:solidFill>
            <a:schemeClr val="accent1">
              <a:lumMod val="75000"/>
              <a:alpha val="59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25400"/>
          </a:effectLst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/>
              <a:t>SAGE III ISS and OMPS LP individual ozone profiles</a:t>
            </a:r>
          </a:p>
        </p:txBody>
      </p:sp>
    </p:spTree>
    <p:extLst>
      <p:ext uri="{BB962C8B-B14F-4D97-AF65-F5344CB8AC3E}">
        <p14:creationId xmlns:p14="http://schemas.microsoft.com/office/powerpoint/2010/main" val="1736151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88"/>
          <a:stretch>
            <a:fillRect/>
          </a:stretch>
        </p:blipFill>
        <p:spPr bwMode="auto">
          <a:xfrm>
            <a:off x="0" y="-1"/>
            <a:ext cx="1302200" cy="1078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36363" y="6488668"/>
            <a:ext cx="6407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tx2">
                    <a:lumMod val="75000"/>
                  </a:schemeClr>
                </a:solidFill>
              </a:rPr>
              <a:t>2018 ISS SAGE III Science Meeting, October 30-31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41" t="3611" r="6662" b="5139"/>
          <a:stretch/>
        </p:blipFill>
        <p:spPr>
          <a:xfrm>
            <a:off x="31535" y="546854"/>
            <a:ext cx="4336094" cy="6126480"/>
          </a:xfrm>
          <a:prstGeom prst="rect">
            <a:avLst/>
          </a:prstGeom>
        </p:spPr>
      </p:pic>
      <p:pic>
        <p:nvPicPr>
          <p:cNvPr id="7" name="Picture 6"/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0" t="3334" r="52457" b="6389"/>
          <a:stretch/>
        </p:blipFill>
        <p:spPr>
          <a:xfrm>
            <a:off x="3979218" y="537881"/>
            <a:ext cx="4288536" cy="603504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756BC50-B2F9-9F40-BE97-54A2197C1849}"/>
              </a:ext>
            </a:extLst>
          </p:cNvPr>
          <p:cNvSpPr txBox="1">
            <a:spLocks/>
          </p:cNvSpPr>
          <p:nvPr/>
        </p:nvSpPr>
        <p:spPr>
          <a:xfrm>
            <a:off x="1573306" y="40340"/>
            <a:ext cx="9064141" cy="502986"/>
          </a:xfrm>
          <a:prstGeom prst="rect">
            <a:avLst/>
          </a:prstGeom>
          <a:solidFill>
            <a:schemeClr val="accent1">
              <a:lumMod val="75000"/>
              <a:alpha val="59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25400"/>
          </a:effectLst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/>
              <a:t>SAGE III ISS and OMPS LP monthly zonal mean ozone profile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029676-5F0E-3647-B5A1-8BB57CD0400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55" t="3233" r="7484" b="5999"/>
          <a:stretch/>
        </p:blipFill>
        <p:spPr>
          <a:xfrm>
            <a:off x="7958608" y="526577"/>
            <a:ext cx="4298437" cy="61264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DAFC36E-95F8-7142-875E-8EFE4E2B4925}"/>
              </a:ext>
            </a:extLst>
          </p:cNvPr>
          <p:cNvSpPr txBox="1"/>
          <p:nvPr/>
        </p:nvSpPr>
        <p:spPr>
          <a:xfrm>
            <a:off x="1334344" y="597114"/>
            <a:ext cx="2221421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30S-40S, Oct 2017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B991C4-5ED9-4B48-B6D0-64B7192E2563}"/>
              </a:ext>
            </a:extLst>
          </p:cNvPr>
          <p:cNvSpPr txBox="1"/>
          <p:nvPr/>
        </p:nvSpPr>
        <p:spPr>
          <a:xfrm>
            <a:off x="5292827" y="610957"/>
            <a:ext cx="2221421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EQ-10S, Mar 2018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BA96C0-6EB1-FF4C-8C5A-470C898EFA39}"/>
              </a:ext>
            </a:extLst>
          </p:cNvPr>
          <p:cNvSpPr txBox="1"/>
          <p:nvPr/>
        </p:nvSpPr>
        <p:spPr>
          <a:xfrm>
            <a:off x="9165136" y="601698"/>
            <a:ext cx="2221421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40N-50N, Jun 2018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C8DB98-612B-6D48-A30C-DD2C11908523}"/>
              </a:ext>
            </a:extLst>
          </p:cNvPr>
          <p:cNvSpPr txBox="1"/>
          <p:nvPr/>
        </p:nvSpPr>
        <p:spPr>
          <a:xfrm>
            <a:off x="609792" y="4428282"/>
            <a:ext cx="2226571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Low bias in SH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A990BB4-8762-ED4F-931D-BD34868B87E3}"/>
              </a:ext>
            </a:extLst>
          </p:cNvPr>
          <p:cNvSpPr txBox="1"/>
          <p:nvPr/>
        </p:nvSpPr>
        <p:spPr>
          <a:xfrm>
            <a:off x="8712114" y="4428282"/>
            <a:ext cx="2128292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Low bias in NH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72992D-6211-FA49-BF03-842A00474AB4}"/>
              </a:ext>
            </a:extLst>
          </p:cNvPr>
          <p:cNvSpPr txBox="1"/>
          <p:nvPr/>
        </p:nvSpPr>
        <p:spPr>
          <a:xfrm>
            <a:off x="5313999" y="2681961"/>
            <a:ext cx="2644609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Positive  bias ~ 35 km</a:t>
            </a:r>
          </a:p>
        </p:txBody>
      </p:sp>
    </p:spTree>
    <p:extLst>
      <p:ext uri="{BB962C8B-B14F-4D97-AF65-F5344CB8AC3E}">
        <p14:creationId xmlns:p14="http://schemas.microsoft.com/office/powerpoint/2010/main" val="257772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88"/>
          <a:stretch>
            <a:fillRect/>
          </a:stretch>
        </p:blipFill>
        <p:spPr bwMode="auto">
          <a:xfrm>
            <a:off x="0" y="-1"/>
            <a:ext cx="1302200" cy="1078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36363" y="6488668"/>
            <a:ext cx="6407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tx2">
                    <a:lumMod val="75000"/>
                  </a:schemeClr>
                </a:solidFill>
              </a:rPr>
              <a:t>2018 ISS SAGE III Science Meeting, October 30-31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583"/>
          <a:stretch/>
        </p:blipFill>
        <p:spPr>
          <a:xfrm>
            <a:off x="1792684" y="553572"/>
            <a:ext cx="9692482" cy="31146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139" b="6389"/>
          <a:stretch/>
        </p:blipFill>
        <p:spPr>
          <a:xfrm>
            <a:off x="1716484" y="3590925"/>
            <a:ext cx="9692482" cy="300037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CD856FD-6D2C-5541-9BB3-9480FF48DEBE}"/>
              </a:ext>
            </a:extLst>
          </p:cNvPr>
          <p:cNvSpPr txBox="1">
            <a:spLocks/>
          </p:cNvSpPr>
          <p:nvPr/>
        </p:nvSpPr>
        <p:spPr>
          <a:xfrm>
            <a:off x="2155753" y="35861"/>
            <a:ext cx="8133660" cy="537882"/>
          </a:xfrm>
          <a:prstGeom prst="rect">
            <a:avLst/>
          </a:prstGeom>
          <a:solidFill>
            <a:schemeClr val="accent1">
              <a:lumMod val="75000"/>
              <a:alpha val="59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25400"/>
          </a:effectLst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/>
              <a:t>Comparison of SAGE III ISS and OMPS LP ozone profile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87D289-08B3-964B-8339-4FDF9EC36562}"/>
              </a:ext>
            </a:extLst>
          </p:cNvPr>
          <p:cNvSpPr txBox="1"/>
          <p:nvPr/>
        </p:nvSpPr>
        <p:spPr>
          <a:xfrm>
            <a:off x="457201" y="4061012"/>
            <a:ext cx="14388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__model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__LP-SAGE</a:t>
            </a:r>
          </a:p>
        </p:txBody>
      </p:sp>
    </p:spTree>
    <p:extLst>
      <p:ext uri="{BB962C8B-B14F-4D97-AF65-F5344CB8AC3E}">
        <p14:creationId xmlns:p14="http://schemas.microsoft.com/office/powerpoint/2010/main" val="501358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0C6C512-16E3-474A-A8A4-421FD499A4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4" t="56697" r="3191" b="1228"/>
          <a:stretch/>
        </p:blipFill>
        <p:spPr>
          <a:xfrm>
            <a:off x="664547" y="1762813"/>
            <a:ext cx="11499344" cy="377622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E7F19D4-4656-E543-8418-3544A58592C1}"/>
              </a:ext>
            </a:extLst>
          </p:cNvPr>
          <p:cNvSpPr txBox="1"/>
          <p:nvPr/>
        </p:nvSpPr>
        <p:spPr>
          <a:xfrm>
            <a:off x="5062817" y="1761543"/>
            <a:ext cx="3744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OMPS LP –SAGE III ISS, [%]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88"/>
          <a:stretch>
            <a:fillRect/>
          </a:stretch>
        </p:blipFill>
        <p:spPr bwMode="auto">
          <a:xfrm>
            <a:off x="0" y="-1"/>
            <a:ext cx="1302200" cy="1078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36363" y="6488668"/>
            <a:ext cx="6407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tx2">
                    <a:lumMod val="75000"/>
                  </a:schemeClr>
                </a:solidFill>
              </a:rPr>
              <a:t>2018 ISS SAGE III Science Meeting, October 30-31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8924B51-E3D6-244F-9EEA-3BB988870F8E}"/>
              </a:ext>
            </a:extLst>
          </p:cNvPr>
          <p:cNvSpPr txBox="1">
            <a:spLocks/>
          </p:cNvSpPr>
          <p:nvPr/>
        </p:nvSpPr>
        <p:spPr>
          <a:xfrm>
            <a:off x="2501152" y="322729"/>
            <a:ext cx="8074053" cy="754303"/>
          </a:xfrm>
          <a:prstGeom prst="rect">
            <a:avLst/>
          </a:prstGeom>
          <a:solidFill>
            <a:schemeClr val="accent1">
              <a:lumMod val="75000"/>
              <a:alpha val="59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25400"/>
          </a:effectLst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/>
              <a:t>Comparison of SAGE III ISS and OMPS LP ozone profile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D5EA40-0A2A-2D47-B7AC-C3DA0ED929D0}"/>
              </a:ext>
            </a:extLst>
          </p:cNvPr>
          <p:cNvSpPr txBox="1"/>
          <p:nvPr/>
        </p:nvSpPr>
        <p:spPr>
          <a:xfrm>
            <a:off x="3294529" y="2474259"/>
            <a:ext cx="3536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_ _ _ Model results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917647-28AA-FE45-98FC-ECC3E1D4456C}"/>
              </a:ext>
            </a:extLst>
          </p:cNvPr>
          <p:cNvSpPr txBox="1"/>
          <p:nvPr/>
        </p:nvSpPr>
        <p:spPr>
          <a:xfrm>
            <a:off x="954741" y="5507817"/>
            <a:ext cx="7543800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b="1" dirty="0"/>
              <a:t>Biases between OMPS LP and SAGE III in the upper stratosphere and lower mesosphere are due to diurnal ozone cycle;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b="1" dirty="0"/>
              <a:t>GEOSCCM confirms the pattern and magnitude of the diurnal differences.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4DAB59-3D38-1A4F-A171-D09F3EF8708D}"/>
              </a:ext>
            </a:extLst>
          </p:cNvPr>
          <p:cNvSpPr txBox="1"/>
          <p:nvPr/>
        </p:nvSpPr>
        <p:spPr>
          <a:xfrm>
            <a:off x="238365" y="1439648"/>
            <a:ext cx="4925306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b="1" dirty="0"/>
              <a:t>No indication of error in altitude registration;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b="1" dirty="0"/>
              <a:t>There are no significant latitudinal patterns.</a:t>
            </a:r>
          </a:p>
        </p:txBody>
      </p:sp>
    </p:spTree>
    <p:extLst>
      <p:ext uri="{BB962C8B-B14F-4D97-AF65-F5344CB8AC3E}">
        <p14:creationId xmlns:p14="http://schemas.microsoft.com/office/powerpoint/2010/main" val="841874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88"/>
          <a:stretch>
            <a:fillRect/>
          </a:stretch>
        </p:blipFill>
        <p:spPr bwMode="auto">
          <a:xfrm>
            <a:off x="85725" y="0"/>
            <a:ext cx="1179782" cy="976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85" b="57655"/>
          <a:stretch/>
        </p:blipFill>
        <p:spPr>
          <a:xfrm>
            <a:off x="2361239" y="541995"/>
            <a:ext cx="6649411" cy="201561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11431" b="57811"/>
          <a:stretch/>
        </p:blipFill>
        <p:spPr>
          <a:xfrm>
            <a:off x="2351715" y="2535419"/>
            <a:ext cx="6649411" cy="20080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69" t="3427" r="1157" b="54257"/>
          <a:stretch/>
        </p:blipFill>
        <p:spPr>
          <a:xfrm>
            <a:off x="9241131" y="2306232"/>
            <a:ext cx="950777" cy="279804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399" b="54583"/>
          <a:stretch/>
        </p:blipFill>
        <p:spPr>
          <a:xfrm>
            <a:off x="2380289" y="4522457"/>
            <a:ext cx="6639886" cy="222885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F6E4526-FEA7-E44D-8872-4186B0044FE9}"/>
              </a:ext>
            </a:extLst>
          </p:cNvPr>
          <p:cNvSpPr txBox="1">
            <a:spLocks/>
          </p:cNvSpPr>
          <p:nvPr/>
        </p:nvSpPr>
        <p:spPr>
          <a:xfrm>
            <a:off x="2351715" y="139278"/>
            <a:ext cx="8194916" cy="376518"/>
          </a:xfrm>
          <a:prstGeom prst="rect">
            <a:avLst/>
          </a:prstGeom>
          <a:solidFill>
            <a:schemeClr val="accent1">
              <a:lumMod val="75000"/>
              <a:alpha val="59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25400"/>
          </a:effectLst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/>
              <a:t>Comparison of SAGE III ISS and OMPS LP ozone profile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2D6602-9F9F-F749-8F80-919E54D85868}"/>
              </a:ext>
            </a:extLst>
          </p:cNvPr>
          <p:cNvSpPr txBox="1"/>
          <p:nvPr/>
        </p:nvSpPr>
        <p:spPr>
          <a:xfrm>
            <a:off x="703994" y="1149691"/>
            <a:ext cx="1337584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MLS v4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F57E2D-CE18-D543-82A6-0A85F614D97C}"/>
              </a:ext>
            </a:extLst>
          </p:cNvPr>
          <p:cNvSpPr txBox="1"/>
          <p:nvPr/>
        </p:nvSpPr>
        <p:spPr>
          <a:xfrm>
            <a:off x="663812" y="3305143"/>
            <a:ext cx="1337584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OSIRIS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3D1D25-6C61-5C49-95BE-D6B1A133F9A2}"/>
              </a:ext>
            </a:extLst>
          </p:cNvPr>
          <p:cNvSpPr txBox="1"/>
          <p:nvPr/>
        </p:nvSpPr>
        <p:spPr>
          <a:xfrm>
            <a:off x="663812" y="5436827"/>
            <a:ext cx="1337584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SAGE III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94E09A-A9C4-534D-89AE-4BCAD79E28EC}"/>
              </a:ext>
            </a:extLst>
          </p:cNvPr>
          <p:cNvSpPr txBox="1"/>
          <p:nvPr/>
        </p:nvSpPr>
        <p:spPr>
          <a:xfrm>
            <a:off x="9330312" y="1210959"/>
            <a:ext cx="2637570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Negative bias in NH between 20-30 km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420CB00-3905-7B4B-8F85-79DC8A03072B}"/>
              </a:ext>
            </a:extLst>
          </p:cNvPr>
          <p:cNvCxnSpPr/>
          <p:nvPr/>
        </p:nvCxnSpPr>
        <p:spPr>
          <a:xfrm flipH="1">
            <a:off x="8511988" y="1331259"/>
            <a:ext cx="818323" cy="5109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656AF25-25C4-2C43-B750-55B5ADF3A986}"/>
              </a:ext>
            </a:extLst>
          </p:cNvPr>
          <p:cNvCxnSpPr>
            <a:cxnSpLocks/>
          </p:cNvCxnSpPr>
          <p:nvPr/>
        </p:nvCxnSpPr>
        <p:spPr>
          <a:xfrm flipH="1">
            <a:off x="8404412" y="1331259"/>
            <a:ext cx="925899" cy="26221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CA4B497-AC56-F14B-9897-670A6FE8171B}"/>
              </a:ext>
            </a:extLst>
          </p:cNvPr>
          <p:cNvCxnSpPr>
            <a:cxnSpLocks/>
          </p:cNvCxnSpPr>
          <p:nvPr/>
        </p:nvCxnSpPr>
        <p:spPr>
          <a:xfrm flipH="1">
            <a:off x="8094276" y="1452282"/>
            <a:ext cx="1226511" cy="43846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B571969C-DA2B-A048-8270-1E6BA237F430}"/>
              </a:ext>
            </a:extLst>
          </p:cNvPr>
          <p:cNvSpPr txBox="1"/>
          <p:nvPr/>
        </p:nvSpPr>
        <p:spPr>
          <a:xfrm>
            <a:off x="9330312" y="5436827"/>
            <a:ext cx="2637570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Positive bias ~ 35 km (6-11%)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B1B78E8-06F5-2845-9EC4-FEC7E4901E12}"/>
              </a:ext>
            </a:extLst>
          </p:cNvPr>
          <p:cNvCxnSpPr/>
          <p:nvPr/>
        </p:nvCxnSpPr>
        <p:spPr>
          <a:xfrm flipH="1" flipV="1">
            <a:off x="6199094" y="1564902"/>
            <a:ext cx="3199974" cy="38719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9DF7F3E-14CA-F845-9EC3-E42D4679328B}"/>
              </a:ext>
            </a:extLst>
          </p:cNvPr>
          <p:cNvCxnSpPr>
            <a:cxnSpLocks/>
          </p:cNvCxnSpPr>
          <p:nvPr/>
        </p:nvCxnSpPr>
        <p:spPr>
          <a:xfrm flipH="1" flipV="1">
            <a:off x="6449174" y="3644610"/>
            <a:ext cx="2902271" cy="18470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D2769A7-C5D4-FF4E-A49D-230AC754DF80}"/>
              </a:ext>
            </a:extLst>
          </p:cNvPr>
          <p:cNvCxnSpPr>
            <a:cxnSpLocks/>
          </p:cNvCxnSpPr>
          <p:nvPr/>
        </p:nvCxnSpPr>
        <p:spPr>
          <a:xfrm flipH="1">
            <a:off x="6070281" y="5549447"/>
            <a:ext cx="32600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29810A89-DF0E-9B42-BFEC-4DD503D42921}"/>
              </a:ext>
            </a:extLst>
          </p:cNvPr>
          <p:cNvSpPr/>
          <p:nvPr/>
        </p:nvSpPr>
        <p:spPr>
          <a:xfrm>
            <a:off x="3523129" y="753035"/>
            <a:ext cx="5184402" cy="69924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D84A25B-8640-DE4A-91E4-2FD06AE9C3FB}"/>
              </a:ext>
            </a:extLst>
          </p:cNvPr>
          <p:cNvSpPr txBox="1"/>
          <p:nvPr/>
        </p:nvSpPr>
        <p:spPr>
          <a:xfrm>
            <a:off x="9923742" y="2660175"/>
            <a:ext cx="2084294" cy="132343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Low bias with MLS (no local time differences) ???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4D6DE7C-E096-5147-9060-A4C5E55F9E84}"/>
              </a:ext>
            </a:extLst>
          </p:cNvPr>
          <p:cNvCxnSpPr/>
          <p:nvPr/>
        </p:nvCxnSpPr>
        <p:spPr>
          <a:xfrm flipH="1" flipV="1">
            <a:off x="7516906" y="1349746"/>
            <a:ext cx="2433918" cy="14741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72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23" grpId="0" animBg="1"/>
      <p:bldP spid="23" grpId="1" animBg="1"/>
      <p:bldP spid="32" grpId="0" animBg="1"/>
      <p:bldP spid="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88"/>
          <a:stretch>
            <a:fillRect/>
          </a:stretch>
        </p:blipFill>
        <p:spPr bwMode="auto">
          <a:xfrm>
            <a:off x="0" y="-1"/>
            <a:ext cx="1302200" cy="1078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36363" y="6488668"/>
            <a:ext cx="6407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tx2">
                    <a:lumMod val="75000"/>
                  </a:schemeClr>
                </a:solidFill>
              </a:rPr>
              <a:t>2018 ISS SAGE III Science Meeting, October 30-31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83" r="6962" b="9167"/>
          <a:stretch/>
        </p:blipFill>
        <p:spPr>
          <a:xfrm>
            <a:off x="1" y="1078302"/>
            <a:ext cx="12192000" cy="47761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35160" y="5854442"/>
            <a:ext cx="4583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FF"/>
                </a:solidFill>
              </a:rPr>
              <a:t>OSIRIS</a:t>
            </a:r>
            <a:r>
              <a:rPr lang="en-US" sz="2400" b="1" dirty="0"/>
              <a:t>     </a:t>
            </a:r>
            <a:r>
              <a:rPr lang="en-US" sz="2400" b="1" dirty="0">
                <a:solidFill>
                  <a:srgbClr val="FF0000"/>
                </a:solidFill>
              </a:rPr>
              <a:t>MLS</a:t>
            </a:r>
            <a:r>
              <a:rPr lang="en-US" sz="2400" b="1" dirty="0"/>
              <a:t>       </a:t>
            </a:r>
            <a:r>
              <a:rPr lang="en-US" sz="2400" b="1" dirty="0">
                <a:solidFill>
                  <a:srgbClr val="00F300"/>
                </a:solidFill>
              </a:rPr>
              <a:t>ACE      </a:t>
            </a:r>
            <a:r>
              <a:rPr lang="en-US" sz="2400" b="1" dirty="0">
                <a:solidFill>
                  <a:srgbClr val="7030A0"/>
                </a:solidFill>
              </a:rPr>
              <a:t>SAGE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D1C531C-39BE-4D4A-8680-61B253B01325}"/>
              </a:ext>
            </a:extLst>
          </p:cNvPr>
          <p:cNvSpPr txBox="1">
            <a:spLocks/>
          </p:cNvSpPr>
          <p:nvPr/>
        </p:nvSpPr>
        <p:spPr>
          <a:xfrm>
            <a:off x="2165683" y="231141"/>
            <a:ext cx="8321969" cy="703708"/>
          </a:xfrm>
          <a:prstGeom prst="rect">
            <a:avLst/>
          </a:prstGeom>
          <a:solidFill>
            <a:schemeClr val="accent1">
              <a:lumMod val="75000"/>
              <a:alpha val="59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25400"/>
          </a:effectLst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/>
              <a:t>Comparison of SAGE III ISS and OMPS LP ozone profile</a:t>
            </a:r>
          </a:p>
        </p:txBody>
      </p:sp>
    </p:spTree>
    <p:extLst>
      <p:ext uri="{BB962C8B-B14F-4D97-AF65-F5344CB8AC3E}">
        <p14:creationId xmlns:p14="http://schemas.microsoft.com/office/powerpoint/2010/main" val="3139819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88"/>
          <a:stretch>
            <a:fillRect/>
          </a:stretch>
        </p:blipFill>
        <p:spPr bwMode="auto">
          <a:xfrm>
            <a:off x="0" y="-1"/>
            <a:ext cx="1302200" cy="1078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36363" y="6488668"/>
            <a:ext cx="6407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tx2">
                    <a:lumMod val="75000"/>
                  </a:schemeClr>
                </a:solidFill>
              </a:rPr>
              <a:t>2018 ISS SAGE III Science Meeting, October 30-31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44E7C9D-A54A-534A-A2A5-8184E7EA4459}"/>
              </a:ext>
            </a:extLst>
          </p:cNvPr>
          <p:cNvSpPr txBox="1">
            <a:spLocks/>
          </p:cNvSpPr>
          <p:nvPr/>
        </p:nvSpPr>
        <p:spPr>
          <a:xfrm>
            <a:off x="1425388" y="116544"/>
            <a:ext cx="9533965" cy="537882"/>
          </a:xfrm>
          <a:prstGeom prst="rect">
            <a:avLst/>
          </a:prstGeom>
          <a:solidFill>
            <a:schemeClr val="accent1">
              <a:lumMod val="75000"/>
              <a:alpha val="59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25400"/>
          </a:effectLst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/>
              <a:t>Summary of SAGE III ISS and OMPS LP ozone comparisons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17B237-3638-3D44-A058-E8A1CC2B5B69}"/>
              </a:ext>
            </a:extLst>
          </p:cNvPr>
          <p:cNvSpPr txBox="1"/>
          <p:nvPr/>
        </p:nvSpPr>
        <p:spPr>
          <a:xfrm>
            <a:off x="968188" y="1492624"/>
            <a:ext cx="10341496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400" dirty="0"/>
              <a:t>OMPS LP-SAGE III comparisons are consistent with the earlier published results based on validation with MLS, OSIRIS and ACE-FTS;</a:t>
            </a:r>
          </a:p>
          <a:p>
            <a:pPr marL="342900" indent="-342900" algn="just"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400" dirty="0"/>
              <a:t>Our analysis did not reveal any signs of an error in the LP altitude registration;</a:t>
            </a:r>
          </a:p>
          <a:p>
            <a:pPr marL="342900" indent="-342900" algn="just"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400" dirty="0"/>
              <a:t>Biases between OMPS LP and SAGE III in the upper stratosphere and mesosphere are consistent with the diurnal ozone model;</a:t>
            </a:r>
          </a:p>
          <a:p>
            <a:pPr marL="342900" indent="-342900" algn="just"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2400" dirty="0"/>
              <a:t>Longer overlap is needed to determine seasonal biases and relative drifts between the instruments.  </a:t>
            </a:r>
          </a:p>
        </p:txBody>
      </p:sp>
    </p:spTree>
    <p:extLst>
      <p:ext uri="{BB962C8B-B14F-4D97-AF65-F5344CB8AC3E}">
        <p14:creationId xmlns:p14="http://schemas.microsoft.com/office/powerpoint/2010/main" val="850889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up slides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055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06187" y="76200"/>
            <a:ext cx="7383911" cy="4953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000" b="1" dirty="0"/>
              <a:t>Estimation of Systematic Errors in OMPS LP v2.5 retrievals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88"/>
          <a:stretch>
            <a:fillRect/>
          </a:stretch>
        </p:blipFill>
        <p:spPr bwMode="auto">
          <a:xfrm>
            <a:off x="1524001" y="0"/>
            <a:ext cx="7821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547287" y="657243"/>
            <a:ext cx="38184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b="1" i="1" kern="1800" dirty="0"/>
              <a:t>I. Static corrections</a:t>
            </a:r>
            <a:r>
              <a:rPr lang="en-US" kern="1800" dirty="0"/>
              <a:t>  </a:t>
            </a:r>
          </a:p>
          <a:p>
            <a:r>
              <a:rPr lang="en-US" kern="1800" dirty="0"/>
              <a:t>         1.12/1.37/1.52 km </a:t>
            </a:r>
          </a:p>
          <a:p>
            <a:r>
              <a:rPr lang="en-US" kern="1800" dirty="0"/>
              <a:t>        left/center/right slits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/>
          </p:nvPr>
        </p:nvGraphicFramePr>
        <p:xfrm>
          <a:off x="5562600" y="1032944"/>
          <a:ext cx="4953000" cy="138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8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4086">
                <a:tc>
                  <a:txBody>
                    <a:bodyPr/>
                    <a:lstStyle/>
                    <a:p>
                      <a:r>
                        <a:rPr lang="en-US" sz="1800" dirty="0"/>
                        <a:t>TH error,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RIGHT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225">
                <a:tc>
                  <a:txBody>
                    <a:bodyPr/>
                    <a:lstStyle/>
                    <a:p>
                      <a:r>
                        <a:rPr lang="en-US" sz="1800" dirty="0"/>
                        <a:t>Version</a:t>
                      </a:r>
                      <a:r>
                        <a:rPr lang="en-US" sz="1800" baseline="0" dirty="0"/>
                        <a:t> 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225">
                <a:tc>
                  <a:txBody>
                    <a:bodyPr/>
                    <a:lstStyle/>
                    <a:p>
                      <a:r>
                        <a:rPr lang="en-US" sz="1800" dirty="0"/>
                        <a:t>Version 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1.52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92747" y="621280"/>
            <a:ext cx="4512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Moy et al., AMT, doi:10.5194/amt-10-167-2017, 2017</a:t>
            </a:r>
            <a:r>
              <a:rPr lang="en-US" i="1" dirty="0"/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09165" y="2364738"/>
            <a:ext cx="137160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476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±200 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68454" y="1643211"/>
            <a:ext cx="39941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b="1" i="1" kern="1800" dirty="0"/>
              <a:t>II. Slit based, intra-orbital, seasonally varying TH</a:t>
            </a:r>
            <a:r>
              <a:rPr lang="en-US" kern="1800" dirty="0"/>
              <a:t> corrections of ~ 0.3 km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36704" y="5090572"/>
            <a:ext cx="39560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b="1" i="1" kern="1800" dirty="0"/>
              <a:t>III. Time-dependent +0.1 km adjustments: </a:t>
            </a:r>
          </a:p>
          <a:p>
            <a:r>
              <a:rPr lang="en-US" b="1" i="1" kern="1800" dirty="0"/>
              <a:t>       -</a:t>
            </a:r>
            <a:r>
              <a:rPr lang="en-US" kern="1800" dirty="0"/>
              <a:t>April 25, 2013 </a:t>
            </a:r>
          </a:p>
          <a:p>
            <a:r>
              <a:rPr lang="en-US" kern="1800" dirty="0"/>
              <a:t>       -September 5, 2014</a:t>
            </a:r>
          </a:p>
        </p:txBody>
      </p:sp>
      <p:pic>
        <p:nvPicPr>
          <p:cNvPr id="12" name="Picture 11" descr="Figure1.eps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-2" r="51038" b="40002"/>
          <a:stretch/>
        </p:blipFill>
        <p:spPr>
          <a:xfrm>
            <a:off x="1894447" y="2508189"/>
            <a:ext cx="2667705" cy="2674620"/>
          </a:xfrm>
          <a:prstGeom prst="rect">
            <a:avLst/>
          </a:prstGeom>
        </p:spPr>
      </p:pic>
      <p:pic>
        <p:nvPicPr>
          <p:cNvPr id="20" name="Picture 19" descr="FigureS3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499" y="2986500"/>
            <a:ext cx="5367623" cy="3556343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5924943" y="3678769"/>
            <a:ext cx="1280872" cy="29561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ction Button: Help 20"/>
          <p:cNvSpPr/>
          <p:nvPr/>
        </p:nvSpPr>
        <p:spPr>
          <a:xfrm>
            <a:off x="7429299" y="3289215"/>
            <a:ext cx="822960" cy="822960"/>
          </a:xfrm>
          <a:prstGeom prst="actionButtonHelp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8318497" y="2413474"/>
            <a:ext cx="1011156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476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±5%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7210967" y="2486140"/>
            <a:ext cx="838200" cy="3048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50800" dir="5400000" algn="ctr" rotWithShape="0">
              <a:schemeClr val="tx1">
                <a:lumMod val="65000"/>
                <a:lumOff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F4683C-4BE0-F94A-A6C8-80C94C8EDA03}"/>
              </a:ext>
            </a:extLst>
          </p:cNvPr>
          <p:cNvSpPr txBox="1"/>
          <p:nvPr/>
        </p:nvSpPr>
        <p:spPr>
          <a:xfrm>
            <a:off x="2836363" y="6488668"/>
            <a:ext cx="6407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tx2">
                    <a:lumMod val="75000"/>
                  </a:schemeClr>
                </a:solidFill>
              </a:rPr>
              <a:t>2018 ISS SAGE III Science Meeting, October 30-31</a:t>
            </a:r>
          </a:p>
        </p:txBody>
      </p:sp>
    </p:spTree>
    <p:extLst>
      <p:ext uri="{BB962C8B-B14F-4D97-AF65-F5344CB8AC3E}">
        <p14:creationId xmlns:p14="http://schemas.microsoft.com/office/powerpoint/2010/main" val="849975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0" grpId="0"/>
      <p:bldP spid="11" grpId="0"/>
      <p:bldP spid="3" grpId="0" animBg="1"/>
      <p:bldP spid="21" grpId="0" animBg="1"/>
      <p:bldP spid="17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88"/>
          <a:stretch>
            <a:fillRect/>
          </a:stretch>
        </p:blipFill>
        <p:spPr bwMode="auto">
          <a:xfrm>
            <a:off x="1524001" y="0"/>
            <a:ext cx="7821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Figure2_small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015972"/>
            <a:ext cx="7581900" cy="5105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848600" y="857072"/>
            <a:ext cx="2667000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v"/>
            </a:pPr>
            <a:r>
              <a:rPr lang="en-US" dirty="0"/>
              <a:t>Spectral structures that change with altitude, latitude and possibly season.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306187" y="76200"/>
            <a:ext cx="7383911" cy="4953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/>
              <a:t>Estimation of Systematic Errors in OMPS LP v2.5 retrievals</a:t>
            </a:r>
            <a:endParaRPr lang="en-US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704280" y="3853190"/>
            <a:ext cx="90695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476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±1%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4724400" y="3962400"/>
            <a:ext cx="838200" cy="3048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50800" dir="5400000" algn="ctr" rotWithShape="0">
              <a:schemeClr val="tx1">
                <a:lumMod val="65000"/>
                <a:lumOff val="3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849147" y="3885279"/>
            <a:ext cx="90695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476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±3%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117C25-480A-F84C-8B11-40B5CE3C2B6E}"/>
              </a:ext>
            </a:extLst>
          </p:cNvPr>
          <p:cNvSpPr txBox="1"/>
          <p:nvPr/>
        </p:nvSpPr>
        <p:spPr>
          <a:xfrm>
            <a:off x="2836363" y="6504166"/>
            <a:ext cx="6407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tx2">
                    <a:lumMod val="75000"/>
                  </a:schemeClr>
                </a:solidFill>
              </a:rPr>
              <a:t>2018 ISS SAGE III Science Meeting, October 30-31</a:t>
            </a:r>
          </a:p>
        </p:txBody>
      </p:sp>
    </p:spTree>
    <p:extLst>
      <p:ext uri="{BB962C8B-B14F-4D97-AF65-F5344CB8AC3E}">
        <p14:creationId xmlns:p14="http://schemas.microsoft.com/office/powerpoint/2010/main" val="406618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17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88"/>
          <a:stretch>
            <a:fillRect/>
          </a:stretch>
        </p:blipFill>
        <p:spPr bwMode="auto">
          <a:xfrm>
            <a:off x="0" y="-1"/>
            <a:ext cx="1302200" cy="1078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36363" y="6488668"/>
            <a:ext cx="6407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tx2">
                    <a:lumMod val="75000"/>
                  </a:schemeClr>
                </a:solidFill>
              </a:rPr>
              <a:t>2018 ISS SAGE III Science Meeting, October 30-31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0" t="9051" b="49661"/>
          <a:stretch/>
        </p:blipFill>
        <p:spPr>
          <a:xfrm>
            <a:off x="124013" y="1506072"/>
            <a:ext cx="11967956" cy="400722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8924B51-E3D6-244F-9EEA-3BB988870F8E}"/>
              </a:ext>
            </a:extLst>
          </p:cNvPr>
          <p:cNvSpPr txBox="1">
            <a:spLocks/>
          </p:cNvSpPr>
          <p:nvPr/>
        </p:nvSpPr>
        <p:spPr>
          <a:xfrm>
            <a:off x="2155753" y="35861"/>
            <a:ext cx="8133660" cy="537882"/>
          </a:xfrm>
          <a:prstGeom prst="rect">
            <a:avLst/>
          </a:prstGeom>
          <a:solidFill>
            <a:schemeClr val="accent1">
              <a:lumMod val="75000"/>
              <a:alpha val="59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25400"/>
          </a:effectLst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/>
              <a:t>Comparison of SAGE III ISS and OMPS LP ozone profile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B96731-1262-9D42-8297-D883850C21F8}"/>
              </a:ext>
            </a:extLst>
          </p:cNvPr>
          <p:cNvSpPr txBox="1"/>
          <p:nvPr/>
        </p:nvSpPr>
        <p:spPr>
          <a:xfrm>
            <a:off x="11658600" y="30659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0443F6-E0CB-7D42-8473-C014422FFA4C}"/>
              </a:ext>
            </a:extLst>
          </p:cNvPr>
          <p:cNvSpPr txBox="1"/>
          <p:nvPr/>
        </p:nvSpPr>
        <p:spPr>
          <a:xfrm>
            <a:off x="4538382" y="1345178"/>
            <a:ext cx="3744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OMPS LP –SAGE III ISS, [%]</a:t>
            </a:r>
          </a:p>
        </p:txBody>
      </p:sp>
    </p:spTree>
    <p:extLst>
      <p:ext uri="{BB962C8B-B14F-4D97-AF65-F5344CB8AC3E}">
        <p14:creationId xmlns:p14="http://schemas.microsoft.com/office/powerpoint/2010/main" val="33986265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A7AE5A6E-F848-884B-93C3-902CA6A09B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7" t="3723" r="6305" b="5384"/>
          <a:stretch/>
        </p:blipFill>
        <p:spPr>
          <a:xfrm>
            <a:off x="8316621" y="509743"/>
            <a:ext cx="4005614" cy="61264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97F7674-F48C-1642-BCF8-A90731748984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" t="3723" r="51606" b="5502"/>
          <a:stretch/>
        </p:blipFill>
        <p:spPr>
          <a:xfrm>
            <a:off x="3927501" y="493430"/>
            <a:ext cx="4389120" cy="61264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AD72CEF-E6B1-4D4D-A23C-51FD2C2BCE6E}"/>
              </a:ext>
            </a:extLst>
          </p:cNvPr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52" t="3041" r="7133" b="5385"/>
          <a:stretch/>
        </p:blipFill>
        <p:spPr>
          <a:xfrm>
            <a:off x="0" y="520863"/>
            <a:ext cx="4411580" cy="6035040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88"/>
          <a:stretch>
            <a:fillRect/>
          </a:stretch>
        </p:blipFill>
        <p:spPr bwMode="auto">
          <a:xfrm>
            <a:off x="0" y="-1"/>
            <a:ext cx="1302200" cy="1078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36363" y="6488668"/>
            <a:ext cx="6407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tx2">
                    <a:lumMod val="75000"/>
                  </a:schemeClr>
                </a:solidFill>
              </a:rPr>
              <a:t>2018 ISS SAGE III Science Meeting, October 30-31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756BC50-B2F9-9F40-BE97-54A2197C1849}"/>
              </a:ext>
            </a:extLst>
          </p:cNvPr>
          <p:cNvSpPr txBox="1">
            <a:spLocks/>
          </p:cNvSpPr>
          <p:nvPr/>
        </p:nvSpPr>
        <p:spPr>
          <a:xfrm>
            <a:off x="1573306" y="40340"/>
            <a:ext cx="9064141" cy="502986"/>
          </a:xfrm>
          <a:prstGeom prst="rect">
            <a:avLst/>
          </a:prstGeom>
          <a:solidFill>
            <a:schemeClr val="accent1">
              <a:lumMod val="75000"/>
              <a:alpha val="59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25400"/>
          </a:effectLst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/>
              <a:t>SAGE III ISS and OMPS LP monthly zonal mean ozone profile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AFC36E-95F8-7142-875E-8EFE4E2B4925}"/>
              </a:ext>
            </a:extLst>
          </p:cNvPr>
          <p:cNvSpPr txBox="1"/>
          <p:nvPr/>
        </p:nvSpPr>
        <p:spPr>
          <a:xfrm>
            <a:off x="1270116" y="594915"/>
            <a:ext cx="2724368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40S-50S, Apr 2018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B991C4-5ED9-4B48-B6D0-64B7192E2563}"/>
              </a:ext>
            </a:extLst>
          </p:cNvPr>
          <p:cNvSpPr txBox="1"/>
          <p:nvPr/>
        </p:nvSpPr>
        <p:spPr>
          <a:xfrm>
            <a:off x="5260095" y="578873"/>
            <a:ext cx="2270195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EQ-10S, Sep 2017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BA96C0-6EB1-FF4C-8C5A-470C898EFA39}"/>
              </a:ext>
            </a:extLst>
          </p:cNvPr>
          <p:cNvSpPr txBox="1"/>
          <p:nvPr/>
        </p:nvSpPr>
        <p:spPr>
          <a:xfrm>
            <a:off x="9165136" y="585656"/>
            <a:ext cx="2221421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30N-40N, Feb 2018</a:t>
            </a:r>
          </a:p>
        </p:txBody>
      </p:sp>
    </p:spTree>
    <p:extLst>
      <p:ext uri="{BB962C8B-B14F-4D97-AF65-F5344CB8AC3E}">
        <p14:creationId xmlns:p14="http://schemas.microsoft.com/office/powerpoint/2010/main" val="11125054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388"/>
          <a:stretch>
            <a:fillRect/>
          </a:stretch>
        </p:blipFill>
        <p:spPr bwMode="auto">
          <a:xfrm>
            <a:off x="0" y="-1"/>
            <a:ext cx="1302200" cy="1078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836363" y="6488668"/>
            <a:ext cx="6407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tx2">
                    <a:lumMod val="75000"/>
                  </a:schemeClr>
                </a:solidFill>
              </a:rPr>
              <a:t>2018 ISS SAGE III Science Meeting, October 30-31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759" y="0"/>
            <a:ext cx="96924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646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1847</TotalTime>
  <Words>1570</Words>
  <Application>Microsoft Macintosh PowerPoint</Application>
  <PresentationFormat>Widescreen</PresentationFormat>
  <Paragraphs>143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Office Theme</vt:lpstr>
      <vt:lpstr>Ozone profile retrievals from OMPS Limb Profiler and comparisons with ISS SAGE III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Back up slides</vt:lpstr>
      <vt:lpstr>Estimation of Systematic Errors in OMPS LP v2.5 retrievals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Ozone profile retrievals from OMPS Limb Profiler and comparisons with SAGE III</dc:title>
  <dc:creator>Kramarova, Natalya A. (GSFC-6140)</dc:creator>
  <cp:lastModifiedBy>allison.b.leybold@nasa.gov</cp:lastModifiedBy>
  <cp:revision>44</cp:revision>
  <dcterms:created xsi:type="dcterms:W3CDTF">2018-10-25T20:47:50Z</dcterms:created>
  <dcterms:modified xsi:type="dcterms:W3CDTF">2018-10-30T11:56:59Z</dcterms:modified>
</cp:coreProperties>
</file>