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56" r:id="rId2"/>
    <p:sldId id="298" r:id="rId3"/>
    <p:sldId id="262" r:id="rId4"/>
    <p:sldId id="266" r:id="rId5"/>
    <p:sldId id="265" r:id="rId6"/>
    <p:sldId id="269" r:id="rId7"/>
    <p:sldId id="270" r:id="rId8"/>
    <p:sldId id="273" r:id="rId9"/>
    <p:sldId id="280" r:id="rId10"/>
    <p:sldId id="281" r:id="rId11"/>
    <p:sldId id="279" r:id="rId12"/>
    <p:sldId id="290" r:id="rId13"/>
    <p:sldId id="282" r:id="rId14"/>
    <p:sldId id="268" r:id="rId15"/>
    <p:sldId id="292" r:id="rId16"/>
    <p:sldId id="291" r:id="rId17"/>
    <p:sldId id="287" r:id="rId18"/>
    <p:sldId id="293" r:id="rId19"/>
    <p:sldId id="271" r:id="rId20"/>
    <p:sldId id="286" r:id="rId21"/>
    <p:sldId id="275" r:id="rId22"/>
    <p:sldId id="276" r:id="rId23"/>
    <p:sldId id="283" r:id="rId24"/>
    <p:sldId id="277" r:id="rId25"/>
    <p:sldId id="285" r:id="rId26"/>
    <p:sldId id="284" r:id="rId27"/>
    <p:sldId id="272" r:id="rId28"/>
    <p:sldId id="297" r:id="rId29"/>
    <p:sldId id="296" r:id="rId30"/>
    <p:sldId id="29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280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C8C2C-3635-4FDA-B80C-4F9F07F0392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36FD7-C156-4B7C-987D-D3A5A620A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67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61D9C-9804-4FCA-B8DA-EE48DDB70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CECA8-559F-4FFA-8E47-0BED4B22E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60A01-970A-4FEC-B0BF-89D6A386B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513C7-1794-4F45-A66F-DBDC21C97CBE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A9127-8487-4F87-9323-1FAC8AAF9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A4BC7-9A1F-48E4-B597-6589CD82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8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E4A08-0563-4968-93B1-76A85419D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F3F7-9423-46A2-9C4B-9096A2D1F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3F801-E13D-47F5-B173-620302F7B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ADA14-B38C-47F3-8871-3E8A4BEB8514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86615-1F7E-4D6C-B98C-7A8E9CE88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6D858-7A17-4120-A6B7-470548FF2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2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79B45-C1DA-4D4C-851D-3F2D64D9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405E7-EA4B-43EE-82D0-AC76E1DEA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9BEA2-4668-461A-B9A3-6626259BE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9232-CE36-4E1D-BC0C-9A73D128DDAB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52B1E-6205-42F5-ABB9-F4C69362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0ECC5-5657-4B91-91D5-2F5643E2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1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DA4B9-5484-4D9B-B48D-1850A6BC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F01CC-C358-4EFC-9B9E-5BA4AA5BA8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E09DB2-1262-409F-BC40-68A2C61117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E0734-FE0A-4A52-9FE3-13FD74924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7085D-124F-4677-BDD6-B34A224CD05F}" type="datetime1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A13A8-0873-4EF4-8949-A64BBC31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1FBA1-6D2F-4FFF-94B4-10D9EA8CF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17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CE533-4375-4387-998A-D16D4C53F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F113D-7AFC-4691-88DE-148FC42F2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D5131-22CA-40B8-A758-612418FC6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11489-3021-46A2-BA5C-60A51BECA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39F7CC-3DCC-4BEE-BAF0-AA3EAFB0C4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E172DE-7A7F-4A6B-9D27-16DDE5B1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549C-2B73-4C6F-9E51-F5A35417C28B}" type="datetime1">
              <a:rPr lang="en-US" smtClean="0"/>
              <a:t>10/30/18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A6630C-E470-4E1E-9B7B-A8F4B1676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8F6E61-AD09-4E66-B799-962DA8B5A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32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2A14-F322-4A9B-95BE-AE16CE4FA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3C99AB-9D4D-4A2E-966C-9E6B66B2B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A1D53-2F98-4B2F-92C6-D3359B5874E2}" type="datetime1">
              <a:rPr lang="en-US" smtClean="0"/>
              <a:t>10/30/18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D2365-EFE5-4195-B426-B01AFB449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3C949-F3D8-4D30-95AE-FFB85B70F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2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3400F4-80F3-4FB0-899B-FACCFC5BE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CF335-DB78-4489-A39F-35A68A808583}" type="datetime1">
              <a:rPr lang="en-US" smtClean="0"/>
              <a:t>10/30/18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053A44-1CFB-4632-9D30-F6AACAE95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A42B5-42C0-426B-A26C-68A6EDB99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08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7E85-F8F1-4464-86B0-9E6EC03D4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BB8C1-62FD-4027-AE99-56CC198CA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EB422-263D-4A5B-97D1-2A1E9F2AE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75575-A061-4426-B45C-ADA958A57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1E70F-3CCB-44E4-A842-28CD2A03C0D2}" type="datetime1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B549DD-6626-4F5F-AEBC-8D59D5CA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07131-7B25-4279-A53B-096A50F4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52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5CD89-71F3-43E5-8DE6-48F96F17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2AEFD2-31D5-4856-B298-DD0BDDCC4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8771A-70CA-4365-9D79-3A89E6884E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76C11E-0882-44A1-B2DE-8746C819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316F-C3A0-43DA-A497-C03704CF8885}" type="datetime1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D5FA3-E880-4F2F-8966-37D8DC01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6E7E1-9CE9-46C8-874D-8276BBC33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65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7E2AF-EDB7-4BF5-8519-5AF3D91F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54D3F-DCA8-4E34-80B9-7B3CEEF75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6F8E1-2E8C-49E4-989F-8B63F90B6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0B75B-04B0-474E-9F2E-B3961C82C0D8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9D021-D9F7-4778-A38B-8DE0C607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75822-4D8A-4368-871D-F8069D8A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6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455050-9F97-4600-A6F2-A717D6A4FB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064A8B-C363-41CC-9D35-CF6EDF0A1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4777A-2335-48D6-AE88-43B4C2210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79ED-715D-4A30-82F9-16185A859F28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59136-3A3B-4252-BBAD-29AE9954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BB9EC6-1D87-4C0F-99C6-8FA039A9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8AFF8-679F-4617-B5A1-BA37878B2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2A2D9-8ACE-47B5-9BD5-88168CFDB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43F18-9280-49E5-9057-E9892B6C2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E7885-6D89-4C1B-B251-498FFA5A5EDA}" type="datetime1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72DD1-B58A-4800-8E47-ED4ADB5F5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70524-ED4E-467E-932D-35AEC9F6C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5712C-2CFC-4DDC-802B-E8608449F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85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hyperlink" Target="http://www.ndsc.ncep.noaa.gov/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://www.ndacc.or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912" y="1429515"/>
            <a:ext cx="10951285" cy="255454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NDACC Data and Availability for SAGE III Validation Efforts</a:t>
            </a:r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Jeannette Wild ESSIC/UMD, NOAA/NCEP/CPC</a:t>
            </a:r>
          </a:p>
          <a:p>
            <a:pPr algn="ctr"/>
            <a:endParaRPr lang="fr-FR" sz="2000" dirty="0"/>
          </a:p>
        </p:txBody>
      </p:sp>
      <p:grpSp>
        <p:nvGrpSpPr>
          <p:cNvPr id="6" name="Group 5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0655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912" y="281195"/>
            <a:ext cx="10951285" cy="57554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Fun Facts About NDACC:</a:t>
            </a:r>
          </a:p>
          <a:p>
            <a:r>
              <a:rPr lang="en-US" sz="2000" dirty="0"/>
              <a:t>Conceived initially in the 1980’s by NASA, NOAA and CMA (Chemical Manufacturers Association)</a:t>
            </a:r>
          </a:p>
          <a:p>
            <a:r>
              <a:rPr lang="en-US" sz="2000" dirty="0"/>
              <a:t>Operational in 1991.</a:t>
            </a:r>
          </a:p>
          <a:p>
            <a:endParaRPr lang="en-US" sz="2000" dirty="0"/>
          </a:p>
          <a:p>
            <a:r>
              <a:rPr lang="en-US" sz="2000" dirty="0"/>
              <a:t>Oldest data record in the NDACC archive:  Sept, 1966:  Boulder Dobson #091</a:t>
            </a:r>
          </a:p>
          <a:p>
            <a:endParaRPr lang="en-US" sz="2000" dirty="0"/>
          </a:p>
          <a:p>
            <a:r>
              <a:rPr lang="en-US" sz="2000" dirty="0"/>
              <a:t>Currently &gt; 140,000 files in the NDACC data archive</a:t>
            </a:r>
          </a:p>
          <a:p>
            <a:r>
              <a:rPr lang="en-US" sz="2000" dirty="0"/>
              <a:t>Over 1 million file downloads so far in 2018</a:t>
            </a:r>
          </a:p>
          <a:p>
            <a:endParaRPr lang="en-US" sz="2000" dirty="0"/>
          </a:p>
          <a:p>
            <a:r>
              <a:rPr lang="en-US" sz="2000" dirty="0"/>
              <a:t>Files may be in NASA Ames or GEOMS HDF</a:t>
            </a:r>
          </a:p>
          <a:p>
            <a:endParaRPr lang="en-US" sz="2000" dirty="0"/>
          </a:p>
          <a:p>
            <a:r>
              <a:rPr lang="en-US" sz="2000" dirty="0"/>
              <a:t>IWGs working on harmonization of retrievals:  </a:t>
            </a:r>
          </a:p>
          <a:p>
            <a:r>
              <a:rPr lang="en-US" sz="2000" dirty="0"/>
              <a:t>	FTIR, Microwave, Lidar, </a:t>
            </a:r>
            <a:r>
              <a:rPr lang="en-US" sz="2000" dirty="0" err="1"/>
              <a:t>UVVis</a:t>
            </a:r>
            <a:r>
              <a:rPr lang="en-US" sz="2000" dirty="0"/>
              <a:t>, </a:t>
            </a:r>
            <a:r>
              <a:rPr lang="en-US" sz="2000" dirty="0" err="1"/>
              <a:t>Sonde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Top 3 users in 2018 (so far) 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Belgian Institute for Space </a:t>
            </a:r>
            <a:r>
              <a:rPr lang="en-US" sz="2000" dirty="0" err="1"/>
              <a:t>Aeronomie</a:t>
            </a:r>
            <a:r>
              <a:rPr lang="en-US" sz="2000" dirty="0"/>
              <a:t> (BIRA)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NASA GSFC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Laboratoire</a:t>
            </a:r>
            <a:r>
              <a:rPr lang="en-US" sz="2000" dirty="0"/>
              <a:t> </a:t>
            </a:r>
            <a:r>
              <a:rPr lang="fr-FR" sz="2000" dirty="0"/>
              <a:t>Atmosphères, Milieux, Observations Spatiales (LATMOS)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 descr="Image result for essic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 descr="NDACC_Logo_C10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218754"/>
              </p:ext>
            </p:extLst>
          </p:nvPr>
        </p:nvGraphicFramePr>
        <p:xfrm>
          <a:off x="6745045" y="2106254"/>
          <a:ext cx="4781750" cy="2709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Worksheet" r:id="rId8" imgW="8763113" imgH="4667220" progId="Excel.Sheet.8">
                  <p:embed/>
                </p:oleObj>
              </mc:Choice>
              <mc:Fallback>
                <p:oleObj name="Worksheet" r:id="rId8" imgW="8763113" imgH="4667220" progId="Excel.Sheet.8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5045" y="2106254"/>
                        <a:ext cx="4781750" cy="27099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2040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850" y="408791"/>
            <a:ext cx="5732704" cy="184665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New NDACC website :  </a:t>
            </a:r>
            <a:r>
              <a:rPr lang="en-US" sz="2400" b="1" dirty="0">
                <a:hlinkClick r:id="rId2"/>
              </a:rPr>
              <a:t>www.ndacc.org</a:t>
            </a:r>
            <a:endParaRPr lang="en-US" sz="2400" b="1" dirty="0"/>
          </a:p>
          <a:p>
            <a:endParaRPr lang="en-US" dirty="0"/>
          </a:p>
          <a:p>
            <a:r>
              <a:rPr lang="en-US" dirty="0"/>
              <a:t>Anything that starts with </a:t>
            </a:r>
            <a:r>
              <a:rPr lang="en-US" dirty="0">
                <a:hlinkClick r:id="rId3"/>
              </a:rPr>
              <a:t>www.ndsc.ncep.noaa.gov</a:t>
            </a:r>
            <a:r>
              <a:rPr lang="en-US" dirty="0"/>
              <a:t> is the legacy site.  This site was maintained until summer 2018, but is now increasingly out of date.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11822"/>
            <a:ext cx="5732704" cy="360422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151" y="408791"/>
            <a:ext cx="5292530" cy="560725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6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" descr="Image result for essic log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NDACC_Logo_C10_small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5984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293685" y="375604"/>
            <a:ext cx="4647616" cy="178510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/>
              <a:t>Data Use Agreement:</a:t>
            </a:r>
            <a:endParaRPr lang="en-US" sz="3200" dirty="0"/>
          </a:p>
          <a:p>
            <a:endParaRPr lang="en-US" dirty="0"/>
          </a:p>
          <a:p>
            <a:r>
              <a:rPr lang="en-US" sz="2000" dirty="0"/>
              <a:t>Please respect standard protocol on use of data in publications</a:t>
            </a:r>
          </a:p>
          <a:p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7" y="386362"/>
            <a:ext cx="6668587" cy="5562617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59398" y="3167670"/>
            <a:ext cx="5680037" cy="920236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5066850" y="4324574"/>
            <a:ext cx="1108037" cy="1075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95598" y="3739928"/>
            <a:ext cx="2714512" cy="1075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491315" y="3499821"/>
            <a:ext cx="1382359" cy="10758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92478" y="3969572"/>
            <a:ext cx="1251474" cy="5379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1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5" descr="Image result for essic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 descr="NDACC_Logo_C10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214E4B6-6818-4A0F-A5A7-F84533E592CC}"/>
              </a:ext>
            </a:extLst>
          </p:cNvPr>
          <p:cNvSpPr txBox="1"/>
          <p:nvPr/>
        </p:nvSpPr>
        <p:spPr>
          <a:xfrm>
            <a:off x="7309625" y="2449983"/>
            <a:ext cx="4647616" cy="350865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Data Citation requirements</a:t>
            </a:r>
            <a:r>
              <a:rPr lang="en-US" sz="2400" dirty="0"/>
              <a:t>:</a:t>
            </a:r>
          </a:p>
          <a:p>
            <a:endParaRPr lang="en-US" dirty="0"/>
          </a:p>
          <a:p>
            <a:r>
              <a:rPr lang="en-US" dirty="0"/>
              <a:t>Public data (supported by taxpayers in many cases) BUT: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Science is best supported if data users and originators work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Continued funding is best supported if proper acknowledgement is given.  For many PIs # publications count.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03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65" y="802806"/>
            <a:ext cx="7250526" cy="498195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484" y="3843961"/>
            <a:ext cx="7100266" cy="2198141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367" y="1387902"/>
            <a:ext cx="7060487" cy="2221317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" r="9835" b="20566"/>
          <a:stretch/>
        </p:blipFill>
        <p:spPr bwMode="auto">
          <a:xfrm>
            <a:off x="4800263" y="5730957"/>
            <a:ext cx="6820913" cy="27450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1604"/>
          <a:stretch/>
        </p:blipFill>
        <p:spPr bwMode="auto">
          <a:xfrm>
            <a:off x="7468504" y="3241435"/>
            <a:ext cx="3978389" cy="31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13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" descr="Image result for essic logo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 descr="NDACC_Logo_C10_small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03E03E1-F954-465F-8064-30E1254A4EC0}"/>
              </a:ext>
            </a:extLst>
          </p:cNvPr>
          <p:cNvSpPr txBox="1"/>
          <p:nvPr/>
        </p:nvSpPr>
        <p:spPr>
          <a:xfrm>
            <a:off x="4249532" y="198366"/>
            <a:ext cx="7749443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NDACC Affiliated Data</a:t>
            </a:r>
          </a:p>
          <a:p>
            <a:r>
              <a:rPr lang="en-US" dirty="0"/>
              <a:t>Contains data for official NDACC stations and measurements.  Data is PI approved and validated and available at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ftp://ftp.cpc.ncep.noaa.gov/ndacc/station/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3967EC-FDB4-4471-81D8-9FA38CE20BE4}"/>
              </a:ext>
            </a:extLst>
          </p:cNvPr>
          <p:cNvCxnSpPr>
            <a:cxnSpLocks/>
          </p:cNvCxnSpPr>
          <p:nvPr/>
        </p:nvCxnSpPr>
        <p:spPr>
          <a:xfrm>
            <a:off x="4811709" y="5994832"/>
            <a:ext cx="4491778" cy="36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162C527-0509-4D1E-A372-7381B26B1E1A}"/>
              </a:ext>
            </a:extLst>
          </p:cNvPr>
          <p:cNvCxnSpPr>
            <a:cxnSpLocks/>
          </p:cNvCxnSpPr>
          <p:nvPr/>
        </p:nvCxnSpPr>
        <p:spPr>
          <a:xfrm>
            <a:off x="7108843" y="1135610"/>
            <a:ext cx="405398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3AFA153-8BD7-4378-B12A-F0A65FF1E3A7}"/>
              </a:ext>
            </a:extLst>
          </p:cNvPr>
          <p:cNvCxnSpPr>
            <a:cxnSpLocks/>
          </p:cNvCxnSpPr>
          <p:nvPr/>
        </p:nvCxnSpPr>
        <p:spPr>
          <a:xfrm>
            <a:off x="4940610" y="4175925"/>
            <a:ext cx="169410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3481959-3C3C-4127-8EE4-3D75F3880EB5}"/>
              </a:ext>
            </a:extLst>
          </p:cNvPr>
          <p:cNvCxnSpPr>
            <a:cxnSpLocks/>
          </p:cNvCxnSpPr>
          <p:nvPr/>
        </p:nvCxnSpPr>
        <p:spPr>
          <a:xfrm>
            <a:off x="4249532" y="3559462"/>
            <a:ext cx="32189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E9269D6-B75E-43DF-9486-9F729F32893F}"/>
              </a:ext>
            </a:extLst>
          </p:cNvPr>
          <p:cNvCxnSpPr>
            <a:cxnSpLocks/>
          </p:cNvCxnSpPr>
          <p:nvPr/>
        </p:nvCxnSpPr>
        <p:spPr>
          <a:xfrm>
            <a:off x="4352263" y="1663092"/>
            <a:ext cx="21017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BC3C6E-9822-4783-B450-11D4ECD013F7}"/>
              </a:ext>
            </a:extLst>
          </p:cNvPr>
          <p:cNvCxnSpPr>
            <a:cxnSpLocks/>
          </p:cNvCxnSpPr>
          <p:nvPr/>
        </p:nvCxnSpPr>
        <p:spPr>
          <a:xfrm>
            <a:off x="4352263" y="518306"/>
            <a:ext cx="235688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61B6AFE-2EE4-425E-9C47-D45B6835B1AB}"/>
              </a:ext>
            </a:extLst>
          </p:cNvPr>
          <p:cNvSpPr/>
          <p:nvPr/>
        </p:nvSpPr>
        <p:spPr>
          <a:xfrm>
            <a:off x="10424074" y="877941"/>
            <a:ext cx="738756" cy="2745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7A40879-8418-44EF-9066-0D3758896363}"/>
              </a:ext>
            </a:extLst>
          </p:cNvPr>
          <p:cNvSpPr/>
          <p:nvPr/>
        </p:nvSpPr>
        <p:spPr>
          <a:xfrm>
            <a:off x="7148645" y="3295234"/>
            <a:ext cx="319859" cy="2535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0D2115-0490-4398-8325-A277F4845F8F}"/>
              </a:ext>
            </a:extLst>
          </p:cNvPr>
          <p:cNvSpPr/>
          <p:nvPr/>
        </p:nvSpPr>
        <p:spPr>
          <a:xfrm>
            <a:off x="7800776" y="5698181"/>
            <a:ext cx="1514158" cy="3407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27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92" y="264458"/>
            <a:ext cx="9953625" cy="57912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 rot="16200000">
            <a:off x="7498079" y="2493122"/>
            <a:ext cx="677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, UVVis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4166768" y="3091058"/>
            <a:ext cx="663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, UVVis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2802291-1E5B-4F02-AACB-45C7A4536126}"/>
              </a:ext>
            </a:extLst>
          </p:cNvPr>
          <p:cNvSpPr/>
          <p:nvPr/>
        </p:nvSpPr>
        <p:spPr>
          <a:xfrm flipH="1">
            <a:off x="4636962" y="1318437"/>
            <a:ext cx="509196" cy="520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9627B8-DE45-405C-8D34-C0928336B40A}"/>
              </a:ext>
            </a:extLst>
          </p:cNvPr>
          <p:cNvSpPr/>
          <p:nvPr/>
        </p:nvSpPr>
        <p:spPr>
          <a:xfrm flipH="1">
            <a:off x="8831260" y="861236"/>
            <a:ext cx="509196" cy="10383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88BF23-ABAA-44C3-B61B-CE4FE9B0C983}"/>
              </a:ext>
            </a:extLst>
          </p:cNvPr>
          <p:cNvSpPr/>
          <p:nvPr/>
        </p:nvSpPr>
        <p:spPr>
          <a:xfrm flipH="1">
            <a:off x="5888059" y="1346782"/>
            <a:ext cx="509196" cy="5209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323264-BE40-4373-8369-D83237B6CCCE}"/>
              </a:ext>
            </a:extLst>
          </p:cNvPr>
          <p:cNvSpPr/>
          <p:nvPr/>
        </p:nvSpPr>
        <p:spPr>
          <a:xfrm flipH="1">
            <a:off x="7580163" y="1275904"/>
            <a:ext cx="509197" cy="6024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60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0468" y="1634787"/>
            <a:ext cx="6476104" cy="203132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NDACC Data – Geographical Distribution</a:t>
            </a:r>
          </a:p>
          <a:p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NO</a:t>
            </a:r>
            <a:r>
              <a:rPr lang="en-US" sz="2000" baseline="-25000" dirty="0"/>
              <a:t>2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Aerosol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O</a:t>
            </a:r>
            <a:r>
              <a:rPr lang="en-US" sz="2000" baseline="-25000" dirty="0"/>
              <a:t>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128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7842332" y="527111"/>
            <a:ext cx="4071759" cy="366254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ALL stations with H</a:t>
            </a:r>
            <a:r>
              <a:rPr lang="en-US" sz="2800" b="1" baseline="-25000" dirty="0"/>
              <a:t>2</a:t>
            </a:r>
            <a:r>
              <a:rPr lang="en-US" sz="2800" b="1" dirty="0"/>
              <a:t>O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The FTIR at </a:t>
            </a:r>
            <a:r>
              <a:rPr lang="en-US" sz="2000" dirty="0" err="1"/>
              <a:t>Jungfraujoch</a:t>
            </a:r>
            <a:r>
              <a:rPr lang="en-US" sz="2000" dirty="0"/>
              <a:t> has H</a:t>
            </a:r>
            <a:r>
              <a:rPr lang="en-US" sz="2000" baseline="-25000" dirty="0"/>
              <a:t>2</a:t>
            </a:r>
            <a:r>
              <a:rPr lang="en-US" sz="2000" dirty="0"/>
              <a:t>O up to 2016, and other species after 2016, so this will likely come on line soon.</a:t>
            </a:r>
          </a:p>
          <a:p>
            <a:r>
              <a:rPr lang="en-US" sz="2000" dirty="0"/>
              <a:t>Lidar has finalized formatting and will report soon.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4" t="14382" r="3060" b="42809"/>
          <a:stretch/>
        </p:blipFill>
        <p:spPr bwMode="auto">
          <a:xfrm>
            <a:off x="387271" y="134443"/>
            <a:ext cx="7325965" cy="490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7995077" y="4336746"/>
            <a:ext cx="1953466" cy="1200329"/>
            <a:chOff x="9595446" y="3689873"/>
            <a:chExt cx="1775387" cy="1106871"/>
          </a:xfrm>
        </p:grpSpPr>
        <p:sp>
          <p:nvSpPr>
            <p:cNvPr id="3" name="TextBox 2"/>
            <p:cNvSpPr txBox="1"/>
            <p:nvPr/>
          </p:nvSpPr>
          <p:spPr>
            <a:xfrm>
              <a:off x="9789445" y="3689873"/>
              <a:ext cx="1581388" cy="1106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FTIR</a:t>
              </a:r>
            </a:p>
            <a:p>
              <a:r>
                <a:rPr lang="en-US" dirty="0"/>
                <a:t>Microwave</a:t>
              </a:r>
            </a:p>
            <a:p>
              <a:r>
                <a:rPr lang="en-US" dirty="0" err="1"/>
                <a:t>Sonde</a:t>
              </a:r>
              <a:endParaRPr lang="en-US" dirty="0"/>
            </a:p>
            <a:p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9595446" y="3754142"/>
              <a:ext cx="192204" cy="19149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9597240" y="4267992"/>
              <a:ext cx="190411" cy="191967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9595447" y="4009997"/>
              <a:ext cx="192204" cy="191967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82935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" t="15086" r="3807" b="42457"/>
          <a:stretch/>
        </p:blipFill>
        <p:spPr bwMode="auto">
          <a:xfrm>
            <a:off x="309282" y="226807"/>
            <a:ext cx="7315326" cy="484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0CF0486-28C4-4017-BE16-BC2E5086B756}"/>
              </a:ext>
            </a:extLst>
          </p:cNvPr>
          <p:cNvSpPr txBox="1"/>
          <p:nvPr/>
        </p:nvSpPr>
        <p:spPr>
          <a:xfrm>
            <a:off x="7842332" y="527111"/>
            <a:ext cx="4071759" cy="27392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FTIR stations with NO</a:t>
            </a:r>
            <a:r>
              <a:rPr lang="en-US" sz="2800" b="1" baseline="-25000" dirty="0"/>
              <a:t>2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FTIR NO</a:t>
            </a:r>
            <a:r>
              <a:rPr lang="en-US" sz="2000" baseline="-25000" dirty="0"/>
              <a:t>2</a:t>
            </a:r>
            <a:r>
              <a:rPr lang="en-US" sz="2000" dirty="0"/>
              <a:t> at NDACC Affiliated Stations, fully validated data only.</a:t>
            </a:r>
          </a:p>
          <a:p>
            <a:endParaRPr lang="en-US" sz="20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86C04D-F6E4-45D2-BF20-83911DBE0E00}"/>
              </a:ext>
            </a:extLst>
          </p:cNvPr>
          <p:cNvGrpSpPr/>
          <p:nvPr/>
        </p:nvGrpSpPr>
        <p:grpSpPr>
          <a:xfrm>
            <a:off x="8176436" y="4423137"/>
            <a:ext cx="2190307" cy="646331"/>
            <a:chOff x="8176436" y="3678862"/>
            <a:chExt cx="2190307" cy="64633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53ABC16-3C67-48F1-AF6B-8EB6FD0170F3}"/>
                </a:ext>
              </a:extLst>
            </p:cNvPr>
            <p:cNvSpPr/>
            <p:nvPr/>
          </p:nvSpPr>
          <p:spPr>
            <a:xfrm>
              <a:off x="8176436" y="3689495"/>
              <a:ext cx="276447" cy="25517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0B1E0E7-EEF2-4B57-ACBE-67130C16CC14}"/>
                </a:ext>
              </a:extLst>
            </p:cNvPr>
            <p:cNvSpPr/>
            <p:nvPr/>
          </p:nvSpPr>
          <p:spPr>
            <a:xfrm rot="18703156">
              <a:off x="8205969" y="4077913"/>
              <a:ext cx="224470" cy="2317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470BA4-AB4A-4DA5-878F-0835475ECEC5}"/>
                </a:ext>
              </a:extLst>
            </p:cNvPr>
            <p:cNvSpPr txBox="1"/>
            <p:nvPr/>
          </p:nvSpPr>
          <p:spPr>
            <a:xfrm>
              <a:off x="8569841" y="3678862"/>
              <a:ext cx="1796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Affiliated</a:t>
              </a:r>
            </a:p>
            <a:p>
              <a:r>
                <a:rPr lang="en-US" dirty="0"/>
                <a:t>Rapid Delivery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468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14482" r="3807" b="42759"/>
          <a:stretch/>
        </p:blipFill>
        <p:spPr bwMode="auto">
          <a:xfrm>
            <a:off x="331105" y="147991"/>
            <a:ext cx="7290061" cy="489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33EEDC-5316-4DAE-B550-01E376698DD6}"/>
              </a:ext>
            </a:extLst>
          </p:cNvPr>
          <p:cNvSpPr txBox="1"/>
          <p:nvPr/>
        </p:nvSpPr>
        <p:spPr>
          <a:xfrm>
            <a:off x="7842332" y="527111"/>
            <a:ext cx="4071759" cy="27392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FTIR stations with NO</a:t>
            </a:r>
            <a:r>
              <a:rPr lang="en-US" sz="2800" b="1" baseline="-25000" dirty="0"/>
              <a:t>2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Including Rapid Delivery Data adds one station.  La Reunion, </a:t>
            </a:r>
            <a:r>
              <a:rPr lang="en-US" sz="2000" dirty="0" err="1"/>
              <a:t>Maido</a:t>
            </a:r>
            <a:endParaRPr lang="en-US" sz="2000" dirty="0"/>
          </a:p>
          <a:p>
            <a:endParaRPr lang="en-US" sz="2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20BA6D-66CB-484E-A29B-0C9D129F5194}"/>
              </a:ext>
            </a:extLst>
          </p:cNvPr>
          <p:cNvGrpSpPr/>
          <p:nvPr/>
        </p:nvGrpSpPr>
        <p:grpSpPr>
          <a:xfrm>
            <a:off x="8176436" y="4423137"/>
            <a:ext cx="2190307" cy="646331"/>
            <a:chOff x="8176436" y="3678862"/>
            <a:chExt cx="2190307" cy="64633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704A328-4A7D-474C-AD88-2349C148F12D}"/>
                </a:ext>
              </a:extLst>
            </p:cNvPr>
            <p:cNvSpPr/>
            <p:nvPr/>
          </p:nvSpPr>
          <p:spPr>
            <a:xfrm>
              <a:off x="8176436" y="3689495"/>
              <a:ext cx="276447" cy="25517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D2C8E1A-CDCE-4DEC-9D64-9E0DFD89BC5C}"/>
                </a:ext>
              </a:extLst>
            </p:cNvPr>
            <p:cNvSpPr/>
            <p:nvPr/>
          </p:nvSpPr>
          <p:spPr>
            <a:xfrm rot="18703156">
              <a:off x="8205969" y="4077913"/>
              <a:ext cx="224470" cy="2317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2D0A01-27FF-416F-9960-7B772FE135A9}"/>
                </a:ext>
              </a:extLst>
            </p:cNvPr>
            <p:cNvSpPr txBox="1"/>
            <p:nvPr/>
          </p:nvSpPr>
          <p:spPr>
            <a:xfrm>
              <a:off x="8569841" y="3678862"/>
              <a:ext cx="1796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Affiliated</a:t>
              </a:r>
            </a:p>
            <a:p>
              <a:r>
                <a:rPr lang="en-US" dirty="0"/>
                <a:t>Rapid Delivery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4082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" t="14281" r="3237" b="42860"/>
          <a:stretch/>
        </p:blipFill>
        <p:spPr bwMode="auto">
          <a:xfrm>
            <a:off x="332308" y="132750"/>
            <a:ext cx="7341693" cy="491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9B4E4B-2976-41C2-9478-6C735DD32022}"/>
              </a:ext>
            </a:extLst>
          </p:cNvPr>
          <p:cNvSpPr txBox="1"/>
          <p:nvPr/>
        </p:nvSpPr>
        <p:spPr>
          <a:xfrm>
            <a:off x="7842332" y="527111"/>
            <a:ext cx="4071759" cy="317009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UV/Vis stations with NO</a:t>
            </a:r>
            <a:r>
              <a:rPr lang="en-US" sz="2800" b="1" baseline="-25000" dirty="0"/>
              <a:t>2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 err="1"/>
              <a:t>UVVis</a:t>
            </a:r>
            <a:r>
              <a:rPr lang="en-US" sz="2000" dirty="0"/>
              <a:t> NO</a:t>
            </a:r>
            <a:r>
              <a:rPr lang="en-US" sz="2000" baseline="-25000" dirty="0"/>
              <a:t>2</a:t>
            </a:r>
            <a:r>
              <a:rPr lang="en-US" sz="2000" dirty="0"/>
              <a:t> at NDACC Affiliated Stations, fully validated data only.</a:t>
            </a:r>
          </a:p>
          <a:p>
            <a:endParaRPr lang="en-US" sz="2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2B094F8-97DA-4CD5-9466-FC93B91D8E21}"/>
              </a:ext>
            </a:extLst>
          </p:cNvPr>
          <p:cNvGrpSpPr/>
          <p:nvPr/>
        </p:nvGrpSpPr>
        <p:grpSpPr>
          <a:xfrm>
            <a:off x="8176436" y="4423137"/>
            <a:ext cx="2190307" cy="646331"/>
            <a:chOff x="8176436" y="3678862"/>
            <a:chExt cx="2190307" cy="64633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6206F79-55EE-4D43-81B9-45065024E952}"/>
                </a:ext>
              </a:extLst>
            </p:cNvPr>
            <p:cNvSpPr/>
            <p:nvPr/>
          </p:nvSpPr>
          <p:spPr>
            <a:xfrm>
              <a:off x="8176436" y="3689495"/>
              <a:ext cx="276447" cy="25517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2A5F0B0-70C3-4F7F-9E6A-237CF6C259B2}"/>
                </a:ext>
              </a:extLst>
            </p:cNvPr>
            <p:cNvSpPr/>
            <p:nvPr/>
          </p:nvSpPr>
          <p:spPr>
            <a:xfrm rot="18703156">
              <a:off x="8205969" y="4077913"/>
              <a:ext cx="224470" cy="2317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166071-FA8C-444D-A348-93C5FF6DB567}"/>
                </a:ext>
              </a:extLst>
            </p:cNvPr>
            <p:cNvSpPr txBox="1"/>
            <p:nvPr/>
          </p:nvSpPr>
          <p:spPr>
            <a:xfrm>
              <a:off x="8569841" y="3678862"/>
              <a:ext cx="1796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Affiliated</a:t>
              </a:r>
            </a:p>
            <a:p>
              <a:r>
                <a:rPr lang="en-US" dirty="0"/>
                <a:t>Rapid Delivery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8874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t="13577" r="3808" b="43211"/>
          <a:stretch/>
        </p:blipFill>
        <p:spPr bwMode="auto">
          <a:xfrm>
            <a:off x="407893" y="57919"/>
            <a:ext cx="7209227" cy="495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BACB32-29B7-4C98-B896-49DFBEA445F0}"/>
              </a:ext>
            </a:extLst>
          </p:cNvPr>
          <p:cNvSpPr txBox="1"/>
          <p:nvPr/>
        </p:nvSpPr>
        <p:spPr>
          <a:xfrm>
            <a:off x="7842332" y="527111"/>
            <a:ext cx="4071759" cy="378565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UV/Vis stations with NO</a:t>
            </a:r>
            <a:r>
              <a:rPr lang="en-US" sz="2800" b="1" baseline="-25000" dirty="0"/>
              <a:t>2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Including Rapid Delivery Data adds eight stations, and increases the amount of data at a five others.  RD data includes zenith and </a:t>
            </a:r>
            <a:r>
              <a:rPr lang="en-US" sz="2000" dirty="0" err="1"/>
              <a:t>offaxis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34776A-078A-4ED6-B2E7-085C8EC8A804}"/>
              </a:ext>
            </a:extLst>
          </p:cNvPr>
          <p:cNvGrpSpPr/>
          <p:nvPr/>
        </p:nvGrpSpPr>
        <p:grpSpPr>
          <a:xfrm>
            <a:off x="8176436" y="4423137"/>
            <a:ext cx="2190307" cy="646331"/>
            <a:chOff x="8176436" y="3678862"/>
            <a:chExt cx="2190307" cy="64633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9C17728-F3EE-418C-9381-E30BB277F739}"/>
                </a:ext>
              </a:extLst>
            </p:cNvPr>
            <p:cNvSpPr/>
            <p:nvPr/>
          </p:nvSpPr>
          <p:spPr>
            <a:xfrm>
              <a:off x="8176436" y="3689495"/>
              <a:ext cx="276447" cy="25517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DA4D50C-890F-40E0-A0DC-A51B9E923B2F}"/>
                </a:ext>
              </a:extLst>
            </p:cNvPr>
            <p:cNvSpPr/>
            <p:nvPr/>
          </p:nvSpPr>
          <p:spPr>
            <a:xfrm rot="18703156">
              <a:off x="8205969" y="4077913"/>
              <a:ext cx="224470" cy="2317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E4F09E2-F743-4BC9-BDCF-775974F84C2C}"/>
                </a:ext>
              </a:extLst>
            </p:cNvPr>
            <p:cNvSpPr txBox="1"/>
            <p:nvPr/>
          </p:nvSpPr>
          <p:spPr>
            <a:xfrm>
              <a:off x="8569841" y="3678862"/>
              <a:ext cx="1796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Affiliated</a:t>
              </a:r>
            </a:p>
            <a:p>
              <a:r>
                <a:rPr lang="en-US" dirty="0"/>
                <a:t>Rapid Delivery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799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7551CF3-2AD6-4094-A618-7D4CEE759276}"/>
              </a:ext>
            </a:extLst>
          </p:cNvPr>
          <p:cNvGrpSpPr/>
          <p:nvPr/>
        </p:nvGrpSpPr>
        <p:grpSpPr>
          <a:xfrm>
            <a:off x="7949567" y="4260649"/>
            <a:ext cx="1887699" cy="923330"/>
            <a:chOff x="7949567" y="4260649"/>
            <a:chExt cx="1887699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8255878" y="4260649"/>
              <a:ext cx="15813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FTIR</a:t>
              </a:r>
            </a:p>
            <a:p>
              <a:r>
                <a:rPr lang="en-US" dirty="0"/>
                <a:t>UV/Vis</a:t>
              </a:r>
            </a:p>
            <a:p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7949567" y="4308274"/>
              <a:ext cx="245959" cy="25223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7953153" y="4621903"/>
              <a:ext cx="242373" cy="252233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3">
            <a:extLst>
              <a:ext uri="{FF2B5EF4-FFF2-40B4-BE49-F238E27FC236}">
                <a16:creationId xmlns:a16="http://schemas.microsoft.com/office/drawing/2014/main" id="{CF4C88CC-F6B0-43E5-AF3D-DB8429FA7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t="14482" r="2811" b="41558"/>
          <a:stretch/>
        </p:blipFill>
        <p:spPr bwMode="auto">
          <a:xfrm>
            <a:off x="418857" y="174117"/>
            <a:ext cx="7243672" cy="50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0BBEDCF-534B-4C81-9533-84DCFD32B9B2}"/>
              </a:ext>
            </a:extLst>
          </p:cNvPr>
          <p:cNvSpPr txBox="1"/>
          <p:nvPr/>
        </p:nvSpPr>
        <p:spPr>
          <a:xfrm>
            <a:off x="7842332" y="527111"/>
            <a:ext cx="4071759" cy="138499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ALL stations with NO</a:t>
            </a:r>
            <a:r>
              <a:rPr lang="en-US" sz="2800" b="1" baseline="-25000" dirty="0"/>
              <a:t>2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74079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" t="14385" r="2892" b="41719"/>
          <a:stretch/>
        </p:blipFill>
        <p:spPr bwMode="auto">
          <a:xfrm>
            <a:off x="238461" y="141640"/>
            <a:ext cx="7390120" cy="4994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7EB845-27B0-4771-B313-13BCA6E84463}"/>
              </a:ext>
            </a:extLst>
          </p:cNvPr>
          <p:cNvGrpSpPr/>
          <p:nvPr/>
        </p:nvGrpSpPr>
        <p:grpSpPr>
          <a:xfrm>
            <a:off x="7953154" y="4260649"/>
            <a:ext cx="1884112" cy="923330"/>
            <a:chOff x="7953154" y="4260649"/>
            <a:chExt cx="1884112" cy="92333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914927-7168-4DEF-A6A3-BD618524578F}"/>
                </a:ext>
              </a:extLst>
            </p:cNvPr>
            <p:cNvSpPr txBox="1"/>
            <p:nvPr/>
          </p:nvSpPr>
          <p:spPr>
            <a:xfrm>
              <a:off x="8255878" y="4260649"/>
              <a:ext cx="15813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Lidar</a:t>
              </a:r>
            </a:p>
            <a:p>
              <a:r>
                <a:rPr lang="en-US" dirty="0"/>
                <a:t>UV/Vis</a:t>
              </a:r>
            </a:p>
            <a:p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6A4454B-840F-4C52-B828-EF645E7F0242}"/>
                </a:ext>
              </a:extLst>
            </p:cNvPr>
            <p:cNvSpPr/>
            <p:nvPr/>
          </p:nvSpPr>
          <p:spPr>
            <a:xfrm>
              <a:off x="7953154" y="4301925"/>
              <a:ext cx="242373" cy="252232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65F68B0-8D98-477B-9757-C6C45954C9DD}"/>
                </a:ext>
              </a:extLst>
            </p:cNvPr>
            <p:cNvSpPr/>
            <p:nvPr/>
          </p:nvSpPr>
          <p:spPr>
            <a:xfrm>
              <a:off x="7953154" y="4612653"/>
              <a:ext cx="245958" cy="252232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C3BAC52-88E4-4685-A0E6-624A85A72370}"/>
              </a:ext>
            </a:extLst>
          </p:cNvPr>
          <p:cNvSpPr txBox="1"/>
          <p:nvPr/>
        </p:nvSpPr>
        <p:spPr>
          <a:xfrm>
            <a:off x="7842332" y="527111"/>
            <a:ext cx="4071759" cy="347787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ALL stations with Aerosol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All UV/Vis data is Rapid Delivery; all Lidar data is standard NDACC affiliated data.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28248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t="13876" r="3136" b="41961"/>
          <a:stretch/>
        </p:blipFill>
        <p:spPr bwMode="auto">
          <a:xfrm>
            <a:off x="7579369" y="3168595"/>
            <a:ext cx="4530936" cy="308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t="14238" r="3136" b="42881"/>
          <a:stretch/>
        </p:blipFill>
        <p:spPr bwMode="auto">
          <a:xfrm>
            <a:off x="51351" y="160847"/>
            <a:ext cx="4385495" cy="294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1" t="13756" r="3136" b="43122"/>
          <a:stretch/>
        </p:blipFill>
        <p:spPr bwMode="auto">
          <a:xfrm>
            <a:off x="7810560" y="-41172"/>
            <a:ext cx="4319808" cy="294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" t="13710" r="4664" b="42006"/>
          <a:stretch/>
        </p:blipFill>
        <p:spPr bwMode="auto">
          <a:xfrm>
            <a:off x="40716" y="3168595"/>
            <a:ext cx="4313322" cy="306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14692C6-02FB-4761-BC6E-9CA085FE4E71}"/>
              </a:ext>
            </a:extLst>
          </p:cNvPr>
          <p:cNvGrpSpPr/>
          <p:nvPr/>
        </p:nvGrpSpPr>
        <p:grpSpPr>
          <a:xfrm>
            <a:off x="5124885" y="4266094"/>
            <a:ext cx="2190307" cy="646331"/>
            <a:chOff x="8176436" y="3678862"/>
            <a:chExt cx="2190307" cy="6463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745241-4AA3-4338-A508-9EE0B43F8B7E}"/>
                </a:ext>
              </a:extLst>
            </p:cNvPr>
            <p:cNvSpPr/>
            <p:nvPr/>
          </p:nvSpPr>
          <p:spPr>
            <a:xfrm>
              <a:off x="8176436" y="3689495"/>
              <a:ext cx="276447" cy="255178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AA41DB-63EB-40B5-8797-9F4A59FF93B8}"/>
                </a:ext>
              </a:extLst>
            </p:cNvPr>
            <p:cNvSpPr/>
            <p:nvPr/>
          </p:nvSpPr>
          <p:spPr>
            <a:xfrm rot="18703156">
              <a:off x="8205969" y="4077913"/>
              <a:ext cx="224470" cy="23170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7EB9AA-FC20-4262-A3E6-97FFB3B68172}"/>
                </a:ext>
              </a:extLst>
            </p:cNvPr>
            <p:cNvSpPr txBox="1"/>
            <p:nvPr/>
          </p:nvSpPr>
          <p:spPr>
            <a:xfrm>
              <a:off x="8569841" y="3678862"/>
              <a:ext cx="17969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Affiliated</a:t>
              </a:r>
            </a:p>
            <a:p>
              <a:r>
                <a:rPr lang="en-US" dirty="0"/>
                <a:t>Rapid Delivery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C490F77-1AB8-4B5A-9750-E487AF89E456}"/>
              </a:ext>
            </a:extLst>
          </p:cNvPr>
          <p:cNvSpPr txBox="1"/>
          <p:nvPr/>
        </p:nvSpPr>
        <p:spPr>
          <a:xfrm>
            <a:off x="4490625" y="341894"/>
            <a:ext cx="3264531" cy="304698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Maps of stations with O</a:t>
            </a:r>
            <a:r>
              <a:rPr lang="en-US" sz="2400" b="1" baseline="-25000" dirty="0"/>
              <a:t>3</a:t>
            </a:r>
            <a:r>
              <a:rPr lang="en-US" sz="2400" b="1" dirty="0"/>
              <a:t> data in 2017, 2018: FTIR, Microwave, Lidar and UV/Vis.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Includes all but o3sonde.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1665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14480" r="3137" b="41719"/>
          <a:stretch/>
        </p:blipFill>
        <p:spPr bwMode="auto">
          <a:xfrm>
            <a:off x="151813" y="189970"/>
            <a:ext cx="8120652" cy="5594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9125259" y="4165050"/>
            <a:ext cx="5036362" cy="1477328"/>
            <a:chOff x="6575613" y="2723478"/>
            <a:chExt cx="5036362" cy="1477328"/>
          </a:xfrm>
        </p:grpSpPr>
        <p:grpSp>
          <p:nvGrpSpPr>
            <p:cNvPr id="14" name="Group 13"/>
            <p:cNvGrpSpPr/>
            <p:nvPr/>
          </p:nvGrpSpPr>
          <p:grpSpPr>
            <a:xfrm>
              <a:off x="6577396" y="2723478"/>
              <a:ext cx="5034579" cy="1477328"/>
              <a:chOff x="6577396" y="2723478"/>
              <a:chExt cx="5034579" cy="1477328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6577396" y="2723478"/>
                <a:ext cx="503457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  <a:p>
                <a:pPr lvl="1"/>
                <a:r>
                  <a:rPr lang="en-US" dirty="0"/>
                  <a:t>Green star:  WOUDC</a:t>
                </a:r>
              </a:p>
              <a:p>
                <a:pPr lvl="1"/>
                <a:r>
                  <a:rPr lang="en-US" dirty="0"/>
                  <a:t>Blue Star:  SHADOZ</a:t>
                </a:r>
              </a:p>
              <a:p>
                <a:pPr lvl="1"/>
                <a:r>
                  <a:rPr lang="en-US" dirty="0"/>
                  <a:t>Yellow Circle:  ESRL</a:t>
                </a:r>
              </a:p>
              <a:p>
                <a:pPr lvl="1"/>
                <a:r>
                  <a:rPr lang="en-US" dirty="0"/>
                  <a:t>Red square:  NDACC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702013" y="3948099"/>
                <a:ext cx="225911" cy="20439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672431" y="3598476"/>
                <a:ext cx="274320" cy="26356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6575613" y="2858949"/>
              <a:ext cx="4141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00B050"/>
                  </a:solidFill>
                </a:rPr>
                <a:t>*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577401" y="3151203"/>
              <a:ext cx="4141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0070C0"/>
                  </a:solidFill>
                </a:rPr>
                <a:t>*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9B02BEE-F530-4ED4-B6C2-79FE446516A1}"/>
              </a:ext>
            </a:extLst>
          </p:cNvPr>
          <p:cNvSpPr txBox="1"/>
          <p:nvPr/>
        </p:nvSpPr>
        <p:spPr>
          <a:xfrm>
            <a:off x="8303699" y="527111"/>
            <a:ext cx="3610392" cy="378565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</a:t>
            </a:r>
            <a:r>
              <a:rPr lang="en-US" sz="2800" b="1" dirty="0" err="1"/>
              <a:t>Sonde</a:t>
            </a:r>
            <a:r>
              <a:rPr lang="en-US" sz="2800" b="1" dirty="0"/>
              <a:t> stations with O</a:t>
            </a:r>
            <a:r>
              <a:rPr lang="en-US" sz="2800" b="1" baseline="-25000" dirty="0"/>
              <a:t>3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Many o3onde sites are also archived at other databases.  NDACC only has o3sonde data for those sites that complement other NDACC instruments.</a:t>
            </a:r>
          </a:p>
        </p:txBody>
      </p:sp>
    </p:spTree>
    <p:extLst>
      <p:ext uri="{BB962C8B-B14F-4D97-AF65-F5344CB8AC3E}">
        <p14:creationId xmlns:p14="http://schemas.microsoft.com/office/powerpoint/2010/main" val="3555134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5" t="13876" r="3137" b="42202"/>
          <a:stretch/>
        </p:blipFill>
        <p:spPr bwMode="auto">
          <a:xfrm>
            <a:off x="0" y="49136"/>
            <a:ext cx="8158499" cy="5593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0FFF805-CD0F-47CE-ADC3-B000A4E065AF}"/>
              </a:ext>
            </a:extLst>
          </p:cNvPr>
          <p:cNvSpPr txBox="1"/>
          <p:nvPr/>
        </p:nvSpPr>
        <p:spPr>
          <a:xfrm>
            <a:off x="8303699" y="527111"/>
            <a:ext cx="3610392" cy="360098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Notes:</a:t>
            </a:r>
            <a:endParaRPr lang="en-US" dirty="0"/>
          </a:p>
          <a:p>
            <a:r>
              <a:rPr lang="en-US" sz="2000" dirty="0"/>
              <a:t>Some sites do not yet have data archived for 2017-2018 at WOUDC, but have data at NDACC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Ny </a:t>
            </a:r>
            <a:r>
              <a:rPr lang="en-US" sz="2000" dirty="0" err="1"/>
              <a:t>Alesund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Sodankyla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OHP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Izana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South Pole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932C70-67F4-4D6E-AB55-CC394CA61BFD}"/>
              </a:ext>
            </a:extLst>
          </p:cNvPr>
          <p:cNvGrpSpPr/>
          <p:nvPr/>
        </p:nvGrpSpPr>
        <p:grpSpPr>
          <a:xfrm>
            <a:off x="9125259" y="4165050"/>
            <a:ext cx="5036362" cy="1477328"/>
            <a:chOff x="6575613" y="2723478"/>
            <a:chExt cx="5036362" cy="147732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7C3AD0B-014F-4037-B2C7-ADE63BBCF577}"/>
                </a:ext>
              </a:extLst>
            </p:cNvPr>
            <p:cNvGrpSpPr/>
            <p:nvPr/>
          </p:nvGrpSpPr>
          <p:grpSpPr>
            <a:xfrm>
              <a:off x="6577396" y="2723478"/>
              <a:ext cx="5034579" cy="1477328"/>
              <a:chOff x="6577396" y="2723478"/>
              <a:chExt cx="5034579" cy="1477328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E6ECDB-751E-4398-BE1A-D1F19539D965}"/>
                  </a:ext>
                </a:extLst>
              </p:cNvPr>
              <p:cNvSpPr txBox="1"/>
              <p:nvPr/>
            </p:nvSpPr>
            <p:spPr>
              <a:xfrm>
                <a:off x="6577396" y="2723478"/>
                <a:ext cx="503457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  <a:p>
                <a:pPr lvl="1"/>
                <a:r>
                  <a:rPr lang="en-US" dirty="0"/>
                  <a:t>Green star:  WOUDC</a:t>
                </a:r>
              </a:p>
              <a:p>
                <a:pPr lvl="1"/>
                <a:r>
                  <a:rPr lang="en-US" dirty="0"/>
                  <a:t>Blue Star:  SHADOZ</a:t>
                </a:r>
              </a:p>
              <a:p>
                <a:pPr lvl="1"/>
                <a:r>
                  <a:rPr lang="en-US" dirty="0"/>
                  <a:t>Yellow Circle:  ESRL</a:t>
                </a:r>
              </a:p>
              <a:p>
                <a:pPr lvl="1"/>
                <a:r>
                  <a:rPr lang="en-US" dirty="0"/>
                  <a:t>Red square:  NDACC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DD02020-F9B7-4417-91BD-04E23E65F76E}"/>
                  </a:ext>
                </a:extLst>
              </p:cNvPr>
              <p:cNvSpPr/>
              <p:nvPr/>
            </p:nvSpPr>
            <p:spPr>
              <a:xfrm>
                <a:off x="6702013" y="3948099"/>
                <a:ext cx="225911" cy="20439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7FAD1A9B-1DEC-4A42-9A6D-EC960E6F2903}"/>
                  </a:ext>
                </a:extLst>
              </p:cNvPr>
              <p:cNvSpPr/>
              <p:nvPr/>
            </p:nvSpPr>
            <p:spPr>
              <a:xfrm>
                <a:off x="6672431" y="3598476"/>
                <a:ext cx="274320" cy="263562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5E385D-D91B-466C-8288-F93EBBBCE058}"/>
                </a:ext>
              </a:extLst>
            </p:cNvPr>
            <p:cNvSpPr txBox="1"/>
            <p:nvPr/>
          </p:nvSpPr>
          <p:spPr>
            <a:xfrm>
              <a:off x="6575613" y="2858949"/>
              <a:ext cx="4141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00B050"/>
                  </a:solidFill>
                </a:rPr>
                <a:t>*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4AC9F2-78CC-4082-B789-2353E8509391}"/>
                </a:ext>
              </a:extLst>
            </p:cNvPr>
            <p:cNvSpPr txBox="1"/>
            <p:nvPr/>
          </p:nvSpPr>
          <p:spPr>
            <a:xfrm>
              <a:off x="6577401" y="3151203"/>
              <a:ext cx="4141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solidFill>
                    <a:srgbClr val="0070C0"/>
                  </a:solidFill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7368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14962" r="3137" b="41599"/>
          <a:stretch/>
        </p:blipFill>
        <p:spPr bwMode="auto">
          <a:xfrm>
            <a:off x="50995" y="129984"/>
            <a:ext cx="8197217" cy="5537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6FE172-E327-4ABF-8BAC-6AA285A9DE16}"/>
              </a:ext>
            </a:extLst>
          </p:cNvPr>
          <p:cNvSpPr txBox="1"/>
          <p:nvPr/>
        </p:nvSpPr>
        <p:spPr>
          <a:xfrm>
            <a:off x="8303699" y="527111"/>
            <a:ext cx="3610392" cy="181588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Map of ALL stations with O</a:t>
            </a:r>
            <a:r>
              <a:rPr lang="en-US" sz="2800" b="1" baseline="-25000" dirty="0"/>
              <a:t>3</a:t>
            </a:r>
            <a:r>
              <a:rPr lang="en-US" sz="2800" b="1" dirty="0"/>
              <a:t> data in 2017, 2018.</a:t>
            </a:r>
          </a:p>
          <a:p>
            <a:endParaRPr lang="en-US" sz="28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9419E8-278C-4401-9B19-E244C106F9BF}"/>
              </a:ext>
            </a:extLst>
          </p:cNvPr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13" name="Picture 2" descr="https://www.nasa.gov/sites/default/files/thumbnails/image/nasa-logo-web-rgb.png">
              <a:extLst>
                <a:ext uri="{FF2B5EF4-FFF2-40B4-BE49-F238E27FC236}">
                  <a16:creationId xmlns:a16="http://schemas.microsoft.com/office/drawing/2014/main" id="{88C93CD7-DFF6-4E93-B0F1-71C3AB262E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304AA94D-CDD9-49AE-8BE8-B346094B2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" descr="Image result for essic logo">
              <a:extLst>
                <a:ext uri="{FF2B5EF4-FFF2-40B4-BE49-F238E27FC236}">
                  <a16:creationId xmlns:a16="http://schemas.microsoft.com/office/drawing/2014/main" id="{20441102-F232-4021-8C41-04DA72AE0F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 descr="NDACC_Logo_C10_small">
              <a:extLst>
                <a:ext uri="{FF2B5EF4-FFF2-40B4-BE49-F238E27FC236}">
                  <a16:creationId xmlns:a16="http://schemas.microsoft.com/office/drawing/2014/main" id="{4DAE2957-F0AA-4DBE-A3EB-FFCBB2827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7DB6D2-0963-4D2B-9D9C-0541D5B63FF6}"/>
                </a:ext>
              </a:extLst>
            </p:cNvPr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8" name="Picture 6">
              <a:extLst>
                <a:ext uri="{FF2B5EF4-FFF2-40B4-BE49-F238E27FC236}">
                  <a16:creationId xmlns:a16="http://schemas.microsoft.com/office/drawing/2014/main" id="{1BCD4382-B5E3-464E-BA56-978084A346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8CA7DC0-D555-460D-A46E-B4D8F392E3B5}"/>
              </a:ext>
            </a:extLst>
          </p:cNvPr>
          <p:cNvGrpSpPr/>
          <p:nvPr/>
        </p:nvGrpSpPr>
        <p:grpSpPr>
          <a:xfrm>
            <a:off x="8893304" y="3025936"/>
            <a:ext cx="1923956" cy="1754326"/>
            <a:chOff x="8893304" y="2260390"/>
            <a:chExt cx="1923956" cy="175432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302381-ED17-4948-A669-1E163BA6A723}"/>
                </a:ext>
              </a:extLst>
            </p:cNvPr>
            <p:cNvSpPr txBox="1"/>
            <p:nvPr/>
          </p:nvSpPr>
          <p:spPr>
            <a:xfrm>
              <a:off x="9235872" y="2260390"/>
              <a:ext cx="158138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UV/Vis</a:t>
              </a:r>
            </a:p>
            <a:p>
              <a:r>
                <a:rPr lang="en-US" dirty="0"/>
                <a:t>FTIR</a:t>
              </a:r>
            </a:p>
            <a:p>
              <a:r>
                <a:rPr lang="en-US" dirty="0"/>
                <a:t>Lidar</a:t>
              </a:r>
            </a:p>
            <a:p>
              <a:r>
                <a:rPr lang="en-US" dirty="0"/>
                <a:t>Microwave</a:t>
              </a:r>
            </a:p>
            <a:p>
              <a:r>
                <a:rPr lang="en-US" dirty="0" err="1"/>
                <a:t>Sonde</a:t>
              </a:r>
              <a:endParaRPr lang="en-US" dirty="0"/>
            </a:p>
            <a:p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9EC6B44-3CF2-438B-8468-DF6F2B0E95B1}"/>
                </a:ext>
              </a:extLst>
            </p:cNvPr>
            <p:cNvSpPr/>
            <p:nvPr/>
          </p:nvSpPr>
          <p:spPr>
            <a:xfrm>
              <a:off x="8893305" y="2854595"/>
              <a:ext cx="250463" cy="25718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0F4AFF8-E92F-40C7-A9D5-86977FF7ECC8}"/>
                </a:ext>
              </a:extLst>
            </p:cNvPr>
            <p:cNvSpPr/>
            <p:nvPr/>
          </p:nvSpPr>
          <p:spPr>
            <a:xfrm>
              <a:off x="8893304" y="2306417"/>
              <a:ext cx="250464" cy="24352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837841D-0905-4CC6-A054-0F75615700C2}"/>
                </a:ext>
              </a:extLst>
            </p:cNvPr>
            <p:cNvSpPr/>
            <p:nvPr/>
          </p:nvSpPr>
          <p:spPr>
            <a:xfrm>
              <a:off x="8893304" y="2583409"/>
              <a:ext cx="250464" cy="24352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CBAA118-1594-43FE-BB37-35591B94291C}"/>
                </a:ext>
              </a:extLst>
            </p:cNvPr>
            <p:cNvSpPr/>
            <p:nvPr/>
          </p:nvSpPr>
          <p:spPr>
            <a:xfrm>
              <a:off x="8894314" y="3146494"/>
              <a:ext cx="250464" cy="243520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2307400-F65E-47C4-AD13-F43C0EDFF533}"/>
                </a:ext>
              </a:extLst>
            </p:cNvPr>
            <p:cNvSpPr/>
            <p:nvPr/>
          </p:nvSpPr>
          <p:spPr>
            <a:xfrm>
              <a:off x="8893305" y="3427901"/>
              <a:ext cx="250464" cy="243520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9189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1835" y="1602889"/>
            <a:ext cx="6476104" cy="203132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NDACC Data – Data Availability Timelines</a:t>
            </a:r>
          </a:p>
          <a:p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H</a:t>
            </a:r>
            <a:r>
              <a:rPr lang="en-US" sz="2000" baseline="-25000" dirty="0"/>
              <a:t>2</a:t>
            </a:r>
            <a:r>
              <a:rPr lang="en-US" sz="2000" dirty="0"/>
              <a:t>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NO</a:t>
            </a:r>
            <a:r>
              <a:rPr lang="en-US" sz="2000" baseline="-25000" dirty="0"/>
              <a:t>2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Aerosol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O</a:t>
            </a:r>
            <a:r>
              <a:rPr lang="en-US" sz="2000" baseline="-25000" dirty="0"/>
              <a:t>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2769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6" t="14482" r="8223" b="43881"/>
          <a:stretch/>
        </p:blipFill>
        <p:spPr bwMode="auto">
          <a:xfrm>
            <a:off x="430305" y="107576"/>
            <a:ext cx="7390869" cy="607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4" t="14382" r="3060" b="42809"/>
          <a:stretch/>
        </p:blipFill>
        <p:spPr bwMode="auto">
          <a:xfrm>
            <a:off x="7739269" y="350735"/>
            <a:ext cx="4450197" cy="2977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448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14582" r="7653" b="44600"/>
          <a:stretch/>
        </p:blipFill>
        <p:spPr bwMode="auto">
          <a:xfrm>
            <a:off x="494851" y="215151"/>
            <a:ext cx="7336893" cy="586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t="14482" r="2811" b="41558"/>
          <a:stretch/>
        </p:blipFill>
        <p:spPr bwMode="auto">
          <a:xfrm>
            <a:off x="7824395" y="344244"/>
            <a:ext cx="4367605" cy="3020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225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3" t="14181" r="8223" b="42910"/>
          <a:stretch/>
        </p:blipFill>
        <p:spPr bwMode="auto">
          <a:xfrm>
            <a:off x="516367" y="150606"/>
            <a:ext cx="7100047" cy="604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" t="14482" r="2811" b="41558"/>
          <a:stretch/>
        </p:blipFill>
        <p:spPr bwMode="auto">
          <a:xfrm>
            <a:off x="7731808" y="344246"/>
            <a:ext cx="4460192" cy="308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010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" t="14385" r="2892" b="41719"/>
          <a:stretch/>
        </p:blipFill>
        <p:spPr bwMode="auto">
          <a:xfrm>
            <a:off x="7581109" y="323750"/>
            <a:ext cx="4594928" cy="31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6" t="14885" r="6656" b="42237"/>
          <a:stretch/>
        </p:blipFill>
        <p:spPr bwMode="auto">
          <a:xfrm>
            <a:off x="506807" y="176444"/>
            <a:ext cx="7250238" cy="600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953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3" t="14683" r="8223" b="42658"/>
          <a:stretch/>
        </p:blipFill>
        <p:spPr bwMode="auto">
          <a:xfrm>
            <a:off x="494852" y="139849"/>
            <a:ext cx="7189698" cy="603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3624473-D54B-447A-9CF6-03D27F1729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14962" r="3137" b="41599"/>
          <a:stretch/>
        </p:blipFill>
        <p:spPr bwMode="auto">
          <a:xfrm>
            <a:off x="7647324" y="359101"/>
            <a:ext cx="4544676" cy="30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606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8" t="14683" r="8080" b="39575"/>
          <a:stretch/>
        </p:blipFill>
        <p:spPr bwMode="auto">
          <a:xfrm>
            <a:off x="527126" y="129091"/>
            <a:ext cx="6650424" cy="604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97CE218-CF07-458C-9E57-42B0418DC7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14962" r="3137" b="41599"/>
          <a:stretch/>
        </p:blipFill>
        <p:spPr bwMode="auto">
          <a:xfrm>
            <a:off x="7647324" y="359101"/>
            <a:ext cx="4544676" cy="30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7520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1" t="14684" r="7795" b="43780"/>
          <a:stretch/>
        </p:blipFill>
        <p:spPr bwMode="auto">
          <a:xfrm>
            <a:off x="462579" y="140959"/>
            <a:ext cx="7441118" cy="603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4A78589-CA5F-4C2C-960C-D554A9595B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5" t="13876" r="3137" b="42202"/>
          <a:stretch/>
        </p:blipFill>
        <p:spPr bwMode="auto">
          <a:xfrm>
            <a:off x="7706606" y="310077"/>
            <a:ext cx="4460452" cy="305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750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10926" y="1893346"/>
            <a:ext cx="6464737" cy="181588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A Couple of Example Comparisons</a:t>
            </a:r>
          </a:p>
          <a:p>
            <a:pPr algn="ctr"/>
            <a:r>
              <a:rPr lang="en-US" sz="2800" dirty="0"/>
              <a:t>(many more likely in the subsequent talks)</a:t>
            </a:r>
          </a:p>
          <a:p>
            <a:pPr algn="ctr"/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9702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50" y="116632"/>
            <a:ext cx="5774233" cy="6652526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192011" y="6095038"/>
            <a:ext cx="5952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Fig. 2-5</a:t>
            </a:r>
          </a:p>
          <a:p>
            <a:r>
              <a:rPr lang="de-DE" dirty="0"/>
              <a:t>WMO/UNEP Ozone Assessment 2010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6013584" y="1124744"/>
            <a:ext cx="5774234" cy="193899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/>
              <a:t>SAGE I/II </a:t>
            </a:r>
            <a:r>
              <a:rPr lang="de-DE" sz="2400" dirty="0" err="1"/>
              <a:t>and</a:t>
            </a:r>
            <a:r>
              <a:rPr lang="de-DE" sz="2400" dirty="0"/>
              <a:t> NDACC </a:t>
            </a:r>
            <a:r>
              <a:rPr lang="de-DE" sz="2400" dirty="0" err="1"/>
              <a:t>lidars</a:t>
            </a:r>
            <a:r>
              <a:rPr lang="de-DE" sz="2400" dirty="0"/>
              <a:t>, µ</a:t>
            </a:r>
            <a:r>
              <a:rPr lang="de-DE" sz="2400" dirty="0" err="1"/>
              <a:t>waves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long</a:t>
            </a:r>
            <a:r>
              <a:rPr lang="de-DE" sz="2400" dirty="0"/>
              <a:t> </a:t>
            </a:r>
            <a:r>
              <a:rPr lang="de-DE" sz="2400" dirty="0" err="1"/>
              <a:t>ozone</a:t>
            </a:r>
            <a:r>
              <a:rPr lang="de-DE" sz="2400" dirty="0"/>
              <a:t> </a:t>
            </a:r>
            <a:r>
              <a:rPr lang="de-DE" sz="2400" dirty="0" err="1"/>
              <a:t>profile</a:t>
            </a:r>
            <a:r>
              <a:rPr lang="de-DE" sz="2400" dirty="0"/>
              <a:t> </a:t>
            </a:r>
            <a:r>
              <a:rPr lang="de-DE" sz="2400" dirty="0" err="1"/>
              <a:t>records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document</a:t>
            </a:r>
            <a:r>
              <a:rPr lang="de-DE" sz="2400" dirty="0"/>
              <a:t> </a:t>
            </a:r>
            <a:r>
              <a:rPr lang="de-DE" sz="2400" dirty="0" err="1"/>
              <a:t>ozone</a:t>
            </a:r>
            <a:r>
              <a:rPr lang="de-DE" sz="2400" dirty="0"/>
              <a:t> </a:t>
            </a:r>
            <a:r>
              <a:rPr lang="de-DE" sz="2400" dirty="0" err="1"/>
              <a:t>depletion</a:t>
            </a:r>
            <a:r>
              <a:rPr lang="de-DE" sz="2400" dirty="0"/>
              <a:t>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beginning</a:t>
            </a:r>
            <a:r>
              <a:rPr lang="de-DE" sz="2400" dirty="0"/>
              <a:t> </a:t>
            </a:r>
            <a:r>
              <a:rPr lang="de-DE" sz="2400" dirty="0" err="1"/>
              <a:t>recovery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key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ozone</a:t>
            </a:r>
            <a:r>
              <a:rPr lang="de-DE" sz="2400" dirty="0"/>
              <a:t> </a:t>
            </a:r>
            <a:r>
              <a:rPr lang="de-DE" sz="2400" dirty="0" err="1"/>
              <a:t>assessments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699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"/>
          <a:stretch/>
        </p:blipFill>
        <p:spPr bwMode="auto">
          <a:xfrm>
            <a:off x="239350" y="260649"/>
            <a:ext cx="7449977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248128" y="6300028"/>
            <a:ext cx="4704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Fig. 22, Steinbrecht et al. AMT 2008</a:t>
            </a:r>
            <a:endParaRPr lang="en-US" dirty="0"/>
          </a:p>
        </p:txBody>
      </p:sp>
      <p:sp>
        <p:nvSpPr>
          <p:cNvPr id="6" name="Textfeld 5"/>
          <p:cNvSpPr txBox="1"/>
          <p:nvPr/>
        </p:nvSpPr>
        <p:spPr>
          <a:xfrm>
            <a:off x="7536161" y="1048544"/>
            <a:ext cx="4416489" cy="267765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/>
              <a:t>SAGE II </a:t>
            </a:r>
            <a:r>
              <a:rPr lang="de-DE" sz="2400" dirty="0" err="1"/>
              <a:t>and</a:t>
            </a:r>
            <a:r>
              <a:rPr lang="de-DE" sz="2400" dirty="0"/>
              <a:t> NDACC </a:t>
            </a:r>
            <a:r>
              <a:rPr lang="de-DE" sz="2400" dirty="0" err="1"/>
              <a:t>lidars</a:t>
            </a:r>
            <a:endParaRPr lang="de-D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campaign</a:t>
            </a:r>
            <a:r>
              <a:rPr lang="de-DE" sz="2400" dirty="0"/>
              <a:t> in 2005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/>
              <a:t>long</a:t>
            </a:r>
            <a:r>
              <a:rPr lang="de-DE" sz="2400" dirty="0"/>
              <a:t>-term </a:t>
            </a:r>
            <a:r>
              <a:rPr lang="de-DE" sz="2400" dirty="0" err="1"/>
              <a:t>comparison</a:t>
            </a:r>
            <a:r>
              <a:rPr lang="de-DE" sz="2400" dirty="0"/>
              <a:t> 1988 </a:t>
            </a:r>
            <a:r>
              <a:rPr lang="de-DE" sz="2400" dirty="0" err="1"/>
              <a:t>to</a:t>
            </a:r>
            <a:r>
              <a:rPr lang="de-DE" sz="2400" dirty="0"/>
              <a:t> 2003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almost</a:t>
            </a:r>
            <a:r>
              <a:rPr lang="de-DE" sz="2400" dirty="0"/>
              <a:t> </a:t>
            </a:r>
            <a:r>
              <a:rPr lang="de-DE" sz="2400" dirty="0" err="1"/>
              <a:t>no</a:t>
            </a:r>
            <a:r>
              <a:rPr lang="de-DE" sz="2400" dirty="0"/>
              <a:t> </a:t>
            </a:r>
            <a:r>
              <a:rPr lang="de-DE" sz="2400" dirty="0" err="1"/>
              <a:t>bias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virtually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same </a:t>
            </a:r>
            <a:r>
              <a:rPr lang="de-DE" sz="2400" dirty="0" err="1"/>
              <a:t>ozone</a:t>
            </a:r>
            <a:r>
              <a:rPr lang="de-DE" sz="2400" dirty="0"/>
              <a:t> </a:t>
            </a:r>
            <a:r>
              <a:rPr lang="de-DE" sz="2400" dirty="0" err="1"/>
              <a:t>profiles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32907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6688" y="319734"/>
            <a:ext cx="11025963" cy="526297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Final Thoughts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 significant portion of recent data is found in the Rapid Delivery area – some preliminary release, some not fully NDACC participating sites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CAMS (Copernicus Atmospheric Monitoring Service) is providing financial incentives for PIs to supply RD data in less than one month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Data could be Ames (lidar, </a:t>
            </a:r>
            <a:r>
              <a:rPr lang="en-US" sz="2800" dirty="0" err="1"/>
              <a:t>sonde</a:t>
            </a:r>
            <a:r>
              <a:rPr lang="en-US" sz="2800" dirty="0"/>
              <a:t>, microwave) or GEOMS HDF (lidar, microwave, FTIR, UV/Vis).  All RD is GEOMS HDF.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Lidar will have H</a:t>
            </a:r>
            <a:r>
              <a:rPr lang="en-US" sz="2800" baseline="-25000" dirty="0"/>
              <a:t>2</a:t>
            </a:r>
            <a:r>
              <a:rPr lang="en-US" sz="2800" dirty="0"/>
              <a:t>O on board soon – likely appearing in RD first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Most instrument groups have data homogenization (algorithm homogenization, or move toward full centralized processing) in progress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Acknowledgements – DOIs likely to come soon.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new web page – www.ndacc.org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71349" y="6178646"/>
            <a:ext cx="11920651" cy="645680"/>
            <a:chOff x="271349" y="6178646"/>
            <a:chExt cx="11920651" cy="645680"/>
          </a:xfrm>
        </p:grpSpPr>
        <p:pic>
          <p:nvPicPr>
            <p:cNvPr id="5" name="Picture 2" descr="https://www.nasa.gov/sites/default/files/thumbnails/image/nasa-logo-web-rgb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7" t="9399" r="25592" b="9449"/>
            <a:stretch/>
          </p:blipFill>
          <p:spPr bwMode="auto">
            <a:xfrm>
              <a:off x="10580123" y="6230469"/>
              <a:ext cx="591671" cy="490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7783" y="6178646"/>
              <a:ext cx="595536" cy="59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Image result for essic logo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3699" y="6230469"/>
              <a:ext cx="1485746" cy="593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NDACC_Logo_C10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349" y="6230468"/>
              <a:ext cx="772143" cy="54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83341" y="6324962"/>
              <a:ext cx="4668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SAGE III Science Team Meeting: October 30, 2018, Langley, VA</a:t>
              </a:r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62830" y="6251303"/>
              <a:ext cx="1029170" cy="448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38942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1243</Words>
  <Application>Microsoft Macintosh PowerPoint</Application>
  <PresentationFormat>Widescreen</PresentationFormat>
  <Paragraphs>182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jdwild@comcast.net</dc:creator>
  <cp:lastModifiedBy>allison.b.leybold@nasa.gov</cp:lastModifiedBy>
  <cp:revision>72</cp:revision>
  <dcterms:created xsi:type="dcterms:W3CDTF">2018-10-08T20:38:05Z</dcterms:created>
  <dcterms:modified xsi:type="dcterms:W3CDTF">2018-10-30T11:55:54Z</dcterms:modified>
</cp:coreProperties>
</file>