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30"/>
  </p:notesMasterIdLst>
  <p:handoutMasterIdLst>
    <p:handoutMasterId r:id="rId31"/>
  </p:handoutMasterIdLst>
  <p:sldIdLst>
    <p:sldId id="753" r:id="rId2"/>
    <p:sldId id="994" r:id="rId3"/>
    <p:sldId id="987" r:id="rId4"/>
    <p:sldId id="990" r:id="rId5"/>
    <p:sldId id="991" r:id="rId6"/>
    <p:sldId id="992" r:id="rId7"/>
    <p:sldId id="993" r:id="rId8"/>
    <p:sldId id="966" r:id="rId9"/>
    <p:sldId id="967" r:id="rId10"/>
    <p:sldId id="970" r:id="rId11"/>
    <p:sldId id="971" r:id="rId12"/>
    <p:sldId id="972" r:id="rId13"/>
    <p:sldId id="986" r:id="rId14"/>
    <p:sldId id="973" r:id="rId15"/>
    <p:sldId id="976" r:id="rId16"/>
    <p:sldId id="968" r:id="rId17"/>
    <p:sldId id="974" r:id="rId18"/>
    <p:sldId id="981" r:id="rId19"/>
    <p:sldId id="983" r:id="rId20"/>
    <p:sldId id="984" r:id="rId21"/>
    <p:sldId id="985" r:id="rId22"/>
    <p:sldId id="975" r:id="rId23"/>
    <p:sldId id="977" r:id="rId24"/>
    <p:sldId id="978" r:id="rId25"/>
    <p:sldId id="979" r:id="rId26"/>
    <p:sldId id="989" r:id="rId27"/>
    <p:sldId id="969" r:id="rId28"/>
    <p:sldId id="980" r:id="rId2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8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October 30-31, 2018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October 30-31, 2018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sage.nas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2018 </a:t>
            </a: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Team Meeting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30-31,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60" y="857250"/>
            <a:ext cx="5192680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398197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Internet access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Wireless connection for visitors: log into “</a:t>
            </a:r>
            <a:r>
              <a:rPr lang="en-US" dirty="0" err="1"/>
              <a:t>nasaguest</a:t>
            </a:r>
            <a:r>
              <a:rPr lang="en-US" dirty="0"/>
              <a:t>” and open a clean browser window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Wireless connection for NASA-badged employees: log into “</a:t>
            </a:r>
            <a:r>
              <a:rPr lang="en-US" dirty="0" err="1"/>
              <a:t>nasa</a:t>
            </a:r>
            <a:r>
              <a:rPr lang="en-US" dirty="0"/>
              <a:t>”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Call-in: 1-844-467-6272, #896850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Lunch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Lunch will be on your own; the </a:t>
            </a:r>
            <a:r>
              <a:rPr lang="en-US" dirty="0" err="1"/>
              <a:t>LaRC</a:t>
            </a:r>
            <a:r>
              <a:rPr lang="en-US" dirty="0"/>
              <a:t> Cafeteria is at the north end of the building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Meeting location: 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Restrooms – out the door, left, then left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Coffee, etc. in the back of the room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Flight Mission Support Center (FMSC) on second floor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143695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Directions to Meeting (Building 2102)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1379" y="1198179"/>
            <a:ext cx="952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2102</a:t>
            </a:r>
          </a:p>
        </p:txBody>
      </p:sp>
    </p:spTree>
    <p:extLst>
      <p:ext uri="{BB962C8B-B14F-4D97-AF65-F5344CB8AC3E}">
        <p14:creationId xmlns:p14="http://schemas.microsoft.com/office/powerpoint/2010/main" val="2332120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1" y="857250"/>
            <a:ext cx="7824618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2102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9570" y="3808949"/>
            <a:ext cx="117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REID 3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439570" y="3462108"/>
            <a:ext cx="296391" cy="390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3393" y="2787455"/>
            <a:ext cx="204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CAFETERIA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234152" y="2787455"/>
            <a:ext cx="514291" cy="201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34152" y="1147175"/>
            <a:ext cx="1410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EATING SPACE</a:t>
            </a:r>
          </a:p>
        </p:txBody>
      </p:sp>
    </p:spTree>
    <p:extLst>
      <p:ext uri="{BB962C8B-B14F-4D97-AF65-F5344CB8AC3E}">
        <p14:creationId xmlns:p14="http://schemas.microsoft.com/office/powerpoint/2010/main" val="212156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Communicate to the ROSES Science Team the status of:</a:t>
            </a:r>
          </a:p>
          <a:p>
            <a:pPr lvl="1"/>
            <a:r>
              <a:rPr lang="en-US" dirty="0"/>
              <a:t>Mission</a:t>
            </a:r>
          </a:p>
          <a:p>
            <a:pPr lvl="1"/>
            <a:r>
              <a:rPr lang="en-US" dirty="0"/>
              <a:t>Operations</a:t>
            </a:r>
          </a:p>
          <a:p>
            <a:pPr lvl="1"/>
            <a:r>
              <a:rPr lang="en-US" dirty="0"/>
              <a:t>Data processing</a:t>
            </a:r>
          </a:p>
          <a:p>
            <a:pPr lvl="1"/>
            <a:r>
              <a:rPr lang="en-US" dirty="0"/>
              <a:t>Validation</a:t>
            </a:r>
          </a:p>
          <a:p>
            <a:r>
              <a:rPr lang="en-US" dirty="0"/>
              <a:t>Initiate and foster collaborations amongst the Science Team and the Mission Team</a:t>
            </a:r>
          </a:p>
          <a:p>
            <a:r>
              <a:rPr lang="en-US" dirty="0"/>
              <a:t>Do good science…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323009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66" y="843658"/>
            <a:ext cx="3615067" cy="39992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493" y="843658"/>
            <a:ext cx="3739419" cy="399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01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Mission Overview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D. Flittner &amp; M. Roell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Overview of mission</a:t>
            </a:r>
          </a:p>
          <a:p>
            <a:r>
              <a:rPr lang="en-US" dirty="0"/>
              <a:t>Current status of mission</a:t>
            </a:r>
          </a:p>
          <a:p>
            <a:r>
              <a:rPr lang="en-US" dirty="0"/>
              <a:t>Road ahead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2075135"/>
          </a:xfrm>
        </p:spPr>
        <p:txBody>
          <a:bodyPr/>
          <a:lstStyle/>
          <a:p>
            <a:r>
              <a:rPr lang="en-US" dirty="0"/>
              <a:t>Monitor the vertical distribution of aerosol, ozone and other trace gases in the Earth’s stratosphere and upper troposphere</a:t>
            </a:r>
          </a:p>
          <a:p>
            <a:r>
              <a:rPr lang="en-US" dirty="0"/>
              <a:t>SAGE III/ISS will provide data necessary to:</a:t>
            </a:r>
          </a:p>
          <a:p>
            <a:pPr lvl="1"/>
            <a:r>
              <a:rPr lang="en-US" dirty="0"/>
              <a:t>Assess the state of the recovery in the distribution of ozone</a:t>
            </a:r>
          </a:p>
          <a:p>
            <a:pPr lvl="1"/>
            <a:r>
              <a:rPr lang="en-US" dirty="0"/>
              <a:t>Extend the stratospheric aerosol measurement record needed by Climate and Ozone models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of SAGE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170" y="2605895"/>
            <a:ext cx="4950629" cy="2119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8250" y="4472405"/>
            <a:ext cx="1330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Steinbrecht</a:t>
            </a:r>
            <a:r>
              <a:rPr lang="en-US" sz="1600" i="1" dirty="0"/>
              <a:t>, et al.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715" y="4606457"/>
            <a:ext cx="4179055" cy="3734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5170" y="4451212"/>
            <a:ext cx="595545" cy="2740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400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76200" y="2848328"/>
            <a:ext cx="4325532" cy="207513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Gain further insight into key processes contributing to ozone and aerosol variability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6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762661"/>
            <a:ext cx="8991600" cy="4012406"/>
          </a:xfrm>
        </p:spPr>
        <p:txBody>
          <a:bodyPr/>
          <a:lstStyle/>
          <a:p>
            <a:r>
              <a:rPr lang="en-US" dirty="0"/>
              <a:t>Proposal submitted and selected in 1988 as EOS mission</a:t>
            </a:r>
          </a:p>
          <a:p>
            <a:pPr lvl="1"/>
            <a:r>
              <a:rPr lang="en-US" dirty="0"/>
              <a:t>Three instruments: mid-inclined orbit (SAGE II – like) for most of the globe; high-inclined orbit for polar regions; instrument of opportunity (FOO).</a:t>
            </a:r>
          </a:p>
          <a:p>
            <a:r>
              <a:rPr lang="en-US" dirty="0"/>
              <a:t>Instruments built by Ball Aerospace</a:t>
            </a:r>
          </a:p>
          <a:p>
            <a:pPr lvl="1"/>
            <a:r>
              <a:rPr lang="en-US" dirty="0"/>
              <a:t>All units delivered in late 1990s, early 2000</a:t>
            </a:r>
          </a:p>
          <a:p>
            <a:r>
              <a:rPr lang="en-US" dirty="0"/>
              <a:t>NASA HQ played match maker for two of the three instruments</a:t>
            </a:r>
          </a:p>
          <a:p>
            <a:pPr lvl="1"/>
            <a:r>
              <a:rPr lang="en-US" dirty="0"/>
              <a:t>High-inclined: Hosted payload on Russian Meteor 3M </a:t>
            </a:r>
            <a:r>
              <a:rPr lang="en-US" dirty="0" err="1"/>
              <a:t>meteorlogical</a:t>
            </a:r>
            <a:r>
              <a:rPr lang="en-US" dirty="0"/>
              <a:t> satellite: Dec. 2001 – Apr. 2006</a:t>
            </a:r>
          </a:p>
          <a:p>
            <a:pPr lvl="1"/>
            <a:r>
              <a:rPr lang="en-US" dirty="0"/>
              <a:t>Mid-inclined: Hosted payload on International Space Station (ISS)</a:t>
            </a:r>
          </a:p>
          <a:p>
            <a:pPr lvl="2"/>
            <a:r>
              <a:rPr lang="en-US" dirty="0"/>
              <a:t>ISS arranged additional hardware to place SAGE in the correct orientation – Hexapod provided by European Space Agency via </a:t>
            </a:r>
            <a:r>
              <a:rPr lang="en-US" dirty="0" err="1"/>
              <a:t>Alenia</a:t>
            </a:r>
            <a:r>
              <a:rPr lang="en-US" dirty="0"/>
              <a:t>  </a:t>
            </a:r>
          </a:p>
          <a:p>
            <a:r>
              <a:rPr lang="en-US" dirty="0"/>
              <a:t>ISS mission postponed 2005</a:t>
            </a:r>
          </a:p>
          <a:p>
            <a:pPr lvl="1"/>
            <a:r>
              <a:rPr lang="en-US" dirty="0"/>
              <a:t>Hardware &amp; Software delivered to close-out Ball contract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157560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Science community support for SAGE measurements prompts NASA to restart SAGE III/ISS in 2010 as climate continuity mission</a:t>
            </a:r>
          </a:p>
          <a:p>
            <a:r>
              <a:rPr lang="en-US" dirty="0"/>
              <a:t>Strict marching orders to reuse hardware and software</a:t>
            </a:r>
          </a:p>
          <a:p>
            <a:pPr lvl="1"/>
            <a:r>
              <a:rPr lang="en-US" dirty="0"/>
              <a:t>SAGE taken out of storage showed same performance as day it was stored</a:t>
            </a:r>
          </a:p>
          <a:p>
            <a:pPr lvl="1"/>
            <a:r>
              <a:rPr lang="en-US" dirty="0"/>
              <a:t>Hexapod removed from storage and refurbished by ESA</a:t>
            </a:r>
          </a:p>
          <a:p>
            <a:r>
              <a:rPr lang="en-US" dirty="0"/>
              <a:t>Baseline mission period of 3 years</a:t>
            </a:r>
          </a:p>
          <a:p>
            <a:r>
              <a:rPr lang="en-US" dirty="0"/>
              <a:t>ISS external payload opportunities evolved since 2005</a:t>
            </a:r>
          </a:p>
          <a:p>
            <a:pPr lvl="1"/>
            <a:r>
              <a:rPr lang="en-US" dirty="0"/>
              <a:t>Need to bring own 90° bracket; secured a choice seat up front</a:t>
            </a:r>
          </a:p>
          <a:p>
            <a:r>
              <a:rPr lang="en-US" dirty="0"/>
              <a:t>Payload augmented to characterize the relatively unknown ISS external environment for optical Earth remote sensing instruments</a:t>
            </a:r>
          </a:p>
          <a:p>
            <a:pPr lvl="1"/>
            <a:r>
              <a:rPr lang="en-US" dirty="0"/>
              <a:t>Contamination Monitoring Package</a:t>
            </a:r>
          </a:p>
          <a:p>
            <a:pPr lvl="1"/>
            <a:r>
              <a:rPr lang="en-US" dirty="0"/>
              <a:t>Disturbance Monitoring Package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1885715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 – Mission Architecture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pic>
        <p:nvPicPr>
          <p:cNvPr id="5" name="Picture 3" descr="MISSION ARCHITE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767160"/>
            <a:ext cx="65151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85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561112"/>
          </a:xfrm>
        </p:spPr>
        <p:txBody>
          <a:bodyPr/>
          <a:lstStyle/>
          <a:p>
            <a:r>
              <a:rPr lang="en-US" dirty="0"/>
              <a:t>Collaborative effort: NASA (SMD, </a:t>
            </a:r>
            <a:r>
              <a:rPr lang="en-US" dirty="0">
                <a:solidFill>
                  <a:srgbClr val="00B050"/>
                </a:solidFill>
              </a:rPr>
              <a:t>HEOMD-ISS</a:t>
            </a:r>
            <a:r>
              <a:rPr lang="en-US" dirty="0"/>
              <a:t>) &amp;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ESA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Integrated Payload (IP)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6563" y="1291408"/>
            <a:ext cx="8122394" cy="3852092"/>
            <a:chOff x="-185217" y="1031766"/>
            <a:chExt cx="9498334" cy="5236799"/>
          </a:xfrm>
        </p:grpSpPr>
        <p:grpSp>
          <p:nvGrpSpPr>
            <p:cNvPr id="6" name="Group 5"/>
            <p:cNvGrpSpPr/>
            <p:nvPr/>
          </p:nvGrpSpPr>
          <p:grpSpPr>
            <a:xfrm>
              <a:off x="-185217" y="1031766"/>
              <a:ext cx="9498334" cy="5236799"/>
              <a:chOff x="-112542" y="1103213"/>
              <a:chExt cx="9498334" cy="5236799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-112542" y="1103213"/>
                <a:ext cx="9073574" cy="5236799"/>
                <a:chOff x="-112542" y="1103213"/>
                <a:chExt cx="9073574" cy="5236799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848158" y="1254117"/>
                  <a:ext cx="7112874" cy="5085895"/>
                  <a:chOff x="1848158" y="1254117"/>
                  <a:chExt cx="7112874" cy="5085895"/>
                </a:xfrm>
              </p:grpSpPr>
              <p:grpSp>
                <p:nvGrpSpPr>
                  <p:cNvPr id="25" name="Group 24"/>
                  <p:cNvGrpSpPr/>
                  <p:nvPr/>
                </p:nvGrpSpPr>
                <p:grpSpPr>
                  <a:xfrm>
                    <a:off x="1848158" y="1254117"/>
                    <a:ext cx="6988243" cy="5085895"/>
                    <a:chOff x="1848158" y="1254117"/>
                    <a:chExt cx="6988243" cy="5085895"/>
                  </a:xfrm>
                </p:grpSpPr>
                <p:pic>
                  <p:nvPicPr>
                    <p:cNvPr id="29" name="Picture 28"/>
                    <p:cNvPicPr>
                      <a:picLocks noChangeAspect="1"/>
                    </p:cNvPicPr>
                    <p:nvPr/>
                  </p:nvPicPr>
                  <p:blipFill rotWithShape="1">
                    <a:blip r:embed="rId2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1848158" y="1254117"/>
                      <a:ext cx="5475356" cy="508589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0" name="Rectangle 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23514" y="3592832"/>
                      <a:ext cx="1512887" cy="73866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/>
                    <a:p>
                      <a:r>
                        <a:rPr lang="en-US" sz="1400" b="1" dirty="0">
                          <a:cs typeface="Arial" pitchFamily="34" charset="0"/>
                        </a:rPr>
                        <a:t>Interface Adapter Module (IAM)</a:t>
                      </a:r>
                      <a:endParaRPr lang="en-US" sz="1100" dirty="0"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 rot="10800000" flipH="1" flipV="1">
                      <a:off x="6815137" y="3962164"/>
                      <a:ext cx="583189" cy="216930"/>
                    </a:xfrm>
                    <a:custGeom>
                      <a:avLst/>
                      <a:gdLst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2575560 w 2575560"/>
                        <a:gd name="connsiteY2" fmla="*/ 0 h 457200"/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1615440 w 2575560"/>
                        <a:gd name="connsiteY2" fmla="*/ 30480 h 457200"/>
                        <a:gd name="connsiteX3" fmla="*/ 2575560 w 2575560"/>
                        <a:gd name="connsiteY3" fmla="*/ 0 h 457200"/>
                        <a:gd name="connsiteX0" fmla="*/ 0 w 2458656"/>
                        <a:gd name="connsiteY0" fmla="*/ 581690 h 581690"/>
                        <a:gd name="connsiteX1" fmla="*/ 1028700 w 2458656"/>
                        <a:gd name="connsiteY1" fmla="*/ 581690 h 581690"/>
                        <a:gd name="connsiteX2" fmla="*/ 1615440 w 2458656"/>
                        <a:gd name="connsiteY2" fmla="*/ 154970 h 581690"/>
                        <a:gd name="connsiteX3" fmla="*/ 2458656 w 2458656"/>
                        <a:gd name="connsiteY3" fmla="*/ 0 h 581690"/>
                        <a:gd name="connsiteX0" fmla="*/ -1 w 1788247"/>
                        <a:gd name="connsiteY0" fmla="*/ 1007950 h 1007950"/>
                        <a:gd name="connsiteX1" fmla="*/ 358291 w 1788247"/>
                        <a:gd name="connsiteY1" fmla="*/ 581690 h 1007950"/>
                        <a:gd name="connsiteX2" fmla="*/ 945031 w 1788247"/>
                        <a:gd name="connsiteY2" fmla="*/ 154970 h 1007950"/>
                        <a:gd name="connsiteX3" fmla="*/ 1788247 w 1788247"/>
                        <a:gd name="connsiteY3" fmla="*/ 0 h 1007950"/>
                        <a:gd name="connsiteX0" fmla="*/ 354299 w 2142547"/>
                        <a:gd name="connsiteY0" fmla="*/ 1007950 h 1007950"/>
                        <a:gd name="connsiteX1" fmla="*/ 0 w 2142547"/>
                        <a:gd name="connsiteY1" fmla="*/ 895735 h 1007950"/>
                        <a:gd name="connsiteX2" fmla="*/ 1299331 w 2142547"/>
                        <a:gd name="connsiteY2" fmla="*/ 154970 h 1007950"/>
                        <a:gd name="connsiteX3" fmla="*/ 2142547 w 2142547"/>
                        <a:gd name="connsiteY3" fmla="*/ 0 h 1007950"/>
                        <a:gd name="connsiteX0" fmla="*/ 354299 w 2142547"/>
                        <a:gd name="connsiteY0" fmla="*/ 1290345 h 1290345"/>
                        <a:gd name="connsiteX1" fmla="*/ 0 w 2142547"/>
                        <a:gd name="connsiteY1" fmla="*/ 1178130 h 1290345"/>
                        <a:gd name="connsiteX2" fmla="*/ 1803232 w 2142547"/>
                        <a:gd name="connsiteY2" fmla="*/ 0 h 1290345"/>
                        <a:gd name="connsiteX3" fmla="*/ 2142547 w 2142547"/>
                        <a:gd name="connsiteY3" fmla="*/ 282395 h 1290345"/>
                        <a:gd name="connsiteX0" fmla="*/ 354299 w 2215695"/>
                        <a:gd name="connsiteY0" fmla="*/ 1007950 h 1007950"/>
                        <a:gd name="connsiteX1" fmla="*/ 0 w 2215695"/>
                        <a:gd name="connsiteY1" fmla="*/ 895735 h 1007950"/>
                        <a:gd name="connsiteX2" fmla="*/ 2215696 w 2215695"/>
                        <a:gd name="connsiteY2" fmla="*/ 547945 h 1007950"/>
                        <a:gd name="connsiteX3" fmla="*/ 2142547 w 2215695"/>
                        <a:gd name="connsiteY3" fmla="*/ 0 h 1007950"/>
                        <a:gd name="connsiteX0" fmla="*/ 354299 w 2157331"/>
                        <a:gd name="connsiteY0" fmla="*/ 1007950 h 1007950"/>
                        <a:gd name="connsiteX1" fmla="*/ 0 w 2157331"/>
                        <a:gd name="connsiteY1" fmla="*/ 895735 h 1007950"/>
                        <a:gd name="connsiteX2" fmla="*/ 2157331 w 2157331"/>
                        <a:gd name="connsiteY2" fmla="*/ 331367 h 1007950"/>
                        <a:gd name="connsiteX3" fmla="*/ 2142547 w 2157331"/>
                        <a:gd name="connsiteY3" fmla="*/ 0 h 1007950"/>
                        <a:gd name="connsiteX0" fmla="*/ 1527121 w 3330153"/>
                        <a:gd name="connsiteY0" fmla="*/ 1007950 h 1007950"/>
                        <a:gd name="connsiteX1" fmla="*/ 1 w 3330153"/>
                        <a:gd name="connsiteY1" fmla="*/ 238719 h 1007950"/>
                        <a:gd name="connsiteX2" fmla="*/ 3330153 w 3330153"/>
                        <a:gd name="connsiteY2" fmla="*/ 331367 h 1007950"/>
                        <a:gd name="connsiteX3" fmla="*/ 3315369 w 3330153"/>
                        <a:gd name="connsiteY3" fmla="*/ 0 h 1007950"/>
                        <a:gd name="connsiteX0" fmla="*/ -1 w 3330151"/>
                        <a:gd name="connsiteY0" fmla="*/ 238719 h 331367"/>
                        <a:gd name="connsiteX1" fmla="*/ 3330151 w 3330151"/>
                        <a:gd name="connsiteY1" fmla="*/ 331367 h 331367"/>
                        <a:gd name="connsiteX2" fmla="*/ 3315367 w 3330151"/>
                        <a:gd name="connsiteY2" fmla="*/ 0 h 331367"/>
                        <a:gd name="connsiteX0" fmla="*/ 1 w 3433269"/>
                        <a:gd name="connsiteY0" fmla="*/ 238719 h 538954"/>
                        <a:gd name="connsiteX1" fmla="*/ 3433270 w 3433269"/>
                        <a:gd name="connsiteY1" fmla="*/ 538954 h 538954"/>
                        <a:gd name="connsiteX2" fmla="*/ 3315369 w 3433269"/>
                        <a:gd name="connsiteY2" fmla="*/ 0 h 538954"/>
                        <a:gd name="connsiteX0" fmla="*/ 0 w 3336106"/>
                        <a:gd name="connsiteY0" fmla="*/ 931033 h 931033"/>
                        <a:gd name="connsiteX1" fmla="*/ 3336106 w 3336106"/>
                        <a:gd name="connsiteY1" fmla="*/ 538954 h 931033"/>
                        <a:gd name="connsiteX2" fmla="*/ 3218205 w 3336106"/>
                        <a:gd name="connsiteY2" fmla="*/ 0 h 931033"/>
                        <a:gd name="connsiteX0" fmla="*/ 0 w 3770437"/>
                        <a:gd name="connsiteY0" fmla="*/ 986610 h 986610"/>
                        <a:gd name="connsiteX1" fmla="*/ 3336106 w 3770437"/>
                        <a:gd name="connsiteY1" fmla="*/ 594531 h 986610"/>
                        <a:gd name="connsiteX2" fmla="*/ 3770437 w 3770437"/>
                        <a:gd name="connsiteY2" fmla="*/ 0 h 986610"/>
                        <a:gd name="connsiteX0" fmla="*/ 0 w 3756717"/>
                        <a:gd name="connsiteY0" fmla="*/ 1041975 h 1041975"/>
                        <a:gd name="connsiteX1" fmla="*/ 3322386 w 3756717"/>
                        <a:gd name="connsiteY1" fmla="*/ 59453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454930 w 3756717"/>
                        <a:gd name="connsiteY1" fmla="*/ 1768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396185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2861184 w 3756717"/>
                        <a:gd name="connsiteY1" fmla="*/ 0 h 1041975"/>
                        <a:gd name="connsiteX2" fmla="*/ 3756717 w 3756717"/>
                        <a:gd name="connsiteY2" fmla="*/ 0 h 10419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756717" h="1041975">
                          <a:moveTo>
                            <a:pt x="0" y="1041975"/>
                          </a:moveTo>
                          <a:lnTo>
                            <a:pt x="2861184" y="0"/>
                          </a:lnTo>
                          <a:lnTo>
                            <a:pt x="3756717" y="0"/>
                          </a:lnTo>
                        </a:path>
                      </a:pathLst>
                    </a:custGeom>
                    <a:ln w="19050">
                      <a:solidFill>
                        <a:schemeClr val="tx1"/>
                      </a:solidFill>
                      <a:headEnd type="triangle" w="med" len="lg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 sz="1600" dirty="0"/>
                    </a:p>
                  </p:txBody>
                </p:sp>
              </p:grpSp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6018416" y="5295246"/>
                    <a:ext cx="2942616" cy="787654"/>
                    <a:chOff x="6018416" y="5295246"/>
                    <a:chExt cx="2942616" cy="787654"/>
                  </a:xfrm>
                </p:grpSpPr>
                <p:sp>
                  <p:nvSpPr>
                    <p:cNvPr id="27" name="Freeform 26"/>
                    <p:cNvSpPr/>
                    <p:nvPr/>
                  </p:nvSpPr>
                  <p:spPr>
                    <a:xfrm rot="10800000" flipH="1">
                      <a:off x="6018416" y="5570143"/>
                      <a:ext cx="1251139" cy="187718"/>
                    </a:xfrm>
                    <a:custGeom>
                      <a:avLst/>
                      <a:gdLst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2575560 w 2575560"/>
                        <a:gd name="connsiteY2" fmla="*/ 0 h 457200"/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1615440 w 2575560"/>
                        <a:gd name="connsiteY2" fmla="*/ 30480 h 457200"/>
                        <a:gd name="connsiteX3" fmla="*/ 2575560 w 2575560"/>
                        <a:gd name="connsiteY3" fmla="*/ 0 h 457200"/>
                        <a:gd name="connsiteX0" fmla="*/ 0 w 2458656"/>
                        <a:gd name="connsiteY0" fmla="*/ 581690 h 581690"/>
                        <a:gd name="connsiteX1" fmla="*/ 1028700 w 2458656"/>
                        <a:gd name="connsiteY1" fmla="*/ 581690 h 581690"/>
                        <a:gd name="connsiteX2" fmla="*/ 1615440 w 2458656"/>
                        <a:gd name="connsiteY2" fmla="*/ 154970 h 581690"/>
                        <a:gd name="connsiteX3" fmla="*/ 2458656 w 2458656"/>
                        <a:gd name="connsiteY3" fmla="*/ 0 h 581690"/>
                        <a:gd name="connsiteX0" fmla="*/ -1 w 1788247"/>
                        <a:gd name="connsiteY0" fmla="*/ 1007950 h 1007950"/>
                        <a:gd name="connsiteX1" fmla="*/ 358291 w 1788247"/>
                        <a:gd name="connsiteY1" fmla="*/ 581690 h 1007950"/>
                        <a:gd name="connsiteX2" fmla="*/ 945031 w 1788247"/>
                        <a:gd name="connsiteY2" fmla="*/ 154970 h 1007950"/>
                        <a:gd name="connsiteX3" fmla="*/ 1788247 w 1788247"/>
                        <a:gd name="connsiteY3" fmla="*/ 0 h 1007950"/>
                        <a:gd name="connsiteX0" fmla="*/ 354299 w 2142547"/>
                        <a:gd name="connsiteY0" fmla="*/ 1007950 h 1007950"/>
                        <a:gd name="connsiteX1" fmla="*/ 0 w 2142547"/>
                        <a:gd name="connsiteY1" fmla="*/ 895735 h 1007950"/>
                        <a:gd name="connsiteX2" fmla="*/ 1299331 w 2142547"/>
                        <a:gd name="connsiteY2" fmla="*/ 154970 h 1007950"/>
                        <a:gd name="connsiteX3" fmla="*/ 2142547 w 2142547"/>
                        <a:gd name="connsiteY3" fmla="*/ 0 h 1007950"/>
                        <a:gd name="connsiteX0" fmla="*/ 354299 w 2142547"/>
                        <a:gd name="connsiteY0" fmla="*/ 1290345 h 1290345"/>
                        <a:gd name="connsiteX1" fmla="*/ 0 w 2142547"/>
                        <a:gd name="connsiteY1" fmla="*/ 1178130 h 1290345"/>
                        <a:gd name="connsiteX2" fmla="*/ 1803232 w 2142547"/>
                        <a:gd name="connsiteY2" fmla="*/ 0 h 1290345"/>
                        <a:gd name="connsiteX3" fmla="*/ 2142547 w 2142547"/>
                        <a:gd name="connsiteY3" fmla="*/ 282395 h 1290345"/>
                        <a:gd name="connsiteX0" fmla="*/ 354299 w 2215695"/>
                        <a:gd name="connsiteY0" fmla="*/ 1007950 h 1007950"/>
                        <a:gd name="connsiteX1" fmla="*/ 0 w 2215695"/>
                        <a:gd name="connsiteY1" fmla="*/ 895735 h 1007950"/>
                        <a:gd name="connsiteX2" fmla="*/ 2215696 w 2215695"/>
                        <a:gd name="connsiteY2" fmla="*/ 547945 h 1007950"/>
                        <a:gd name="connsiteX3" fmla="*/ 2142547 w 2215695"/>
                        <a:gd name="connsiteY3" fmla="*/ 0 h 1007950"/>
                        <a:gd name="connsiteX0" fmla="*/ 354299 w 2157331"/>
                        <a:gd name="connsiteY0" fmla="*/ 1007950 h 1007950"/>
                        <a:gd name="connsiteX1" fmla="*/ 0 w 2157331"/>
                        <a:gd name="connsiteY1" fmla="*/ 895735 h 1007950"/>
                        <a:gd name="connsiteX2" fmla="*/ 2157331 w 2157331"/>
                        <a:gd name="connsiteY2" fmla="*/ 331367 h 1007950"/>
                        <a:gd name="connsiteX3" fmla="*/ 2142547 w 2157331"/>
                        <a:gd name="connsiteY3" fmla="*/ 0 h 1007950"/>
                        <a:gd name="connsiteX0" fmla="*/ 1527121 w 3330153"/>
                        <a:gd name="connsiteY0" fmla="*/ 1007950 h 1007950"/>
                        <a:gd name="connsiteX1" fmla="*/ 1 w 3330153"/>
                        <a:gd name="connsiteY1" fmla="*/ 238719 h 1007950"/>
                        <a:gd name="connsiteX2" fmla="*/ 3330153 w 3330153"/>
                        <a:gd name="connsiteY2" fmla="*/ 331367 h 1007950"/>
                        <a:gd name="connsiteX3" fmla="*/ 3315369 w 3330153"/>
                        <a:gd name="connsiteY3" fmla="*/ 0 h 1007950"/>
                        <a:gd name="connsiteX0" fmla="*/ -1 w 3330151"/>
                        <a:gd name="connsiteY0" fmla="*/ 238719 h 331367"/>
                        <a:gd name="connsiteX1" fmla="*/ 3330151 w 3330151"/>
                        <a:gd name="connsiteY1" fmla="*/ 331367 h 331367"/>
                        <a:gd name="connsiteX2" fmla="*/ 3315367 w 3330151"/>
                        <a:gd name="connsiteY2" fmla="*/ 0 h 331367"/>
                        <a:gd name="connsiteX0" fmla="*/ 1 w 3433269"/>
                        <a:gd name="connsiteY0" fmla="*/ 238719 h 538954"/>
                        <a:gd name="connsiteX1" fmla="*/ 3433270 w 3433269"/>
                        <a:gd name="connsiteY1" fmla="*/ 538954 h 538954"/>
                        <a:gd name="connsiteX2" fmla="*/ 3315369 w 3433269"/>
                        <a:gd name="connsiteY2" fmla="*/ 0 h 538954"/>
                        <a:gd name="connsiteX0" fmla="*/ 0 w 3336106"/>
                        <a:gd name="connsiteY0" fmla="*/ 931033 h 931033"/>
                        <a:gd name="connsiteX1" fmla="*/ 3336106 w 3336106"/>
                        <a:gd name="connsiteY1" fmla="*/ 538954 h 931033"/>
                        <a:gd name="connsiteX2" fmla="*/ 3218205 w 3336106"/>
                        <a:gd name="connsiteY2" fmla="*/ 0 h 931033"/>
                        <a:gd name="connsiteX0" fmla="*/ 0 w 3770437"/>
                        <a:gd name="connsiteY0" fmla="*/ 986610 h 986610"/>
                        <a:gd name="connsiteX1" fmla="*/ 3336106 w 3770437"/>
                        <a:gd name="connsiteY1" fmla="*/ 594531 h 986610"/>
                        <a:gd name="connsiteX2" fmla="*/ 3770437 w 3770437"/>
                        <a:gd name="connsiteY2" fmla="*/ 0 h 986610"/>
                        <a:gd name="connsiteX0" fmla="*/ 0 w 3756717"/>
                        <a:gd name="connsiteY0" fmla="*/ 1041975 h 1041975"/>
                        <a:gd name="connsiteX1" fmla="*/ 3322386 w 3756717"/>
                        <a:gd name="connsiteY1" fmla="*/ 59453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454930 w 3756717"/>
                        <a:gd name="connsiteY1" fmla="*/ 1768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396185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2041743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2284139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83 h 1041983"/>
                        <a:gd name="connsiteX1" fmla="*/ 3006922 w 3756717"/>
                        <a:gd name="connsiteY1" fmla="*/ 0 h 1041983"/>
                        <a:gd name="connsiteX2" fmla="*/ 3756717 w 3756717"/>
                        <a:gd name="connsiteY2" fmla="*/ 8 h 1041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756717" h="1041983">
                          <a:moveTo>
                            <a:pt x="0" y="1041983"/>
                          </a:moveTo>
                          <a:lnTo>
                            <a:pt x="3006922" y="0"/>
                          </a:lnTo>
                          <a:lnTo>
                            <a:pt x="3756717" y="8"/>
                          </a:lnTo>
                        </a:path>
                      </a:pathLst>
                    </a:custGeom>
                    <a:ln w="19050">
                      <a:solidFill>
                        <a:schemeClr val="tx1"/>
                      </a:solidFill>
                      <a:headEnd type="triangle" w="med" len="lg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 sz="1600" dirty="0"/>
                    </a:p>
                  </p:txBody>
                </p:sp>
                <p:sp>
                  <p:nvSpPr>
                    <p:cNvPr id="28" name="TextBox 2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69555" y="5295246"/>
                      <a:ext cx="1691477" cy="78765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ExPRESS Payload Adapter (ExPA)</a:t>
                      </a:r>
                    </a:p>
                  </p:txBody>
                </p:sp>
              </p:grpSp>
            </p:grpSp>
            <p:grpSp>
              <p:nvGrpSpPr>
                <p:cNvPr id="16" name="Group 15"/>
                <p:cNvGrpSpPr/>
                <p:nvPr/>
              </p:nvGrpSpPr>
              <p:grpSpPr>
                <a:xfrm>
                  <a:off x="-112542" y="1103213"/>
                  <a:ext cx="3955879" cy="4848600"/>
                  <a:chOff x="-112542" y="1103213"/>
                  <a:chExt cx="3955879" cy="4848600"/>
                </a:xfrm>
              </p:grpSpPr>
              <p:sp>
                <p:nvSpPr>
                  <p:cNvPr id="17" name="Text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675" y="1103213"/>
                    <a:ext cx="1572015" cy="52322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/>
                      <a:t>Sensor  Assembly (SA)</a:t>
                    </a:r>
                    <a:endParaRPr lang="en-US" sz="1100" dirty="0"/>
                  </a:p>
                </p:txBody>
              </p:sp>
              <p:sp>
                <p:nvSpPr>
                  <p:cNvPr id="18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17114" y="4997706"/>
                    <a:ext cx="1565618" cy="95410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/>
                      <a:t>Disturbance Monitoring Package</a:t>
                    </a:r>
                  </a:p>
                  <a:p>
                    <a:pPr algn="r"/>
                    <a:r>
                      <a:rPr lang="en-US" sz="1400" b="1" dirty="0"/>
                      <a:t>(DMP)</a:t>
                    </a:r>
                    <a:endParaRPr lang="en-US" sz="1100" dirty="0"/>
                  </a:p>
                </p:txBody>
              </p:sp>
              <p:sp>
                <p:nvSpPr>
                  <p:cNvPr id="19" name="Freeform 18"/>
                  <p:cNvSpPr/>
                  <p:nvPr/>
                </p:nvSpPr>
                <p:spPr>
                  <a:xfrm rot="10800000" flipV="1">
                    <a:off x="1644690" y="1364825"/>
                    <a:ext cx="1913850" cy="527229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8 h 1041978"/>
                      <a:gd name="connsiteX1" fmla="*/ 2065991 w 3756717"/>
                      <a:gd name="connsiteY1" fmla="*/ 0 h 1041978"/>
                      <a:gd name="connsiteX2" fmla="*/ 3756717 w 3756717"/>
                      <a:gd name="connsiteY2" fmla="*/ 3 h 1041978"/>
                      <a:gd name="connsiteX0" fmla="*/ 0 w 3756717"/>
                      <a:gd name="connsiteY0" fmla="*/ 1041978 h 1041978"/>
                      <a:gd name="connsiteX1" fmla="*/ 1700418 w 3756717"/>
                      <a:gd name="connsiteY1" fmla="*/ 0 h 1041978"/>
                      <a:gd name="connsiteX2" fmla="*/ 3756717 w 3756717"/>
                      <a:gd name="connsiteY2" fmla="*/ 3 h 1041978"/>
                      <a:gd name="connsiteX0" fmla="*/ 0 w 3756717"/>
                      <a:gd name="connsiteY0" fmla="*/ 1041978 h 1041978"/>
                      <a:gd name="connsiteX1" fmla="*/ 3195513 w 3756717"/>
                      <a:gd name="connsiteY1" fmla="*/ 0 h 1041978"/>
                      <a:gd name="connsiteX2" fmla="*/ 3756717 w 3756717"/>
                      <a:gd name="connsiteY2" fmla="*/ 3 h 1041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8">
                        <a:moveTo>
                          <a:pt x="0" y="1041978"/>
                        </a:moveTo>
                        <a:lnTo>
                          <a:pt x="3195513" y="0"/>
                        </a:lnTo>
                        <a:lnTo>
                          <a:pt x="3756717" y="3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  <p:sp>
                <p:nvSpPr>
                  <p:cNvPr id="20" name="Freeform 19"/>
                  <p:cNvSpPr/>
                  <p:nvPr/>
                </p:nvSpPr>
                <p:spPr>
                  <a:xfrm rot="10800000" flipV="1">
                    <a:off x="1638275" y="3558536"/>
                    <a:ext cx="604862" cy="477057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01114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766650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90563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193209 w 3756717"/>
                      <a:gd name="connsiteY1" fmla="*/ 0 h 1041975"/>
                      <a:gd name="connsiteX2" fmla="*/ 3756717 w 3756717"/>
                      <a:gd name="connsiteY2" fmla="*/ 0 h 104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5">
                        <a:moveTo>
                          <a:pt x="0" y="1041975"/>
                        </a:moveTo>
                        <a:lnTo>
                          <a:pt x="2193209" y="0"/>
                        </a:lnTo>
                        <a:lnTo>
                          <a:pt x="3756717" y="0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  <p:sp>
                <p:nvSpPr>
                  <p:cNvPr id="21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12542" y="2910000"/>
                    <a:ext cx="1750826" cy="12970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/>
                      <a:t>Contamination Monitoring Package</a:t>
                    </a:r>
                  </a:p>
                  <a:p>
                    <a:pPr algn="r"/>
                    <a:r>
                      <a:rPr lang="en-US" sz="1400" b="1" dirty="0"/>
                      <a:t>(CMP)</a:t>
                    </a:r>
                    <a:endParaRPr lang="en-US" sz="1100" dirty="0"/>
                  </a:p>
                </p:txBody>
              </p:sp>
              <p:sp>
                <p:nvSpPr>
                  <p:cNvPr id="22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210641" y="1720568"/>
                    <a:ext cx="1472091" cy="12970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cs typeface="Arial" pitchFamily="34" charset="0"/>
                      </a:rPr>
                      <a:t>Hexapod Mechanical Assembly</a:t>
                    </a:r>
                  </a:p>
                  <a:p>
                    <a:pPr algn="r"/>
                    <a:r>
                      <a:rPr lang="en-US" sz="14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cs typeface="Arial" pitchFamily="34" charset="0"/>
                      </a:rPr>
                      <a:t>(HMA)</a:t>
                    </a:r>
                  </a:p>
                </p:txBody>
              </p:sp>
              <p:sp>
                <p:nvSpPr>
                  <p:cNvPr id="23" name="Freeform 22"/>
                  <p:cNvSpPr/>
                  <p:nvPr/>
                </p:nvSpPr>
                <p:spPr>
                  <a:xfrm rot="10800000" flipV="1">
                    <a:off x="1658136" y="2308861"/>
                    <a:ext cx="1035057" cy="537300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878352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521039 w 3756717"/>
                      <a:gd name="connsiteY1" fmla="*/ 2 h 1041975"/>
                      <a:gd name="connsiteX2" fmla="*/ 3756717 w 3756717"/>
                      <a:gd name="connsiteY2" fmla="*/ 0 h 104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5">
                        <a:moveTo>
                          <a:pt x="0" y="1041975"/>
                        </a:moveTo>
                        <a:lnTo>
                          <a:pt x="2521039" y="2"/>
                        </a:lnTo>
                        <a:lnTo>
                          <a:pt x="3756717" y="0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  <p:sp>
                <p:nvSpPr>
                  <p:cNvPr id="24" name="Freeform 23"/>
                  <p:cNvSpPr/>
                  <p:nvPr/>
                </p:nvSpPr>
                <p:spPr>
                  <a:xfrm rot="10800000">
                    <a:off x="1682728" y="4271962"/>
                    <a:ext cx="2160609" cy="1202795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878352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43339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3090124 w 3756717"/>
                      <a:gd name="connsiteY1" fmla="*/ 1 h 1041975"/>
                      <a:gd name="connsiteX2" fmla="*/ 3756717 w 3756717"/>
                      <a:gd name="connsiteY2" fmla="*/ 0 h 104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5">
                        <a:moveTo>
                          <a:pt x="0" y="1041975"/>
                        </a:moveTo>
                        <a:lnTo>
                          <a:pt x="3090124" y="1"/>
                        </a:lnTo>
                        <a:lnTo>
                          <a:pt x="3756717" y="0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</p:grpSp>
          </p:grpSp>
          <p:grpSp>
            <p:nvGrpSpPr>
              <p:cNvPr id="9" name="Group 8"/>
              <p:cNvGrpSpPr/>
              <p:nvPr/>
            </p:nvGrpSpPr>
            <p:grpSpPr>
              <a:xfrm>
                <a:off x="5043487" y="1121886"/>
                <a:ext cx="4342305" cy="2229621"/>
                <a:chOff x="5043487" y="1121886"/>
                <a:chExt cx="4342305" cy="2229621"/>
              </a:xfrm>
            </p:grpSpPr>
            <p:sp>
              <p:nvSpPr>
                <p:cNvPr id="10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7242963" y="1776486"/>
                  <a:ext cx="1523999" cy="7876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rPr>
                    <a:t>Hexapod Electronics Unit (HEU)</a:t>
                  </a:r>
                  <a:endParaRPr lang="en-US" sz="11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1" name="Freeform 10"/>
                <p:cNvSpPr/>
                <p:nvPr/>
              </p:nvSpPr>
              <p:spPr>
                <a:xfrm rot="10800000" flipH="1" flipV="1">
                  <a:off x="5950744" y="2111433"/>
                  <a:ext cx="1372770" cy="817505"/>
                </a:xfrm>
                <a:custGeom>
                  <a:avLst/>
                  <a:gdLst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2575560 w 2575560"/>
                    <a:gd name="connsiteY2" fmla="*/ 0 h 457200"/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1615440 w 2575560"/>
                    <a:gd name="connsiteY2" fmla="*/ 30480 h 457200"/>
                    <a:gd name="connsiteX3" fmla="*/ 2575560 w 2575560"/>
                    <a:gd name="connsiteY3" fmla="*/ 0 h 457200"/>
                    <a:gd name="connsiteX0" fmla="*/ 0 w 2458656"/>
                    <a:gd name="connsiteY0" fmla="*/ 581690 h 581690"/>
                    <a:gd name="connsiteX1" fmla="*/ 1028700 w 2458656"/>
                    <a:gd name="connsiteY1" fmla="*/ 581690 h 581690"/>
                    <a:gd name="connsiteX2" fmla="*/ 1615440 w 2458656"/>
                    <a:gd name="connsiteY2" fmla="*/ 154970 h 581690"/>
                    <a:gd name="connsiteX3" fmla="*/ 2458656 w 2458656"/>
                    <a:gd name="connsiteY3" fmla="*/ 0 h 581690"/>
                    <a:gd name="connsiteX0" fmla="*/ -1 w 1788247"/>
                    <a:gd name="connsiteY0" fmla="*/ 1007950 h 1007950"/>
                    <a:gd name="connsiteX1" fmla="*/ 358291 w 1788247"/>
                    <a:gd name="connsiteY1" fmla="*/ 581690 h 1007950"/>
                    <a:gd name="connsiteX2" fmla="*/ 945031 w 1788247"/>
                    <a:gd name="connsiteY2" fmla="*/ 154970 h 1007950"/>
                    <a:gd name="connsiteX3" fmla="*/ 1788247 w 1788247"/>
                    <a:gd name="connsiteY3" fmla="*/ 0 h 1007950"/>
                    <a:gd name="connsiteX0" fmla="*/ 354299 w 2142547"/>
                    <a:gd name="connsiteY0" fmla="*/ 1007950 h 1007950"/>
                    <a:gd name="connsiteX1" fmla="*/ 0 w 2142547"/>
                    <a:gd name="connsiteY1" fmla="*/ 895735 h 1007950"/>
                    <a:gd name="connsiteX2" fmla="*/ 1299331 w 2142547"/>
                    <a:gd name="connsiteY2" fmla="*/ 154970 h 1007950"/>
                    <a:gd name="connsiteX3" fmla="*/ 2142547 w 2142547"/>
                    <a:gd name="connsiteY3" fmla="*/ 0 h 1007950"/>
                    <a:gd name="connsiteX0" fmla="*/ 354299 w 2142547"/>
                    <a:gd name="connsiteY0" fmla="*/ 1290345 h 1290345"/>
                    <a:gd name="connsiteX1" fmla="*/ 0 w 2142547"/>
                    <a:gd name="connsiteY1" fmla="*/ 1178130 h 1290345"/>
                    <a:gd name="connsiteX2" fmla="*/ 1803232 w 2142547"/>
                    <a:gd name="connsiteY2" fmla="*/ 0 h 1290345"/>
                    <a:gd name="connsiteX3" fmla="*/ 2142547 w 2142547"/>
                    <a:gd name="connsiteY3" fmla="*/ 282395 h 1290345"/>
                    <a:gd name="connsiteX0" fmla="*/ 354299 w 2215695"/>
                    <a:gd name="connsiteY0" fmla="*/ 1007950 h 1007950"/>
                    <a:gd name="connsiteX1" fmla="*/ 0 w 2215695"/>
                    <a:gd name="connsiteY1" fmla="*/ 895735 h 1007950"/>
                    <a:gd name="connsiteX2" fmla="*/ 2215696 w 2215695"/>
                    <a:gd name="connsiteY2" fmla="*/ 547945 h 1007950"/>
                    <a:gd name="connsiteX3" fmla="*/ 2142547 w 2215695"/>
                    <a:gd name="connsiteY3" fmla="*/ 0 h 1007950"/>
                    <a:gd name="connsiteX0" fmla="*/ 354299 w 2157331"/>
                    <a:gd name="connsiteY0" fmla="*/ 1007950 h 1007950"/>
                    <a:gd name="connsiteX1" fmla="*/ 0 w 2157331"/>
                    <a:gd name="connsiteY1" fmla="*/ 895735 h 1007950"/>
                    <a:gd name="connsiteX2" fmla="*/ 2157331 w 2157331"/>
                    <a:gd name="connsiteY2" fmla="*/ 331367 h 1007950"/>
                    <a:gd name="connsiteX3" fmla="*/ 2142547 w 2157331"/>
                    <a:gd name="connsiteY3" fmla="*/ 0 h 1007950"/>
                    <a:gd name="connsiteX0" fmla="*/ 1527121 w 3330153"/>
                    <a:gd name="connsiteY0" fmla="*/ 1007950 h 1007950"/>
                    <a:gd name="connsiteX1" fmla="*/ 1 w 3330153"/>
                    <a:gd name="connsiteY1" fmla="*/ 238719 h 1007950"/>
                    <a:gd name="connsiteX2" fmla="*/ 3330153 w 3330153"/>
                    <a:gd name="connsiteY2" fmla="*/ 331367 h 1007950"/>
                    <a:gd name="connsiteX3" fmla="*/ 3315369 w 3330153"/>
                    <a:gd name="connsiteY3" fmla="*/ 0 h 1007950"/>
                    <a:gd name="connsiteX0" fmla="*/ -1 w 3330151"/>
                    <a:gd name="connsiteY0" fmla="*/ 238719 h 331367"/>
                    <a:gd name="connsiteX1" fmla="*/ 3330151 w 3330151"/>
                    <a:gd name="connsiteY1" fmla="*/ 331367 h 331367"/>
                    <a:gd name="connsiteX2" fmla="*/ 3315367 w 3330151"/>
                    <a:gd name="connsiteY2" fmla="*/ 0 h 331367"/>
                    <a:gd name="connsiteX0" fmla="*/ 1 w 3433269"/>
                    <a:gd name="connsiteY0" fmla="*/ 238719 h 538954"/>
                    <a:gd name="connsiteX1" fmla="*/ 3433270 w 3433269"/>
                    <a:gd name="connsiteY1" fmla="*/ 538954 h 538954"/>
                    <a:gd name="connsiteX2" fmla="*/ 3315369 w 3433269"/>
                    <a:gd name="connsiteY2" fmla="*/ 0 h 538954"/>
                    <a:gd name="connsiteX0" fmla="*/ 0 w 3336106"/>
                    <a:gd name="connsiteY0" fmla="*/ 931033 h 931033"/>
                    <a:gd name="connsiteX1" fmla="*/ 3336106 w 3336106"/>
                    <a:gd name="connsiteY1" fmla="*/ 538954 h 931033"/>
                    <a:gd name="connsiteX2" fmla="*/ 3218205 w 3336106"/>
                    <a:gd name="connsiteY2" fmla="*/ 0 h 931033"/>
                    <a:gd name="connsiteX0" fmla="*/ 0 w 3770437"/>
                    <a:gd name="connsiteY0" fmla="*/ 986610 h 986610"/>
                    <a:gd name="connsiteX1" fmla="*/ 3336106 w 3770437"/>
                    <a:gd name="connsiteY1" fmla="*/ 594531 h 986610"/>
                    <a:gd name="connsiteX2" fmla="*/ 3770437 w 3770437"/>
                    <a:gd name="connsiteY2" fmla="*/ 0 h 986610"/>
                    <a:gd name="connsiteX0" fmla="*/ 0 w 3756717"/>
                    <a:gd name="connsiteY0" fmla="*/ 1041975 h 1041975"/>
                    <a:gd name="connsiteX1" fmla="*/ 3322386 w 3756717"/>
                    <a:gd name="connsiteY1" fmla="*/ 59453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454930 w 3756717"/>
                    <a:gd name="connsiteY1" fmla="*/ 1768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396185 w 3756717"/>
                    <a:gd name="connsiteY1" fmla="*/ 0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850169 w 3756717"/>
                    <a:gd name="connsiteY1" fmla="*/ 2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9 h 1041979"/>
                    <a:gd name="connsiteX1" fmla="*/ 2884817 w 3756717"/>
                    <a:gd name="connsiteY1" fmla="*/ 0 h 1041979"/>
                    <a:gd name="connsiteX2" fmla="*/ 3756717 w 3756717"/>
                    <a:gd name="connsiteY2" fmla="*/ 4 h 1041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56717" h="1041979">
                      <a:moveTo>
                        <a:pt x="0" y="1041979"/>
                      </a:moveTo>
                      <a:lnTo>
                        <a:pt x="2884817" y="0"/>
                      </a:lnTo>
                      <a:lnTo>
                        <a:pt x="3756717" y="4"/>
                      </a:lnTo>
                    </a:path>
                  </a:pathLst>
                </a:custGeom>
                <a:ln w="19050">
                  <a:solidFill>
                    <a:schemeClr val="tx1"/>
                  </a:solidFill>
                  <a:headEnd type="triangle" w="med" len="lg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600" dirty="0"/>
                </a:p>
              </p:txBody>
            </p:sp>
            <p:sp>
              <p:nvSpPr>
                <p:cNvPr id="12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7242963" y="2612843"/>
                  <a:ext cx="1744663" cy="7386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r>
                    <a:rPr lang="en-US" sz="1400" b="1" dirty="0"/>
                    <a:t>Contamination Monitoring Package (CMP)</a:t>
                  </a:r>
                  <a:endParaRPr lang="en-US" sz="1100" dirty="0"/>
                </a:p>
              </p:txBody>
            </p:sp>
            <p:sp>
              <p:nvSpPr>
                <p:cNvPr id="13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7242964" y="1121886"/>
                  <a:ext cx="2142828" cy="7113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dirty="0"/>
                    <a:t>Instrument  Control Electronics (ICE)</a:t>
                  </a:r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 rot="10800000" flipH="1" flipV="1">
                  <a:off x="5043487" y="1518247"/>
                  <a:ext cx="2199477" cy="1001938"/>
                </a:xfrm>
                <a:custGeom>
                  <a:avLst/>
                  <a:gdLst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2575560 w 2575560"/>
                    <a:gd name="connsiteY2" fmla="*/ 0 h 457200"/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1615440 w 2575560"/>
                    <a:gd name="connsiteY2" fmla="*/ 30480 h 457200"/>
                    <a:gd name="connsiteX3" fmla="*/ 2575560 w 2575560"/>
                    <a:gd name="connsiteY3" fmla="*/ 0 h 457200"/>
                    <a:gd name="connsiteX0" fmla="*/ 0 w 2458656"/>
                    <a:gd name="connsiteY0" fmla="*/ 581690 h 581690"/>
                    <a:gd name="connsiteX1" fmla="*/ 1028700 w 2458656"/>
                    <a:gd name="connsiteY1" fmla="*/ 581690 h 581690"/>
                    <a:gd name="connsiteX2" fmla="*/ 1615440 w 2458656"/>
                    <a:gd name="connsiteY2" fmla="*/ 154970 h 581690"/>
                    <a:gd name="connsiteX3" fmla="*/ 2458656 w 2458656"/>
                    <a:gd name="connsiteY3" fmla="*/ 0 h 581690"/>
                    <a:gd name="connsiteX0" fmla="*/ -1 w 1788247"/>
                    <a:gd name="connsiteY0" fmla="*/ 1007950 h 1007950"/>
                    <a:gd name="connsiteX1" fmla="*/ 358291 w 1788247"/>
                    <a:gd name="connsiteY1" fmla="*/ 581690 h 1007950"/>
                    <a:gd name="connsiteX2" fmla="*/ 945031 w 1788247"/>
                    <a:gd name="connsiteY2" fmla="*/ 154970 h 1007950"/>
                    <a:gd name="connsiteX3" fmla="*/ 1788247 w 1788247"/>
                    <a:gd name="connsiteY3" fmla="*/ 0 h 1007950"/>
                    <a:gd name="connsiteX0" fmla="*/ 354299 w 2142547"/>
                    <a:gd name="connsiteY0" fmla="*/ 1007950 h 1007950"/>
                    <a:gd name="connsiteX1" fmla="*/ 0 w 2142547"/>
                    <a:gd name="connsiteY1" fmla="*/ 895735 h 1007950"/>
                    <a:gd name="connsiteX2" fmla="*/ 1299331 w 2142547"/>
                    <a:gd name="connsiteY2" fmla="*/ 154970 h 1007950"/>
                    <a:gd name="connsiteX3" fmla="*/ 2142547 w 2142547"/>
                    <a:gd name="connsiteY3" fmla="*/ 0 h 1007950"/>
                    <a:gd name="connsiteX0" fmla="*/ 354299 w 2142547"/>
                    <a:gd name="connsiteY0" fmla="*/ 1290345 h 1290345"/>
                    <a:gd name="connsiteX1" fmla="*/ 0 w 2142547"/>
                    <a:gd name="connsiteY1" fmla="*/ 1178130 h 1290345"/>
                    <a:gd name="connsiteX2" fmla="*/ 1803232 w 2142547"/>
                    <a:gd name="connsiteY2" fmla="*/ 0 h 1290345"/>
                    <a:gd name="connsiteX3" fmla="*/ 2142547 w 2142547"/>
                    <a:gd name="connsiteY3" fmla="*/ 282395 h 1290345"/>
                    <a:gd name="connsiteX0" fmla="*/ 354299 w 2215695"/>
                    <a:gd name="connsiteY0" fmla="*/ 1007950 h 1007950"/>
                    <a:gd name="connsiteX1" fmla="*/ 0 w 2215695"/>
                    <a:gd name="connsiteY1" fmla="*/ 895735 h 1007950"/>
                    <a:gd name="connsiteX2" fmla="*/ 2215696 w 2215695"/>
                    <a:gd name="connsiteY2" fmla="*/ 547945 h 1007950"/>
                    <a:gd name="connsiteX3" fmla="*/ 2142547 w 2215695"/>
                    <a:gd name="connsiteY3" fmla="*/ 0 h 1007950"/>
                    <a:gd name="connsiteX0" fmla="*/ 354299 w 2157331"/>
                    <a:gd name="connsiteY0" fmla="*/ 1007950 h 1007950"/>
                    <a:gd name="connsiteX1" fmla="*/ 0 w 2157331"/>
                    <a:gd name="connsiteY1" fmla="*/ 895735 h 1007950"/>
                    <a:gd name="connsiteX2" fmla="*/ 2157331 w 2157331"/>
                    <a:gd name="connsiteY2" fmla="*/ 331367 h 1007950"/>
                    <a:gd name="connsiteX3" fmla="*/ 2142547 w 2157331"/>
                    <a:gd name="connsiteY3" fmla="*/ 0 h 1007950"/>
                    <a:gd name="connsiteX0" fmla="*/ 1527121 w 3330153"/>
                    <a:gd name="connsiteY0" fmla="*/ 1007950 h 1007950"/>
                    <a:gd name="connsiteX1" fmla="*/ 1 w 3330153"/>
                    <a:gd name="connsiteY1" fmla="*/ 238719 h 1007950"/>
                    <a:gd name="connsiteX2" fmla="*/ 3330153 w 3330153"/>
                    <a:gd name="connsiteY2" fmla="*/ 331367 h 1007950"/>
                    <a:gd name="connsiteX3" fmla="*/ 3315369 w 3330153"/>
                    <a:gd name="connsiteY3" fmla="*/ 0 h 1007950"/>
                    <a:gd name="connsiteX0" fmla="*/ -1 w 3330151"/>
                    <a:gd name="connsiteY0" fmla="*/ 238719 h 331367"/>
                    <a:gd name="connsiteX1" fmla="*/ 3330151 w 3330151"/>
                    <a:gd name="connsiteY1" fmla="*/ 331367 h 331367"/>
                    <a:gd name="connsiteX2" fmla="*/ 3315367 w 3330151"/>
                    <a:gd name="connsiteY2" fmla="*/ 0 h 331367"/>
                    <a:gd name="connsiteX0" fmla="*/ 1 w 3433269"/>
                    <a:gd name="connsiteY0" fmla="*/ 238719 h 538954"/>
                    <a:gd name="connsiteX1" fmla="*/ 3433270 w 3433269"/>
                    <a:gd name="connsiteY1" fmla="*/ 538954 h 538954"/>
                    <a:gd name="connsiteX2" fmla="*/ 3315369 w 3433269"/>
                    <a:gd name="connsiteY2" fmla="*/ 0 h 538954"/>
                    <a:gd name="connsiteX0" fmla="*/ 0 w 3336106"/>
                    <a:gd name="connsiteY0" fmla="*/ 931033 h 931033"/>
                    <a:gd name="connsiteX1" fmla="*/ 3336106 w 3336106"/>
                    <a:gd name="connsiteY1" fmla="*/ 538954 h 931033"/>
                    <a:gd name="connsiteX2" fmla="*/ 3218205 w 3336106"/>
                    <a:gd name="connsiteY2" fmla="*/ 0 h 931033"/>
                    <a:gd name="connsiteX0" fmla="*/ 0 w 3770437"/>
                    <a:gd name="connsiteY0" fmla="*/ 986610 h 986610"/>
                    <a:gd name="connsiteX1" fmla="*/ 3336106 w 3770437"/>
                    <a:gd name="connsiteY1" fmla="*/ 594531 h 986610"/>
                    <a:gd name="connsiteX2" fmla="*/ 3770437 w 3770437"/>
                    <a:gd name="connsiteY2" fmla="*/ 0 h 986610"/>
                    <a:gd name="connsiteX0" fmla="*/ 0 w 3756717"/>
                    <a:gd name="connsiteY0" fmla="*/ 1041975 h 1041975"/>
                    <a:gd name="connsiteX1" fmla="*/ 3322386 w 3756717"/>
                    <a:gd name="connsiteY1" fmla="*/ 59453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454930 w 3756717"/>
                    <a:gd name="connsiteY1" fmla="*/ 1768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396185 w 3756717"/>
                    <a:gd name="connsiteY1" fmla="*/ 0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7 h 1041977"/>
                    <a:gd name="connsiteX1" fmla="*/ 2207689 w 3756717"/>
                    <a:gd name="connsiteY1" fmla="*/ 0 h 1041977"/>
                    <a:gd name="connsiteX2" fmla="*/ 3756717 w 3756717"/>
                    <a:gd name="connsiteY2" fmla="*/ 2 h 1041977"/>
                    <a:gd name="connsiteX0" fmla="*/ 0 w 3756717"/>
                    <a:gd name="connsiteY0" fmla="*/ 1041979 h 1041979"/>
                    <a:gd name="connsiteX1" fmla="*/ 3167183 w 3756717"/>
                    <a:gd name="connsiteY1" fmla="*/ 0 h 1041979"/>
                    <a:gd name="connsiteX2" fmla="*/ 3756717 w 3756717"/>
                    <a:gd name="connsiteY2" fmla="*/ 4 h 1041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56717" h="1041979">
                      <a:moveTo>
                        <a:pt x="0" y="1041979"/>
                      </a:moveTo>
                      <a:lnTo>
                        <a:pt x="3167183" y="0"/>
                      </a:lnTo>
                      <a:lnTo>
                        <a:pt x="3756717" y="4"/>
                      </a:lnTo>
                    </a:path>
                  </a:pathLst>
                </a:custGeom>
                <a:ln w="19050">
                  <a:solidFill>
                    <a:schemeClr val="tx1"/>
                  </a:solidFill>
                  <a:headEnd type="triangle" w="med" len="lg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600" dirty="0"/>
                </a:p>
              </p:txBody>
            </p:sp>
          </p:grpSp>
        </p:grpSp>
        <p:sp>
          <p:nvSpPr>
            <p:cNvPr id="7" name="Freeform 6"/>
            <p:cNvSpPr/>
            <p:nvPr/>
          </p:nvSpPr>
          <p:spPr>
            <a:xfrm rot="10800000" flipH="1" flipV="1">
              <a:off x="6472434" y="2914741"/>
              <a:ext cx="734098" cy="318240"/>
            </a:xfrm>
            <a:custGeom>
              <a:avLst/>
              <a:gdLst>
                <a:gd name="connsiteX0" fmla="*/ 0 w 2575560"/>
                <a:gd name="connsiteY0" fmla="*/ 457200 h 457200"/>
                <a:gd name="connsiteX1" fmla="*/ 1028700 w 2575560"/>
                <a:gd name="connsiteY1" fmla="*/ 457200 h 457200"/>
                <a:gd name="connsiteX2" fmla="*/ 2575560 w 2575560"/>
                <a:gd name="connsiteY2" fmla="*/ 0 h 457200"/>
                <a:gd name="connsiteX0" fmla="*/ 0 w 2575560"/>
                <a:gd name="connsiteY0" fmla="*/ 457200 h 457200"/>
                <a:gd name="connsiteX1" fmla="*/ 1028700 w 2575560"/>
                <a:gd name="connsiteY1" fmla="*/ 457200 h 457200"/>
                <a:gd name="connsiteX2" fmla="*/ 1615440 w 2575560"/>
                <a:gd name="connsiteY2" fmla="*/ 30480 h 457200"/>
                <a:gd name="connsiteX3" fmla="*/ 2575560 w 2575560"/>
                <a:gd name="connsiteY3" fmla="*/ 0 h 457200"/>
                <a:gd name="connsiteX0" fmla="*/ 0 w 2458656"/>
                <a:gd name="connsiteY0" fmla="*/ 581690 h 581690"/>
                <a:gd name="connsiteX1" fmla="*/ 1028700 w 2458656"/>
                <a:gd name="connsiteY1" fmla="*/ 581690 h 581690"/>
                <a:gd name="connsiteX2" fmla="*/ 1615440 w 2458656"/>
                <a:gd name="connsiteY2" fmla="*/ 154970 h 581690"/>
                <a:gd name="connsiteX3" fmla="*/ 2458656 w 2458656"/>
                <a:gd name="connsiteY3" fmla="*/ 0 h 581690"/>
                <a:gd name="connsiteX0" fmla="*/ -1 w 1788247"/>
                <a:gd name="connsiteY0" fmla="*/ 1007950 h 1007950"/>
                <a:gd name="connsiteX1" fmla="*/ 358291 w 1788247"/>
                <a:gd name="connsiteY1" fmla="*/ 581690 h 1007950"/>
                <a:gd name="connsiteX2" fmla="*/ 945031 w 1788247"/>
                <a:gd name="connsiteY2" fmla="*/ 154970 h 1007950"/>
                <a:gd name="connsiteX3" fmla="*/ 1788247 w 1788247"/>
                <a:gd name="connsiteY3" fmla="*/ 0 h 1007950"/>
                <a:gd name="connsiteX0" fmla="*/ 354299 w 2142547"/>
                <a:gd name="connsiteY0" fmla="*/ 1007950 h 1007950"/>
                <a:gd name="connsiteX1" fmla="*/ 0 w 2142547"/>
                <a:gd name="connsiteY1" fmla="*/ 895735 h 1007950"/>
                <a:gd name="connsiteX2" fmla="*/ 1299331 w 2142547"/>
                <a:gd name="connsiteY2" fmla="*/ 154970 h 1007950"/>
                <a:gd name="connsiteX3" fmla="*/ 2142547 w 2142547"/>
                <a:gd name="connsiteY3" fmla="*/ 0 h 1007950"/>
                <a:gd name="connsiteX0" fmla="*/ 354299 w 2142547"/>
                <a:gd name="connsiteY0" fmla="*/ 1290345 h 1290345"/>
                <a:gd name="connsiteX1" fmla="*/ 0 w 2142547"/>
                <a:gd name="connsiteY1" fmla="*/ 1178130 h 1290345"/>
                <a:gd name="connsiteX2" fmla="*/ 1803232 w 2142547"/>
                <a:gd name="connsiteY2" fmla="*/ 0 h 1290345"/>
                <a:gd name="connsiteX3" fmla="*/ 2142547 w 2142547"/>
                <a:gd name="connsiteY3" fmla="*/ 282395 h 1290345"/>
                <a:gd name="connsiteX0" fmla="*/ 354299 w 2215695"/>
                <a:gd name="connsiteY0" fmla="*/ 1007950 h 1007950"/>
                <a:gd name="connsiteX1" fmla="*/ 0 w 2215695"/>
                <a:gd name="connsiteY1" fmla="*/ 895735 h 1007950"/>
                <a:gd name="connsiteX2" fmla="*/ 2215696 w 2215695"/>
                <a:gd name="connsiteY2" fmla="*/ 547945 h 1007950"/>
                <a:gd name="connsiteX3" fmla="*/ 2142547 w 2215695"/>
                <a:gd name="connsiteY3" fmla="*/ 0 h 1007950"/>
                <a:gd name="connsiteX0" fmla="*/ 354299 w 2157331"/>
                <a:gd name="connsiteY0" fmla="*/ 1007950 h 1007950"/>
                <a:gd name="connsiteX1" fmla="*/ 0 w 2157331"/>
                <a:gd name="connsiteY1" fmla="*/ 895735 h 1007950"/>
                <a:gd name="connsiteX2" fmla="*/ 2157331 w 2157331"/>
                <a:gd name="connsiteY2" fmla="*/ 331367 h 1007950"/>
                <a:gd name="connsiteX3" fmla="*/ 2142547 w 2157331"/>
                <a:gd name="connsiteY3" fmla="*/ 0 h 1007950"/>
                <a:gd name="connsiteX0" fmla="*/ 1527121 w 3330153"/>
                <a:gd name="connsiteY0" fmla="*/ 1007950 h 1007950"/>
                <a:gd name="connsiteX1" fmla="*/ 1 w 3330153"/>
                <a:gd name="connsiteY1" fmla="*/ 238719 h 1007950"/>
                <a:gd name="connsiteX2" fmla="*/ 3330153 w 3330153"/>
                <a:gd name="connsiteY2" fmla="*/ 331367 h 1007950"/>
                <a:gd name="connsiteX3" fmla="*/ 3315369 w 3330153"/>
                <a:gd name="connsiteY3" fmla="*/ 0 h 1007950"/>
                <a:gd name="connsiteX0" fmla="*/ -1 w 3330151"/>
                <a:gd name="connsiteY0" fmla="*/ 238719 h 331367"/>
                <a:gd name="connsiteX1" fmla="*/ 3330151 w 3330151"/>
                <a:gd name="connsiteY1" fmla="*/ 331367 h 331367"/>
                <a:gd name="connsiteX2" fmla="*/ 3315367 w 3330151"/>
                <a:gd name="connsiteY2" fmla="*/ 0 h 331367"/>
                <a:gd name="connsiteX0" fmla="*/ 1 w 3433269"/>
                <a:gd name="connsiteY0" fmla="*/ 238719 h 538954"/>
                <a:gd name="connsiteX1" fmla="*/ 3433270 w 3433269"/>
                <a:gd name="connsiteY1" fmla="*/ 538954 h 538954"/>
                <a:gd name="connsiteX2" fmla="*/ 3315369 w 3433269"/>
                <a:gd name="connsiteY2" fmla="*/ 0 h 538954"/>
                <a:gd name="connsiteX0" fmla="*/ 0 w 3336106"/>
                <a:gd name="connsiteY0" fmla="*/ 931033 h 931033"/>
                <a:gd name="connsiteX1" fmla="*/ 3336106 w 3336106"/>
                <a:gd name="connsiteY1" fmla="*/ 538954 h 931033"/>
                <a:gd name="connsiteX2" fmla="*/ 3218205 w 3336106"/>
                <a:gd name="connsiteY2" fmla="*/ 0 h 931033"/>
                <a:gd name="connsiteX0" fmla="*/ 0 w 3770437"/>
                <a:gd name="connsiteY0" fmla="*/ 986610 h 986610"/>
                <a:gd name="connsiteX1" fmla="*/ 3336106 w 3770437"/>
                <a:gd name="connsiteY1" fmla="*/ 594531 h 986610"/>
                <a:gd name="connsiteX2" fmla="*/ 3770437 w 3770437"/>
                <a:gd name="connsiteY2" fmla="*/ 0 h 986610"/>
                <a:gd name="connsiteX0" fmla="*/ 0 w 3756717"/>
                <a:gd name="connsiteY0" fmla="*/ 1041975 h 1041975"/>
                <a:gd name="connsiteX1" fmla="*/ 3322386 w 3756717"/>
                <a:gd name="connsiteY1" fmla="*/ 594531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1454930 w 3756717"/>
                <a:gd name="connsiteY1" fmla="*/ 17681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1396185 w 3756717"/>
                <a:gd name="connsiteY1" fmla="*/ 0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2038360 w 3756717"/>
                <a:gd name="connsiteY1" fmla="*/ 0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2361070 w 3756717"/>
                <a:gd name="connsiteY1" fmla="*/ 0 h 1041975"/>
                <a:gd name="connsiteX2" fmla="*/ 3756717 w 3756717"/>
                <a:gd name="connsiteY2" fmla="*/ 0 h 104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56717" h="1041975">
                  <a:moveTo>
                    <a:pt x="0" y="1041975"/>
                  </a:moveTo>
                  <a:lnTo>
                    <a:pt x="2361070" y="0"/>
                  </a:lnTo>
                  <a:lnTo>
                    <a:pt x="3756717" y="0"/>
                  </a:lnTo>
                </a:path>
              </a:pathLst>
            </a:custGeom>
            <a:ln w="19050">
              <a:solidFill>
                <a:schemeClr val="tx1"/>
              </a:solidFill>
              <a:headEnd type="triangle" w="med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8814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Launched Feb. 19, 2017 in unpressurized payload area of CRS-10</a:t>
            </a:r>
          </a:p>
          <a:p>
            <a:r>
              <a:rPr lang="en-US" dirty="0"/>
              <a:t>Completed robotic installation process March 9, 2017</a:t>
            </a:r>
          </a:p>
          <a:p>
            <a:r>
              <a:rPr lang="en-US" dirty="0"/>
              <a:t>First light March 16, 2017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Launch/Installation/Activation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2650520"/>
            <a:ext cx="4448952" cy="2302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599" y="2247226"/>
            <a:ext cx="3927723" cy="27299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95102" y="1785561"/>
            <a:ext cx="3315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SAGE installed on ISS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5938" y="1942634"/>
            <a:ext cx="3029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2000" baseline="30000" dirty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Stage Separation of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SpaceX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Dragon CRS-10</a:t>
            </a:r>
          </a:p>
        </p:txBody>
      </p:sp>
    </p:spTree>
    <p:extLst>
      <p:ext uri="{BB962C8B-B14F-4D97-AF65-F5344CB8AC3E}">
        <p14:creationId xmlns:p14="http://schemas.microsoft.com/office/powerpoint/2010/main" val="2510153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III’s location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701" y="756079"/>
            <a:ext cx="6159500" cy="409101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3430577" y="3329677"/>
            <a:ext cx="353147" cy="1160342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988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Orbit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92200" y="857251"/>
            <a:ext cx="6969124" cy="4199929"/>
            <a:chOff x="-37370" y="1225550"/>
            <a:chExt cx="8640762" cy="5254625"/>
          </a:xfrm>
        </p:grpSpPr>
        <p:pic>
          <p:nvPicPr>
            <p:cNvPr id="7" name="15f1d8e5-4091-471f-b3d3-69b401a5b5c0" descr="DD1A27A3-63C3-4541-BA1C-7774626A18F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370" y="1600200"/>
              <a:ext cx="8640762" cy="45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>
              <a:off x="5257800" y="6172200"/>
              <a:ext cx="28194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prstClr val="black"/>
                  </a:solidFill>
                  <a:latin typeface="Arial" charset="0"/>
                </a:rPr>
                <a:t>Moonset</a:t>
              </a:r>
            </a:p>
          </p:txBody>
        </p:sp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5181600" y="1282700"/>
              <a:ext cx="20574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prstClr val="black"/>
                  </a:solidFill>
                  <a:latin typeface="Arial" charset="0"/>
                </a:rPr>
                <a:t>Sunset</a:t>
              </a: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2819400" y="6172200"/>
              <a:ext cx="1600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prstClr val="black"/>
                  </a:solidFill>
                  <a:latin typeface="Arial" charset="0"/>
                </a:rPr>
                <a:t>Sunrise</a:t>
              </a:r>
            </a:p>
          </p:txBody>
        </p: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1905000" y="1225550"/>
              <a:ext cx="243840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prstClr val="black"/>
                  </a:solidFill>
                  <a:latin typeface="Arial" charset="0"/>
                </a:rPr>
                <a:t>Limb Scatter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1761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Instrument summary (solar occultation mode):</a:t>
            </a:r>
          </a:p>
          <a:p>
            <a:pPr lvl="1"/>
            <a:r>
              <a:rPr lang="en-US" dirty="0"/>
              <a:t>0.5 arc-min (0.5 km) IFOV scans the vertical extent of solar disk</a:t>
            </a:r>
          </a:p>
          <a:p>
            <a:pPr lvl="1"/>
            <a:r>
              <a:rPr lang="en-US" dirty="0"/>
              <a:t>Spectrometer: 290 nm to 1020 nm with 1.4 to 2.0 nm resolution</a:t>
            </a:r>
          </a:p>
          <a:p>
            <a:pPr lvl="1"/>
            <a:r>
              <a:rPr lang="en-US" dirty="0"/>
              <a:t>Focal plane also includes 1540 nm diode channel</a:t>
            </a:r>
          </a:p>
          <a:p>
            <a:r>
              <a:rPr lang="en-US" dirty="0"/>
              <a:t>Successfully replaced solar attenuator to eliminate ‘etalon’</a:t>
            </a:r>
          </a:p>
          <a:p>
            <a:r>
              <a:rPr lang="en-US" dirty="0"/>
              <a:t>Refurbishment examined all mechanisms</a:t>
            </a:r>
          </a:p>
          <a:p>
            <a:r>
              <a:rPr lang="en-US" dirty="0"/>
              <a:t>Important software upgrades</a:t>
            </a:r>
          </a:p>
          <a:p>
            <a:r>
              <a:rPr lang="en-US" dirty="0"/>
              <a:t>Extensive ground testing</a:t>
            </a:r>
          </a:p>
          <a:p>
            <a:pPr lvl="1"/>
            <a:r>
              <a:rPr lang="en-US" dirty="0"/>
              <a:t>Optical characterization</a:t>
            </a:r>
          </a:p>
          <a:p>
            <a:pPr lvl="1"/>
            <a:r>
              <a:rPr lang="en-US" dirty="0"/>
              <a:t>Complete environmental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Assembly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66" y="2685257"/>
            <a:ext cx="3052234" cy="228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85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1885949"/>
          </a:xfrm>
        </p:spPr>
        <p:txBody>
          <a:bodyPr/>
          <a:lstStyle/>
          <a:p>
            <a:r>
              <a:rPr lang="en-US" dirty="0"/>
              <a:t>The core SAGE measurements, Solar occultation, were demonstrated at first light on March 16, 2017</a:t>
            </a:r>
          </a:p>
          <a:p>
            <a:r>
              <a:rPr lang="en-US" dirty="0"/>
              <a:t>Basic functionality and sensitivity to control table parameters were exercised and refined, and important characterizations performed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Commissioning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6887"/>
            <a:ext cx="9144000" cy="1428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1565"/>
            <a:ext cx="9144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00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06451"/>
            <a:ext cx="8991600" cy="4012406"/>
          </a:xfrm>
        </p:spPr>
        <p:txBody>
          <a:bodyPr/>
          <a:lstStyle/>
          <a:p>
            <a:r>
              <a:rPr lang="en-US" dirty="0"/>
              <a:t>Soon after operation of the SAGE III/M3M instrument began, anomalous behavior in the high altitude transmission profile was discovered</a:t>
            </a:r>
          </a:p>
          <a:p>
            <a:r>
              <a:rPr lang="en-US" dirty="0"/>
              <a:t>A low frequency “wave” with amplitude as large as 0.3% was seen in some channels</a:t>
            </a:r>
          </a:p>
          <a:p>
            <a:r>
              <a:rPr lang="en-US" dirty="0"/>
              <a:t>Wave period varied with wavelength in a manner consistent with a etalon</a:t>
            </a:r>
          </a:p>
          <a:p>
            <a:r>
              <a:rPr lang="en-US" dirty="0"/>
              <a:t>Inability to fully characterize compromised science</a:t>
            </a:r>
          </a:p>
          <a:p>
            <a:r>
              <a:rPr lang="en-US" dirty="0"/>
              <a:t>Further analysis concluded that the etalon must be thick, on the order of several millimeters</a:t>
            </a:r>
          </a:p>
          <a:p>
            <a:r>
              <a:rPr lang="en-US" dirty="0"/>
              <a:t>Candidate sources were assessed and the solar attenuator was identified as the most likely source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Etaloning</a:t>
            </a:r>
            <a:r>
              <a:rPr lang="en-US" dirty="0"/>
              <a:t> seen during M3M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3522419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5524500" cy="4012406"/>
          </a:xfrm>
        </p:spPr>
        <p:txBody>
          <a:bodyPr/>
          <a:lstStyle/>
          <a:p>
            <a:r>
              <a:rPr lang="en-US" dirty="0"/>
              <a:t>The original attenuator for ISS was tested and found to be plane parallel</a:t>
            </a:r>
          </a:p>
          <a:p>
            <a:r>
              <a:rPr lang="en-US" dirty="0"/>
              <a:t>A replacement attenuator was fabricated with a wedged substrate and tested</a:t>
            </a:r>
          </a:p>
          <a:p>
            <a:r>
              <a:rPr lang="en-US" dirty="0"/>
              <a:t>The new attenuator and associated mechanism was installed in the flight instrument</a:t>
            </a:r>
          </a:p>
          <a:p>
            <a:r>
              <a:rPr lang="en-US" dirty="0"/>
              <a:t>On orbit performance demonstrates effectiveness of the replacement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Etaloning</a:t>
            </a:r>
            <a:r>
              <a:rPr lang="en-US" dirty="0"/>
              <a:t> Evaluation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755651"/>
            <a:ext cx="3289300" cy="42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54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Spatial/Temporal Sampling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t="7652" r="8209" b="5207"/>
          <a:stretch/>
        </p:blipFill>
        <p:spPr>
          <a:xfrm>
            <a:off x="800099" y="755651"/>
            <a:ext cx="7338633" cy="40124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638427"/>
            <a:ext cx="9144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No significant sampling issues arise from ISS blockages</a:t>
            </a:r>
          </a:p>
        </p:txBody>
      </p:sp>
    </p:spTree>
    <p:extLst>
      <p:ext uri="{BB962C8B-B14F-4D97-AF65-F5344CB8AC3E}">
        <p14:creationId xmlns:p14="http://schemas.microsoft.com/office/powerpoint/2010/main" val="3601716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Sampling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14400" y="780146"/>
            <a:ext cx="7469187" cy="4089511"/>
            <a:chOff x="731519" y="1155836"/>
            <a:chExt cx="7742555" cy="5373799"/>
          </a:xfrm>
        </p:grpSpPr>
        <p:pic>
          <p:nvPicPr>
            <p:cNvPr id="7" name="Picture 4" descr="SAGE Channel Loc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19" y="1155836"/>
              <a:ext cx="7742555" cy="5373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174875" y="5167448"/>
              <a:ext cx="133350" cy="2873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93950" y="5167448"/>
              <a:ext cx="1335088" cy="287338"/>
            </a:xfrm>
            <a:prstGeom prst="rect">
              <a:avLst/>
            </a:prstGeom>
            <a:solidFill>
              <a:schemeClr val="accent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29038" y="5167448"/>
              <a:ext cx="85725" cy="28733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14800" y="5167448"/>
              <a:ext cx="104775" cy="28733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4267200" y="5080136"/>
              <a:ext cx="10112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990000"/>
                  </a:solidFill>
                  <a:latin typeface="Arial" charset="0"/>
                </a:rPr>
                <a:t>Lunar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08550" y="3560898"/>
              <a:ext cx="2924175" cy="1503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82167" y="4145676"/>
              <a:ext cx="2552185" cy="133462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u="sng" dirty="0">
                  <a:solidFill>
                    <a:prstClr val="black"/>
                  </a:solidFill>
                  <a:latin typeface="Arial" panose="020B0604020202020204" pitchFamily="34" charset="0"/>
                </a:rPr>
                <a:t>SAGE III Solar: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</a:rPr>
                <a:t>Aerosol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sz="2000" dirty="0">
                  <a:solidFill>
                    <a:srgbClr val="FF00FF"/>
                  </a:solidFill>
                  <a:latin typeface="Arial" panose="020B0604020202020204" pitchFamily="34" charset="0"/>
                </a:rPr>
                <a:t>MesO</a:t>
              </a:r>
              <a:r>
                <a:rPr lang="en-US" sz="2000" baseline="-25000" dirty="0">
                  <a:solidFill>
                    <a:srgbClr val="FF00FF"/>
                  </a:solidFill>
                  <a:latin typeface="Arial" panose="020B0604020202020204" pitchFamily="34" charset="0"/>
                </a:rPr>
                <a:t>3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0000FF"/>
                  </a:solidFill>
                  <a:latin typeface="Arial" panose="020B0604020202020204" pitchFamily="34" charset="0"/>
                </a:rPr>
                <a:t>NO</a:t>
              </a:r>
              <a:r>
                <a:rPr lang="en-US" sz="2000" baseline="-25000" dirty="0">
                  <a:solidFill>
                    <a:srgbClr val="0000FF"/>
                  </a:solidFill>
                  <a:latin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78AC35">
                      <a:lumMod val="50000"/>
                    </a:srgbClr>
                  </a:solidFill>
                  <a:latin typeface="Arial" panose="020B0604020202020204" pitchFamily="34" charset="0"/>
                </a:rPr>
                <a:t>O</a:t>
              </a:r>
              <a:r>
                <a:rPr lang="en-US" sz="2000" baseline="-25000" dirty="0">
                  <a:solidFill>
                    <a:srgbClr val="78AC35">
                      <a:lumMod val="50000"/>
                    </a:srgbClr>
                  </a:solidFill>
                  <a:latin typeface="Arial" panose="020B0604020202020204" pitchFamily="34" charset="0"/>
                </a:rPr>
                <a:t>3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FF9900"/>
                  </a:solidFill>
                  <a:latin typeface="Arial" panose="020B0604020202020204" pitchFamily="34" charset="0"/>
                </a:rPr>
                <a:t>O</a:t>
              </a:r>
              <a:r>
                <a:rPr lang="en-US" sz="2000" baseline="-25000" dirty="0">
                  <a:solidFill>
                    <a:srgbClr val="FF9900"/>
                  </a:solidFill>
                  <a:latin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srgbClr val="FF9900"/>
                  </a:solidFill>
                  <a:latin typeface="Arial" panose="020B0604020202020204" pitchFamily="34" charset="0"/>
                </a:rPr>
                <a:t>(</a:t>
              </a:r>
              <a:r>
                <a:rPr lang="en-US" sz="2000" dirty="0" err="1">
                  <a:solidFill>
                    <a:srgbClr val="FF9900"/>
                  </a:solidFill>
                  <a:latin typeface="Arial" panose="020B0604020202020204" pitchFamily="34" charset="0"/>
                </a:rPr>
                <a:t>T,p</a:t>
              </a:r>
              <a:r>
                <a:rPr lang="en-US" sz="2000" dirty="0">
                  <a:solidFill>
                    <a:srgbClr val="FF9900"/>
                  </a:solidFill>
                  <a:latin typeface="Arial" panose="020B0604020202020204" pitchFamily="34" charset="0"/>
                </a:rPr>
                <a:t>)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H</a:t>
              </a:r>
              <a:r>
                <a:rPr lang="en-US" sz="2000" baseline="-25000" dirty="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28950" y="4842011"/>
              <a:ext cx="785813" cy="29686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22713" y="4386398"/>
              <a:ext cx="10096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4083CF">
                      <a:lumMod val="60000"/>
                      <a:lumOff val="40000"/>
                    </a:srgbClr>
                  </a:solidFill>
                  <a:latin typeface="Arial" panose="020B0604020202020204" pitchFamily="34" charset="0"/>
                </a:rPr>
                <a:t>Limb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57825" y="4840423"/>
              <a:ext cx="74613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46388" y="4840423"/>
              <a:ext cx="106362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74913" y="4840423"/>
              <a:ext cx="101600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19563" y="4842011"/>
              <a:ext cx="104775" cy="29527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643438" y="4842011"/>
              <a:ext cx="69850" cy="29686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205038" y="4840423"/>
              <a:ext cx="57150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986338" y="4840423"/>
              <a:ext cx="201612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93863" y="4840423"/>
              <a:ext cx="58737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05000" y="4837248"/>
              <a:ext cx="188913" cy="300038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38425" y="4837248"/>
              <a:ext cx="50800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9747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4373" y="147562"/>
            <a:ext cx="5255254" cy="484748"/>
          </a:xfrm>
        </p:spPr>
        <p:txBody>
          <a:bodyPr/>
          <a:lstStyle/>
          <a:p>
            <a:r>
              <a:rPr lang="en-US"/>
              <a:t>Standard Data Products: </a:t>
            </a:r>
            <a:r>
              <a:rPr lang="en-US" altLang="en-US"/>
              <a:t>Provisional version, V5.1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9400" y="4804664"/>
            <a:ext cx="4239698" cy="30777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# concentration; * Or cloud-top/ISS; ** at 600 nm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785274"/>
              </p:ext>
            </p:extLst>
          </p:nvPr>
        </p:nvGraphicFramePr>
        <p:xfrm>
          <a:off x="825500" y="768355"/>
          <a:ext cx="7556500" cy="39808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2588">
                <a:tc>
                  <a:txBody>
                    <a:bodyPr/>
                    <a:lstStyle/>
                    <a:p>
                      <a:r>
                        <a:rPr lang="en-US" dirty="0"/>
                        <a:t>PRODUCT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  <a:r>
                        <a:rPr lang="en-US" baseline="0" dirty="0"/>
                        <a:t> Type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Vertical Range</a:t>
                      </a:r>
                      <a:r>
                        <a:rPr lang="en-US" baseline="0" dirty="0"/>
                        <a:t> &amp; Resolution</a:t>
                      </a:r>
                    </a:p>
                    <a:p>
                      <a:pPr algn="ctr"/>
                      <a:r>
                        <a:rPr lang="en-US" baseline="0" dirty="0"/>
                        <a:t>[km]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Precision [%]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 Goal [%]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757">
                <a:tc>
                  <a:txBody>
                    <a:bodyPr/>
                    <a:lstStyle/>
                    <a:p>
                      <a:r>
                        <a:rPr lang="en-US" dirty="0"/>
                        <a:t>Spectral Transmission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100,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0.1***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5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Aerosol Extinction</a:t>
                      </a:r>
                      <a:r>
                        <a:rPr lang="en-US" baseline="0" dirty="0"/>
                        <a:t> &amp; </a:t>
                      </a:r>
                      <a:r>
                        <a:rPr lang="en-US" dirty="0"/>
                        <a:t>Optical</a:t>
                      </a:r>
                      <a:r>
                        <a:rPr lang="en-US" baseline="0" dirty="0"/>
                        <a:t> Depth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</a:t>
                      </a:r>
                      <a:r>
                        <a:rPr lang="en-US" baseline="0" dirty="0"/>
                        <a:t> – 40,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Ozone#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50, 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Water Vapor#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5*</a:t>
                      </a:r>
                      <a:r>
                        <a:rPr lang="en-US" baseline="0" dirty="0"/>
                        <a:t> – 45,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Nitrogen Dioxide#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TP+2 – 45, 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Ozone#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15* - 45,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Nitrogen Trioxide#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–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Nitrogen</a:t>
                      </a:r>
                      <a:r>
                        <a:rPr lang="en-US" baseline="0" dirty="0"/>
                        <a:t> Dioxide#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 –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2429374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73854" y="4343182"/>
            <a:ext cx="13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</a:rPr>
              <a:t>Delayed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62754" y="2889118"/>
            <a:ext cx="100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</a:rPr>
              <a:t>Beta</a:t>
            </a:r>
          </a:p>
        </p:txBody>
      </p:sp>
    </p:spTree>
    <p:extLst>
      <p:ext uri="{BB962C8B-B14F-4D97-AF65-F5344CB8AC3E}">
        <p14:creationId xmlns:p14="http://schemas.microsoft.com/office/powerpoint/2010/main" val="2017378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Data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24230"/>
              </p:ext>
            </p:extLst>
          </p:nvPr>
        </p:nvGraphicFramePr>
        <p:xfrm>
          <a:off x="457200" y="838198"/>
          <a:ext cx="8229600" cy="36502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16742">
                <a:tc>
                  <a:txBody>
                    <a:bodyPr/>
                    <a:lstStyle/>
                    <a:p>
                      <a:r>
                        <a:rPr lang="en-US" dirty="0"/>
                        <a:t>PRODUCT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  <a:r>
                        <a:rPr lang="en-US" baseline="0" dirty="0"/>
                        <a:t> Type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Vertical Range</a:t>
                      </a:r>
                      <a:r>
                        <a:rPr lang="en-US" baseline="0" dirty="0"/>
                        <a:t> &amp; Resolution</a:t>
                      </a:r>
                    </a:p>
                    <a:p>
                      <a:pPr algn="ctr"/>
                      <a:r>
                        <a:rPr lang="en-US" baseline="0" dirty="0"/>
                        <a:t>[km]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Precision [%]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 Goal [%]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660">
                <a:tc>
                  <a:txBody>
                    <a:bodyPr/>
                    <a:lstStyle/>
                    <a:p>
                      <a:r>
                        <a:rPr lang="en-US" dirty="0"/>
                        <a:t>Temperature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85,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K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K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Pressure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</a:t>
                      </a:r>
                      <a:r>
                        <a:rPr lang="en-US" baseline="0" dirty="0"/>
                        <a:t> – 85,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r>
                        <a:rPr lang="en-US" dirty="0"/>
                        <a:t>Ozone (Mesospheric)#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– 90, 1.0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47223306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r>
                        <a:rPr lang="en-US" dirty="0"/>
                        <a:t>Chlorine Dioxide#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15* – 25,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r>
                        <a:rPr lang="en-US" dirty="0"/>
                        <a:t>Limb Radiance (L1B)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Limb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0 – 60,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1451" y="4561880"/>
            <a:ext cx="3810000" cy="30777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# concentration; * Or cloud-top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4342" y="2195716"/>
            <a:ext cx="1149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See  Poster</a:t>
            </a:r>
          </a:p>
        </p:txBody>
      </p:sp>
    </p:spTree>
    <p:extLst>
      <p:ext uri="{BB962C8B-B14F-4D97-AF65-F5344CB8AC3E}">
        <p14:creationId xmlns:p14="http://schemas.microsoft.com/office/powerpoint/2010/main" val="1334472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6098" y="834066"/>
            <a:ext cx="8650705" cy="4012406"/>
          </a:xfrm>
        </p:spPr>
        <p:txBody>
          <a:bodyPr numCol="3"/>
          <a:lstStyle/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Josh Bangert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Bob Borchardt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Andrea Cowley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Rob Damadeo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Tyler Dawson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Jim Farmer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Mike Heitz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Jon Hicks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Charles Hill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Dave Huber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Carter Hulsey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Susan Kizer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Travis Knepp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Marsha Larosee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Kevin Leavor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Allison Leybold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Kaitlin Liles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Danny Mangosing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Robbie Manion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Josh McDonald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Randy Moore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Sudha Natarajan 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Jamie Nehrir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Greg Paxton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Andrew Peterson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Mike Pitts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Sam Porter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Marilee Roell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Carrie Roller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Amy Rowell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Caitlyn Stone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Larry Thomason</a:t>
            </a:r>
          </a:p>
          <a:p>
            <a:pPr marL="274320" indent="-274320">
              <a:buFont typeface="Arial" panose="020B0604020202020204" pitchFamily="34" charset="0"/>
              <a:buChar char="•"/>
            </a:pPr>
            <a:r>
              <a:rPr lang="en-US" sz="1800" dirty="0"/>
              <a:t>Michael Thompson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Prime Mission Team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3933334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March 2020: Senior Review Cycle FY21 – FY23</a:t>
            </a:r>
          </a:p>
          <a:p>
            <a:pPr lvl="1"/>
            <a:r>
              <a:rPr lang="en-US" dirty="0"/>
              <a:t>Senior Review for Earth Science Projects</a:t>
            </a:r>
          </a:p>
          <a:p>
            <a:pPr lvl="1"/>
            <a:r>
              <a:rPr lang="en-US" dirty="0"/>
              <a:t>Held every three years</a:t>
            </a:r>
          </a:p>
          <a:p>
            <a:pPr lvl="1"/>
            <a:r>
              <a:rPr lang="en-US" dirty="0"/>
              <a:t>Mission Extension Review</a:t>
            </a:r>
          </a:p>
          <a:p>
            <a:pPr lvl="1"/>
            <a:r>
              <a:rPr lang="en-US" dirty="0"/>
              <a:t>Will provide extension funding to bridge to EPMR</a:t>
            </a:r>
          </a:p>
          <a:p>
            <a:pPr lvl="1"/>
            <a:endParaRPr lang="en-US" dirty="0"/>
          </a:p>
          <a:p>
            <a:r>
              <a:rPr lang="en-US" dirty="0"/>
              <a:t>July/August 2020: End of Prime Mission Review</a:t>
            </a:r>
          </a:p>
          <a:p>
            <a:pPr lvl="1"/>
            <a:r>
              <a:rPr lang="en-US" dirty="0"/>
              <a:t>3 year Phase E Prime Mission ends June 30, 2020</a:t>
            </a:r>
          </a:p>
          <a:p>
            <a:pPr lvl="1"/>
            <a:r>
              <a:rPr lang="en-US" dirty="0"/>
              <a:t>Review cycle has this occurring 30 – 60 days after Senior Review </a:t>
            </a:r>
          </a:p>
          <a:p>
            <a:pPr lvl="1"/>
            <a:r>
              <a:rPr lang="en-US" dirty="0"/>
              <a:t>Present that we met our Level 1 requirements to closeout the primary mission</a:t>
            </a:r>
          </a:p>
          <a:p>
            <a:pPr marL="342891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Mission Review Schedule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2788935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altLang="en-US" sz="1600" dirty="0"/>
              <a:t>SAGE III/ISS is a climate continuity mission addressing critical international science needs: </a:t>
            </a:r>
            <a:r>
              <a:rPr lang="en-US" altLang="en-US" sz="1200" dirty="0">
                <a:hlinkClick r:id="rId2" action="ppaction://hlinkfile"/>
              </a:rPr>
              <a:t>sage.nasa.gov</a:t>
            </a:r>
            <a:endParaRPr lang="en-US" altLang="en-US" sz="1200" dirty="0"/>
          </a:p>
          <a:p>
            <a:pPr>
              <a:spcAft>
                <a:spcPts val="1000"/>
              </a:spcAft>
            </a:pPr>
            <a:r>
              <a:rPr lang="en-US" altLang="en-US" sz="1600" dirty="0"/>
              <a:t>SAGE III/ISS is operating nominally with additional data released at monthly intervals:  </a:t>
            </a:r>
            <a:r>
              <a:rPr lang="en-US" altLang="en-US" sz="1200" u="sng" dirty="0">
                <a:solidFill>
                  <a:srgbClr val="EF9337"/>
                </a:solidFill>
              </a:rPr>
              <a:t>eosweb.larc.nasa.gov/project/</a:t>
            </a:r>
            <a:r>
              <a:rPr lang="en-US" altLang="en-US" sz="1200" u="sng" dirty="0" err="1">
                <a:solidFill>
                  <a:srgbClr val="EF9337"/>
                </a:solidFill>
              </a:rPr>
              <a:t>sageiii-iss</a:t>
            </a:r>
            <a:r>
              <a:rPr lang="en-US" altLang="en-US" sz="1200" u="sng" dirty="0">
                <a:solidFill>
                  <a:srgbClr val="EF9337"/>
                </a:solidFill>
              </a:rPr>
              <a:t>/</a:t>
            </a:r>
            <a:r>
              <a:rPr lang="en-US" altLang="en-US" sz="1200" u="sng" dirty="0" err="1">
                <a:solidFill>
                  <a:srgbClr val="EF9337"/>
                </a:solidFill>
              </a:rPr>
              <a:t>sageiii-iss_table</a:t>
            </a:r>
            <a:endParaRPr lang="en-US" altLang="en-US" sz="1200" u="sng" dirty="0">
              <a:solidFill>
                <a:srgbClr val="EF9337"/>
              </a:solidFill>
            </a:endParaRPr>
          </a:p>
          <a:p>
            <a:pPr>
              <a:spcAft>
                <a:spcPts val="1000"/>
              </a:spcAft>
            </a:pPr>
            <a:r>
              <a:rPr lang="en-US" altLang="en-US" sz="1600" dirty="0"/>
              <a:t>Experience on ISS has grown rapidly, consistently collect 90% of solar opportunities, 85% </a:t>
            </a:r>
            <a:r>
              <a:rPr lang="en-US" altLang="en-US" sz="1600" dirty="0" err="1"/>
              <a:t>solar+lunar</a:t>
            </a:r>
            <a:r>
              <a:rPr lang="en-US" altLang="en-US" sz="1600" dirty="0"/>
              <a:t>.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Provisional Ozone/Aerosol Data w/ V5.1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Preliminary comparisons of mid-stratosphere ozone within </a:t>
            </a:r>
            <a:r>
              <a:rPr lang="en-US" sz="1600" dirty="0"/>
              <a:t>±</a:t>
            </a:r>
            <a:r>
              <a:rPr lang="en-US" altLang="en-US" sz="1600" dirty="0"/>
              <a:t>10% of validated sources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Beta version of water vapor product w/ V5.1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DMP has potential to mitigate impact of mechanical disturbances on data products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Baseline mission is July 2017 – June 2020; continuation renewed in 3-yr cycles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30-31, 2018</a:t>
            </a:r>
          </a:p>
        </p:txBody>
      </p:sp>
    </p:spTree>
    <p:extLst>
      <p:ext uri="{BB962C8B-B14F-4D97-AF65-F5344CB8AC3E}">
        <p14:creationId xmlns:p14="http://schemas.microsoft.com/office/powerpoint/2010/main" val="22941110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54320</TotalTime>
  <Words>1475</Words>
  <Application>Microsoft Macintosh PowerPoint</Application>
  <PresentationFormat>On-screen Show (16:9)</PresentationFormat>
  <Paragraphs>294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Welcome!</vt:lpstr>
      <vt:lpstr>LOGISTICS</vt:lpstr>
      <vt:lpstr>Directions to Meeting (Building 2102)</vt:lpstr>
      <vt:lpstr>Building 2102</vt:lpstr>
      <vt:lpstr>Objectives</vt:lpstr>
      <vt:lpstr>AGENDA</vt:lpstr>
      <vt:lpstr>PowerPoint Presentation</vt:lpstr>
      <vt:lpstr>Outline</vt:lpstr>
      <vt:lpstr>Objective of SAGE</vt:lpstr>
      <vt:lpstr>Background</vt:lpstr>
      <vt:lpstr>Background cont.</vt:lpstr>
      <vt:lpstr>SAGE III – Mission Architecture</vt:lpstr>
      <vt:lpstr>SAGE III/ISS Integrated Payload (IP)</vt:lpstr>
      <vt:lpstr>Launch/Installation/Activation</vt:lpstr>
      <vt:lpstr>SAGE III’s location</vt:lpstr>
      <vt:lpstr>Typical Orbit</vt:lpstr>
      <vt:lpstr>Instrument Assembly</vt:lpstr>
      <vt:lpstr>Commissioning</vt:lpstr>
      <vt:lpstr>Etaloning seen during M3M</vt:lpstr>
      <vt:lpstr>Etaloning Evaluation</vt:lpstr>
      <vt:lpstr>SAGE III/ISS Spatial/Temporal Sampling</vt:lpstr>
      <vt:lpstr>Spectral Sampling</vt:lpstr>
      <vt:lpstr>Standard Data Products: Provisional version, V5.1</vt:lpstr>
      <vt:lpstr>Research Data Products</vt:lpstr>
      <vt:lpstr>Prime Mission Team</vt:lpstr>
      <vt:lpstr>Extended Mission Review Schedule</vt:lpstr>
      <vt:lpstr>Summary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1118</cp:revision>
  <cp:lastPrinted>2011-12-08T16:21:20Z</cp:lastPrinted>
  <dcterms:created xsi:type="dcterms:W3CDTF">2012-04-24T19:27:23Z</dcterms:created>
  <dcterms:modified xsi:type="dcterms:W3CDTF">2018-10-30T12:44:28Z</dcterms:modified>
</cp:coreProperties>
</file>