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0"/>
  </p:notesMasterIdLst>
  <p:handoutMasterIdLst>
    <p:handoutMasterId r:id="rId21"/>
  </p:handoutMasterIdLst>
  <p:sldIdLst>
    <p:sldId id="753" r:id="rId2"/>
    <p:sldId id="966" r:id="rId3"/>
    <p:sldId id="968" r:id="rId4"/>
    <p:sldId id="969" r:id="rId5"/>
    <p:sldId id="970" r:id="rId6"/>
    <p:sldId id="971" r:id="rId7"/>
    <p:sldId id="972" r:id="rId8"/>
    <p:sldId id="973" r:id="rId9"/>
    <p:sldId id="974" r:id="rId10"/>
    <p:sldId id="975" r:id="rId11"/>
    <p:sldId id="976" r:id="rId12"/>
    <p:sldId id="977" r:id="rId13"/>
    <p:sldId id="978" r:id="rId14"/>
    <p:sldId id="979" r:id="rId15"/>
    <p:sldId id="980" r:id="rId16"/>
    <p:sldId id="981" r:id="rId17"/>
    <p:sldId id="982" r:id="rId18"/>
    <p:sldId id="967" r:id="rId1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54" d="100"/>
          <a:sy n="154" d="100"/>
        </p:scale>
        <p:origin x="498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706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2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549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Science Team Meeting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 smtClean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10/30/2018</a:t>
            </a: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Mission Operations </a:t>
            </a:r>
            <a:endParaRPr lang="en-US" sz="14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 smtClean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Jamie Nehrir</a:t>
            </a: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 smtClean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Acting Mission Operations Manager</a:t>
            </a: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Mission Operation Overview</a:t>
            </a:r>
          </a:p>
          <a:p>
            <a:pPr lvl="1"/>
            <a:r>
              <a:rPr lang="en-US" dirty="0" smtClean="0"/>
              <a:t>Meet the team</a:t>
            </a:r>
          </a:p>
          <a:p>
            <a:pPr lvl="1"/>
            <a:r>
              <a:rPr lang="en-US" dirty="0" err="1" smtClean="0"/>
              <a:t>Groundsystems</a:t>
            </a:r>
            <a:endParaRPr lang="en-US" dirty="0" smtClean="0"/>
          </a:p>
          <a:p>
            <a:pPr lvl="1"/>
            <a:r>
              <a:rPr lang="en-US" dirty="0" smtClean="0"/>
              <a:t> Routine Operations</a:t>
            </a:r>
          </a:p>
          <a:p>
            <a:r>
              <a:rPr lang="en-US" dirty="0" smtClean="0"/>
              <a:t>Challenges of being on ISS</a:t>
            </a:r>
          </a:p>
          <a:p>
            <a:pPr lvl="1"/>
            <a:r>
              <a:rPr lang="en-US" dirty="0" smtClean="0"/>
              <a:t>Ops </a:t>
            </a:r>
            <a:r>
              <a:rPr lang="en-US" dirty="0"/>
              <a:t>Protocol/Reactions to ISS </a:t>
            </a:r>
            <a:r>
              <a:rPr lang="en-US" dirty="0" smtClean="0"/>
              <a:t>Activities</a:t>
            </a:r>
          </a:p>
          <a:p>
            <a:pPr lvl="1"/>
            <a:r>
              <a:rPr lang="en-US" dirty="0" smtClean="0"/>
              <a:t>List of ISS activities</a:t>
            </a:r>
          </a:p>
          <a:p>
            <a:r>
              <a:rPr lang="en-US" dirty="0" smtClean="0"/>
              <a:t>Additional Operational Activities</a:t>
            </a:r>
          </a:p>
          <a:p>
            <a:pPr lvl="1"/>
            <a:r>
              <a:rPr lang="en-US" dirty="0" smtClean="0"/>
              <a:t>Calibration activities</a:t>
            </a:r>
          </a:p>
          <a:p>
            <a:pPr lvl="1"/>
            <a:r>
              <a:rPr lang="en-US" dirty="0" smtClean="0"/>
              <a:t>Maintenance activities</a:t>
            </a:r>
          </a:p>
          <a:p>
            <a:r>
              <a:rPr lang="en-US" dirty="0" smtClean="0"/>
              <a:t>Upcoming Activities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78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Mission Operations Goals</a:t>
            </a:r>
          </a:p>
          <a:p>
            <a:pPr lvl="1"/>
            <a:r>
              <a:rPr lang="en-US" sz="1400" dirty="0" smtClean="0"/>
              <a:t>Commanding and downloading data on a weekly/daily basis </a:t>
            </a:r>
          </a:p>
          <a:p>
            <a:pPr lvl="1"/>
            <a:r>
              <a:rPr lang="en-US" sz="1400" dirty="0" smtClean="0"/>
              <a:t>Maintaining the health and safety of the SAGE III payload</a:t>
            </a:r>
          </a:p>
          <a:p>
            <a:pPr lvl="2"/>
            <a:r>
              <a:rPr lang="en-US" sz="1200" dirty="0" smtClean="0"/>
              <a:t>Daily engineering checks</a:t>
            </a:r>
          </a:p>
          <a:p>
            <a:pPr lvl="2"/>
            <a:r>
              <a:rPr lang="en-US" sz="1200" dirty="0" smtClean="0"/>
              <a:t>Trending of engineering data and science metrics</a:t>
            </a:r>
          </a:p>
          <a:p>
            <a:pPr lvl="1"/>
            <a:r>
              <a:rPr lang="en-US" sz="1400" dirty="0" smtClean="0"/>
              <a:t>Process and distribute SAGE III data</a:t>
            </a:r>
          </a:p>
          <a:p>
            <a:pPr lvl="2"/>
            <a:r>
              <a:rPr lang="en-US" sz="1200" dirty="0" smtClean="0"/>
              <a:t>Process </a:t>
            </a:r>
            <a:r>
              <a:rPr lang="en-US" sz="1200" dirty="0" smtClean="0"/>
              <a:t>Ground Support Equipment (</a:t>
            </a:r>
            <a:r>
              <a:rPr lang="en-US" sz="1200" dirty="0" smtClean="0"/>
              <a:t>GSE) </a:t>
            </a:r>
            <a:r>
              <a:rPr lang="en-US" sz="1200" dirty="0" smtClean="0"/>
              <a:t>and </a:t>
            </a:r>
            <a:r>
              <a:rPr lang="en-US" sz="1200" dirty="0" smtClean="0"/>
              <a:t>Solid State Memory Card (SSMC) </a:t>
            </a:r>
            <a:r>
              <a:rPr lang="en-US" sz="1200" dirty="0" smtClean="0"/>
              <a:t>in near real-time  (8-5 ET)</a:t>
            </a:r>
          </a:p>
          <a:p>
            <a:pPr lvl="2"/>
            <a:r>
              <a:rPr lang="en-US" sz="1200" dirty="0" smtClean="0"/>
              <a:t>Processes 24 hours of SSMC data daily</a:t>
            </a:r>
          </a:p>
          <a:p>
            <a:pPr lvl="2"/>
            <a:r>
              <a:rPr lang="en-US" sz="1200" dirty="0" smtClean="0"/>
              <a:t>Generates daily SCF files</a:t>
            </a:r>
          </a:p>
          <a:p>
            <a:pPr lvl="3"/>
            <a:r>
              <a:rPr lang="en-US" sz="1050" dirty="0" smtClean="0"/>
              <a:t>Level 0 and ancillary data</a:t>
            </a:r>
          </a:p>
          <a:p>
            <a:pPr lvl="2"/>
            <a:r>
              <a:rPr lang="en-US" sz="1200" dirty="0" smtClean="0"/>
              <a:t>Generates daily ESA/TASI data files</a:t>
            </a:r>
          </a:p>
          <a:p>
            <a:pPr lvl="1"/>
            <a:r>
              <a:rPr lang="en-US" sz="1400" dirty="0" smtClean="0"/>
              <a:t>Optimizing the science data taken</a:t>
            </a:r>
          </a:p>
          <a:p>
            <a:pPr lvl="2"/>
            <a:r>
              <a:rPr lang="en-US" sz="1200" dirty="0" smtClean="0"/>
              <a:t>Modify IA tables </a:t>
            </a:r>
          </a:p>
          <a:p>
            <a:pPr lvl="2"/>
            <a:r>
              <a:rPr lang="en-US" sz="1200" dirty="0" smtClean="0"/>
              <a:t>Update IAM code</a:t>
            </a:r>
          </a:p>
          <a:p>
            <a:pPr lvl="2"/>
            <a:r>
              <a:rPr lang="en-US" sz="1200" dirty="0" smtClean="0"/>
              <a:t>Generate tools to better understand event blockages and missed events</a:t>
            </a:r>
          </a:p>
          <a:p>
            <a:pPr marL="342891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Ops 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579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Ops </a:t>
            </a:r>
            <a:r>
              <a:rPr lang="en-US" dirty="0" smtClean="0"/>
              <a:t>Team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398493" y="790015"/>
          <a:ext cx="6656295" cy="4175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74260"/>
                <a:gridCol w="4182035"/>
              </a:tblGrid>
              <a:tr h="439639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SAGE III Payload Operations</a:t>
                      </a:r>
                      <a:r>
                        <a:rPr lang="en-US" sz="2800" baseline="0" dirty="0" smtClean="0"/>
                        <a:t> Center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3818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Jamie Nehrir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Acting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Operations Manager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7387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Greg Paxton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Ground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 Lead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Andrew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Peterson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Deputy Mission Operations Manager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Robert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Borchardt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 Technical Payload Engineer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Jonathan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Hicks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9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Ground Systems 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Engineer</a:t>
                      </a:r>
                      <a:endParaRPr lang="en-US" sz="1800" dirty="0" smtClean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James Farmer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Ground 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Engineer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Joshua Bangert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Payload Engineer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Michael Thompson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Payload Engineer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Joshua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McDonald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Payload Engineer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Samuel Porter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900"/>
                        </a:spcAft>
                      </a:pPr>
                      <a:r>
                        <a:rPr lang="en-US" sz="1800" dirty="0" smtClean="0"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Payload Engineer</a:t>
                      </a:r>
                      <a:endParaRPr lang="en-US" sz="1800" dirty="0"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Tyler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Dawson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Payload Engineer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Andrea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Cowley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Payload Engineer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7387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Caitlyn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Stone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Payload Engineer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139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1709" y="852197"/>
            <a:ext cx="5841862" cy="406801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Website/Ground Systems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684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On-Console Team</a:t>
            </a:r>
          </a:p>
          <a:p>
            <a:pPr lvl="1"/>
            <a:r>
              <a:rPr lang="en-US" dirty="0" smtClean="0"/>
              <a:t>Consists of two team members </a:t>
            </a:r>
          </a:p>
          <a:p>
            <a:pPr lvl="1"/>
            <a:r>
              <a:rPr lang="en-US" dirty="0" smtClean="0"/>
              <a:t>Checks in on the payload at the FMSC Monday-Friday and sends commands to the payload if needed</a:t>
            </a:r>
          </a:p>
          <a:p>
            <a:pPr lvl="1"/>
            <a:r>
              <a:rPr lang="en-US" dirty="0" smtClean="0"/>
              <a:t>Executes the weekly command load on Thursdays to load in two weeks worth of science events</a:t>
            </a:r>
          </a:p>
          <a:p>
            <a:pPr lvl="1"/>
            <a:r>
              <a:rPr lang="en-US" dirty="0" smtClean="0"/>
              <a:t>On-call for the week and carries an operations cell phone that HOSC will call if any issues or anomalies arise</a:t>
            </a:r>
          </a:p>
          <a:p>
            <a:r>
              <a:rPr lang="en-US" dirty="0" smtClean="0"/>
              <a:t>Prep Team</a:t>
            </a:r>
          </a:p>
          <a:p>
            <a:pPr lvl="1"/>
            <a:r>
              <a:rPr lang="en-US" dirty="0" smtClean="0"/>
              <a:t>Consists of two team members</a:t>
            </a:r>
          </a:p>
          <a:p>
            <a:pPr lvl="1"/>
            <a:r>
              <a:rPr lang="en-US" dirty="0" smtClean="0"/>
              <a:t>Prepares for the next weeks on-console activities</a:t>
            </a:r>
          </a:p>
          <a:p>
            <a:pPr lvl="1"/>
            <a:r>
              <a:rPr lang="en-US" dirty="0" smtClean="0"/>
              <a:t>Dry-runs the weekly command load at the </a:t>
            </a:r>
            <a:r>
              <a:rPr lang="en-US" dirty="0" err="1" smtClean="0"/>
              <a:t>spreadsystem</a:t>
            </a:r>
            <a:r>
              <a:rPr lang="en-US" dirty="0" smtClean="0"/>
              <a:t> for the On-console team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Routine Operations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562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Weekly Command Load generation</a:t>
            </a:r>
          </a:p>
          <a:p>
            <a:pPr lvl="1"/>
            <a:r>
              <a:rPr lang="en-US" dirty="0" smtClean="0"/>
              <a:t>Use STK and Python to automate the production of command files</a:t>
            </a:r>
          </a:p>
          <a:p>
            <a:pPr lvl="1"/>
            <a:r>
              <a:rPr lang="en-US" dirty="0" smtClean="0"/>
              <a:t>Routine files produced control: the downlink schedule, orbit propagation and event prediction, and planned limbs</a:t>
            </a:r>
          </a:p>
          <a:p>
            <a:pPr lvl="1"/>
            <a:r>
              <a:rPr lang="en-US" dirty="0" smtClean="0"/>
              <a:t>Generates planning aids for Operation activities</a:t>
            </a:r>
          </a:p>
          <a:p>
            <a:r>
              <a:rPr lang="en-US" dirty="0" smtClean="0"/>
              <a:t>Event predicts are generated everyday</a:t>
            </a:r>
          </a:p>
          <a:p>
            <a:pPr lvl="1"/>
            <a:r>
              <a:rPr lang="en-US" dirty="0" smtClean="0"/>
              <a:t>Sliding window that updates with more accurate predicts</a:t>
            </a:r>
          </a:p>
          <a:p>
            <a:pPr lvl="1"/>
            <a:r>
              <a:rPr lang="en-US" dirty="0" smtClean="0"/>
              <a:t>Helps external partners coordinate their activities via the validation website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Routine Processes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365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While there are many benefits of being on the ISS, there are also some challenges that come with such an active platform that affect how we take science data</a:t>
            </a:r>
          </a:p>
          <a:p>
            <a:pPr lvl="1"/>
            <a:r>
              <a:rPr lang="en-US" dirty="0" smtClean="0"/>
              <a:t>Visiting vehicles </a:t>
            </a:r>
          </a:p>
          <a:p>
            <a:pPr lvl="1"/>
            <a:r>
              <a:rPr lang="en-US" dirty="0" smtClean="0"/>
              <a:t>Yaw maneuvers</a:t>
            </a:r>
          </a:p>
          <a:p>
            <a:pPr lvl="1"/>
            <a:r>
              <a:rPr lang="en-US" dirty="0" smtClean="0"/>
              <a:t>EVA’s </a:t>
            </a:r>
          </a:p>
          <a:p>
            <a:pPr lvl="1"/>
            <a:r>
              <a:rPr lang="en-US" dirty="0" smtClean="0"/>
              <a:t>GPS lock-ups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of Being on ISS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944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48294" y="826165"/>
          <a:ext cx="8826313" cy="3752590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508046"/>
                <a:gridCol w="6318267"/>
              </a:tblGrid>
              <a:tr h="2612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Station Activity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Operations Response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2090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Soyuz docking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effectLst/>
                        </a:rPr>
                        <a:t>Contamination Door is inhibited a minimum of 2 hours before activity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892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Progress docking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effectLst/>
                        </a:rPr>
                        <a:t>Contamination Door is inhibited a minimum of 2 hours before activity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4807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Dragon 1 Capture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effectLst/>
                        </a:rPr>
                        <a:t>Contamination Door is inhibited a minimum of 2 hours before activity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in addition the contamination door </a:t>
                      </a:r>
                      <a:r>
                        <a:rPr lang="en-US" sz="1200" dirty="0" smtClean="0">
                          <a:effectLst/>
                        </a:rPr>
                        <a:t>will </a:t>
                      </a:r>
                      <a:r>
                        <a:rPr lang="en-US" sz="1200" dirty="0">
                          <a:effectLst/>
                        </a:rPr>
                        <a:t>remain shut for the duration of the Dragon </a:t>
                      </a:r>
                      <a:r>
                        <a:rPr lang="en-US" sz="1200" dirty="0" smtClean="0">
                          <a:effectLst/>
                        </a:rPr>
                        <a:t>stay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2090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Cygnus Capture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effectLst/>
                        </a:rPr>
                        <a:t>Contamination Door is inhibited a minimum of 2 hours before activity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240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HTV Capture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effectLst/>
                        </a:rPr>
                        <a:t>Payload must be put into SAFE mode at least 30 minutes prior to the beginning of the Maneuver</a:t>
                      </a:r>
                      <a:r>
                        <a:rPr lang="en-US" sz="1200" kern="1200" baseline="0" dirty="0" smtClean="0">
                          <a:effectLst/>
                        </a:rPr>
                        <a:t> </a:t>
                      </a:r>
                      <a:r>
                        <a:rPr lang="en-US" sz="1200" dirty="0" smtClean="0">
                          <a:effectLst/>
                        </a:rPr>
                        <a:t>until </a:t>
                      </a:r>
                      <a:r>
                        <a:rPr lang="en-US" sz="1200" dirty="0">
                          <a:effectLst/>
                        </a:rPr>
                        <a:t>observed then this should be reevaluated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240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200">
                          <a:effectLst/>
                        </a:rPr>
                        <a:t>OPM to +XVV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effectLst/>
                        </a:rPr>
                        <a:t>Payload must be put into SAFE mode at least 30 minutes prior to the beginning of the Maneuver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240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OPM to –XVV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effectLst/>
                        </a:rPr>
                        <a:t>Payload must be put into SAFE mode at least 30 minutes prior to the beginning of the Maneuver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240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Large off nominal attitude changes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effectLst/>
                        </a:rPr>
                        <a:t>Payload must be put into SAFE mode at least 30 minutes prior to the beginning of the Maneuver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2552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200">
                          <a:effectLst/>
                        </a:rPr>
                        <a:t>Main Engine Reboost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 response needed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161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200">
                          <a:effectLst/>
                        </a:rPr>
                        <a:t>Progress Reboost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 response needed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2198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200">
                          <a:effectLst/>
                        </a:rPr>
                        <a:t>CST-100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effectLst/>
                        </a:rPr>
                        <a:t>Payload must be put into SAFE mode at least 30 minutes prior to the beginning of the Maneuver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until observed then this should be reevaluated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  <a:tr h="2403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200" dirty="0">
                          <a:effectLst/>
                        </a:rPr>
                        <a:t>Dragon 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effectLst/>
                        </a:rPr>
                        <a:t>Payload must be put into SAFE mode at least 30 minutes prior to the beginning of the Maneuver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until observed then this should be reevaluated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</a:endParaRPr>
                    </a:p>
                  </a:txBody>
                  <a:tcPr marL="39191" marR="39191" marT="0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Ops </a:t>
            </a:r>
            <a:r>
              <a:rPr lang="en-US" dirty="0"/>
              <a:t>Protocol/Reactions to ISS Activities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351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Vehicle Dockings/Captures and </a:t>
            </a:r>
            <a:r>
              <a:rPr lang="en-US" dirty="0" err="1" smtClean="0"/>
              <a:t>Undockings</a:t>
            </a:r>
            <a:r>
              <a:rPr lang="en-US" dirty="0" smtClean="0"/>
              <a:t>/Releases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2778045" y="850031"/>
          <a:ext cx="6096000" cy="41962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99985">
                <a:tc>
                  <a:txBody>
                    <a:bodyPr/>
                    <a:lstStyle/>
                    <a:p>
                      <a:r>
                        <a:rPr lang="en-US" dirty="0" smtClean="0"/>
                        <a:t>Vehicle</a:t>
                      </a:r>
                      <a:endParaRPr lang="en-US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Vehicle</a:t>
                      </a:r>
                      <a:r>
                        <a:rPr lang="en-US" baseline="0" dirty="0" smtClean="0"/>
                        <a:t> #</a:t>
                      </a:r>
                      <a:endParaRPr lang="en-US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Port</a:t>
                      </a:r>
                      <a:endParaRPr lang="en-US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Arrival</a:t>
                      </a:r>
                      <a:endParaRPr lang="en-US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Departure</a:t>
                      </a:r>
                      <a:endParaRPr lang="en-US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Dragon</a:t>
                      </a:r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10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N2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—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03/29/2017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11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N2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06/05/2017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07/03/2017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12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N2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08/16/2017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09/17/2017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13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N2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12/17/2017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01/13/2018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14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N2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03/30/2018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05/05/2018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15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N2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07/02/2018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08/03/2018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Soyuz</a:t>
                      </a:r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MRM2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—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04/10/2017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49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MRM1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—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06/02/2017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50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MRM2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04/20/2017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09/02/2017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51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MRM1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07/28/2017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12/14/2017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52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MRM2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09/13/2017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02/27/2018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53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MRM1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12/19/2017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06/03/2018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54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MRM2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03/23/2018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10/04/2018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55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MRM1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06/08/2018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Progress</a:t>
                      </a:r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67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SM Aft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06/16/2017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12/27/2017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66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DC1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—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07/20/2017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68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DC1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10/16/2017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03/28/2018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69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SM Aft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02/15/2018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08/23/2018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70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DC1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07/10/2018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Cygnus</a:t>
                      </a:r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N1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04/22/2017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06/04/2017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N1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11/14/2017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12/06/2017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9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N1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05/24/2018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07/15/2018</a:t>
                      </a:r>
                      <a:endParaRPr lang="en-US" sz="1100" dirty="0"/>
                    </a:p>
                  </a:txBody>
                  <a:tcPr marT="0" marB="0" anchor="ctr"/>
                </a:tc>
              </a:tr>
              <a:tr h="173502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HTV</a:t>
                      </a:r>
                      <a:endParaRPr lang="en-US" sz="1100" b="1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7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N2 Nadir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09/27/2018</a:t>
                      </a:r>
                      <a:endParaRPr lang="en-US" sz="11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2083" y="935608"/>
            <a:ext cx="275107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Summary of SAGE III Observations</a:t>
            </a:r>
          </a:p>
          <a:p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Dragon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6 departures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5 arrivals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Soyuz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7 departures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 6 arrivals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Progress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4 departures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4 arrivals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Cygnus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3 departures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3 arrivals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HTV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1 arrival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69027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Station </a:t>
            </a:r>
            <a:r>
              <a:rPr lang="en-US" dirty="0" err="1" smtClean="0"/>
              <a:t>Reboosts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2486236" y="1332292"/>
          <a:ext cx="4156954" cy="359126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78477"/>
                <a:gridCol w="2078477"/>
              </a:tblGrid>
              <a:tr h="18901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Vehicle/Station Section</a:t>
                      </a:r>
                      <a:endParaRPr lang="en-US" sz="12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Reboost</a:t>
                      </a:r>
                      <a:r>
                        <a:rPr lang="en-US" sz="1200" dirty="0" smtClean="0"/>
                        <a:t> Date</a:t>
                      </a:r>
                      <a:endParaRPr lang="en-US" sz="1200" dirty="0"/>
                    </a:p>
                  </a:txBody>
                  <a:tcPr marT="0" marB="0" anchor="ctr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Service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Module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04/03/2017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Service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Module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04/27/2017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Service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Module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05/17/2017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Progress 67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08/09/2017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smtClean="0">
                          <a:effectLst/>
                        </a:rPr>
                        <a:t>Progress 67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08/27/2017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marL="0" marR="0" lvl="0" indent="0" algn="l" defTabSz="6857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smtClean="0">
                          <a:effectLst/>
                        </a:rPr>
                        <a:t>Progress 67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09/27/2017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smtClean="0">
                          <a:effectLst/>
                        </a:rPr>
                        <a:t>Progress 67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11/02/2017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Progress 67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11/29/2017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Service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Module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01/17/2018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Service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Module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01/30/2018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Progress 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03/13/2018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smtClean="0">
                          <a:effectLst/>
                        </a:rPr>
                        <a:t>Progress 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04/18/2018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smtClean="0">
                          <a:effectLst/>
                        </a:rPr>
                        <a:t>Progress 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05/12/2018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Progress 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06/23/2018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Cygnus 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07/10/2018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Progress 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07/26/2018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Service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Module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09/05/2018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  <a:tr h="189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Service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Module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09/20/2018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 anchor="b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91182" y="875490"/>
            <a:ext cx="7759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18 </a:t>
            </a:r>
            <a:r>
              <a:rPr lang="en-US" sz="1800" dirty="0" err="1"/>
              <a:t>r</a:t>
            </a:r>
            <a:r>
              <a:rPr lang="en-US" sz="1800" dirty="0" err="1" smtClean="0"/>
              <a:t>eboosts</a:t>
            </a:r>
            <a:r>
              <a:rPr lang="en-US" sz="1800" dirty="0" smtClean="0"/>
              <a:t> have occurred in SAGE III’s over one year and a half on orbit.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40118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Activity Schedule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86870" y="862372"/>
          <a:ext cx="8510494" cy="34950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683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421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Optimization Activities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Constraints/Frequency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Atmospheric Spectral Survey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(Sunrise and Sunset)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Minimum</a:t>
                      </a:r>
                      <a:r>
                        <a:rPr lang="en-US" baseline="0" dirty="0" smtClean="0"/>
                        <a:t> of</a:t>
                      </a:r>
                      <a:r>
                        <a:rPr lang="en-US" dirty="0" smtClean="0"/>
                        <a:t> once</a:t>
                      </a:r>
                      <a:r>
                        <a:rPr lang="en-US" baseline="0" dirty="0" smtClean="0"/>
                        <a:t> a year*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Boresight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Minimum</a:t>
                      </a:r>
                      <a:r>
                        <a:rPr lang="en-US" baseline="0" dirty="0" smtClean="0"/>
                        <a:t> of</a:t>
                      </a:r>
                      <a:r>
                        <a:rPr lang="en-US" dirty="0" smtClean="0"/>
                        <a:t> once</a:t>
                      </a:r>
                      <a:r>
                        <a:rPr lang="en-US" baseline="0" dirty="0" smtClean="0"/>
                        <a:t> a year*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CCD Characterization and Dark 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Minimum</a:t>
                      </a:r>
                      <a:r>
                        <a:rPr lang="en-US" baseline="0" dirty="0" smtClean="0"/>
                        <a:t> of</a:t>
                      </a:r>
                      <a:r>
                        <a:rPr lang="en-US" dirty="0" smtClean="0"/>
                        <a:t> once</a:t>
                      </a:r>
                      <a:r>
                        <a:rPr lang="en-US" baseline="0" dirty="0" smtClean="0"/>
                        <a:t> a year*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CTE Calibration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mtClean="0"/>
                        <a:t>Minimum</a:t>
                      </a:r>
                      <a:r>
                        <a:rPr lang="en-US" baseline="0" smtClean="0"/>
                        <a:t> of</a:t>
                      </a:r>
                      <a:r>
                        <a:rPr lang="en-US" smtClean="0"/>
                        <a:t> once</a:t>
                      </a:r>
                      <a:r>
                        <a:rPr lang="en-US" baseline="0" smtClean="0"/>
                        <a:t> a year*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Extended Sunrise</a:t>
                      </a:r>
                      <a:r>
                        <a:rPr lang="en-US" baseline="0" dirty="0" smtClean="0"/>
                        <a:t> Events</a:t>
                      </a:r>
                      <a:r>
                        <a:rPr lang="en-US" dirty="0" smtClean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(Spectral Survey and Mirror Calibration)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Minimum</a:t>
                      </a:r>
                      <a:r>
                        <a:rPr lang="en-US" baseline="0" dirty="0" smtClean="0"/>
                        <a:t> of</a:t>
                      </a:r>
                      <a:r>
                        <a:rPr lang="en-US" dirty="0" smtClean="0"/>
                        <a:t> once</a:t>
                      </a:r>
                      <a:r>
                        <a:rPr lang="en-US" baseline="0" dirty="0" smtClean="0"/>
                        <a:t> a year*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Extended Sunset </a:t>
                      </a:r>
                      <a:r>
                        <a:rPr lang="en-US" baseline="0" dirty="0" smtClean="0"/>
                        <a:t>Events</a:t>
                      </a:r>
                      <a:r>
                        <a:rPr lang="en-US" dirty="0" smtClean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(Spectral Survey and Mirror Calibration)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Measurements of opportunity</a:t>
                      </a:r>
                      <a:r>
                        <a:rPr lang="en-US" baseline="0" dirty="0" smtClean="0"/>
                        <a:t> based on ISS orientation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Off-Nadir Angle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Minimum</a:t>
                      </a:r>
                      <a:r>
                        <a:rPr lang="en-US" baseline="0" dirty="0" smtClean="0"/>
                        <a:t> every six months</a:t>
                      </a:r>
                    </a:p>
                    <a:p>
                      <a:r>
                        <a:rPr lang="en-US" dirty="0" smtClean="0"/>
                        <a:t>ISS</a:t>
                      </a:r>
                      <a:r>
                        <a:rPr lang="en-US" baseline="0" dirty="0" smtClean="0"/>
                        <a:t> configuration change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09942" y="4786194"/>
            <a:ext cx="3506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*Increased frequency as needed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95799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Payload Maintenance Activity Schedule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436650"/>
              </p:ext>
            </p:extLst>
          </p:nvPr>
        </p:nvGraphicFramePr>
        <p:xfrm>
          <a:off x="286870" y="862372"/>
          <a:ext cx="8510494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683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421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Optimization Activities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Constraints/Frequency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Azimuth Range of 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Minimum</a:t>
                      </a:r>
                      <a:r>
                        <a:rPr lang="en-US" baseline="0" dirty="0" smtClean="0"/>
                        <a:t> of</a:t>
                      </a:r>
                      <a:r>
                        <a:rPr lang="en-US" dirty="0" smtClean="0"/>
                        <a:t> once</a:t>
                      </a:r>
                      <a:r>
                        <a:rPr lang="en-US" baseline="0" dirty="0" smtClean="0"/>
                        <a:t> a year*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CCD Annealing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Dependent on the dark current assessment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Hexapod Zero Procedure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Quarterly*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09942" y="4786194"/>
            <a:ext cx="3506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*Increased frequency as needed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856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Calibrations </a:t>
            </a:r>
            <a:r>
              <a:rPr lang="en-US" dirty="0" smtClean="0"/>
              <a:t>and  Characterizations </a:t>
            </a:r>
            <a:r>
              <a:rPr lang="en-US" dirty="0"/>
              <a:t>Performed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219398" y="833997"/>
            <a:ext cx="2937552" cy="4136864"/>
          </a:xfrm>
        </p:spPr>
        <p:txBody>
          <a:bodyPr/>
          <a:lstStyle/>
          <a:p>
            <a:pPr marL="0" indent="0" algn="ctr">
              <a:buNone/>
            </a:pPr>
            <a:r>
              <a:rPr lang="en-US" sz="1050" dirty="0" smtClean="0"/>
              <a:t>2017</a:t>
            </a:r>
            <a:endParaRPr lang="en-US" sz="700" dirty="0"/>
          </a:p>
          <a:p>
            <a:pPr marL="0" indent="0">
              <a:buNone/>
            </a:pPr>
            <a:r>
              <a:rPr lang="en-US" sz="900" b="0" dirty="0" smtClean="0"/>
              <a:t>30 </a:t>
            </a:r>
            <a:r>
              <a:rPr lang="en-US" sz="900" b="0" dirty="0"/>
              <a:t>– </a:t>
            </a:r>
            <a:r>
              <a:rPr lang="en-US" sz="900" b="0" dirty="0" smtClean="0"/>
              <a:t>31 March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/>
              <a:t>Extended Spectral Survey – Sunrise</a:t>
            </a:r>
          </a:p>
          <a:p>
            <a:pPr marL="0" indent="0">
              <a:buNone/>
            </a:pPr>
            <a:r>
              <a:rPr lang="en-US" sz="900" b="0" dirty="0"/>
              <a:t>Extended Mirror </a:t>
            </a:r>
            <a:r>
              <a:rPr lang="en-US" sz="900" b="0" dirty="0" smtClean="0"/>
              <a:t>Calibration </a:t>
            </a:r>
            <a:r>
              <a:rPr lang="en-US" sz="900" b="0" dirty="0"/>
              <a:t>– </a:t>
            </a:r>
            <a:r>
              <a:rPr lang="en-US" sz="900" b="0" dirty="0" smtClean="0"/>
              <a:t>Sunrise and Sunset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/>
              <a:t> </a:t>
            </a:r>
          </a:p>
          <a:p>
            <a:pPr marL="0" indent="0">
              <a:buNone/>
            </a:pPr>
            <a:r>
              <a:rPr lang="en-US" sz="900" b="0" dirty="0" smtClean="0"/>
              <a:t>7</a:t>
            </a:r>
            <a:r>
              <a:rPr lang="en-US" sz="900" b="0" dirty="0"/>
              <a:t> </a:t>
            </a:r>
            <a:r>
              <a:rPr lang="en-US" sz="900" b="0" dirty="0" smtClean="0"/>
              <a:t>April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/>
              <a:t>Boresight </a:t>
            </a:r>
            <a:r>
              <a:rPr lang="en-US" sz="900" b="0" dirty="0" smtClean="0"/>
              <a:t>Alignment </a:t>
            </a:r>
            <a:r>
              <a:rPr lang="en-US" sz="900" b="0" dirty="0"/>
              <a:t>– </a:t>
            </a:r>
            <a:r>
              <a:rPr lang="en-US" sz="900" b="0" dirty="0" smtClean="0"/>
              <a:t>Partial</a:t>
            </a:r>
            <a:r>
              <a:rPr lang="en-US" sz="900" b="0" dirty="0"/>
              <a:t> </a:t>
            </a:r>
            <a:r>
              <a:rPr lang="en-US" sz="900" b="0" dirty="0" smtClean="0"/>
              <a:t>(-</a:t>
            </a:r>
            <a:r>
              <a:rPr lang="en-US" sz="900" b="0" dirty="0"/>
              <a:t>7 and +7 </a:t>
            </a:r>
            <a:r>
              <a:rPr lang="en-US" sz="900" b="0" dirty="0" smtClean="0"/>
              <a:t>arcminutes)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/>
              <a:t> </a:t>
            </a:r>
          </a:p>
          <a:p>
            <a:pPr marL="0" indent="0">
              <a:buNone/>
            </a:pPr>
            <a:r>
              <a:rPr lang="en-US" sz="900" b="0" dirty="0" smtClean="0"/>
              <a:t>19</a:t>
            </a:r>
            <a:r>
              <a:rPr lang="en-US" sz="900" b="0" dirty="0"/>
              <a:t> – </a:t>
            </a:r>
            <a:r>
              <a:rPr lang="en-US" sz="900" b="0" dirty="0" smtClean="0"/>
              <a:t>21 April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/>
              <a:t>Extended Spectral Survey – Sunrise and Sunset</a:t>
            </a:r>
          </a:p>
          <a:p>
            <a:pPr marL="0" indent="0">
              <a:buNone/>
            </a:pPr>
            <a:r>
              <a:rPr lang="en-US" sz="900" b="0" dirty="0"/>
              <a:t>Atmospheric Spectral Survey – Sunset</a:t>
            </a:r>
          </a:p>
          <a:p>
            <a:pPr marL="0" indent="0">
              <a:buNone/>
            </a:pPr>
            <a:r>
              <a:rPr lang="en-US" sz="900" b="0" dirty="0"/>
              <a:t> </a:t>
            </a:r>
          </a:p>
          <a:p>
            <a:pPr marL="0" indent="0">
              <a:buNone/>
            </a:pPr>
            <a:r>
              <a:rPr lang="en-US" sz="900" b="0" dirty="0" smtClean="0"/>
              <a:t>26</a:t>
            </a:r>
            <a:r>
              <a:rPr lang="en-US" sz="900" b="0" dirty="0"/>
              <a:t> – </a:t>
            </a:r>
            <a:r>
              <a:rPr lang="en-US" sz="900" b="0" dirty="0" smtClean="0"/>
              <a:t>28 April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/>
              <a:t>Boresight – Full </a:t>
            </a:r>
            <a:r>
              <a:rPr lang="en-US" sz="900" b="0" dirty="0" smtClean="0"/>
              <a:t>(</a:t>
            </a:r>
            <a:r>
              <a:rPr lang="en-US" sz="900" b="0" dirty="0"/>
              <a:t> -</a:t>
            </a:r>
            <a:r>
              <a:rPr lang="en-US" sz="900" b="0" dirty="0" smtClean="0"/>
              <a:t>7, +7, and -11 arcminutes)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/>
              <a:t> </a:t>
            </a:r>
          </a:p>
          <a:p>
            <a:pPr marL="0" indent="0">
              <a:buNone/>
            </a:pPr>
            <a:r>
              <a:rPr lang="en-US" sz="900" b="0" dirty="0" smtClean="0"/>
              <a:t>28</a:t>
            </a:r>
            <a:r>
              <a:rPr lang="en-US" sz="900" b="0" dirty="0"/>
              <a:t> </a:t>
            </a:r>
            <a:r>
              <a:rPr lang="en-US" sz="900" b="0" dirty="0" smtClean="0"/>
              <a:t>April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/>
              <a:t>Atmospheric </a:t>
            </a:r>
            <a:r>
              <a:rPr lang="en-US" sz="900" b="0" dirty="0" smtClean="0"/>
              <a:t>Spectral Survey </a:t>
            </a:r>
            <a:r>
              <a:rPr lang="en-US" sz="900" b="0" dirty="0"/>
              <a:t>– Sunrise and Sunset</a:t>
            </a:r>
          </a:p>
          <a:p>
            <a:pPr marL="0" indent="0">
              <a:buNone/>
            </a:pPr>
            <a:r>
              <a:rPr lang="en-US" sz="900" b="0" dirty="0"/>
              <a:t> </a:t>
            </a:r>
          </a:p>
          <a:p>
            <a:pPr marL="0" indent="0">
              <a:buNone/>
            </a:pPr>
            <a:r>
              <a:rPr lang="en-US" sz="900" b="0" dirty="0" smtClean="0"/>
              <a:t>16 May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 smtClean="0"/>
              <a:t>Charge Transfer Efficiency Calibration</a:t>
            </a:r>
          </a:p>
          <a:p>
            <a:pPr marL="0" indent="0">
              <a:buNone/>
            </a:pPr>
            <a:r>
              <a:rPr lang="en-US" sz="900" b="0" dirty="0" smtClean="0"/>
              <a:t>Off-Nadir Angle</a:t>
            </a:r>
            <a:r>
              <a:rPr lang="en-US" sz="900" b="0" dirty="0"/>
              <a:t> – </a:t>
            </a:r>
            <a:r>
              <a:rPr lang="en-US" sz="900" b="0" dirty="0" smtClean="0"/>
              <a:t>Static Error Quaternion Uploaded</a:t>
            </a:r>
            <a:endParaRPr lang="en-US" sz="900" b="0" dirty="0"/>
          </a:p>
          <a:p>
            <a:pPr marL="0" indent="0">
              <a:buNone/>
            </a:pPr>
            <a:endParaRPr lang="en-US" sz="900" b="0" dirty="0"/>
          </a:p>
          <a:p>
            <a:pPr marL="0" indent="0">
              <a:buNone/>
            </a:pPr>
            <a:r>
              <a:rPr lang="en-US" sz="900" b="0" dirty="0" smtClean="0"/>
              <a:t>12 June</a:t>
            </a:r>
            <a:endParaRPr lang="en-US" sz="900" b="0" dirty="0"/>
          </a:p>
          <a:p>
            <a:pPr marL="0" indent="0">
              <a:buNone/>
            </a:pPr>
            <a:r>
              <a:rPr lang="en-US" sz="900" b="0" dirty="0"/>
              <a:t>Atmospheric Spectral </a:t>
            </a:r>
            <a:r>
              <a:rPr lang="en-US" sz="900" b="0" dirty="0" smtClean="0"/>
              <a:t>Survey </a:t>
            </a:r>
            <a:r>
              <a:rPr lang="en-US" sz="900" b="0" dirty="0"/>
              <a:t>– Sunrise and Sunset</a:t>
            </a:r>
          </a:p>
          <a:p>
            <a:pPr marL="0" indent="0">
              <a:buNone/>
            </a:pPr>
            <a:r>
              <a:rPr lang="en-US" sz="700" b="0" dirty="0"/>
              <a:t> 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498772" y="1022893"/>
            <a:ext cx="3493168" cy="396742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8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0" dirty="0"/>
              <a:t>23 – 25 August</a:t>
            </a:r>
          </a:p>
          <a:p>
            <a:pPr marL="0" indent="0">
              <a:buNone/>
            </a:pPr>
            <a:r>
              <a:rPr lang="en-US" sz="900" b="0" dirty="0"/>
              <a:t>Extended Spectral Survey – Sunrise and Sunset</a:t>
            </a:r>
          </a:p>
          <a:p>
            <a:pPr marL="0" indent="0">
              <a:buNone/>
            </a:pPr>
            <a:r>
              <a:rPr lang="en-US" sz="900" b="0" dirty="0"/>
              <a:t>Extended Mirror Calibration – Sunrise and Sunset</a:t>
            </a:r>
          </a:p>
          <a:p>
            <a:pPr marL="0" indent="0">
              <a:buNone/>
            </a:pPr>
            <a:r>
              <a:rPr lang="en-US" sz="900" b="0" dirty="0"/>
              <a:t>Atmospheric Spectral Survey – Sunrise and </a:t>
            </a:r>
            <a:r>
              <a:rPr lang="en-US" sz="900" b="0" dirty="0" smtClean="0"/>
              <a:t>Sunset</a:t>
            </a:r>
            <a:endParaRPr lang="en-US" sz="900" b="0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EFAB16">
                  <a:lumMod val="75000"/>
                </a:srgbClr>
              </a:buClr>
              <a:buNone/>
            </a:pPr>
            <a:endParaRPr lang="en-US" sz="900" b="0" dirty="0">
              <a:solidFill>
                <a:prstClr val="black"/>
              </a:solidFill>
            </a:endParaRPr>
          </a:p>
          <a:p>
            <a:pPr marL="0" lvl="0" indent="0">
              <a:buClr>
                <a:srgbClr val="EFAB16">
                  <a:lumMod val="75000"/>
                </a:srgbClr>
              </a:buClr>
              <a:buNone/>
            </a:pPr>
            <a:r>
              <a:rPr lang="en-US" sz="900" b="0" dirty="0" smtClean="0">
                <a:solidFill>
                  <a:prstClr val="black"/>
                </a:solidFill>
              </a:rPr>
              <a:t>20 </a:t>
            </a:r>
            <a:r>
              <a:rPr lang="en-US" sz="900" b="0" dirty="0">
                <a:solidFill>
                  <a:prstClr val="black"/>
                </a:solidFill>
              </a:rPr>
              <a:t>– </a:t>
            </a:r>
            <a:r>
              <a:rPr lang="en-US" sz="900" b="0" dirty="0" smtClean="0">
                <a:solidFill>
                  <a:prstClr val="black"/>
                </a:solidFill>
              </a:rPr>
              <a:t>27 December</a:t>
            </a:r>
            <a:endParaRPr lang="en-US" sz="900" b="0" dirty="0">
              <a:solidFill>
                <a:prstClr val="black"/>
              </a:solidFill>
            </a:endParaRPr>
          </a:p>
          <a:p>
            <a:pPr marL="0" lvl="0" indent="0">
              <a:buClr>
                <a:srgbClr val="EFAB16">
                  <a:lumMod val="75000"/>
                </a:srgbClr>
              </a:buClr>
              <a:buNone/>
            </a:pPr>
            <a:r>
              <a:rPr lang="en-US" sz="900" b="0" dirty="0" smtClean="0">
                <a:solidFill>
                  <a:prstClr val="black"/>
                </a:solidFill>
              </a:rPr>
              <a:t>IA Power Off and CCD Annealing</a:t>
            </a:r>
            <a:endParaRPr lang="en-US" sz="900" b="0" dirty="0">
              <a:solidFill>
                <a:prstClr val="black"/>
              </a:solidFill>
            </a:endParaRPr>
          </a:p>
          <a:p>
            <a:pPr marL="0" indent="0">
              <a:buFont typeface="Wingdings" pitchFamily="29" charset="2"/>
              <a:buNone/>
            </a:pPr>
            <a:endParaRPr lang="en-US" sz="1050" dirty="0" smtClean="0"/>
          </a:p>
          <a:p>
            <a:pPr marL="0" indent="0">
              <a:buFont typeface="Wingdings" pitchFamily="29" charset="2"/>
              <a:buNone/>
            </a:pPr>
            <a:endParaRPr lang="en-US" sz="1050" dirty="0"/>
          </a:p>
          <a:p>
            <a:pPr marL="0" indent="0" algn="ctr">
              <a:buFont typeface="Wingdings" pitchFamily="29" charset="2"/>
              <a:buNone/>
            </a:pPr>
            <a:endParaRPr lang="en-US" sz="1050" dirty="0" smtClean="0"/>
          </a:p>
          <a:p>
            <a:pPr marL="0" indent="0" algn="ctr">
              <a:buFont typeface="Wingdings" pitchFamily="29" charset="2"/>
              <a:buNone/>
            </a:pPr>
            <a:r>
              <a:rPr lang="en-US" sz="1050" dirty="0" smtClean="0"/>
              <a:t>2018</a:t>
            </a:r>
            <a:endParaRPr lang="en-US" sz="700" dirty="0" smtClean="0"/>
          </a:p>
          <a:p>
            <a:pPr marL="0" indent="0">
              <a:buNone/>
            </a:pPr>
            <a:r>
              <a:rPr lang="en-US" sz="900" b="0" dirty="0" smtClean="0"/>
              <a:t>21</a:t>
            </a:r>
            <a:r>
              <a:rPr lang="en-US" sz="900" b="0" dirty="0"/>
              <a:t> – </a:t>
            </a:r>
            <a:r>
              <a:rPr lang="en-US" sz="900" b="0" dirty="0" smtClean="0"/>
              <a:t>22 May </a:t>
            </a:r>
          </a:p>
          <a:p>
            <a:pPr marL="0" indent="0">
              <a:buNone/>
            </a:pPr>
            <a:r>
              <a:rPr lang="en-US" sz="900" b="0" dirty="0"/>
              <a:t>CCD </a:t>
            </a:r>
            <a:r>
              <a:rPr lang="en-US" sz="900" b="0" dirty="0" smtClean="0"/>
              <a:t>characterizations</a:t>
            </a:r>
            <a:endParaRPr lang="en-US" sz="900" b="0" dirty="0"/>
          </a:p>
          <a:p>
            <a:pPr marL="0" indent="0">
              <a:buFont typeface="Wingdings" pitchFamily="29" charset="2"/>
              <a:buNone/>
            </a:pPr>
            <a:endParaRPr lang="en-US" sz="900" b="0" dirty="0"/>
          </a:p>
          <a:p>
            <a:pPr marL="0" indent="0">
              <a:buFont typeface="Wingdings" pitchFamily="29" charset="2"/>
              <a:buNone/>
            </a:pPr>
            <a:r>
              <a:rPr lang="en-US" sz="900" b="0" dirty="0" smtClean="0"/>
              <a:t>04, 08, 11, and 12 June</a:t>
            </a:r>
          </a:p>
          <a:p>
            <a:pPr marL="0" indent="0">
              <a:buFont typeface="Wingdings" pitchFamily="29" charset="2"/>
              <a:buNone/>
            </a:pPr>
            <a:r>
              <a:rPr lang="en-US" sz="900" b="0" dirty="0" smtClean="0"/>
              <a:t>CCD characterizations </a:t>
            </a:r>
          </a:p>
          <a:p>
            <a:pPr marL="0" indent="0">
              <a:buFont typeface="Wingdings" pitchFamily="29" charset="2"/>
              <a:buNone/>
            </a:pPr>
            <a:r>
              <a:rPr lang="en-US" sz="900" b="0" dirty="0" smtClean="0"/>
              <a:t> </a:t>
            </a:r>
          </a:p>
          <a:p>
            <a:pPr marL="0" indent="0">
              <a:buFont typeface="Wingdings" pitchFamily="29" charset="2"/>
              <a:buNone/>
            </a:pPr>
            <a:r>
              <a:rPr lang="en-US" sz="900" b="0" dirty="0" smtClean="0"/>
              <a:t>June</a:t>
            </a:r>
          </a:p>
          <a:p>
            <a:pPr marL="0" indent="0">
              <a:buNone/>
            </a:pPr>
            <a:r>
              <a:rPr lang="en-US" sz="900" b="0" dirty="0" smtClean="0"/>
              <a:t>Off-Nadir Angle</a:t>
            </a:r>
            <a:r>
              <a:rPr lang="en-US" sz="900" b="0" dirty="0"/>
              <a:t> – </a:t>
            </a:r>
            <a:r>
              <a:rPr lang="en-US" sz="900" b="0" dirty="0" smtClean="0"/>
              <a:t>No Static Error Quaternion Adjustment Needed</a:t>
            </a:r>
            <a:endParaRPr lang="en-US" sz="900" b="0" dirty="0"/>
          </a:p>
          <a:p>
            <a:pPr marL="0" indent="0">
              <a:buFont typeface="Wingdings" pitchFamily="29" charset="2"/>
              <a:buNone/>
            </a:pPr>
            <a:endParaRPr lang="en-US" sz="900" b="0" dirty="0" smtClean="0"/>
          </a:p>
          <a:p>
            <a:pPr marL="0" indent="0">
              <a:buFont typeface="Wingdings" pitchFamily="29" charset="2"/>
              <a:buNone/>
            </a:pPr>
            <a:r>
              <a:rPr lang="en-US" sz="900" b="0" dirty="0" smtClean="0"/>
              <a:t>12 October</a:t>
            </a:r>
          </a:p>
          <a:p>
            <a:pPr marL="0" indent="0">
              <a:buFont typeface="Wingdings" pitchFamily="29" charset="2"/>
              <a:buNone/>
            </a:pPr>
            <a:r>
              <a:rPr lang="en-US" sz="900" b="0" dirty="0" smtClean="0"/>
              <a:t>Extended Mirror Calibration – Sunrise and Sunset </a:t>
            </a:r>
          </a:p>
          <a:p>
            <a:pPr marL="0" indent="0">
              <a:buFont typeface="Wingdings" pitchFamily="29" charset="2"/>
              <a:buNone/>
            </a:pPr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3689303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Robo</a:t>
            </a:r>
            <a:r>
              <a:rPr lang="en-US" dirty="0" smtClean="0"/>
              <a:t> Survey</a:t>
            </a:r>
          </a:p>
          <a:p>
            <a:pPr lvl="1"/>
            <a:r>
              <a:rPr lang="en-US" dirty="0" smtClean="0"/>
              <a:t>The robotic arm will be used to take pictures and videos of the SAGE III payload on a periodic basis to visualize the affects of space</a:t>
            </a:r>
          </a:p>
          <a:p>
            <a:r>
              <a:rPr lang="en-US" dirty="0" smtClean="0"/>
              <a:t>High negative beta angle which requires the IA to be turned off</a:t>
            </a:r>
          </a:p>
          <a:p>
            <a:pPr lvl="1"/>
            <a:r>
              <a:rPr lang="en-US" dirty="0" smtClean="0"/>
              <a:t>This will occur mid-December and will last approx. 7 days </a:t>
            </a:r>
          </a:p>
          <a:p>
            <a:r>
              <a:rPr lang="en-US" dirty="0" smtClean="0"/>
              <a:t>Possible additional calibration events if ISS rotates to –XVV for EVA purposes</a:t>
            </a:r>
          </a:p>
          <a:p>
            <a:pPr lvl="1"/>
            <a:r>
              <a:rPr lang="en-US" dirty="0" smtClean="0"/>
              <a:t>Dependent on ISS crew availability</a:t>
            </a:r>
            <a:endParaRPr lang="en-US" dirty="0"/>
          </a:p>
          <a:p>
            <a:r>
              <a:rPr lang="en-US" dirty="0" smtClean="0"/>
              <a:t>IAM </a:t>
            </a:r>
            <a:r>
              <a:rPr lang="en-US" dirty="0"/>
              <a:t>code load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activities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905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1800" dirty="0" smtClean="0"/>
              <a:t>The current IAM Flight Software version in flight is 7.2 loaded 19 December 2017</a:t>
            </a:r>
          </a:p>
          <a:p>
            <a:pPr lvl="0"/>
            <a:r>
              <a:rPr lang="en-US" sz="1800" dirty="0" smtClean="0"/>
              <a:t>Build </a:t>
            </a:r>
            <a:r>
              <a:rPr lang="en-US" sz="1800" dirty="0"/>
              <a:t>7.3 will include</a:t>
            </a:r>
          </a:p>
          <a:p>
            <a:pPr lvl="1"/>
            <a:r>
              <a:rPr lang="en-US" sz="1400" dirty="0"/>
              <a:t>Improvements that aid the operations team:</a:t>
            </a:r>
          </a:p>
          <a:p>
            <a:pPr lvl="2"/>
            <a:r>
              <a:rPr lang="en-US" sz="1200" dirty="0"/>
              <a:t>Updating how an empty file transfer buffer is handled</a:t>
            </a:r>
          </a:p>
          <a:p>
            <a:pPr lvl="2"/>
            <a:r>
              <a:rPr lang="en-US" sz="1200" dirty="0"/>
              <a:t>The addition of a command to delete all science events</a:t>
            </a:r>
          </a:p>
          <a:p>
            <a:pPr lvl="2"/>
            <a:r>
              <a:rPr lang="en-US" sz="1200" dirty="0"/>
              <a:t>An additional software message when science events are added to the event manager</a:t>
            </a:r>
          </a:p>
          <a:p>
            <a:pPr lvl="2"/>
            <a:r>
              <a:rPr lang="en-US" sz="1200" dirty="0"/>
              <a:t>An increased time-tag buffer size</a:t>
            </a:r>
          </a:p>
          <a:p>
            <a:pPr lvl="1"/>
            <a:r>
              <a:rPr lang="en-US" sz="1400" dirty="0"/>
              <a:t>An identified software bug that caused science event </a:t>
            </a:r>
            <a:r>
              <a:rPr lang="en-US" sz="1400" dirty="0" err="1"/>
              <a:t>mispredictions</a:t>
            </a:r>
            <a:endParaRPr lang="en-US" sz="1400" dirty="0"/>
          </a:p>
          <a:p>
            <a:pPr lvl="1"/>
            <a:r>
              <a:rPr lang="en-US" sz="1400" dirty="0"/>
              <a:t>Closure of items tracked in the JIRA software during IAM builds:</a:t>
            </a:r>
          </a:p>
          <a:p>
            <a:pPr lvl="2"/>
            <a:r>
              <a:rPr lang="en-US" sz="1200" dirty="0"/>
              <a:t>Time marker strobe timestamp update</a:t>
            </a:r>
          </a:p>
          <a:p>
            <a:pPr lvl="2"/>
            <a:r>
              <a:rPr lang="en-US" sz="1200" dirty="0"/>
              <a:t>Synchronization of the IAM and CMP serial interface</a:t>
            </a:r>
          </a:p>
          <a:p>
            <a:pPr lvl="2"/>
            <a:r>
              <a:rPr lang="en-US" sz="1200" dirty="0"/>
              <a:t>Cleanup of unused inputs to the command handler task</a:t>
            </a:r>
          </a:p>
          <a:p>
            <a:pPr lvl="0"/>
            <a:r>
              <a:rPr lang="en-US" sz="1800" dirty="0" smtClean="0"/>
              <a:t>The </a:t>
            </a:r>
            <a:r>
              <a:rPr lang="en-US" sz="1800" dirty="0"/>
              <a:t>goal is to load the new version of IAM FSW during the high beta period 14-24 December while the instrument is unable to take solar science</a:t>
            </a:r>
            <a:r>
              <a:rPr lang="en-US" sz="1800" dirty="0" smtClean="0"/>
              <a:t>.</a:t>
            </a:r>
          </a:p>
          <a:p>
            <a:pPr marL="0" lvl="0" indent="0">
              <a:buNone/>
            </a:pPr>
            <a:endParaRPr lang="en-US" sz="1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Flight Software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808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21550" y="2110085"/>
            <a:ext cx="3300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Questions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47049</TotalTime>
  <Words>1309</Words>
  <Application>Microsoft Office PowerPoint</Application>
  <PresentationFormat>On-screen Show (16:9)</PresentationFormat>
  <Paragraphs>395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ＭＳ Ｐゴシック</vt:lpstr>
      <vt:lpstr>Arial</vt:lpstr>
      <vt:lpstr>Calibri</vt:lpstr>
      <vt:lpstr>Cambria</vt:lpstr>
      <vt:lpstr>Courier New</vt:lpstr>
      <vt:lpstr>Helvetica Neue</vt:lpstr>
      <vt:lpstr>Times New Roman</vt:lpstr>
      <vt:lpstr>Wingdings</vt:lpstr>
      <vt:lpstr>ヒラギノ角ゴ Pro W3</vt:lpstr>
      <vt:lpstr>1_Office Theme</vt:lpstr>
      <vt:lpstr>PowerPoint Presentation</vt:lpstr>
      <vt:lpstr>PowerPoint Presentation</vt:lpstr>
      <vt:lpstr>Outline</vt:lpstr>
      <vt:lpstr>Ops Overview</vt:lpstr>
      <vt:lpstr>Ops Team</vt:lpstr>
      <vt:lpstr>SAGE Website/Ground Systems</vt:lpstr>
      <vt:lpstr>Routine Operations</vt:lpstr>
      <vt:lpstr>Automated Routine Processes</vt:lpstr>
      <vt:lpstr>Challenges of Being on ISS </vt:lpstr>
      <vt:lpstr>Ops Protocol/Reactions to ISS Activities</vt:lpstr>
      <vt:lpstr>Vehicle Dockings/Captures and Undockings/Releases</vt:lpstr>
      <vt:lpstr>Station Reboosts</vt:lpstr>
      <vt:lpstr>Optimization Activity Schedule</vt:lpstr>
      <vt:lpstr>Payload Maintenance Activity Schedule</vt:lpstr>
      <vt:lpstr>Instrument Calibrations and  Characterizations Performed</vt:lpstr>
      <vt:lpstr>Upcoming activities</vt:lpstr>
      <vt:lpstr>New Flight Software</vt:lpstr>
      <vt:lpstr>PowerPoint Presentation</vt:lpstr>
    </vt:vector>
  </TitlesOfParts>
  <Company>ODIN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Nehrir, Jamie (LARC-E303)[Science Systems &amp; Applications, Inc.]</cp:lastModifiedBy>
  <cp:revision>1075</cp:revision>
  <cp:lastPrinted>2011-12-08T16:21:20Z</cp:lastPrinted>
  <dcterms:created xsi:type="dcterms:W3CDTF">2012-04-24T19:27:23Z</dcterms:created>
  <dcterms:modified xsi:type="dcterms:W3CDTF">2018-10-29T17:53:18Z</dcterms:modified>
</cp:coreProperties>
</file>