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3"/>
  </p:notesMasterIdLst>
  <p:handoutMasterIdLst>
    <p:handoutMasterId r:id="rId14"/>
  </p:handoutMasterIdLst>
  <p:sldIdLst>
    <p:sldId id="967" r:id="rId2"/>
    <p:sldId id="977" r:id="rId3"/>
    <p:sldId id="968" r:id="rId4"/>
    <p:sldId id="969" r:id="rId5"/>
    <p:sldId id="970" r:id="rId6"/>
    <p:sldId id="971" r:id="rId7"/>
    <p:sldId id="972" r:id="rId8"/>
    <p:sldId id="976" r:id="rId9"/>
    <p:sldId id="973" r:id="rId10"/>
    <p:sldId id="974" r:id="rId11"/>
    <p:sldId id="978" r:id="rId12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30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6109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8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683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1" fontAlgn="base" hangingPunct="1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1" fontAlgn="base" hangingPunct="1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1" fontAlgn="base" hangingPunct="1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Assembly Status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Andrew Peterson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Deputy Mission Operations Manager</a:t>
            </a:r>
          </a:p>
        </p:txBody>
      </p:sp>
    </p:spTree>
    <p:extLst>
      <p:ext uri="{BB962C8B-B14F-4D97-AF65-F5344CB8AC3E}">
        <p14:creationId xmlns:p14="http://schemas.microsoft.com/office/powerpoint/2010/main" val="360782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Instrument Assembly Health</a:t>
            </a:r>
          </a:p>
          <a:p>
            <a:r>
              <a:rPr lang="en-US" sz="1800" dirty="0"/>
              <a:t>Life Cycle Tracking</a:t>
            </a:r>
          </a:p>
          <a:p>
            <a:r>
              <a:rPr lang="en-US" sz="1800" dirty="0"/>
              <a:t>Blockage Maps</a:t>
            </a:r>
          </a:p>
          <a:p>
            <a:r>
              <a:rPr lang="en-US" sz="1800" dirty="0"/>
              <a:t>Occultation Event Classification</a:t>
            </a:r>
          </a:p>
          <a:p>
            <a:r>
              <a:rPr lang="en-US" sz="1800" dirty="0"/>
              <a:t>Hexapod Anomalies</a:t>
            </a:r>
          </a:p>
          <a:p>
            <a:r>
              <a:rPr lang="en-US" sz="1800" dirty="0"/>
              <a:t>Hexapod Error Code 100 Trending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Functioning Nominally</a:t>
            </a:r>
          </a:p>
          <a:p>
            <a:r>
              <a:rPr lang="en-US" sz="1800" dirty="0"/>
              <a:t>No degradation in the instrument’s sensitivity to light</a:t>
            </a:r>
          </a:p>
          <a:p>
            <a:r>
              <a:rPr lang="en-US" sz="1800" dirty="0"/>
              <a:t>Single Event Upsets (</a:t>
            </a:r>
            <a:r>
              <a:rPr lang="en-US" sz="1800" i="1" dirty="0"/>
              <a:t>5 occurrences</a:t>
            </a:r>
            <a:r>
              <a:rPr lang="en-US" sz="1800" dirty="0"/>
              <a:t>)</a:t>
            </a:r>
          </a:p>
          <a:p>
            <a:pPr lvl="1"/>
            <a:r>
              <a:rPr lang="en-US" sz="1400" dirty="0"/>
              <a:t>Instrument resets – Attributed to radiation hits, system reboots successfully and is brought back up by ops</a:t>
            </a:r>
          </a:p>
          <a:p>
            <a:pPr lvl="1"/>
            <a:r>
              <a:rPr lang="en-US" sz="1400" dirty="0"/>
              <a:t>Software glitches – NCR 96 on 10/16/2018: Time Control stopped running, operating nominally after rebooting the instrument</a:t>
            </a:r>
          </a:p>
          <a:p>
            <a:endParaRPr lang="en-US" sz="1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Assembly Health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2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Well below most mechanical limits as of 10/24/2018</a:t>
            </a:r>
          </a:p>
          <a:p>
            <a:pPr lvl="1"/>
            <a:r>
              <a:rPr lang="en-US" sz="1400" dirty="0"/>
              <a:t>Contamination Door Cycles: Approximately 18000 of 95,000 (18.9%)</a:t>
            </a:r>
          </a:p>
          <a:p>
            <a:pPr lvl="1"/>
            <a:r>
              <a:rPr lang="en-US" sz="1400" dirty="0"/>
              <a:t>Attenuator Life Cycles: Approximately 8631 of 17,000 (50.7%) </a:t>
            </a:r>
          </a:p>
          <a:p>
            <a:pPr lvl="1"/>
            <a:r>
              <a:rPr lang="en-US" sz="1400" dirty="0"/>
              <a:t>Zero Procedures: 32 of 7300 (0.4%)</a:t>
            </a:r>
          </a:p>
          <a:p>
            <a:pPr lvl="1"/>
            <a:r>
              <a:rPr lang="en-US" sz="1400" dirty="0"/>
              <a:t>Hexapod Pre-Points: Approximately 19350 of 73000 (26.5%)</a:t>
            </a:r>
            <a:endParaRPr lang="en-US" sz="1700" dirty="0"/>
          </a:p>
          <a:p>
            <a:r>
              <a:rPr lang="en-US" sz="1800" dirty="0"/>
              <a:t>As there are no signs of degradation in the attenuator SAGE will return to nominal limb science data collection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Life Cycle Trending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10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Plotted Solar Channel 9 Intensity on an Azimuth vs Elevation Map   </a:t>
            </a:r>
          </a:p>
          <a:p>
            <a:pPr lvl="1"/>
            <a:r>
              <a:rPr lang="en-US" sz="1400" dirty="0"/>
              <a:t>The map is produced by adjusting for ISS attitude and SAGE’s point system</a:t>
            </a:r>
            <a:endParaRPr lang="en-US" sz="1600" dirty="0"/>
          </a:p>
          <a:p>
            <a:r>
              <a:rPr lang="en-US" sz="1800" dirty="0"/>
              <a:t>Data from solar events from July 2017 to August 2018</a:t>
            </a:r>
          </a:p>
          <a:p>
            <a:r>
              <a:rPr lang="en-US" sz="1800" dirty="0"/>
              <a:t>The gaps to the port and starboard are when we cannot take data due to high solar beta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Blockage Maps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t="45316" r="8506" b="38256"/>
          <a:stretch/>
        </p:blipFill>
        <p:spPr>
          <a:xfrm>
            <a:off x="76200" y="3575480"/>
            <a:ext cx="8785818" cy="9241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0640" y="3245384"/>
            <a:ext cx="873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Wake                           Port	                      Ram	                      Starboard                      Wake</a:t>
            </a:r>
          </a:p>
        </p:txBody>
      </p:sp>
    </p:spTree>
    <p:extLst>
      <p:ext uri="{BB962C8B-B14F-4D97-AF65-F5344CB8AC3E}">
        <p14:creationId xmlns:p14="http://schemas.microsoft.com/office/powerpoint/2010/main" val="3447613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905254"/>
          </a:xfrm>
        </p:spPr>
        <p:txBody>
          <a:bodyPr/>
          <a:lstStyle/>
          <a:p>
            <a:r>
              <a:rPr lang="en-US" sz="1800" dirty="0"/>
              <a:t>Soyuz at MRM1</a:t>
            </a:r>
          </a:p>
          <a:p>
            <a:r>
              <a:rPr lang="en-US" sz="1800" dirty="0"/>
              <a:t>Scans cover several Soyuz dockings</a:t>
            </a:r>
          </a:p>
          <a:p>
            <a:pPr lvl="1"/>
            <a:r>
              <a:rPr lang="en-US" sz="1400" dirty="0"/>
              <a:t>Scans when a Soyuz wasn’t docked have been omitted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Blockage Maps: Soyuz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2" t="11757" r="26666" b="5970"/>
          <a:stretch/>
        </p:blipFill>
        <p:spPr>
          <a:xfrm>
            <a:off x="2900855" y="1762505"/>
            <a:ext cx="3318642" cy="320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34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915346"/>
          </a:xfrm>
        </p:spPr>
        <p:txBody>
          <a:bodyPr/>
          <a:lstStyle/>
          <a:p>
            <a:r>
              <a:rPr lang="en-US" sz="1800" dirty="0"/>
              <a:t>Progress at DC-1</a:t>
            </a:r>
          </a:p>
          <a:p>
            <a:r>
              <a:rPr lang="en-US" sz="1800" dirty="0"/>
              <a:t>Scans cover several Progress dockings</a:t>
            </a:r>
          </a:p>
          <a:p>
            <a:pPr lvl="1"/>
            <a:r>
              <a:rPr lang="en-US" sz="1400" dirty="0"/>
              <a:t>Scans when a Progress wasn’t docked have been omitted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Blockage Maps: Progress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t="11943" r="8995" b="5912"/>
          <a:stretch/>
        </p:blipFill>
        <p:spPr>
          <a:xfrm>
            <a:off x="1568669" y="1772597"/>
            <a:ext cx="5986108" cy="31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5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Event Classification and Hexapod Status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Samuel Porter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Payload Operations Engineer</a:t>
            </a:r>
          </a:p>
        </p:txBody>
      </p:sp>
    </p:spTree>
    <p:extLst>
      <p:ext uri="{BB962C8B-B14F-4D97-AF65-F5344CB8AC3E}">
        <p14:creationId xmlns:p14="http://schemas.microsoft.com/office/powerpoint/2010/main" val="305348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Occultation Event Categorization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31" y="1076826"/>
            <a:ext cx="5899545" cy="38940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61" y="2190002"/>
            <a:ext cx="2334039" cy="27808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4290" y="821623"/>
            <a:ext cx="1657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Event Outcome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24" y="1856049"/>
            <a:ext cx="1596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Blocked Events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4024" y="4918680"/>
            <a:ext cx="3299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1200" dirty="0"/>
              <a:t>Numbers and percentages as of 10/17/2018</a:t>
            </a:r>
          </a:p>
        </p:txBody>
      </p:sp>
    </p:spTree>
    <p:extLst>
      <p:ext uri="{BB962C8B-B14F-4D97-AF65-F5344CB8AC3E}">
        <p14:creationId xmlns:p14="http://schemas.microsoft.com/office/powerpoint/2010/main" val="1408021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NCR-32 </a:t>
            </a:r>
            <a:r>
              <a:rPr lang="en-US" sz="1600" i="1" dirty="0"/>
              <a:t>(4 occurrences – </a:t>
            </a:r>
            <a:r>
              <a:rPr lang="en-US" sz="1600" i="1" dirty="0" err="1"/>
              <a:t>Auroral</a:t>
            </a:r>
            <a:r>
              <a:rPr lang="en-US" sz="1600" i="1" dirty="0"/>
              <a:t> Zones and in SAA)</a:t>
            </a:r>
          </a:p>
          <a:p>
            <a:pPr lvl="1"/>
            <a:r>
              <a:rPr lang="en-US" sz="1400" dirty="0"/>
              <a:t>Radiation caused Health Check to fail which triggered the HEU to transition to SBM.</a:t>
            </a:r>
          </a:p>
          <a:p>
            <a:pPr lvl="1"/>
            <a:r>
              <a:rPr lang="en-US" sz="1400" dirty="0"/>
              <a:t>New FDIRs were made to monitor Hexapod telemetry instead of the Hexapod onboard health check which was disabled.</a:t>
            </a:r>
          </a:p>
          <a:p>
            <a:pPr lvl="1"/>
            <a:r>
              <a:rPr lang="en-US" sz="1400" dirty="0"/>
              <a:t>If triggered, FDIRs will disable SEM and Hexapod will not go into SBM.</a:t>
            </a:r>
          </a:p>
          <a:p>
            <a:pPr lvl="1"/>
            <a:r>
              <a:rPr lang="en-US" sz="1400" u="sng" dirty="0"/>
              <a:t>New FDIR’s uploaded on 1/19/2018</a:t>
            </a:r>
          </a:p>
          <a:p>
            <a:r>
              <a:rPr lang="en-US" sz="1800" dirty="0"/>
              <a:t>NCR-84 </a:t>
            </a:r>
            <a:r>
              <a:rPr lang="en-US" sz="1600" i="1" dirty="0"/>
              <a:t>(5 occurrences)</a:t>
            </a:r>
          </a:p>
          <a:p>
            <a:pPr lvl="1"/>
            <a:r>
              <a:rPr lang="en-US" sz="1400" dirty="0"/>
              <a:t>Occurs when the IAM tries to retrieve the Hexapod </a:t>
            </a:r>
            <a:r>
              <a:rPr lang="en-US" sz="1400" dirty="0" err="1"/>
              <a:t>LogA</a:t>
            </a:r>
            <a:r>
              <a:rPr lang="en-US" sz="1400" dirty="0"/>
              <a:t> and </a:t>
            </a:r>
            <a:r>
              <a:rPr lang="en-US" sz="1400" dirty="0" err="1"/>
              <a:t>LogB</a:t>
            </a:r>
            <a:r>
              <a:rPr lang="en-US" sz="1400" dirty="0"/>
              <a:t> files when one is empty, resulting in a command reject and HEU Error 101.</a:t>
            </a:r>
          </a:p>
          <a:p>
            <a:pPr lvl="1"/>
            <a:r>
              <a:rPr lang="en-US" sz="1400" dirty="0"/>
              <a:t>If the IAM does not receive the files within a certain period of time it will raise a Watchdog Error.</a:t>
            </a:r>
          </a:p>
          <a:p>
            <a:pPr lvl="1"/>
            <a:r>
              <a:rPr lang="en-US" sz="1400" dirty="0"/>
              <a:t>Modified the RTS which retrieves the Hexapod files during every science event to only retrieve the Actuator Performance file and no longer retrieve Log files.</a:t>
            </a:r>
          </a:p>
          <a:p>
            <a:pPr lvl="1"/>
            <a:r>
              <a:rPr lang="en-US" sz="1400" dirty="0"/>
              <a:t>New RTS created to be triggered by Hexapod monitoring TMONs to retrieve Actuator Performance files, and Log files if/when the Hexapod goes to SBM.</a:t>
            </a:r>
          </a:p>
          <a:p>
            <a:pPr lvl="1"/>
            <a:r>
              <a:rPr lang="en-US" sz="1400" u="sng" dirty="0"/>
              <a:t>New RTS’s uploaded 7/12/2018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Hexapod Anomalies (Mitigated)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62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 Error 100 Map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t="11124" r="8084" b="10538"/>
          <a:stretch/>
        </p:blipFill>
        <p:spPr>
          <a:xfrm>
            <a:off x="510580" y="847087"/>
            <a:ext cx="8122841" cy="4061441"/>
          </a:xfrm>
        </p:spPr>
      </p:pic>
      <p:sp>
        <p:nvSpPr>
          <p:cNvPr id="6" name="TextBox 5"/>
          <p:cNvSpPr txBox="1"/>
          <p:nvPr/>
        </p:nvSpPr>
        <p:spPr>
          <a:xfrm>
            <a:off x="1221746" y="4867278"/>
            <a:ext cx="3913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200" dirty="0"/>
              <a:t>3,212 error 100’s between 4/1/2017 and 8/31/2018</a:t>
            </a:r>
          </a:p>
        </p:txBody>
      </p:sp>
      <p:sp>
        <p:nvSpPr>
          <p:cNvPr id="7" name="Freeform 6"/>
          <p:cNvSpPr/>
          <p:nvPr/>
        </p:nvSpPr>
        <p:spPr>
          <a:xfrm rot="21259328">
            <a:off x="2825137" y="2976450"/>
            <a:ext cx="2047507" cy="1077369"/>
          </a:xfrm>
          <a:custGeom>
            <a:avLst/>
            <a:gdLst>
              <a:gd name="connsiteX0" fmla="*/ 1269507 w 2281561"/>
              <a:gd name="connsiteY0" fmla="*/ 106533 h 1212265"/>
              <a:gd name="connsiteX1" fmla="*/ 1127464 w 2281561"/>
              <a:gd name="connsiteY1" fmla="*/ 97655 h 1212265"/>
              <a:gd name="connsiteX2" fmla="*/ 1038687 w 2281561"/>
              <a:gd name="connsiteY2" fmla="*/ 71022 h 1212265"/>
              <a:gd name="connsiteX3" fmla="*/ 958788 w 2281561"/>
              <a:gd name="connsiteY3" fmla="*/ 44389 h 1212265"/>
              <a:gd name="connsiteX4" fmla="*/ 878889 w 2281561"/>
              <a:gd name="connsiteY4" fmla="*/ 17756 h 1212265"/>
              <a:gd name="connsiteX5" fmla="*/ 852256 w 2281561"/>
              <a:gd name="connsiteY5" fmla="*/ 8878 h 1212265"/>
              <a:gd name="connsiteX6" fmla="*/ 825623 w 2281561"/>
              <a:gd name="connsiteY6" fmla="*/ 0 h 1212265"/>
              <a:gd name="connsiteX7" fmla="*/ 612559 w 2281561"/>
              <a:gd name="connsiteY7" fmla="*/ 8878 h 1212265"/>
              <a:gd name="connsiteX8" fmla="*/ 559293 w 2281561"/>
              <a:gd name="connsiteY8" fmla="*/ 26633 h 1212265"/>
              <a:gd name="connsiteX9" fmla="*/ 506027 w 2281561"/>
              <a:gd name="connsiteY9" fmla="*/ 44389 h 1212265"/>
              <a:gd name="connsiteX10" fmla="*/ 479394 w 2281561"/>
              <a:gd name="connsiteY10" fmla="*/ 53267 h 1212265"/>
              <a:gd name="connsiteX11" fmla="*/ 399495 w 2281561"/>
              <a:gd name="connsiteY11" fmla="*/ 71022 h 1212265"/>
              <a:gd name="connsiteX12" fmla="*/ 301841 w 2281561"/>
              <a:gd name="connsiteY12" fmla="*/ 97655 h 1212265"/>
              <a:gd name="connsiteX13" fmla="*/ 239697 w 2281561"/>
              <a:gd name="connsiteY13" fmla="*/ 115410 h 1212265"/>
              <a:gd name="connsiteX14" fmla="*/ 186431 w 2281561"/>
              <a:gd name="connsiteY14" fmla="*/ 150921 h 1212265"/>
              <a:gd name="connsiteX15" fmla="*/ 159798 w 2281561"/>
              <a:gd name="connsiteY15" fmla="*/ 168676 h 1212265"/>
              <a:gd name="connsiteX16" fmla="*/ 97654 w 2281561"/>
              <a:gd name="connsiteY16" fmla="*/ 230820 h 1212265"/>
              <a:gd name="connsiteX17" fmla="*/ 53266 w 2281561"/>
              <a:gd name="connsiteY17" fmla="*/ 284086 h 1212265"/>
              <a:gd name="connsiteX18" fmla="*/ 35511 w 2281561"/>
              <a:gd name="connsiteY18" fmla="*/ 337352 h 1212265"/>
              <a:gd name="connsiteX19" fmla="*/ 17755 w 2281561"/>
              <a:gd name="connsiteY19" fmla="*/ 390618 h 1212265"/>
              <a:gd name="connsiteX20" fmla="*/ 8878 w 2281561"/>
              <a:gd name="connsiteY20" fmla="*/ 417251 h 1212265"/>
              <a:gd name="connsiteX21" fmla="*/ 0 w 2281561"/>
              <a:gd name="connsiteY21" fmla="*/ 443884 h 1212265"/>
              <a:gd name="connsiteX22" fmla="*/ 8878 w 2281561"/>
              <a:gd name="connsiteY22" fmla="*/ 719092 h 1212265"/>
              <a:gd name="connsiteX23" fmla="*/ 26633 w 2281561"/>
              <a:gd name="connsiteY23" fmla="*/ 772358 h 1212265"/>
              <a:gd name="connsiteX24" fmla="*/ 62144 w 2281561"/>
              <a:gd name="connsiteY24" fmla="*/ 816746 h 1212265"/>
              <a:gd name="connsiteX25" fmla="*/ 106532 w 2281561"/>
              <a:gd name="connsiteY25" fmla="*/ 896645 h 1212265"/>
              <a:gd name="connsiteX26" fmla="*/ 133165 w 2281561"/>
              <a:gd name="connsiteY26" fmla="*/ 923278 h 1212265"/>
              <a:gd name="connsiteX27" fmla="*/ 168676 w 2281561"/>
              <a:gd name="connsiteY27" fmla="*/ 967667 h 1212265"/>
              <a:gd name="connsiteX28" fmla="*/ 195309 w 2281561"/>
              <a:gd name="connsiteY28" fmla="*/ 985422 h 1212265"/>
              <a:gd name="connsiteX29" fmla="*/ 221942 w 2281561"/>
              <a:gd name="connsiteY29" fmla="*/ 1012055 h 1212265"/>
              <a:gd name="connsiteX30" fmla="*/ 310718 w 2281561"/>
              <a:gd name="connsiteY30" fmla="*/ 1074199 h 1212265"/>
              <a:gd name="connsiteX31" fmla="*/ 337351 w 2281561"/>
              <a:gd name="connsiteY31" fmla="*/ 1091954 h 1212265"/>
              <a:gd name="connsiteX32" fmla="*/ 417250 w 2281561"/>
              <a:gd name="connsiteY32" fmla="*/ 1118587 h 1212265"/>
              <a:gd name="connsiteX33" fmla="*/ 443883 w 2281561"/>
              <a:gd name="connsiteY33" fmla="*/ 1127465 h 1212265"/>
              <a:gd name="connsiteX34" fmla="*/ 497149 w 2281561"/>
              <a:gd name="connsiteY34" fmla="*/ 1136342 h 1212265"/>
              <a:gd name="connsiteX35" fmla="*/ 568171 w 2281561"/>
              <a:gd name="connsiteY35" fmla="*/ 1145220 h 1212265"/>
              <a:gd name="connsiteX36" fmla="*/ 612559 w 2281561"/>
              <a:gd name="connsiteY36" fmla="*/ 1154098 h 1212265"/>
              <a:gd name="connsiteX37" fmla="*/ 772357 w 2281561"/>
              <a:gd name="connsiteY37" fmla="*/ 1162975 h 1212265"/>
              <a:gd name="connsiteX38" fmla="*/ 852256 w 2281561"/>
              <a:gd name="connsiteY38" fmla="*/ 1180731 h 1212265"/>
              <a:gd name="connsiteX39" fmla="*/ 896645 w 2281561"/>
              <a:gd name="connsiteY39" fmla="*/ 1189608 h 1212265"/>
              <a:gd name="connsiteX40" fmla="*/ 923278 w 2281561"/>
              <a:gd name="connsiteY40" fmla="*/ 1198486 h 1212265"/>
              <a:gd name="connsiteX41" fmla="*/ 985421 w 2281561"/>
              <a:gd name="connsiteY41" fmla="*/ 1207364 h 1212265"/>
              <a:gd name="connsiteX42" fmla="*/ 1482571 w 2281561"/>
              <a:gd name="connsiteY42" fmla="*/ 1189608 h 1212265"/>
              <a:gd name="connsiteX43" fmla="*/ 1509204 w 2281561"/>
              <a:gd name="connsiteY43" fmla="*/ 1180731 h 1212265"/>
              <a:gd name="connsiteX44" fmla="*/ 1615736 w 2281561"/>
              <a:gd name="connsiteY44" fmla="*/ 1162975 h 1212265"/>
              <a:gd name="connsiteX45" fmla="*/ 1686757 w 2281561"/>
              <a:gd name="connsiteY45" fmla="*/ 1145220 h 1212265"/>
              <a:gd name="connsiteX46" fmla="*/ 1713390 w 2281561"/>
              <a:gd name="connsiteY46" fmla="*/ 1136342 h 1212265"/>
              <a:gd name="connsiteX47" fmla="*/ 1784412 w 2281561"/>
              <a:gd name="connsiteY47" fmla="*/ 1118587 h 1212265"/>
              <a:gd name="connsiteX48" fmla="*/ 1819922 w 2281561"/>
              <a:gd name="connsiteY48" fmla="*/ 1109709 h 1212265"/>
              <a:gd name="connsiteX49" fmla="*/ 1873188 w 2281561"/>
              <a:gd name="connsiteY49" fmla="*/ 1091954 h 1212265"/>
              <a:gd name="connsiteX50" fmla="*/ 1899821 w 2281561"/>
              <a:gd name="connsiteY50" fmla="*/ 1083076 h 1212265"/>
              <a:gd name="connsiteX51" fmla="*/ 1970843 w 2281561"/>
              <a:gd name="connsiteY51" fmla="*/ 1047566 h 1212265"/>
              <a:gd name="connsiteX52" fmla="*/ 2050742 w 2281561"/>
              <a:gd name="connsiteY52" fmla="*/ 1020933 h 1212265"/>
              <a:gd name="connsiteX53" fmla="*/ 2104008 w 2281561"/>
              <a:gd name="connsiteY53" fmla="*/ 1003177 h 1212265"/>
              <a:gd name="connsiteX54" fmla="*/ 2130641 w 2281561"/>
              <a:gd name="connsiteY54" fmla="*/ 994300 h 1212265"/>
              <a:gd name="connsiteX55" fmla="*/ 2175029 w 2281561"/>
              <a:gd name="connsiteY55" fmla="*/ 958789 h 1212265"/>
              <a:gd name="connsiteX56" fmla="*/ 2192784 w 2281561"/>
              <a:gd name="connsiteY56" fmla="*/ 941033 h 1212265"/>
              <a:gd name="connsiteX57" fmla="*/ 2219417 w 2281561"/>
              <a:gd name="connsiteY57" fmla="*/ 932156 h 1212265"/>
              <a:gd name="connsiteX58" fmla="*/ 2237173 w 2281561"/>
              <a:gd name="connsiteY58" fmla="*/ 914400 h 1212265"/>
              <a:gd name="connsiteX59" fmla="*/ 2254928 w 2281561"/>
              <a:gd name="connsiteY59" fmla="*/ 887767 h 1212265"/>
              <a:gd name="connsiteX60" fmla="*/ 2281561 w 2281561"/>
              <a:gd name="connsiteY60" fmla="*/ 870012 h 1212265"/>
              <a:gd name="connsiteX61" fmla="*/ 2272683 w 2281561"/>
              <a:gd name="connsiteY61" fmla="*/ 772358 h 1212265"/>
              <a:gd name="connsiteX62" fmla="*/ 2254928 w 2281561"/>
              <a:gd name="connsiteY62" fmla="*/ 754602 h 1212265"/>
              <a:gd name="connsiteX63" fmla="*/ 2201662 w 2281561"/>
              <a:gd name="connsiteY63" fmla="*/ 719092 h 1212265"/>
              <a:gd name="connsiteX64" fmla="*/ 2183907 w 2281561"/>
              <a:gd name="connsiteY64" fmla="*/ 701336 h 1212265"/>
              <a:gd name="connsiteX65" fmla="*/ 2157274 w 2281561"/>
              <a:gd name="connsiteY65" fmla="*/ 692459 h 1212265"/>
              <a:gd name="connsiteX66" fmla="*/ 2112885 w 2281561"/>
              <a:gd name="connsiteY66" fmla="*/ 656948 h 1212265"/>
              <a:gd name="connsiteX67" fmla="*/ 2086252 w 2281561"/>
              <a:gd name="connsiteY67" fmla="*/ 648070 h 1212265"/>
              <a:gd name="connsiteX68" fmla="*/ 2059619 w 2281561"/>
              <a:gd name="connsiteY68" fmla="*/ 630315 h 1212265"/>
              <a:gd name="connsiteX69" fmla="*/ 2032986 w 2281561"/>
              <a:gd name="connsiteY69" fmla="*/ 621437 h 1212265"/>
              <a:gd name="connsiteX70" fmla="*/ 1979720 w 2281561"/>
              <a:gd name="connsiteY70" fmla="*/ 594804 h 1212265"/>
              <a:gd name="connsiteX71" fmla="*/ 1935332 w 2281561"/>
              <a:gd name="connsiteY71" fmla="*/ 559294 h 1212265"/>
              <a:gd name="connsiteX72" fmla="*/ 1890944 w 2281561"/>
              <a:gd name="connsiteY72" fmla="*/ 532661 h 1212265"/>
              <a:gd name="connsiteX73" fmla="*/ 1837678 w 2281561"/>
              <a:gd name="connsiteY73" fmla="*/ 506028 h 1212265"/>
              <a:gd name="connsiteX74" fmla="*/ 1784412 w 2281561"/>
              <a:gd name="connsiteY74" fmla="*/ 479395 h 1212265"/>
              <a:gd name="connsiteX75" fmla="*/ 1757779 w 2281561"/>
              <a:gd name="connsiteY75" fmla="*/ 461639 h 1212265"/>
              <a:gd name="connsiteX76" fmla="*/ 1704513 w 2281561"/>
              <a:gd name="connsiteY76" fmla="*/ 443884 h 1212265"/>
              <a:gd name="connsiteX77" fmla="*/ 1642369 w 2281561"/>
              <a:gd name="connsiteY77" fmla="*/ 426129 h 1212265"/>
              <a:gd name="connsiteX78" fmla="*/ 1624614 w 2281561"/>
              <a:gd name="connsiteY78" fmla="*/ 408373 h 1212265"/>
              <a:gd name="connsiteX79" fmla="*/ 1535837 w 2281561"/>
              <a:gd name="connsiteY79" fmla="*/ 381740 h 1212265"/>
              <a:gd name="connsiteX80" fmla="*/ 1455938 w 2281561"/>
              <a:gd name="connsiteY80" fmla="*/ 337352 h 1212265"/>
              <a:gd name="connsiteX81" fmla="*/ 1411549 w 2281561"/>
              <a:gd name="connsiteY81" fmla="*/ 310719 h 1212265"/>
              <a:gd name="connsiteX82" fmla="*/ 1384916 w 2281561"/>
              <a:gd name="connsiteY82" fmla="*/ 292964 h 1212265"/>
              <a:gd name="connsiteX83" fmla="*/ 1367161 w 2281561"/>
              <a:gd name="connsiteY83" fmla="*/ 275208 h 1212265"/>
              <a:gd name="connsiteX84" fmla="*/ 1340528 w 2281561"/>
              <a:gd name="connsiteY84" fmla="*/ 266331 h 1212265"/>
              <a:gd name="connsiteX85" fmla="*/ 1322773 w 2281561"/>
              <a:gd name="connsiteY85" fmla="*/ 248575 h 1212265"/>
              <a:gd name="connsiteX86" fmla="*/ 1305017 w 2281561"/>
              <a:gd name="connsiteY86" fmla="*/ 221942 h 1212265"/>
              <a:gd name="connsiteX87" fmla="*/ 1278384 w 2281561"/>
              <a:gd name="connsiteY87" fmla="*/ 204187 h 1212265"/>
              <a:gd name="connsiteX88" fmla="*/ 1251751 w 2281561"/>
              <a:gd name="connsiteY88" fmla="*/ 177554 h 1212265"/>
              <a:gd name="connsiteX89" fmla="*/ 1225118 w 2281561"/>
              <a:gd name="connsiteY89" fmla="*/ 159799 h 1212265"/>
              <a:gd name="connsiteX90" fmla="*/ 1207363 w 2281561"/>
              <a:gd name="connsiteY90" fmla="*/ 142043 h 1212265"/>
              <a:gd name="connsiteX91" fmla="*/ 1189608 w 2281561"/>
              <a:gd name="connsiteY91" fmla="*/ 115410 h 1212265"/>
              <a:gd name="connsiteX92" fmla="*/ 1136342 w 2281561"/>
              <a:gd name="connsiteY92" fmla="*/ 97655 h 12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281561" h="1212265">
                <a:moveTo>
                  <a:pt x="1269507" y="106533"/>
                </a:moveTo>
                <a:cubicBezTo>
                  <a:pt x="1222159" y="103574"/>
                  <a:pt x="1174669" y="102376"/>
                  <a:pt x="1127464" y="97655"/>
                </a:cubicBezTo>
                <a:cubicBezTo>
                  <a:pt x="1108299" y="95738"/>
                  <a:pt x="1050603" y="74994"/>
                  <a:pt x="1038687" y="71022"/>
                </a:cubicBezTo>
                <a:lnTo>
                  <a:pt x="958788" y="44389"/>
                </a:lnTo>
                <a:lnTo>
                  <a:pt x="878889" y="17756"/>
                </a:lnTo>
                <a:lnTo>
                  <a:pt x="852256" y="8878"/>
                </a:lnTo>
                <a:lnTo>
                  <a:pt x="825623" y="0"/>
                </a:lnTo>
                <a:cubicBezTo>
                  <a:pt x="754602" y="2959"/>
                  <a:pt x="683289" y="1805"/>
                  <a:pt x="612559" y="8878"/>
                </a:cubicBezTo>
                <a:cubicBezTo>
                  <a:pt x="593936" y="10740"/>
                  <a:pt x="577048" y="20715"/>
                  <a:pt x="559293" y="26633"/>
                </a:cubicBezTo>
                <a:lnTo>
                  <a:pt x="506027" y="44389"/>
                </a:lnTo>
                <a:cubicBezTo>
                  <a:pt x="497149" y="47348"/>
                  <a:pt x="488473" y="50998"/>
                  <a:pt x="479394" y="53267"/>
                </a:cubicBezTo>
                <a:cubicBezTo>
                  <a:pt x="356270" y="84045"/>
                  <a:pt x="546094" y="37191"/>
                  <a:pt x="399495" y="71022"/>
                </a:cubicBezTo>
                <a:cubicBezTo>
                  <a:pt x="234920" y="109001"/>
                  <a:pt x="384019" y="74175"/>
                  <a:pt x="301841" y="97655"/>
                </a:cubicBezTo>
                <a:cubicBezTo>
                  <a:pt x="223783" y="119958"/>
                  <a:pt x="303574" y="94119"/>
                  <a:pt x="239697" y="115410"/>
                </a:cubicBezTo>
                <a:lnTo>
                  <a:pt x="186431" y="150921"/>
                </a:lnTo>
                <a:cubicBezTo>
                  <a:pt x="177553" y="156839"/>
                  <a:pt x="167343" y="161131"/>
                  <a:pt x="159798" y="168676"/>
                </a:cubicBezTo>
                <a:lnTo>
                  <a:pt x="97654" y="230820"/>
                </a:lnTo>
                <a:cubicBezTo>
                  <a:pt x="80928" y="247546"/>
                  <a:pt x="63154" y="261838"/>
                  <a:pt x="53266" y="284086"/>
                </a:cubicBezTo>
                <a:cubicBezTo>
                  <a:pt x="45665" y="301189"/>
                  <a:pt x="41429" y="319597"/>
                  <a:pt x="35511" y="337352"/>
                </a:cubicBezTo>
                <a:lnTo>
                  <a:pt x="17755" y="390618"/>
                </a:lnTo>
                <a:lnTo>
                  <a:pt x="8878" y="417251"/>
                </a:lnTo>
                <a:lnTo>
                  <a:pt x="0" y="443884"/>
                </a:lnTo>
                <a:cubicBezTo>
                  <a:pt x="2959" y="535620"/>
                  <a:pt x="1460" y="627608"/>
                  <a:pt x="8878" y="719092"/>
                </a:cubicBezTo>
                <a:cubicBezTo>
                  <a:pt x="10391" y="737747"/>
                  <a:pt x="16252" y="756785"/>
                  <a:pt x="26633" y="772358"/>
                </a:cubicBezTo>
                <a:cubicBezTo>
                  <a:pt x="49031" y="805955"/>
                  <a:pt x="36843" y="791447"/>
                  <a:pt x="62144" y="816746"/>
                </a:cubicBezTo>
                <a:cubicBezTo>
                  <a:pt x="73307" y="850238"/>
                  <a:pt x="76004" y="866117"/>
                  <a:pt x="106532" y="896645"/>
                </a:cubicBezTo>
                <a:cubicBezTo>
                  <a:pt x="115410" y="905523"/>
                  <a:pt x="125128" y="913633"/>
                  <a:pt x="133165" y="923278"/>
                </a:cubicBezTo>
                <a:cubicBezTo>
                  <a:pt x="156237" y="950964"/>
                  <a:pt x="142847" y="947004"/>
                  <a:pt x="168676" y="967667"/>
                </a:cubicBezTo>
                <a:cubicBezTo>
                  <a:pt x="177008" y="974332"/>
                  <a:pt x="187112" y="978592"/>
                  <a:pt x="195309" y="985422"/>
                </a:cubicBezTo>
                <a:cubicBezTo>
                  <a:pt x="204954" y="993459"/>
                  <a:pt x="212410" y="1003884"/>
                  <a:pt x="221942" y="1012055"/>
                </a:cubicBezTo>
                <a:cubicBezTo>
                  <a:pt x="244948" y="1031774"/>
                  <a:pt x="287796" y="1058918"/>
                  <a:pt x="310718" y="1074199"/>
                </a:cubicBezTo>
                <a:cubicBezTo>
                  <a:pt x="319596" y="1080117"/>
                  <a:pt x="327229" y="1088580"/>
                  <a:pt x="337351" y="1091954"/>
                </a:cubicBezTo>
                <a:lnTo>
                  <a:pt x="417250" y="1118587"/>
                </a:lnTo>
                <a:cubicBezTo>
                  <a:pt x="426128" y="1121546"/>
                  <a:pt x="434652" y="1125927"/>
                  <a:pt x="443883" y="1127465"/>
                </a:cubicBezTo>
                <a:cubicBezTo>
                  <a:pt x="461638" y="1130424"/>
                  <a:pt x="479330" y="1133796"/>
                  <a:pt x="497149" y="1136342"/>
                </a:cubicBezTo>
                <a:cubicBezTo>
                  <a:pt x="520767" y="1139716"/>
                  <a:pt x="544590" y="1141592"/>
                  <a:pt x="568171" y="1145220"/>
                </a:cubicBezTo>
                <a:cubicBezTo>
                  <a:pt x="583085" y="1147514"/>
                  <a:pt x="597527" y="1152791"/>
                  <a:pt x="612559" y="1154098"/>
                </a:cubicBezTo>
                <a:cubicBezTo>
                  <a:pt x="665707" y="1158719"/>
                  <a:pt x="719091" y="1160016"/>
                  <a:pt x="772357" y="1162975"/>
                </a:cubicBezTo>
                <a:cubicBezTo>
                  <a:pt x="918963" y="1187410"/>
                  <a:pt x="764820" y="1158873"/>
                  <a:pt x="852256" y="1180731"/>
                </a:cubicBezTo>
                <a:cubicBezTo>
                  <a:pt x="866895" y="1184391"/>
                  <a:pt x="882006" y="1185948"/>
                  <a:pt x="896645" y="1189608"/>
                </a:cubicBezTo>
                <a:cubicBezTo>
                  <a:pt x="905724" y="1191878"/>
                  <a:pt x="914102" y="1196651"/>
                  <a:pt x="923278" y="1198486"/>
                </a:cubicBezTo>
                <a:cubicBezTo>
                  <a:pt x="943796" y="1202590"/>
                  <a:pt x="964707" y="1204405"/>
                  <a:pt x="985421" y="1207364"/>
                </a:cubicBezTo>
                <a:cubicBezTo>
                  <a:pt x="1035633" y="1206379"/>
                  <a:pt x="1331912" y="1227272"/>
                  <a:pt x="1482571" y="1189608"/>
                </a:cubicBezTo>
                <a:cubicBezTo>
                  <a:pt x="1491649" y="1187338"/>
                  <a:pt x="1500028" y="1182566"/>
                  <a:pt x="1509204" y="1180731"/>
                </a:cubicBezTo>
                <a:cubicBezTo>
                  <a:pt x="1544505" y="1173671"/>
                  <a:pt x="1581583" y="1174359"/>
                  <a:pt x="1615736" y="1162975"/>
                </a:cubicBezTo>
                <a:cubicBezTo>
                  <a:pt x="1676624" y="1142680"/>
                  <a:pt x="1601040" y="1166650"/>
                  <a:pt x="1686757" y="1145220"/>
                </a:cubicBezTo>
                <a:cubicBezTo>
                  <a:pt x="1695835" y="1142950"/>
                  <a:pt x="1704362" y="1138804"/>
                  <a:pt x="1713390" y="1136342"/>
                </a:cubicBezTo>
                <a:cubicBezTo>
                  <a:pt x="1736933" y="1129921"/>
                  <a:pt x="1760738" y="1124505"/>
                  <a:pt x="1784412" y="1118587"/>
                </a:cubicBezTo>
                <a:cubicBezTo>
                  <a:pt x="1796249" y="1115628"/>
                  <a:pt x="1808347" y="1113567"/>
                  <a:pt x="1819922" y="1109709"/>
                </a:cubicBezTo>
                <a:lnTo>
                  <a:pt x="1873188" y="1091954"/>
                </a:lnTo>
                <a:lnTo>
                  <a:pt x="1899821" y="1083076"/>
                </a:lnTo>
                <a:cubicBezTo>
                  <a:pt x="1930812" y="1052087"/>
                  <a:pt x="1909636" y="1067968"/>
                  <a:pt x="1970843" y="1047566"/>
                </a:cubicBezTo>
                <a:lnTo>
                  <a:pt x="2050742" y="1020933"/>
                </a:lnTo>
                <a:lnTo>
                  <a:pt x="2104008" y="1003177"/>
                </a:lnTo>
                <a:lnTo>
                  <a:pt x="2130641" y="994300"/>
                </a:lnTo>
                <a:cubicBezTo>
                  <a:pt x="2173511" y="951428"/>
                  <a:pt x="2119034" y="1003586"/>
                  <a:pt x="2175029" y="958789"/>
                </a:cubicBezTo>
                <a:cubicBezTo>
                  <a:pt x="2181565" y="953560"/>
                  <a:pt x="2185607" y="945339"/>
                  <a:pt x="2192784" y="941033"/>
                </a:cubicBezTo>
                <a:cubicBezTo>
                  <a:pt x="2200808" y="936218"/>
                  <a:pt x="2210539" y="935115"/>
                  <a:pt x="2219417" y="932156"/>
                </a:cubicBezTo>
                <a:cubicBezTo>
                  <a:pt x="2225336" y="926237"/>
                  <a:pt x="2231944" y="920936"/>
                  <a:pt x="2237173" y="914400"/>
                </a:cubicBezTo>
                <a:cubicBezTo>
                  <a:pt x="2243838" y="906068"/>
                  <a:pt x="2247383" y="895312"/>
                  <a:pt x="2254928" y="887767"/>
                </a:cubicBezTo>
                <a:cubicBezTo>
                  <a:pt x="2262473" y="880222"/>
                  <a:pt x="2272683" y="875930"/>
                  <a:pt x="2281561" y="870012"/>
                </a:cubicBezTo>
                <a:cubicBezTo>
                  <a:pt x="2278602" y="837461"/>
                  <a:pt x="2280033" y="804207"/>
                  <a:pt x="2272683" y="772358"/>
                </a:cubicBezTo>
                <a:cubicBezTo>
                  <a:pt x="2270801" y="764202"/>
                  <a:pt x="2261624" y="759624"/>
                  <a:pt x="2254928" y="754602"/>
                </a:cubicBezTo>
                <a:cubicBezTo>
                  <a:pt x="2237857" y="741798"/>
                  <a:pt x="2216751" y="734181"/>
                  <a:pt x="2201662" y="719092"/>
                </a:cubicBezTo>
                <a:cubicBezTo>
                  <a:pt x="2195744" y="713173"/>
                  <a:pt x="2191084" y="705642"/>
                  <a:pt x="2183907" y="701336"/>
                </a:cubicBezTo>
                <a:cubicBezTo>
                  <a:pt x="2175883" y="696521"/>
                  <a:pt x="2166152" y="695418"/>
                  <a:pt x="2157274" y="692459"/>
                </a:cubicBezTo>
                <a:cubicBezTo>
                  <a:pt x="2140759" y="675944"/>
                  <a:pt x="2135284" y="668148"/>
                  <a:pt x="2112885" y="656948"/>
                </a:cubicBezTo>
                <a:cubicBezTo>
                  <a:pt x="2104515" y="652763"/>
                  <a:pt x="2094622" y="652255"/>
                  <a:pt x="2086252" y="648070"/>
                </a:cubicBezTo>
                <a:cubicBezTo>
                  <a:pt x="2076709" y="643298"/>
                  <a:pt x="2069162" y="635087"/>
                  <a:pt x="2059619" y="630315"/>
                </a:cubicBezTo>
                <a:cubicBezTo>
                  <a:pt x="2051249" y="626130"/>
                  <a:pt x="2041356" y="625622"/>
                  <a:pt x="2032986" y="621437"/>
                </a:cubicBezTo>
                <a:cubicBezTo>
                  <a:pt x="1964147" y="587018"/>
                  <a:pt x="2046663" y="617119"/>
                  <a:pt x="1979720" y="594804"/>
                </a:cubicBezTo>
                <a:cubicBezTo>
                  <a:pt x="1944356" y="541757"/>
                  <a:pt x="1982978" y="587882"/>
                  <a:pt x="1935332" y="559294"/>
                </a:cubicBezTo>
                <a:cubicBezTo>
                  <a:pt x="1874402" y="522736"/>
                  <a:pt x="1966390" y="557808"/>
                  <a:pt x="1890944" y="532661"/>
                </a:cubicBezTo>
                <a:cubicBezTo>
                  <a:pt x="1814617" y="481774"/>
                  <a:pt x="1911189" y="542783"/>
                  <a:pt x="1837678" y="506028"/>
                </a:cubicBezTo>
                <a:cubicBezTo>
                  <a:pt x="1768840" y="471609"/>
                  <a:pt x="1851354" y="501707"/>
                  <a:pt x="1784412" y="479395"/>
                </a:cubicBezTo>
                <a:cubicBezTo>
                  <a:pt x="1775534" y="473476"/>
                  <a:pt x="1767529" y="465972"/>
                  <a:pt x="1757779" y="461639"/>
                </a:cubicBezTo>
                <a:cubicBezTo>
                  <a:pt x="1740676" y="454038"/>
                  <a:pt x="1722268" y="449802"/>
                  <a:pt x="1704513" y="443884"/>
                </a:cubicBezTo>
                <a:cubicBezTo>
                  <a:pt x="1666299" y="431146"/>
                  <a:pt x="1686966" y="437277"/>
                  <a:pt x="1642369" y="426129"/>
                </a:cubicBezTo>
                <a:cubicBezTo>
                  <a:pt x="1636451" y="420210"/>
                  <a:pt x="1632100" y="412116"/>
                  <a:pt x="1624614" y="408373"/>
                </a:cubicBezTo>
                <a:cubicBezTo>
                  <a:pt x="1574973" y="383553"/>
                  <a:pt x="1594500" y="420848"/>
                  <a:pt x="1535837" y="381740"/>
                </a:cubicBezTo>
                <a:cubicBezTo>
                  <a:pt x="1474785" y="341039"/>
                  <a:pt x="1502815" y="352978"/>
                  <a:pt x="1455938" y="337352"/>
                </a:cubicBezTo>
                <a:cubicBezTo>
                  <a:pt x="1421257" y="302672"/>
                  <a:pt x="1457647" y="333768"/>
                  <a:pt x="1411549" y="310719"/>
                </a:cubicBezTo>
                <a:cubicBezTo>
                  <a:pt x="1402006" y="305947"/>
                  <a:pt x="1393247" y="299629"/>
                  <a:pt x="1384916" y="292964"/>
                </a:cubicBezTo>
                <a:cubicBezTo>
                  <a:pt x="1378380" y="287735"/>
                  <a:pt x="1374338" y="279514"/>
                  <a:pt x="1367161" y="275208"/>
                </a:cubicBezTo>
                <a:cubicBezTo>
                  <a:pt x="1359137" y="270393"/>
                  <a:pt x="1349406" y="269290"/>
                  <a:pt x="1340528" y="266331"/>
                </a:cubicBezTo>
                <a:cubicBezTo>
                  <a:pt x="1334610" y="260412"/>
                  <a:pt x="1328002" y="255111"/>
                  <a:pt x="1322773" y="248575"/>
                </a:cubicBezTo>
                <a:cubicBezTo>
                  <a:pt x="1316108" y="240243"/>
                  <a:pt x="1312562" y="229487"/>
                  <a:pt x="1305017" y="221942"/>
                </a:cubicBezTo>
                <a:cubicBezTo>
                  <a:pt x="1297472" y="214398"/>
                  <a:pt x="1286581" y="211017"/>
                  <a:pt x="1278384" y="204187"/>
                </a:cubicBezTo>
                <a:cubicBezTo>
                  <a:pt x="1268739" y="196150"/>
                  <a:pt x="1261396" y="185591"/>
                  <a:pt x="1251751" y="177554"/>
                </a:cubicBezTo>
                <a:cubicBezTo>
                  <a:pt x="1243554" y="170724"/>
                  <a:pt x="1233449" y="166464"/>
                  <a:pt x="1225118" y="159799"/>
                </a:cubicBezTo>
                <a:cubicBezTo>
                  <a:pt x="1218582" y="154570"/>
                  <a:pt x="1212592" y="148579"/>
                  <a:pt x="1207363" y="142043"/>
                </a:cubicBezTo>
                <a:cubicBezTo>
                  <a:pt x="1200698" y="133711"/>
                  <a:pt x="1198656" y="121065"/>
                  <a:pt x="1189608" y="115410"/>
                </a:cubicBezTo>
                <a:cubicBezTo>
                  <a:pt x="1173737" y="105491"/>
                  <a:pt x="1136342" y="97655"/>
                  <a:pt x="1136342" y="97655"/>
                </a:cubicBezTo>
              </a:path>
            </a:pathLst>
          </a:custGeom>
          <a:solidFill>
            <a:schemeClr val="tx1">
              <a:lumMod val="50000"/>
              <a:lumOff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963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GE Briefing Template 2018 (002) [Read-Only]" id="{1E902A3C-2A78-48F0-AD66-A97C11CB9FA3}" vid="{EED7544E-572F-4FF0-954B-4E19151E6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SAGE Briefing Template 2018</Template>
  <TotalTime>118</TotalTime>
  <Words>482</Words>
  <Application>Microsoft Macintosh PowerPoint</Application>
  <PresentationFormat>On-screen Show (16:9)</PresentationFormat>
  <Paragraphs>71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Outline</vt:lpstr>
      <vt:lpstr>Instrument Assembly Health</vt:lpstr>
      <vt:lpstr>Instrument Life Cycle Trending</vt:lpstr>
      <vt:lpstr>Blockage Maps</vt:lpstr>
      <vt:lpstr>Blockage Maps: Soyuz</vt:lpstr>
      <vt:lpstr>Blockage Maps: Progress</vt:lpstr>
      <vt:lpstr>PowerPoint Presentation</vt:lpstr>
      <vt:lpstr>Occultation Event Categorization </vt:lpstr>
      <vt:lpstr>Hexapod Anomalies (Mitigated)</vt:lpstr>
      <vt:lpstr>HEU Error 100 Map</vt:lpstr>
    </vt:vector>
  </TitlesOfParts>
  <Company>HPES ACES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Peterson, Andrew J. (LARC-E3)[Science Systems &amp; Applications, Inc.]</dc:creator>
  <cp:lastModifiedBy>allison.b.leybold@nasa.gov</cp:lastModifiedBy>
  <cp:revision>6</cp:revision>
  <cp:lastPrinted>2011-12-08T16:21:20Z</cp:lastPrinted>
  <dcterms:created xsi:type="dcterms:W3CDTF">2018-10-24T18:26:07Z</dcterms:created>
  <dcterms:modified xsi:type="dcterms:W3CDTF">2018-10-25T16:48:25Z</dcterms:modified>
</cp:coreProperties>
</file>