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sldIdLst>
    <p:sldId id="256" r:id="rId3"/>
    <p:sldId id="265" r:id="rId4"/>
    <p:sldId id="263" r:id="rId5"/>
    <p:sldId id="264" r:id="rId6"/>
    <p:sldId id="266" r:id="rId7"/>
    <p:sldId id="276" r:id="rId8"/>
    <p:sldId id="267" r:id="rId9"/>
    <p:sldId id="272" r:id="rId10"/>
    <p:sldId id="270" r:id="rId11"/>
    <p:sldId id="268" r:id="rId12"/>
    <p:sldId id="274" r:id="rId13"/>
    <p:sldId id="269" r:id="rId14"/>
    <p:sldId id="260" r:id="rId15"/>
    <p:sldId id="261" r:id="rId16"/>
    <p:sldId id="262" r:id="rId17"/>
    <p:sldId id="273" r:id="rId18"/>
    <p:sldId id="275" r:id="rId19"/>
    <p:sldId id="278" r:id="rId2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30" autoAdjust="0"/>
    <p:restoredTop sz="94660"/>
  </p:normalViewPr>
  <p:slideViewPr>
    <p:cSldViewPr snapToGrid="0">
      <p:cViewPr varScale="1">
        <p:scale>
          <a:sx n="138" d="100"/>
          <a:sy n="138" d="100"/>
        </p:scale>
        <p:origin x="1528" y="192"/>
      </p:cViewPr>
      <p:guideLst/>
    </p:cSldViewPr>
  </p:slideViewPr>
  <p:notesTextViewPr>
    <p:cViewPr>
      <p:scale>
        <a:sx n="1" d="1"/>
        <a:sy n="1" d="1"/>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C452848D-F102-4912-9E50-53EDF0A39256}" type="datetimeFigureOut">
              <a:rPr lang="en-US" smtClean="0"/>
              <a:t>11/13/18</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9D8D7A6-AD50-4A7F-81D0-A584BF045BB2}" type="slidenum">
              <a:rPr lang="en-US" smtClean="0"/>
              <a:t>‹#›</a:t>
            </a:fld>
            <a:endParaRPr lang="en-US"/>
          </a:p>
        </p:txBody>
      </p:sp>
    </p:spTree>
    <p:extLst>
      <p:ext uri="{BB962C8B-B14F-4D97-AF65-F5344CB8AC3E}">
        <p14:creationId xmlns:p14="http://schemas.microsoft.com/office/powerpoint/2010/main" val="1739476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1</a:t>
            </a:fld>
            <a:endParaRPr lang="en-US"/>
          </a:p>
        </p:txBody>
      </p:sp>
    </p:spTree>
    <p:extLst>
      <p:ext uri="{BB962C8B-B14F-4D97-AF65-F5344CB8AC3E}">
        <p14:creationId xmlns:p14="http://schemas.microsoft.com/office/powerpoint/2010/main" val="3910054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2</a:t>
            </a:fld>
            <a:endParaRPr lang="en-US"/>
          </a:p>
        </p:txBody>
      </p:sp>
    </p:spTree>
    <p:extLst>
      <p:ext uri="{BB962C8B-B14F-4D97-AF65-F5344CB8AC3E}">
        <p14:creationId xmlns:p14="http://schemas.microsoft.com/office/powerpoint/2010/main" val="3816676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3</a:t>
            </a:fld>
            <a:endParaRPr lang="en-US"/>
          </a:p>
        </p:txBody>
      </p:sp>
    </p:spTree>
    <p:extLst>
      <p:ext uri="{BB962C8B-B14F-4D97-AF65-F5344CB8AC3E}">
        <p14:creationId xmlns:p14="http://schemas.microsoft.com/office/powerpoint/2010/main" val="3208364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4</a:t>
            </a:fld>
            <a:endParaRPr lang="en-US"/>
          </a:p>
        </p:txBody>
      </p:sp>
    </p:spTree>
    <p:extLst>
      <p:ext uri="{BB962C8B-B14F-4D97-AF65-F5344CB8AC3E}">
        <p14:creationId xmlns:p14="http://schemas.microsoft.com/office/powerpoint/2010/main" val="3294128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5</a:t>
            </a:fld>
            <a:endParaRPr lang="en-US"/>
          </a:p>
        </p:txBody>
      </p:sp>
    </p:spTree>
    <p:extLst>
      <p:ext uri="{BB962C8B-B14F-4D97-AF65-F5344CB8AC3E}">
        <p14:creationId xmlns:p14="http://schemas.microsoft.com/office/powerpoint/2010/main" val="1391502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6</a:t>
            </a:fld>
            <a:endParaRPr lang="en-US"/>
          </a:p>
        </p:txBody>
      </p:sp>
    </p:spTree>
    <p:extLst>
      <p:ext uri="{BB962C8B-B14F-4D97-AF65-F5344CB8AC3E}">
        <p14:creationId xmlns:p14="http://schemas.microsoft.com/office/powerpoint/2010/main" val="2627310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7</a:t>
            </a:fld>
            <a:endParaRPr lang="en-US"/>
          </a:p>
        </p:txBody>
      </p:sp>
    </p:spTree>
    <p:extLst>
      <p:ext uri="{BB962C8B-B14F-4D97-AF65-F5344CB8AC3E}">
        <p14:creationId xmlns:p14="http://schemas.microsoft.com/office/powerpoint/2010/main" val="2256500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8</a:t>
            </a:fld>
            <a:endParaRPr lang="en-US"/>
          </a:p>
        </p:txBody>
      </p:sp>
    </p:spTree>
    <p:extLst>
      <p:ext uri="{BB962C8B-B14F-4D97-AF65-F5344CB8AC3E}">
        <p14:creationId xmlns:p14="http://schemas.microsoft.com/office/powerpoint/2010/main" val="1821092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9</a:t>
            </a:fld>
            <a:endParaRPr lang="en-US"/>
          </a:p>
        </p:txBody>
      </p:sp>
    </p:spTree>
    <p:extLst>
      <p:ext uri="{BB962C8B-B14F-4D97-AF65-F5344CB8AC3E}">
        <p14:creationId xmlns:p14="http://schemas.microsoft.com/office/powerpoint/2010/main" val="2317863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D8D7A6-AD50-4A7F-81D0-A584BF045BB2}" type="slidenum">
              <a:rPr lang="en-US" smtClean="0"/>
              <a:t>10</a:t>
            </a:fld>
            <a:endParaRPr lang="en-US"/>
          </a:p>
        </p:txBody>
      </p:sp>
    </p:spTree>
    <p:extLst>
      <p:ext uri="{BB962C8B-B14F-4D97-AF65-F5344CB8AC3E}">
        <p14:creationId xmlns:p14="http://schemas.microsoft.com/office/powerpoint/2010/main" val="32957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9512EE-36C8-48EC-8DAE-906969E4C7BA}" type="slidenum">
              <a:rPr lang="en-US" altLang="en-US">
                <a:solidFill>
                  <a:srgbClr val="000000"/>
                </a:solidFill>
              </a:rPr>
              <a:pPr/>
              <a:t>13</a:t>
            </a:fld>
            <a:endParaRPr lang="en-US" altLang="en-US">
              <a:solidFill>
                <a:srgbClr val="000000"/>
              </a:solidFill>
            </a:endParaRPr>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xfrm>
            <a:off x="975360" y="4560570"/>
            <a:ext cx="5364480" cy="4320540"/>
          </a:xfrm>
        </p:spPr>
        <p:txBody>
          <a:bodyPr/>
          <a:lstStyle/>
          <a:p>
            <a:r>
              <a:rPr lang="en-US" altLang="en-US"/>
              <a:t>Reaction rates from 220-275K varies almost by order of mag, (1.7e-18-1.6e-17)</a:t>
            </a:r>
          </a:p>
          <a:p>
            <a:r>
              <a:rPr lang="en-US" altLang="en-US"/>
              <a:t>And this shows the seasonal variability of the NO3 column. Data from Solomon and the SAGE III instrument show that stratospheric NO3 columns are a little larger in the summer months than winter, and they range between .2-.4x10^14 molecules/square cm. Our data ranges more between .6-.8, which some outliers. </a:t>
            </a:r>
          </a:p>
        </p:txBody>
      </p:sp>
    </p:spTree>
    <p:extLst>
      <p:ext uri="{BB962C8B-B14F-4D97-AF65-F5344CB8AC3E}">
        <p14:creationId xmlns:p14="http://schemas.microsoft.com/office/powerpoint/2010/main" val="2038460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601A5C-7C0D-4275-A0E7-5C9B45FF4FC9}"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3240143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601A5C-7C0D-4275-A0E7-5C9B45FF4FC9}"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1398315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601A5C-7C0D-4275-A0E7-5C9B45FF4FC9}"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1045505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601A5C-7C0D-4275-A0E7-5C9B45FF4FC9}" type="datetimeFigureOut">
              <a:rPr lang="en-US" smtClean="0"/>
              <a:t>11/13/18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1947529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601A5C-7C0D-4275-A0E7-5C9B45FF4FC9}" type="datetimeFigureOut">
              <a:rPr lang="en-US" smtClean="0"/>
              <a:t>11/13/18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3257612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601A5C-7C0D-4275-A0E7-5C9B45FF4FC9}" type="datetimeFigureOut">
              <a:rPr lang="en-US" smtClean="0"/>
              <a:t>11/13/18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3462793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01A5C-7C0D-4275-A0E7-5C9B45FF4FC9}" type="datetimeFigureOut">
              <a:rPr lang="en-US" smtClean="0"/>
              <a:t>11/13/18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270772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601A5C-7C0D-4275-A0E7-5C9B45FF4FC9}" type="datetimeFigureOut">
              <a:rPr lang="en-US" smtClean="0"/>
              <a:t>11/13/18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1346111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601A5C-7C0D-4275-A0E7-5C9B45FF4FC9}" type="datetimeFigureOut">
              <a:rPr lang="en-US" smtClean="0"/>
              <a:t>11/13/18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1330061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601A5C-7C0D-4275-A0E7-5C9B45FF4FC9}"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390532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601A5C-7C0D-4275-A0E7-5C9B45FF4FC9}" type="datetimeFigureOut">
              <a:rPr lang="en-US" smtClean="0"/>
              <a:t>11/13/18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059F6-7942-4AB7-B40F-4320521A26B5}" type="slidenum">
              <a:rPr lang="en-US" smtClean="0"/>
              <a:t>‹#›</a:t>
            </a:fld>
            <a:endParaRPr lang="en-US"/>
          </a:p>
        </p:txBody>
      </p:sp>
    </p:spTree>
    <p:extLst>
      <p:ext uri="{BB962C8B-B14F-4D97-AF65-F5344CB8AC3E}">
        <p14:creationId xmlns:p14="http://schemas.microsoft.com/office/powerpoint/2010/main" val="22236606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5F729E1-225A-46F8-8564-38C32F6510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7844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98D4AFD-3C51-4160-8D1D-E32B801D1B1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8431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A1D6174-F87C-4CEE-8076-290C49409CE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7141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07A74F3-610E-4273-B474-72541A7D51A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718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068FAE1-6C05-4313-A7B7-0BC7B4D4B4E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973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DA84D1EC-3A18-47F7-91AA-C97E3983E64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5888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ACDE4906-F38E-41BB-A2F4-0C2546689A4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491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35B36EF-02A7-4067-859F-CD33065D3C3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2358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A2D5BC11-21DE-436F-AA66-D4C719A40CE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5186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AFB7F47-38F7-452F-887E-3EB64E19B81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122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5C4ECE4-1C3D-43AF-A7CA-D6B76C6E2FC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2419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601A5C-7C0D-4275-A0E7-5C9B45FF4FC9}" type="datetimeFigureOut">
              <a:rPr lang="en-US" smtClean="0"/>
              <a:t>11/13/18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059F6-7942-4AB7-B40F-4320521A26B5}" type="slidenum">
              <a:rPr lang="en-US" smtClean="0"/>
              <a:t>‹#›</a:t>
            </a:fld>
            <a:endParaRPr lang="en-US"/>
          </a:p>
        </p:txBody>
      </p:sp>
    </p:spTree>
    <p:extLst>
      <p:ext uri="{BB962C8B-B14F-4D97-AF65-F5344CB8AC3E}">
        <p14:creationId xmlns:p14="http://schemas.microsoft.com/office/powerpoint/2010/main" val="2309000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pPr>
            <a:fld id="{4210F395-4125-4248-B7A7-AAE0323AA06B}"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12801055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6.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slideLayout" Target="../slideLayouts/slideLayout18.xml"/><Relationship Id="rId5" Type="http://schemas.openxmlformats.org/officeDocument/2006/relationships/image" Target="../media/image20.wmf"/><Relationship Id="rId4" Type="http://schemas.openxmlformats.org/officeDocument/2006/relationships/image" Target="../media/image19.wmf"/></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0" y="5038725"/>
            <a:ext cx="9144000" cy="1877437"/>
          </a:xfrm>
          <a:prstGeom prst="rect">
            <a:avLst/>
          </a:prstGeom>
          <a:solidFill>
            <a:schemeClr val="bg1">
              <a:alpha val="69000"/>
            </a:schemeClr>
          </a:solidFill>
        </p:spPr>
        <p:txBody>
          <a:bodyPr wrap="square" rtlCol="0">
            <a:spAutoFit/>
          </a:bodyPr>
          <a:lstStyle/>
          <a:p>
            <a:pPr algn="ctr"/>
            <a:r>
              <a:rPr lang="en-US" sz="2800" dirty="0">
                <a:solidFill>
                  <a:srgbClr val="002060"/>
                </a:solidFill>
              </a:rPr>
              <a:t>Ground-Based Diurnal Measurements of NO</a:t>
            </a:r>
            <a:r>
              <a:rPr lang="en-US" sz="2800" baseline="-25000" dirty="0">
                <a:solidFill>
                  <a:srgbClr val="002060"/>
                </a:solidFill>
              </a:rPr>
              <a:t>2</a:t>
            </a:r>
            <a:r>
              <a:rPr lang="en-US" sz="2800" dirty="0">
                <a:solidFill>
                  <a:srgbClr val="002060"/>
                </a:solidFill>
              </a:rPr>
              <a:t> and NO</a:t>
            </a:r>
            <a:r>
              <a:rPr lang="en-US" sz="2800" baseline="-25000" dirty="0">
                <a:solidFill>
                  <a:srgbClr val="002060"/>
                </a:solidFill>
              </a:rPr>
              <a:t>3</a:t>
            </a:r>
            <a:r>
              <a:rPr lang="en-US" sz="2800" dirty="0">
                <a:solidFill>
                  <a:srgbClr val="002060"/>
                </a:solidFill>
              </a:rPr>
              <a:t> in Support of SAGE-III/ISS Validation</a:t>
            </a:r>
          </a:p>
          <a:p>
            <a:pPr algn="ctr"/>
            <a:r>
              <a:rPr lang="en-US" sz="2400" dirty="0">
                <a:solidFill>
                  <a:srgbClr val="002060"/>
                </a:solidFill>
              </a:rPr>
              <a:t>Stanley P. Sander and Thomas J. Pongetti</a:t>
            </a:r>
          </a:p>
          <a:p>
            <a:pPr algn="ctr"/>
            <a:r>
              <a:rPr lang="en-US" sz="2400" dirty="0">
                <a:solidFill>
                  <a:srgbClr val="002060"/>
                </a:solidFill>
              </a:rPr>
              <a:t>NASA/Jet Propulsion Laboratory, California Institute of Technology</a:t>
            </a:r>
          </a:p>
          <a:p>
            <a:pPr algn="ctr"/>
            <a:r>
              <a:rPr lang="en-US" sz="1200" dirty="0">
                <a:solidFill>
                  <a:srgbClr val="002060"/>
                </a:solidFill>
                <a:sym typeface="Symbol" panose="05050102010706020507" pitchFamily="18" charset="2"/>
              </a:rPr>
              <a:t> </a:t>
            </a:r>
            <a:r>
              <a:rPr lang="en-US" sz="1200" dirty="0">
                <a:solidFill>
                  <a:srgbClr val="002060"/>
                </a:solidFill>
              </a:rPr>
              <a:t>2018, California Institute of Technology. Government sponsorship acknowledged.</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8492" y="175443"/>
            <a:ext cx="3081338" cy="581385"/>
          </a:xfrm>
          <a:prstGeom prst="rect">
            <a:avLst/>
          </a:prstGeom>
        </p:spPr>
      </p:pic>
    </p:spTree>
    <p:extLst>
      <p:ext uri="{BB962C8B-B14F-4D97-AF65-F5344CB8AC3E}">
        <p14:creationId xmlns:p14="http://schemas.microsoft.com/office/powerpoint/2010/main" val="2931730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22353" y="1081621"/>
            <a:ext cx="8184696" cy="3990836"/>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Objective 1</a:t>
            </a:r>
            <a:r>
              <a:rPr kumimoji="0" lang="en-US" altLang="en-US" sz="2400" b="0" i="0" u="none" strike="noStrike" cap="none" normalizeH="0" baseline="0" dirty="0">
                <a:ln>
                  <a:noFill/>
                </a:ln>
                <a:solidFill>
                  <a:schemeClr val="tx1"/>
                </a:solidFill>
                <a:effectLst/>
                <a:latin typeface="Calibri" panose="020F0502020204030204" pitchFamily="34" charset="0"/>
              </a:rPr>
              <a:t>: Obtain lunar occultation measurements of nighttime NO</a:t>
            </a:r>
            <a:r>
              <a:rPr kumimoji="0" lang="en-US" altLang="en-US" sz="2400" b="0" i="0" u="none" strike="noStrike" cap="none" normalizeH="0" baseline="-25000" dirty="0">
                <a:ln>
                  <a:noFill/>
                </a:ln>
                <a:solidFill>
                  <a:schemeClr val="tx1"/>
                </a:solidFill>
                <a:effectLst/>
                <a:latin typeface="Calibri" panose="020F0502020204030204" pitchFamily="34" charset="0"/>
              </a:rPr>
              <a:t>3</a:t>
            </a:r>
            <a:r>
              <a:rPr kumimoji="0" lang="en-US" altLang="en-US" sz="2400" b="0" i="0" u="none" strike="noStrike" cap="none" normalizeH="0" baseline="0" dirty="0">
                <a:ln>
                  <a:noFill/>
                </a:ln>
                <a:solidFill>
                  <a:schemeClr val="tx1"/>
                </a:solidFill>
                <a:effectLst/>
                <a:latin typeface="Calibri" panose="020F0502020204030204" pitchFamily="34" charset="0"/>
              </a:rPr>
              <a:t> and NO</a:t>
            </a:r>
            <a:r>
              <a:rPr kumimoji="0" lang="en-US" altLang="en-US" sz="2400" b="0" i="0" u="none" strike="noStrike" cap="none" normalizeH="0" baseline="-25000" dirty="0">
                <a:ln>
                  <a:noFill/>
                </a:ln>
                <a:solidFill>
                  <a:schemeClr val="tx1"/>
                </a:solidFill>
                <a:effectLst/>
                <a:latin typeface="Calibri" panose="020F0502020204030204" pitchFamily="34" charset="0"/>
              </a:rPr>
              <a:t>2</a:t>
            </a:r>
            <a:r>
              <a:rPr kumimoji="0" lang="en-US" altLang="en-US" sz="2400" b="0" i="0" u="none" strike="noStrike" cap="none" normalizeH="0" baseline="0" dirty="0">
                <a:ln>
                  <a:noFill/>
                </a:ln>
                <a:solidFill>
                  <a:schemeClr val="tx1"/>
                </a:solidFill>
                <a:effectLst/>
                <a:latin typeface="Calibri" panose="020F0502020204030204" pitchFamily="34" charset="0"/>
              </a:rPr>
              <a:t> from Table Mountain Facility in support of SAGE III/ISS validation.</a:t>
            </a:r>
          </a:p>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Objective 2: </a:t>
            </a:r>
            <a:r>
              <a:rPr kumimoji="0" lang="en-US" altLang="en-US" sz="2400" b="0" i="0" u="none" strike="noStrike" cap="none" normalizeH="0" baseline="0" dirty="0">
                <a:ln>
                  <a:noFill/>
                </a:ln>
                <a:solidFill>
                  <a:schemeClr val="tx1"/>
                </a:solidFill>
                <a:effectLst/>
                <a:latin typeface="Calibri" panose="020F0502020204030204" pitchFamily="34" charset="0"/>
              </a:rPr>
              <a:t>Utilize in-situ measurements of NO</a:t>
            </a:r>
            <a:r>
              <a:rPr kumimoji="0" lang="en-US" altLang="en-US" sz="2400" b="0" i="0" u="none" strike="noStrike" cap="none" normalizeH="0" baseline="-25000" dirty="0">
                <a:ln>
                  <a:noFill/>
                </a:ln>
                <a:solidFill>
                  <a:schemeClr val="tx1"/>
                </a:solidFill>
                <a:effectLst/>
                <a:latin typeface="Calibri" panose="020F0502020204030204" pitchFamily="34" charset="0"/>
              </a:rPr>
              <a:t>3</a:t>
            </a:r>
            <a:r>
              <a:rPr kumimoji="0" lang="en-US" altLang="en-US" sz="2400" b="0" i="0" u="none" strike="noStrike" cap="none" normalizeH="0" baseline="0" dirty="0">
                <a:ln>
                  <a:noFill/>
                </a:ln>
                <a:solidFill>
                  <a:schemeClr val="tx1"/>
                </a:solidFill>
                <a:effectLst/>
                <a:latin typeface="Calibri" panose="020F0502020204030204" pitchFamily="34" charset="0"/>
              </a:rPr>
              <a:t> and NO</a:t>
            </a:r>
            <a:r>
              <a:rPr kumimoji="0" lang="en-US" altLang="en-US" sz="2400" b="0" i="0" u="none" strike="noStrike" cap="none" normalizeH="0" baseline="-25000" dirty="0">
                <a:ln>
                  <a:noFill/>
                </a:ln>
                <a:solidFill>
                  <a:schemeClr val="tx1"/>
                </a:solidFill>
                <a:effectLst/>
                <a:latin typeface="Calibri" panose="020F0502020204030204" pitchFamily="34" charset="0"/>
              </a:rPr>
              <a:t>2</a:t>
            </a:r>
            <a:r>
              <a:rPr kumimoji="0" lang="en-US" altLang="en-US" sz="2400" b="0" i="0" u="none" strike="noStrike" cap="none" normalizeH="0" baseline="0" dirty="0">
                <a:ln>
                  <a:noFill/>
                </a:ln>
                <a:solidFill>
                  <a:schemeClr val="tx1"/>
                </a:solidFill>
                <a:effectLst/>
                <a:latin typeface="Calibri" panose="020F0502020204030204" pitchFamily="34" charset="0"/>
              </a:rPr>
              <a:t> and chemical modeling to separate stratospheric and tropospheric partial columns.</a:t>
            </a:r>
          </a:p>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rPr>
              <a:t>Objective 3: </a:t>
            </a:r>
            <a:r>
              <a:rPr kumimoji="0" lang="en-US" altLang="en-US" sz="2400" b="0" i="0" u="none" strike="noStrike" cap="none" normalizeH="0" baseline="0" dirty="0">
                <a:ln>
                  <a:noFill/>
                </a:ln>
                <a:solidFill>
                  <a:schemeClr val="tx1"/>
                </a:solidFill>
                <a:effectLst/>
                <a:latin typeface="Calibri" panose="020F0502020204030204" pitchFamily="34" charset="0"/>
              </a:rPr>
              <a:t>Analyze comparisons with coincident SAGE III/ISS measurements and work with the Science Team to interpret the comparisons and incorporate improvements into retrieval algorithms.</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3" name="TextBox 2"/>
          <p:cNvSpPr txBox="1"/>
          <p:nvPr/>
        </p:nvSpPr>
        <p:spPr>
          <a:xfrm>
            <a:off x="2839064" y="361335"/>
            <a:ext cx="3047116" cy="646331"/>
          </a:xfrm>
          <a:prstGeom prst="rect">
            <a:avLst/>
          </a:prstGeom>
          <a:noFill/>
        </p:spPr>
        <p:txBody>
          <a:bodyPr wrap="none" rtlCol="0">
            <a:spAutoFit/>
          </a:bodyPr>
          <a:lstStyle/>
          <a:p>
            <a:r>
              <a:rPr lang="en-US" sz="3600" u="sng" dirty="0"/>
              <a:t>Task Objectives</a:t>
            </a:r>
          </a:p>
        </p:txBody>
      </p:sp>
      <p:sp>
        <p:nvSpPr>
          <p:cNvPr id="4" name="TextBox 3"/>
          <p:cNvSpPr txBox="1"/>
          <p:nvPr/>
        </p:nvSpPr>
        <p:spPr>
          <a:xfrm>
            <a:off x="3132368" y="5139318"/>
            <a:ext cx="2185598" cy="461665"/>
          </a:xfrm>
          <a:prstGeom prst="rect">
            <a:avLst/>
          </a:prstGeom>
          <a:noFill/>
        </p:spPr>
        <p:txBody>
          <a:bodyPr wrap="none" rtlCol="0">
            <a:spAutoFit/>
          </a:bodyPr>
          <a:lstStyle/>
          <a:p>
            <a:r>
              <a:rPr lang="en-US" sz="2400" u="sng" dirty="0"/>
              <a:t>Co-Investigators</a:t>
            </a:r>
          </a:p>
        </p:txBody>
      </p:sp>
      <p:sp>
        <p:nvSpPr>
          <p:cNvPr id="5" name="TextBox 4"/>
          <p:cNvSpPr txBox="1"/>
          <p:nvPr/>
        </p:nvSpPr>
        <p:spPr>
          <a:xfrm>
            <a:off x="165773" y="5667845"/>
            <a:ext cx="8978227" cy="830997"/>
          </a:xfrm>
          <a:prstGeom prst="rect">
            <a:avLst/>
          </a:prstGeom>
          <a:noFill/>
        </p:spPr>
        <p:txBody>
          <a:bodyPr wrap="none" rtlCol="0">
            <a:spAutoFit/>
          </a:bodyPr>
          <a:lstStyle/>
          <a:p>
            <a:r>
              <a:rPr lang="en-US" sz="2400" dirty="0"/>
              <a:t>Yuk L. Yung, Caltech:  		1-D atmospheric modeling</a:t>
            </a:r>
          </a:p>
          <a:p>
            <a:r>
              <a:rPr lang="en-US" sz="2400" dirty="0"/>
              <a:t>Steven S. Brown, NOAA: 	In-situ measurements (NO</a:t>
            </a:r>
            <a:r>
              <a:rPr lang="en-US" sz="2400" baseline="-25000" dirty="0"/>
              <a:t>2</a:t>
            </a:r>
            <a:r>
              <a:rPr lang="en-US" sz="2400" dirty="0"/>
              <a:t>, NO</a:t>
            </a:r>
            <a:r>
              <a:rPr lang="en-US" sz="2400" baseline="-25000" dirty="0"/>
              <a:t>3</a:t>
            </a:r>
            <a:r>
              <a:rPr lang="en-US" sz="2400" dirty="0"/>
              <a:t>, N</a:t>
            </a:r>
            <a:r>
              <a:rPr lang="en-US" sz="2400" baseline="-25000" dirty="0"/>
              <a:t>2</a:t>
            </a:r>
            <a:r>
              <a:rPr lang="en-US" sz="2400" dirty="0"/>
              <a:t>O</a:t>
            </a:r>
            <a:r>
              <a:rPr lang="en-US" sz="2400" baseline="-25000" dirty="0"/>
              <a:t>5</a:t>
            </a:r>
            <a:r>
              <a:rPr lang="en-US" sz="2400" dirty="0"/>
              <a:t>)</a:t>
            </a:r>
          </a:p>
        </p:txBody>
      </p:sp>
    </p:spTree>
    <p:extLst>
      <p:ext uri="{BB962C8B-B14F-4D97-AF65-F5344CB8AC3E}">
        <p14:creationId xmlns:p14="http://schemas.microsoft.com/office/powerpoint/2010/main" val="153209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96657" y="1109256"/>
            <a:ext cx="8367122" cy="3943123"/>
            <a:chOff x="196657" y="1109256"/>
            <a:chExt cx="8367122" cy="3943123"/>
          </a:xfrm>
        </p:grpSpPr>
        <p:pic>
          <p:nvPicPr>
            <p:cNvPr id="307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472" y="1109256"/>
              <a:ext cx="8140471" cy="3943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96657" y="2115047"/>
              <a:ext cx="1381340" cy="400110"/>
            </a:xfrm>
            <a:prstGeom prst="rect">
              <a:avLst/>
            </a:prstGeom>
            <a:solidFill>
              <a:schemeClr val="bg1"/>
            </a:solidFill>
          </p:spPr>
          <p:txBody>
            <a:bodyPr wrap="none" rtlCol="0">
              <a:spAutoFit/>
            </a:bodyPr>
            <a:lstStyle/>
            <a:p>
              <a:r>
                <a:rPr lang="en-US" sz="2000" dirty="0"/>
                <a:t>Moonlight  </a:t>
              </a:r>
            </a:p>
          </p:txBody>
        </p:sp>
        <p:sp>
          <p:nvSpPr>
            <p:cNvPr id="5" name="TextBox 4"/>
            <p:cNvSpPr txBox="1"/>
            <p:nvPr/>
          </p:nvSpPr>
          <p:spPr>
            <a:xfrm>
              <a:off x="6574470" y="1551829"/>
              <a:ext cx="1180388" cy="400110"/>
            </a:xfrm>
            <a:prstGeom prst="rect">
              <a:avLst/>
            </a:prstGeom>
            <a:solidFill>
              <a:schemeClr val="bg1"/>
            </a:solidFill>
          </p:spPr>
          <p:txBody>
            <a:bodyPr wrap="none" rtlCol="0">
              <a:spAutoFit/>
            </a:bodyPr>
            <a:lstStyle/>
            <a:p>
              <a:r>
                <a:rPr lang="en-US" sz="2000" dirty="0"/>
                <a:t>Moon set</a:t>
              </a:r>
            </a:p>
          </p:txBody>
        </p:sp>
        <p:sp>
          <p:nvSpPr>
            <p:cNvPr id="6" name="TextBox 5"/>
            <p:cNvSpPr txBox="1"/>
            <p:nvPr/>
          </p:nvSpPr>
          <p:spPr>
            <a:xfrm>
              <a:off x="7319528" y="2901994"/>
              <a:ext cx="1244251" cy="400110"/>
            </a:xfrm>
            <a:prstGeom prst="rect">
              <a:avLst/>
            </a:prstGeom>
            <a:solidFill>
              <a:schemeClr val="bg1"/>
            </a:solidFill>
          </p:spPr>
          <p:txBody>
            <a:bodyPr wrap="none" rtlCol="0">
              <a:spAutoFit/>
            </a:bodyPr>
            <a:lstStyle/>
            <a:p>
              <a:r>
                <a:rPr lang="en-US" sz="2000" dirty="0">
                  <a:solidFill>
                    <a:srgbClr val="FF0000"/>
                  </a:solidFill>
                </a:rPr>
                <a:t>Moon rise</a:t>
              </a:r>
            </a:p>
          </p:txBody>
        </p:sp>
      </p:grpSp>
      <p:sp>
        <p:nvSpPr>
          <p:cNvPr id="4" name="TextBox 3"/>
          <p:cNvSpPr txBox="1"/>
          <p:nvPr/>
        </p:nvSpPr>
        <p:spPr>
          <a:xfrm>
            <a:off x="1345701" y="366328"/>
            <a:ext cx="6076985" cy="523220"/>
          </a:xfrm>
          <a:prstGeom prst="rect">
            <a:avLst/>
          </a:prstGeom>
          <a:noFill/>
        </p:spPr>
        <p:txBody>
          <a:bodyPr wrap="none" rtlCol="0">
            <a:spAutoFit/>
          </a:bodyPr>
          <a:lstStyle/>
          <a:p>
            <a:r>
              <a:rPr lang="en-US" sz="2800" u="sng" dirty="0"/>
              <a:t>SAGE III/ISS Lunar Occultation Geometry</a:t>
            </a:r>
          </a:p>
        </p:txBody>
      </p:sp>
      <p:sp>
        <p:nvSpPr>
          <p:cNvPr id="7" name="TextBox 6"/>
          <p:cNvSpPr txBox="1"/>
          <p:nvPr/>
        </p:nvSpPr>
        <p:spPr>
          <a:xfrm>
            <a:off x="438985" y="5272455"/>
            <a:ext cx="8536309"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a:t>Ground-based lunar occultation samples somewhat different spatial and temporal conditions.</a:t>
            </a:r>
          </a:p>
          <a:p>
            <a:pPr marL="342900" indent="-342900">
              <a:buFont typeface="Arial" panose="020B0604020202020204" pitchFamily="34" charset="0"/>
              <a:buChar char="•"/>
            </a:pPr>
            <a:r>
              <a:rPr lang="en-US" sz="2000" dirty="0"/>
              <a:t>Model-derived diurnal corrections must be applied.</a:t>
            </a:r>
          </a:p>
        </p:txBody>
      </p:sp>
      <p:sp>
        <p:nvSpPr>
          <p:cNvPr id="14" name="TextBox 13"/>
          <p:cNvSpPr txBox="1"/>
          <p:nvPr/>
        </p:nvSpPr>
        <p:spPr>
          <a:xfrm>
            <a:off x="7164664" y="4956342"/>
            <a:ext cx="1085554" cy="276999"/>
          </a:xfrm>
          <a:prstGeom prst="rect">
            <a:avLst/>
          </a:prstGeom>
          <a:noFill/>
        </p:spPr>
        <p:txBody>
          <a:bodyPr wrap="none" rtlCol="0">
            <a:spAutoFit/>
          </a:bodyPr>
          <a:lstStyle/>
          <a:p>
            <a:r>
              <a:rPr lang="en-US" sz="1200" dirty="0"/>
              <a:t>Courtesy D. Fu</a:t>
            </a:r>
          </a:p>
        </p:txBody>
      </p:sp>
    </p:spTree>
    <p:extLst>
      <p:ext uri="{BB962C8B-B14F-4D97-AF65-F5344CB8AC3E}">
        <p14:creationId xmlns:p14="http://schemas.microsoft.com/office/powerpoint/2010/main" val="3804275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617" y="1097876"/>
            <a:ext cx="7730584" cy="4189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26003" y="87464"/>
            <a:ext cx="8305607" cy="523220"/>
          </a:xfrm>
          <a:prstGeom prst="rect">
            <a:avLst/>
          </a:prstGeom>
          <a:noFill/>
        </p:spPr>
        <p:txBody>
          <a:bodyPr wrap="none" rtlCol="0">
            <a:spAutoFit/>
          </a:bodyPr>
          <a:lstStyle/>
          <a:p>
            <a:r>
              <a:rPr lang="en-US" sz="2800" u="sng" dirty="0"/>
              <a:t>Key Processes in Stratospheric NO</a:t>
            </a:r>
            <a:r>
              <a:rPr lang="en-US" sz="2800" u="sng" baseline="-25000" dirty="0"/>
              <a:t>x</a:t>
            </a:r>
            <a:r>
              <a:rPr lang="en-US" sz="2800" u="sng" dirty="0"/>
              <a:t>-</a:t>
            </a:r>
            <a:r>
              <a:rPr lang="en-US" sz="2800" u="sng" dirty="0" err="1"/>
              <a:t>NO</a:t>
            </a:r>
            <a:r>
              <a:rPr lang="en-US" sz="2800" u="sng" baseline="-25000" dirty="0" err="1"/>
              <a:t>y</a:t>
            </a:r>
            <a:r>
              <a:rPr lang="en-US" sz="2800" u="sng" dirty="0"/>
              <a:t> Photochemistry</a:t>
            </a:r>
          </a:p>
        </p:txBody>
      </p:sp>
      <p:sp>
        <p:nvSpPr>
          <p:cNvPr id="3" name="TextBox 2"/>
          <p:cNvSpPr txBox="1"/>
          <p:nvPr/>
        </p:nvSpPr>
        <p:spPr>
          <a:xfrm>
            <a:off x="634741" y="5503817"/>
            <a:ext cx="7996869" cy="1015663"/>
          </a:xfrm>
          <a:prstGeom prst="rect">
            <a:avLst/>
          </a:prstGeom>
          <a:noFill/>
        </p:spPr>
        <p:txBody>
          <a:bodyPr wrap="none" rtlCol="0">
            <a:spAutoFit/>
          </a:bodyPr>
          <a:lstStyle/>
          <a:p>
            <a:pPr marL="285750" indent="-285750">
              <a:buFont typeface="Arial" panose="020B0604020202020204" pitchFamily="34" charset="0"/>
              <a:buChar char="•"/>
            </a:pPr>
            <a:r>
              <a:rPr lang="en-US" sz="2000" dirty="0"/>
              <a:t> Two pathways to HNO</a:t>
            </a:r>
            <a:r>
              <a:rPr lang="en-US" sz="2000" baseline="-25000" dirty="0"/>
              <a:t>3</a:t>
            </a:r>
            <a:r>
              <a:rPr lang="en-US" sz="2000" dirty="0"/>
              <a:t> formation: </a:t>
            </a:r>
          </a:p>
          <a:p>
            <a:pPr marL="742950" lvl="1" indent="-285750">
              <a:buFont typeface="Arial" panose="020B0604020202020204" pitchFamily="34" charset="0"/>
              <a:buChar char="•"/>
            </a:pPr>
            <a:r>
              <a:rPr lang="en-US" sz="2000" dirty="0"/>
              <a:t>Daytime (through OH + NO</a:t>
            </a:r>
            <a:r>
              <a:rPr lang="en-US" sz="2000" baseline="-25000" dirty="0"/>
              <a:t>2</a:t>
            </a:r>
            <a:r>
              <a:rPr lang="en-US" sz="2000" dirty="0"/>
              <a:t> + M reaction)</a:t>
            </a:r>
          </a:p>
          <a:p>
            <a:pPr marL="742950" lvl="1" indent="-285750">
              <a:buFont typeface="Arial" panose="020B0604020202020204" pitchFamily="34" charset="0"/>
              <a:buChar char="•"/>
            </a:pPr>
            <a:r>
              <a:rPr lang="en-US" sz="2000" dirty="0"/>
              <a:t>Nighttime (through N</a:t>
            </a:r>
            <a:r>
              <a:rPr lang="en-US" sz="2000" baseline="-25000" dirty="0"/>
              <a:t>2</a:t>
            </a:r>
            <a:r>
              <a:rPr lang="en-US" sz="2000" dirty="0"/>
              <a:t>O</a:t>
            </a:r>
            <a:r>
              <a:rPr lang="en-US" sz="2000" baseline="-25000" dirty="0"/>
              <a:t>5</a:t>
            </a:r>
            <a:r>
              <a:rPr lang="en-US" sz="2000" dirty="0"/>
              <a:t> + sulfate aerosol reaction, NO</a:t>
            </a:r>
            <a:r>
              <a:rPr lang="en-US" sz="2000" baseline="-25000" dirty="0"/>
              <a:t>3</a:t>
            </a:r>
            <a:r>
              <a:rPr lang="en-US" sz="2000" dirty="0"/>
              <a:t>-mediated</a:t>
            </a:r>
            <a:r>
              <a:rPr lang="en-US" dirty="0"/>
              <a:t> </a:t>
            </a:r>
          </a:p>
        </p:txBody>
      </p:sp>
      <p:sp>
        <p:nvSpPr>
          <p:cNvPr id="4" name="TextBox 3"/>
          <p:cNvSpPr txBox="1"/>
          <p:nvPr/>
        </p:nvSpPr>
        <p:spPr>
          <a:xfrm>
            <a:off x="1105989" y="1619795"/>
            <a:ext cx="2842958" cy="400110"/>
          </a:xfrm>
          <a:prstGeom prst="rect">
            <a:avLst/>
          </a:prstGeom>
          <a:noFill/>
        </p:spPr>
        <p:txBody>
          <a:bodyPr wrap="none" rtlCol="0">
            <a:spAutoFit/>
          </a:bodyPr>
          <a:lstStyle/>
          <a:p>
            <a:r>
              <a:rPr lang="en-US" sz="2000" b="1" dirty="0">
                <a:solidFill>
                  <a:srgbClr val="FF0000"/>
                </a:solidFill>
              </a:rPr>
              <a:t>Sensitive to Temperature</a:t>
            </a:r>
          </a:p>
        </p:txBody>
      </p:sp>
      <p:cxnSp>
        <p:nvCxnSpPr>
          <p:cNvPr id="8" name="Straight Arrow Connector 7"/>
          <p:cNvCxnSpPr/>
          <p:nvPr/>
        </p:nvCxnSpPr>
        <p:spPr>
          <a:xfrm>
            <a:off x="3948947" y="1819850"/>
            <a:ext cx="1554870" cy="122161"/>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439886" y="2027889"/>
            <a:ext cx="509061" cy="793688"/>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72937" y="810739"/>
            <a:ext cx="2394182" cy="400110"/>
          </a:xfrm>
          <a:prstGeom prst="rect">
            <a:avLst/>
          </a:prstGeom>
          <a:noFill/>
        </p:spPr>
        <p:txBody>
          <a:bodyPr wrap="none" rtlCol="0">
            <a:spAutoFit/>
          </a:bodyPr>
          <a:lstStyle/>
          <a:p>
            <a:r>
              <a:rPr lang="en-US" sz="2000" b="1" dirty="0">
                <a:solidFill>
                  <a:srgbClr val="FF0000"/>
                </a:solidFill>
              </a:rPr>
              <a:t>Sensitive to Pressure</a:t>
            </a:r>
          </a:p>
        </p:txBody>
      </p:sp>
      <p:cxnSp>
        <p:nvCxnSpPr>
          <p:cNvPr id="13" name="Straight Arrow Connector 12"/>
          <p:cNvCxnSpPr/>
          <p:nvPr/>
        </p:nvCxnSpPr>
        <p:spPr>
          <a:xfrm>
            <a:off x="4667119" y="1010794"/>
            <a:ext cx="627692" cy="443475"/>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5172891" y="1454544"/>
            <a:ext cx="330926" cy="304677"/>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642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o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917" y="206375"/>
            <a:ext cx="6744269" cy="462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90715" y="5123660"/>
            <a:ext cx="8238935" cy="1754326"/>
          </a:xfrm>
          <a:prstGeom prst="rect">
            <a:avLst/>
          </a:prstGeom>
          <a:noFill/>
        </p:spPr>
        <p:txBody>
          <a:bodyPr wrap="square" rtlCol="0">
            <a:spAutoFit/>
          </a:bodyPr>
          <a:lstStyle/>
          <a:p>
            <a:r>
              <a:rPr lang="en-US" dirty="0"/>
              <a:t>Schematic of the instrument light path. (a) Light is collected by the primary of the heliostat (tracker) then through an off-axis telescope which also serves as a fine guider for the pointing system. (b) The light is directed through a condensing lens, shutter, order-sorting filter, and then into the spectrometer where it is dispersed and recorded by a CCD camera.</a:t>
            </a:r>
          </a:p>
          <a:p>
            <a:endParaRPr lang="en-US" dirty="0"/>
          </a:p>
        </p:txBody>
      </p:sp>
    </p:spTree>
    <p:extLst>
      <p:ext uri="{BB962C8B-B14F-4D97-AF65-F5344CB8AC3E}">
        <p14:creationId xmlns:p14="http://schemas.microsoft.com/office/powerpoint/2010/main" val="2842668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959" y="0"/>
            <a:ext cx="6046082" cy="6858000"/>
          </a:xfrm>
          <a:prstGeom prst="rect">
            <a:avLst/>
          </a:prstGeom>
        </p:spPr>
      </p:pic>
    </p:spTree>
    <p:extLst>
      <p:ext uri="{BB962C8B-B14F-4D97-AF65-F5344CB8AC3E}">
        <p14:creationId xmlns:p14="http://schemas.microsoft.com/office/powerpoint/2010/main" val="2515135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008" y="1643008"/>
            <a:ext cx="6691689" cy="4661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148045" y="0"/>
            <a:ext cx="8874035" cy="1594500"/>
          </a:xfrm>
          <a:prstGeom prst="rect">
            <a:avLst/>
          </a:prstGeom>
        </p:spPr>
      </p:pic>
      <p:cxnSp>
        <p:nvCxnSpPr>
          <p:cNvPr id="4" name="Straight Arrow Connector 3"/>
          <p:cNvCxnSpPr/>
          <p:nvPr/>
        </p:nvCxnSpPr>
        <p:spPr>
          <a:xfrm>
            <a:off x="5172891" y="2760617"/>
            <a:ext cx="818606" cy="41801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5172891" y="2303418"/>
            <a:ext cx="1519646" cy="22206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338696" y="2334178"/>
            <a:ext cx="2753254" cy="646331"/>
          </a:xfrm>
          <a:prstGeom prst="rect">
            <a:avLst/>
          </a:prstGeom>
          <a:noFill/>
        </p:spPr>
        <p:txBody>
          <a:bodyPr wrap="none" rtlCol="0">
            <a:spAutoFit/>
          </a:bodyPr>
          <a:lstStyle/>
          <a:p>
            <a:r>
              <a:rPr lang="en-US" dirty="0">
                <a:solidFill>
                  <a:srgbClr val="FF0000"/>
                </a:solidFill>
              </a:rPr>
              <a:t>Spectral features measured</a:t>
            </a:r>
          </a:p>
          <a:p>
            <a:r>
              <a:rPr lang="en-US" dirty="0">
                <a:solidFill>
                  <a:srgbClr val="FF0000"/>
                </a:solidFill>
              </a:rPr>
              <a:t>by SAGE III</a:t>
            </a:r>
          </a:p>
        </p:txBody>
      </p:sp>
      <p:sp>
        <p:nvSpPr>
          <p:cNvPr id="10" name="TextBox 9"/>
          <p:cNvSpPr txBox="1"/>
          <p:nvPr/>
        </p:nvSpPr>
        <p:spPr>
          <a:xfrm>
            <a:off x="1132114" y="6353031"/>
            <a:ext cx="6012543" cy="400110"/>
          </a:xfrm>
          <a:prstGeom prst="rect">
            <a:avLst/>
          </a:prstGeom>
          <a:noFill/>
        </p:spPr>
        <p:txBody>
          <a:bodyPr wrap="none" rtlCol="0">
            <a:spAutoFit/>
          </a:bodyPr>
          <a:lstStyle/>
          <a:p>
            <a:pPr marL="342900" indent="-342900">
              <a:buFont typeface="Arial" panose="020B0604020202020204" pitchFamily="34" charset="0"/>
              <a:buChar char="•"/>
            </a:pPr>
            <a:r>
              <a:rPr lang="en-US" sz="2000" dirty="0"/>
              <a:t>Cross sections increase with decreasing temperature</a:t>
            </a:r>
          </a:p>
        </p:txBody>
      </p:sp>
    </p:spTree>
    <p:extLst>
      <p:ext uri="{BB962C8B-B14F-4D97-AF65-F5344CB8AC3E}">
        <p14:creationId xmlns:p14="http://schemas.microsoft.com/office/powerpoint/2010/main" val="167326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NO2spec\KPNO_7_01\pictures\Kitt_Peak\DSC00037re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80" y="1128520"/>
            <a:ext cx="7871466" cy="572948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312821" y="0"/>
            <a:ext cx="8686799" cy="2560953"/>
          </a:xfrm>
          <a:prstGeom prst="rect">
            <a:avLst/>
          </a:prstGeom>
        </p:spPr>
      </p:pic>
    </p:spTree>
    <p:extLst>
      <p:ext uri="{BB962C8B-B14F-4D97-AF65-F5344CB8AC3E}">
        <p14:creationId xmlns:p14="http://schemas.microsoft.com/office/powerpoint/2010/main" val="4158413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190" y="794979"/>
            <a:ext cx="7259526" cy="435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28625" y="5292827"/>
            <a:ext cx="8515349" cy="923330"/>
          </a:xfrm>
          <a:prstGeom prst="rect">
            <a:avLst/>
          </a:prstGeom>
          <a:noFill/>
        </p:spPr>
        <p:txBody>
          <a:bodyPr wrap="square" rtlCol="0">
            <a:spAutoFit/>
          </a:bodyPr>
          <a:lstStyle/>
          <a:p>
            <a:r>
              <a:rPr lang="en-US" dirty="0"/>
              <a:t>High resolution NO</a:t>
            </a:r>
            <a:r>
              <a:rPr lang="en-US" baseline="-25000" dirty="0"/>
              <a:t>2</a:t>
            </a:r>
            <a:r>
              <a:rPr lang="en-US" dirty="0"/>
              <a:t> spectra in a narrow wavelength range near 455 nm showing the effect of pressure on the fine structure. Bath gas pressures (in Torr) are 1.24 (top trace), 151.2, 421.5 and 760.5 (bottom trace) (Nizkorodov et al.)</a:t>
            </a:r>
          </a:p>
        </p:txBody>
      </p:sp>
      <p:sp>
        <p:nvSpPr>
          <p:cNvPr id="3" name="TextBox 2"/>
          <p:cNvSpPr txBox="1"/>
          <p:nvPr/>
        </p:nvSpPr>
        <p:spPr>
          <a:xfrm>
            <a:off x="1013965" y="200322"/>
            <a:ext cx="7682359" cy="523220"/>
          </a:xfrm>
          <a:prstGeom prst="rect">
            <a:avLst/>
          </a:prstGeom>
          <a:noFill/>
        </p:spPr>
        <p:txBody>
          <a:bodyPr wrap="none" rtlCol="0">
            <a:spAutoFit/>
          </a:bodyPr>
          <a:lstStyle/>
          <a:p>
            <a:r>
              <a:rPr lang="en-US" sz="2800" u="sng" dirty="0"/>
              <a:t>Air Broadening of NO</a:t>
            </a:r>
            <a:r>
              <a:rPr lang="en-US" sz="2800" u="sng" baseline="-25000" dirty="0"/>
              <a:t>2</a:t>
            </a:r>
            <a:r>
              <a:rPr lang="en-US" sz="2800" u="sng" dirty="0"/>
              <a:t> </a:t>
            </a:r>
            <a:r>
              <a:rPr lang="en-US" sz="2800" u="sng" dirty="0" err="1"/>
              <a:t>Rovibronic</a:t>
            </a:r>
            <a:r>
              <a:rPr lang="en-US" sz="2800" u="sng" dirty="0"/>
              <a:t> Spectral Features</a:t>
            </a:r>
          </a:p>
        </p:txBody>
      </p:sp>
    </p:spTree>
    <p:extLst>
      <p:ext uri="{BB962C8B-B14F-4D97-AF65-F5344CB8AC3E}">
        <p14:creationId xmlns:p14="http://schemas.microsoft.com/office/powerpoint/2010/main" val="3869757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711532"/>
            <a:ext cx="3742709" cy="578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290190" y="66972"/>
            <a:ext cx="6917471" cy="523220"/>
          </a:xfrm>
          <a:prstGeom prst="rect">
            <a:avLst/>
          </a:prstGeom>
          <a:noFill/>
        </p:spPr>
        <p:txBody>
          <a:bodyPr wrap="none" rtlCol="0">
            <a:spAutoFit/>
          </a:bodyPr>
          <a:lstStyle/>
          <a:p>
            <a:r>
              <a:rPr lang="en-US" sz="2800" u="sng" dirty="0"/>
              <a:t>NO</a:t>
            </a:r>
            <a:r>
              <a:rPr lang="en-US" sz="2800" u="sng" baseline="-25000" dirty="0"/>
              <a:t>3</a:t>
            </a:r>
            <a:r>
              <a:rPr lang="en-US" sz="2800" u="sng" dirty="0"/>
              <a:t> Spectral Fitting using the DOAS Approach</a:t>
            </a:r>
          </a:p>
        </p:txBody>
      </p:sp>
      <p:sp>
        <p:nvSpPr>
          <p:cNvPr id="3" name="TextBox 2"/>
          <p:cNvSpPr txBox="1"/>
          <p:nvPr/>
        </p:nvSpPr>
        <p:spPr>
          <a:xfrm>
            <a:off x="4542809" y="1200150"/>
            <a:ext cx="3550972" cy="369332"/>
          </a:xfrm>
          <a:prstGeom prst="rect">
            <a:avLst/>
          </a:prstGeom>
          <a:noFill/>
        </p:spPr>
        <p:txBody>
          <a:bodyPr wrap="none" rtlCol="0">
            <a:spAutoFit/>
          </a:bodyPr>
          <a:lstStyle/>
          <a:p>
            <a:r>
              <a:rPr lang="en-US" dirty="0"/>
              <a:t>Raw spectrum with sloping baseline</a:t>
            </a:r>
          </a:p>
        </p:txBody>
      </p:sp>
      <p:sp>
        <p:nvSpPr>
          <p:cNvPr id="6" name="TextBox 5"/>
          <p:cNvSpPr txBox="1"/>
          <p:nvPr/>
        </p:nvSpPr>
        <p:spPr>
          <a:xfrm>
            <a:off x="4542809" y="2179440"/>
            <a:ext cx="4382116" cy="923330"/>
          </a:xfrm>
          <a:prstGeom prst="rect">
            <a:avLst/>
          </a:prstGeom>
          <a:noFill/>
        </p:spPr>
        <p:txBody>
          <a:bodyPr wrap="square" rtlCol="0">
            <a:spAutoFit/>
          </a:bodyPr>
          <a:lstStyle/>
          <a:p>
            <a:r>
              <a:rPr lang="en-US" dirty="0"/>
              <a:t>High-pass filtered raw spectrum derived by</a:t>
            </a:r>
          </a:p>
          <a:p>
            <a:r>
              <a:rPr lang="en-US" dirty="0"/>
              <a:t>dividing the raw spectrum by a smoothed version</a:t>
            </a:r>
          </a:p>
        </p:txBody>
      </p:sp>
      <p:sp>
        <p:nvSpPr>
          <p:cNvPr id="7" name="TextBox 6"/>
          <p:cNvSpPr txBox="1"/>
          <p:nvPr/>
        </p:nvSpPr>
        <p:spPr>
          <a:xfrm>
            <a:off x="4542808" y="4034868"/>
            <a:ext cx="4161813" cy="646331"/>
          </a:xfrm>
          <a:prstGeom prst="rect">
            <a:avLst/>
          </a:prstGeom>
          <a:noFill/>
        </p:spPr>
        <p:txBody>
          <a:bodyPr wrap="square" rtlCol="0">
            <a:spAutoFit/>
          </a:bodyPr>
          <a:lstStyle/>
          <a:p>
            <a:r>
              <a:rPr lang="en-US" dirty="0"/>
              <a:t>Differential spectrum after fitting solar, NO</a:t>
            </a:r>
            <a:r>
              <a:rPr lang="en-US" baseline="-25000" dirty="0"/>
              <a:t>3</a:t>
            </a:r>
            <a:r>
              <a:rPr lang="en-US" dirty="0"/>
              <a:t>, water vapor and O</a:t>
            </a:r>
            <a:r>
              <a:rPr lang="en-US" baseline="-25000" dirty="0"/>
              <a:t>2</a:t>
            </a:r>
            <a:r>
              <a:rPr lang="en-US" dirty="0"/>
              <a:t> reference spectra</a:t>
            </a:r>
          </a:p>
        </p:txBody>
      </p:sp>
      <p:sp>
        <p:nvSpPr>
          <p:cNvPr id="8" name="TextBox 7"/>
          <p:cNvSpPr txBox="1"/>
          <p:nvPr/>
        </p:nvSpPr>
        <p:spPr>
          <a:xfrm>
            <a:off x="4542808" y="5428631"/>
            <a:ext cx="4382116" cy="369332"/>
          </a:xfrm>
          <a:prstGeom prst="rect">
            <a:avLst/>
          </a:prstGeom>
          <a:noFill/>
        </p:spPr>
        <p:txBody>
          <a:bodyPr wrap="square" rtlCol="0">
            <a:spAutoFit/>
          </a:bodyPr>
          <a:lstStyle/>
          <a:p>
            <a:r>
              <a:rPr lang="en-US" dirty="0"/>
              <a:t>Residuals</a:t>
            </a:r>
          </a:p>
        </p:txBody>
      </p:sp>
    </p:spTree>
    <p:extLst>
      <p:ext uri="{BB962C8B-B14F-4D97-AF65-F5344CB8AC3E}">
        <p14:creationId xmlns:p14="http://schemas.microsoft.com/office/powerpoint/2010/main" val="4235805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837" y="1210726"/>
            <a:ext cx="9144000" cy="4495427"/>
          </a:xfrm>
          <a:prstGeom prst="rect">
            <a:avLst/>
          </a:prstGeom>
        </p:spPr>
      </p:pic>
      <p:sp>
        <p:nvSpPr>
          <p:cNvPr id="5" name="Left-Right Arrow 4"/>
          <p:cNvSpPr/>
          <p:nvPr/>
        </p:nvSpPr>
        <p:spPr>
          <a:xfrm>
            <a:off x="992776" y="1367246"/>
            <a:ext cx="662119" cy="200297"/>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Right Arrow 5"/>
          <p:cNvSpPr/>
          <p:nvPr/>
        </p:nvSpPr>
        <p:spPr>
          <a:xfrm>
            <a:off x="2250310" y="1367246"/>
            <a:ext cx="662119" cy="200297"/>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Right Arrow 6"/>
          <p:cNvSpPr/>
          <p:nvPr/>
        </p:nvSpPr>
        <p:spPr>
          <a:xfrm>
            <a:off x="3491014" y="1372241"/>
            <a:ext cx="662119" cy="200297"/>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eft-Right Arrow 7"/>
          <p:cNvSpPr/>
          <p:nvPr/>
        </p:nvSpPr>
        <p:spPr>
          <a:xfrm>
            <a:off x="4731718" y="1367245"/>
            <a:ext cx="662119" cy="200297"/>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Left-Right Arrow 8"/>
          <p:cNvSpPr/>
          <p:nvPr/>
        </p:nvSpPr>
        <p:spPr>
          <a:xfrm>
            <a:off x="6055553" y="1367245"/>
            <a:ext cx="662119" cy="200297"/>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6210066" y="1638066"/>
            <a:ext cx="602307" cy="523220"/>
            <a:chOff x="3775406" y="1710994"/>
            <a:chExt cx="602307" cy="523220"/>
          </a:xfrm>
        </p:grpSpPr>
        <p:sp>
          <p:nvSpPr>
            <p:cNvPr id="11" name="Rectangle 10"/>
            <p:cNvSpPr/>
            <p:nvPr/>
          </p:nvSpPr>
          <p:spPr>
            <a:xfrm>
              <a:off x="3775406" y="1834410"/>
              <a:ext cx="84147" cy="9536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780653" y="2048518"/>
              <a:ext cx="84147" cy="953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898095" y="1710994"/>
              <a:ext cx="479618" cy="523220"/>
            </a:xfrm>
            <a:prstGeom prst="rect">
              <a:avLst/>
            </a:prstGeom>
            <a:noFill/>
          </p:spPr>
          <p:txBody>
            <a:bodyPr wrap="none" rtlCol="0">
              <a:spAutoFit/>
            </a:bodyPr>
            <a:lstStyle/>
            <a:p>
              <a:r>
                <a:rPr lang="en-US" sz="1400" dirty="0"/>
                <a:t>NO</a:t>
              </a:r>
              <a:r>
                <a:rPr lang="en-US" sz="1400" baseline="-25000" dirty="0"/>
                <a:t>2</a:t>
              </a:r>
            </a:p>
            <a:p>
              <a:r>
                <a:rPr lang="en-US" sz="1400" dirty="0"/>
                <a:t>NO</a:t>
              </a:r>
              <a:r>
                <a:rPr lang="en-US" sz="1400" baseline="-25000" dirty="0"/>
                <a:t>3</a:t>
              </a:r>
            </a:p>
          </p:txBody>
        </p:sp>
      </p:grpSp>
      <p:sp>
        <p:nvSpPr>
          <p:cNvPr id="15" name="TextBox 14"/>
          <p:cNvSpPr txBox="1"/>
          <p:nvPr/>
        </p:nvSpPr>
        <p:spPr>
          <a:xfrm>
            <a:off x="3450464" y="1026060"/>
            <a:ext cx="716863" cy="369332"/>
          </a:xfrm>
          <a:prstGeom prst="rect">
            <a:avLst/>
          </a:prstGeom>
          <a:noFill/>
        </p:spPr>
        <p:txBody>
          <a:bodyPr wrap="none" rtlCol="0">
            <a:spAutoFit/>
          </a:bodyPr>
          <a:lstStyle/>
          <a:p>
            <a:r>
              <a:rPr lang="en-US" dirty="0"/>
              <a:t>Lunar</a:t>
            </a:r>
          </a:p>
        </p:txBody>
      </p:sp>
      <p:sp>
        <p:nvSpPr>
          <p:cNvPr id="16" name="TextBox 15"/>
          <p:cNvSpPr txBox="1"/>
          <p:nvPr/>
        </p:nvSpPr>
        <p:spPr>
          <a:xfrm>
            <a:off x="2247673" y="1026060"/>
            <a:ext cx="716863" cy="369332"/>
          </a:xfrm>
          <a:prstGeom prst="rect">
            <a:avLst/>
          </a:prstGeom>
          <a:noFill/>
        </p:spPr>
        <p:txBody>
          <a:bodyPr wrap="none" rtlCol="0">
            <a:spAutoFit/>
          </a:bodyPr>
          <a:lstStyle/>
          <a:p>
            <a:r>
              <a:rPr lang="en-US" dirty="0"/>
              <a:t>Lunar</a:t>
            </a:r>
          </a:p>
        </p:txBody>
      </p:sp>
      <p:sp>
        <p:nvSpPr>
          <p:cNvPr id="17" name="TextBox 16"/>
          <p:cNvSpPr txBox="1"/>
          <p:nvPr/>
        </p:nvSpPr>
        <p:spPr>
          <a:xfrm>
            <a:off x="997620" y="1026060"/>
            <a:ext cx="716863" cy="369332"/>
          </a:xfrm>
          <a:prstGeom prst="rect">
            <a:avLst/>
          </a:prstGeom>
          <a:noFill/>
        </p:spPr>
        <p:txBody>
          <a:bodyPr wrap="none" rtlCol="0">
            <a:spAutoFit/>
          </a:bodyPr>
          <a:lstStyle/>
          <a:p>
            <a:r>
              <a:rPr lang="en-US" dirty="0"/>
              <a:t>Lunar</a:t>
            </a:r>
          </a:p>
        </p:txBody>
      </p:sp>
      <p:sp>
        <p:nvSpPr>
          <p:cNvPr id="18" name="TextBox 17"/>
          <p:cNvSpPr txBox="1"/>
          <p:nvPr/>
        </p:nvSpPr>
        <p:spPr>
          <a:xfrm>
            <a:off x="4690999" y="1026060"/>
            <a:ext cx="716863" cy="369332"/>
          </a:xfrm>
          <a:prstGeom prst="rect">
            <a:avLst/>
          </a:prstGeom>
          <a:noFill/>
        </p:spPr>
        <p:txBody>
          <a:bodyPr wrap="none" rtlCol="0">
            <a:spAutoFit/>
          </a:bodyPr>
          <a:lstStyle/>
          <a:p>
            <a:r>
              <a:rPr lang="en-US" dirty="0"/>
              <a:t>Lunar</a:t>
            </a:r>
          </a:p>
        </p:txBody>
      </p:sp>
      <p:sp>
        <p:nvSpPr>
          <p:cNvPr id="19" name="TextBox 18"/>
          <p:cNvSpPr txBox="1"/>
          <p:nvPr/>
        </p:nvSpPr>
        <p:spPr>
          <a:xfrm>
            <a:off x="6003446" y="1026060"/>
            <a:ext cx="716863" cy="369332"/>
          </a:xfrm>
          <a:prstGeom prst="rect">
            <a:avLst/>
          </a:prstGeom>
          <a:noFill/>
        </p:spPr>
        <p:txBody>
          <a:bodyPr wrap="none" rtlCol="0">
            <a:spAutoFit/>
          </a:bodyPr>
          <a:lstStyle/>
          <a:p>
            <a:r>
              <a:rPr lang="en-US" dirty="0"/>
              <a:t>Lunar</a:t>
            </a:r>
          </a:p>
        </p:txBody>
      </p:sp>
      <p:sp>
        <p:nvSpPr>
          <p:cNvPr id="21" name="TextBox 20"/>
          <p:cNvSpPr txBox="1"/>
          <p:nvPr/>
        </p:nvSpPr>
        <p:spPr>
          <a:xfrm>
            <a:off x="1505363" y="1758389"/>
            <a:ext cx="3061800" cy="307777"/>
          </a:xfrm>
          <a:prstGeom prst="rect">
            <a:avLst/>
          </a:prstGeom>
          <a:noFill/>
        </p:spPr>
        <p:txBody>
          <a:bodyPr wrap="none" rtlCol="0">
            <a:spAutoFit/>
          </a:bodyPr>
          <a:lstStyle/>
          <a:p>
            <a:r>
              <a:rPr lang="en-US" sz="1400" dirty="0">
                <a:solidFill>
                  <a:srgbClr val="FF0000"/>
                </a:solidFill>
              </a:rPr>
              <a:t>NO</a:t>
            </a:r>
            <a:r>
              <a:rPr lang="en-US" sz="1400" baseline="-25000" dirty="0">
                <a:solidFill>
                  <a:srgbClr val="FF0000"/>
                </a:solidFill>
              </a:rPr>
              <a:t>2</a:t>
            </a:r>
            <a:r>
              <a:rPr lang="en-US" sz="1400" dirty="0">
                <a:solidFill>
                  <a:srgbClr val="FF0000"/>
                </a:solidFill>
              </a:rPr>
              <a:t> depletion by NO</a:t>
            </a:r>
            <a:r>
              <a:rPr lang="en-US" sz="1400" baseline="-25000" dirty="0">
                <a:solidFill>
                  <a:srgbClr val="FF0000"/>
                </a:solidFill>
              </a:rPr>
              <a:t>2</a:t>
            </a:r>
            <a:r>
              <a:rPr lang="en-US" sz="1400" dirty="0">
                <a:solidFill>
                  <a:srgbClr val="FF0000"/>
                </a:solidFill>
              </a:rPr>
              <a:t> + O</a:t>
            </a:r>
            <a:r>
              <a:rPr lang="en-US" sz="1400" baseline="-25000" dirty="0">
                <a:solidFill>
                  <a:srgbClr val="FF0000"/>
                </a:solidFill>
              </a:rPr>
              <a:t>3</a:t>
            </a:r>
            <a:r>
              <a:rPr lang="en-US" sz="1400" dirty="0">
                <a:solidFill>
                  <a:srgbClr val="FF0000"/>
                </a:solidFill>
              </a:rPr>
              <a:t> </a:t>
            </a:r>
            <a:r>
              <a:rPr lang="en-US" sz="1400" dirty="0">
                <a:solidFill>
                  <a:srgbClr val="FF0000"/>
                </a:solidFill>
                <a:sym typeface="Wingdings" panose="05000000000000000000" pitchFamily="2" charset="2"/>
              </a:rPr>
              <a:t> NO</a:t>
            </a:r>
            <a:r>
              <a:rPr lang="en-US" sz="1400" baseline="-25000" dirty="0">
                <a:solidFill>
                  <a:srgbClr val="FF0000"/>
                </a:solidFill>
                <a:sym typeface="Wingdings" panose="05000000000000000000" pitchFamily="2" charset="2"/>
              </a:rPr>
              <a:t>3</a:t>
            </a:r>
            <a:r>
              <a:rPr lang="en-US" sz="1400" dirty="0">
                <a:solidFill>
                  <a:srgbClr val="FF0000"/>
                </a:solidFill>
                <a:sym typeface="Wingdings" panose="05000000000000000000" pitchFamily="2" charset="2"/>
              </a:rPr>
              <a:t> + O</a:t>
            </a:r>
            <a:r>
              <a:rPr lang="en-US" sz="1400" baseline="-25000" dirty="0">
                <a:solidFill>
                  <a:srgbClr val="FF0000"/>
                </a:solidFill>
                <a:sym typeface="Wingdings" panose="05000000000000000000" pitchFamily="2" charset="2"/>
              </a:rPr>
              <a:t>2</a:t>
            </a:r>
            <a:r>
              <a:rPr lang="en-US" sz="1400" dirty="0">
                <a:solidFill>
                  <a:srgbClr val="FF0000"/>
                </a:solidFill>
              </a:rPr>
              <a:t> </a:t>
            </a:r>
          </a:p>
        </p:txBody>
      </p:sp>
      <p:cxnSp>
        <p:nvCxnSpPr>
          <p:cNvPr id="23" name="Straight Arrow Connector 22"/>
          <p:cNvCxnSpPr/>
          <p:nvPr/>
        </p:nvCxnSpPr>
        <p:spPr>
          <a:xfrm flipH="1">
            <a:off x="2606105" y="2023273"/>
            <a:ext cx="306324" cy="70870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966805" y="1975590"/>
            <a:ext cx="3087768" cy="307777"/>
          </a:xfrm>
          <a:prstGeom prst="rect">
            <a:avLst/>
          </a:prstGeom>
          <a:noFill/>
        </p:spPr>
        <p:txBody>
          <a:bodyPr wrap="none" rtlCol="0">
            <a:spAutoFit/>
          </a:bodyPr>
          <a:lstStyle/>
          <a:p>
            <a:r>
              <a:rPr lang="en-US" sz="1400" dirty="0"/>
              <a:t>NO</a:t>
            </a:r>
            <a:r>
              <a:rPr lang="en-US" sz="1400" baseline="-25000" dirty="0"/>
              <a:t>3</a:t>
            </a:r>
            <a:r>
              <a:rPr lang="en-US" sz="1400" dirty="0"/>
              <a:t> formation by NO</a:t>
            </a:r>
            <a:r>
              <a:rPr lang="en-US" sz="1400" baseline="-25000" dirty="0"/>
              <a:t>2</a:t>
            </a:r>
            <a:r>
              <a:rPr lang="en-US" sz="1400" dirty="0"/>
              <a:t> + O</a:t>
            </a:r>
            <a:r>
              <a:rPr lang="en-US" sz="1400" baseline="-25000" dirty="0"/>
              <a:t>3</a:t>
            </a:r>
            <a:r>
              <a:rPr lang="en-US" sz="1400" dirty="0"/>
              <a:t> </a:t>
            </a:r>
            <a:r>
              <a:rPr lang="en-US" sz="1400" dirty="0">
                <a:sym typeface="Wingdings" panose="05000000000000000000" pitchFamily="2" charset="2"/>
              </a:rPr>
              <a:t> NO</a:t>
            </a:r>
            <a:r>
              <a:rPr lang="en-US" sz="1400" baseline="-25000" dirty="0">
                <a:sym typeface="Wingdings" panose="05000000000000000000" pitchFamily="2" charset="2"/>
              </a:rPr>
              <a:t>3</a:t>
            </a:r>
            <a:r>
              <a:rPr lang="en-US" sz="1400" dirty="0">
                <a:sym typeface="Wingdings" panose="05000000000000000000" pitchFamily="2" charset="2"/>
              </a:rPr>
              <a:t> + O</a:t>
            </a:r>
            <a:r>
              <a:rPr lang="en-US" sz="1400" baseline="-25000" dirty="0">
                <a:sym typeface="Wingdings" panose="05000000000000000000" pitchFamily="2" charset="2"/>
              </a:rPr>
              <a:t>2</a:t>
            </a:r>
            <a:r>
              <a:rPr lang="en-US" sz="1400" dirty="0">
                <a:solidFill>
                  <a:srgbClr val="FF0000"/>
                </a:solidFill>
              </a:rPr>
              <a:t> </a:t>
            </a:r>
          </a:p>
        </p:txBody>
      </p:sp>
      <p:cxnSp>
        <p:nvCxnSpPr>
          <p:cNvPr id="27" name="Straight Arrow Connector 26"/>
          <p:cNvCxnSpPr/>
          <p:nvPr/>
        </p:nvCxnSpPr>
        <p:spPr>
          <a:xfrm>
            <a:off x="3208815" y="2215782"/>
            <a:ext cx="460005" cy="158206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629904" y="2178132"/>
            <a:ext cx="3557128" cy="307777"/>
          </a:xfrm>
          <a:prstGeom prst="rect">
            <a:avLst/>
          </a:prstGeom>
          <a:noFill/>
        </p:spPr>
        <p:txBody>
          <a:bodyPr wrap="none" rtlCol="0">
            <a:spAutoFit/>
          </a:bodyPr>
          <a:lstStyle/>
          <a:p>
            <a:r>
              <a:rPr lang="en-US" sz="1400" dirty="0"/>
              <a:t>NO</a:t>
            </a:r>
            <a:r>
              <a:rPr lang="en-US" sz="1400" baseline="-25000" dirty="0"/>
              <a:t>3</a:t>
            </a:r>
            <a:r>
              <a:rPr lang="en-US" sz="1400" dirty="0"/>
              <a:t> depletion by NO</a:t>
            </a:r>
            <a:r>
              <a:rPr lang="en-US" sz="1400" baseline="-25000" dirty="0"/>
              <a:t>2</a:t>
            </a:r>
            <a:r>
              <a:rPr lang="en-US" sz="1400" dirty="0"/>
              <a:t> + NO</a:t>
            </a:r>
            <a:r>
              <a:rPr lang="en-US" sz="1400" baseline="-25000" dirty="0"/>
              <a:t>3</a:t>
            </a:r>
            <a:r>
              <a:rPr lang="en-US" sz="1400" dirty="0"/>
              <a:t> + M </a:t>
            </a:r>
            <a:r>
              <a:rPr lang="en-US" sz="1400" dirty="0">
                <a:sym typeface="Wingdings" panose="05000000000000000000" pitchFamily="2" charset="2"/>
              </a:rPr>
              <a:t> N</a:t>
            </a:r>
            <a:r>
              <a:rPr lang="en-US" sz="1400" baseline="-25000" dirty="0">
                <a:sym typeface="Wingdings" panose="05000000000000000000" pitchFamily="2" charset="2"/>
              </a:rPr>
              <a:t>2</a:t>
            </a:r>
            <a:r>
              <a:rPr lang="en-US" sz="1400" dirty="0">
                <a:sym typeface="Wingdings" panose="05000000000000000000" pitchFamily="2" charset="2"/>
              </a:rPr>
              <a:t>O</a:t>
            </a:r>
            <a:r>
              <a:rPr lang="en-US" sz="1400" baseline="-25000" dirty="0">
                <a:sym typeface="Wingdings" panose="05000000000000000000" pitchFamily="2" charset="2"/>
              </a:rPr>
              <a:t>5</a:t>
            </a:r>
            <a:r>
              <a:rPr lang="en-US" sz="1400" dirty="0">
                <a:sym typeface="Wingdings" panose="05000000000000000000" pitchFamily="2" charset="2"/>
              </a:rPr>
              <a:t> + M</a:t>
            </a:r>
            <a:endParaRPr lang="en-US" sz="1400" baseline="-25000" dirty="0">
              <a:solidFill>
                <a:srgbClr val="FF0000"/>
              </a:solidFill>
            </a:endParaRPr>
          </a:p>
        </p:txBody>
      </p:sp>
      <p:cxnSp>
        <p:nvCxnSpPr>
          <p:cNvPr id="32" name="Straight Arrow Connector 31"/>
          <p:cNvCxnSpPr/>
          <p:nvPr/>
        </p:nvCxnSpPr>
        <p:spPr>
          <a:xfrm flipH="1">
            <a:off x="4089909" y="2429163"/>
            <a:ext cx="477254" cy="143039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rot="16200000">
            <a:off x="-1108022" y="3062362"/>
            <a:ext cx="2968313" cy="307777"/>
          </a:xfrm>
          <a:prstGeom prst="rect">
            <a:avLst/>
          </a:prstGeom>
          <a:noFill/>
        </p:spPr>
        <p:txBody>
          <a:bodyPr wrap="none" rtlCol="0">
            <a:spAutoFit/>
          </a:bodyPr>
          <a:lstStyle/>
          <a:p>
            <a:r>
              <a:rPr lang="en-US" sz="1400" dirty="0"/>
              <a:t>NO</a:t>
            </a:r>
            <a:r>
              <a:rPr lang="en-US" sz="1400" baseline="-25000" dirty="0"/>
              <a:t>3</a:t>
            </a:r>
            <a:r>
              <a:rPr lang="en-US" sz="1400" dirty="0"/>
              <a:t> Vertical Column Abundance, cm</a:t>
            </a:r>
            <a:r>
              <a:rPr lang="en-US" sz="1400" baseline="30000" dirty="0"/>
              <a:t>2</a:t>
            </a:r>
          </a:p>
        </p:txBody>
      </p:sp>
      <p:sp>
        <p:nvSpPr>
          <p:cNvPr id="36" name="TextBox 35"/>
          <p:cNvSpPr txBox="1"/>
          <p:nvPr/>
        </p:nvSpPr>
        <p:spPr>
          <a:xfrm rot="16200000">
            <a:off x="7249208" y="2968334"/>
            <a:ext cx="2968313" cy="307777"/>
          </a:xfrm>
          <a:prstGeom prst="rect">
            <a:avLst/>
          </a:prstGeom>
          <a:noFill/>
        </p:spPr>
        <p:txBody>
          <a:bodyPr wrap="none" rtlCol="0">
            <a:spAutoFit/>
          </a:bodyPr>
          <a:lstStyle/>
          <a:p>
            <a:r>
              <a:rPr lang="en-US" sz="1400" dirty="0">
                <a:solidFill>
                  <a:srgbClr val="FF0000"/>
                </a:solidFill>
              </a:rPr>
              <a:t>NO</a:t>
            </a:r>
            <a:r>
              <a:rPr lang="en-US" sz="1400" baseline="-25000" dirty="0">
                <a:solidFill>
                  <a:srgbClr val="FF0000"/>
                </a:solidFill>
              </a:rPr>
              <a:t>2</a:t>
            </a:r>
            <a:r>
              <a:rPr lang="en-US" sz="1400" dirty="0">
                <a:solidFill>
                  <a:srgbClr val="FF0000"/>
                </a:solidFill>
              </a:rPr>
              <a:t> Vertical Column Abundance, cm</a:t>
            </a:r>
            <a:r>
              <a:rPr lang="en-US" sz="1400" baseline="30000" dirty="0">
                <a:solidFill>
                  <a:srgbClr val="FF0000"/>
                </a:solidFill>
              </a:rPr>
              <a:t>2</a:t>
            </a:r>
          </a:p>
        </p:txBody>
      </p:sp>
      <p:sp>
        <p:nvSpPr>
          <p:cNvPr id="37" name="TextBox 36"/>
          <p:cNvSpPr txBox="1"/>
          <p:nvPr/>
        </p:nvSpPr>
        <p:spPr>
          <a:xfrm>
            <a:off x="530023" y="153860"/>
            <a:ext cx="7654403" cy="523220"/>
          </a:xfrm>
          <a:prstGeom prst="rect">
            <a:avLst/>
          </a:prstGeom>
          <a:noFill/>
        </p:spPr>
        <p:txBody>
          <a:bodyPr wrap="none" rtlCol="0">
            <a:spAutoFit/>
          </a:bodyPr>
          <a:lstStyle/>
          <a:p>
            <a:r>
              <a:rPr lang="en-US" sz="2800" u="sng" dirty="0"/>
              <a:t>October Lunar NO</a:t>
            </a:r>
            <a:r>
              <a:rPr lang="en-US" sz="2800" u="sng" baseline="-25000" dirty="0"/>
              <a:t>2</a:t>
            </a:r>
            <a:r>
              <a:rPr lang="en-US" sz="2800" u="sng" dirty="0"/>
              <a:t> and NO</a:t>
            </a:r>
            <a:r>
              <a:rPr lang="en-US" sz="2800" u="sng" baseline="-25000" dirty="0"/>
              <a:t>3</a:t>
            </a:r>
            <a:r>
              <a:rPr lang="en-US" sz="2800" u="sng" dirty="0"/>
              <a:t> Retrievals (last week)</a:t>
            </a:r>
          </a:p>
        </p:txBody>
      </p:sp>
      <p:sp>
        <p:nvSpPr>
          <p:cNvPr id="38" name="TextBox 37"/>
          <p:cNvSpPr txBox="1"/>
          <p:nvPr/>
        </p:nvSpPr>
        <p:spPr>
          <a:xfrm rot="16200000">
            <a:off x="-149655" y="3123019"/>
            <a:ext cx="374469" cy="369332"/>
          </a:xfrm>
          <a:prstGeom prst="rect">
            <a:avLst/>
          </a:prstGeom>
          <a:solidFill>
            <a:schemeClr val="bg1"/>
          </a:solidFill>
        </p:spPr>
        <p:txBody>
          <a:bodyPr wrap="square" rtlCol="0">
            <a:spAutoFit/>
          </a:bodyPr>
          <a:lstStyle/>
          <a:p>
            <a:endParaRPr lang="en-US" dirty="0"/>
          </a:p>
        </p:txBody>
      </p:sp>
      <p:sp>
        <p:nvSpPr>
          <p:cNvPr id="39" name="TextBox 38"/>
          <p:cNvSpPr txBox="1"/>
          <p:nvPr/>
        </p:nvSpPr>
        <p:spPr>
          <a:xfrm rot="16200000">
            <a:off x="8839193" y="3031583"/>
            <a:ext cx="374469" cy="369332"/>
          </a:xfrm>
          <a:prstGeom prst="rect">
            <a:avLst/>
          </a:prstGeom>
          <a:solidFill>
            <a:schemeClr val="bg1"/>
          </a:solidFill>
        </p:spPr>
        <p:txBody>
          <a:bodyPr wrap="square" rtlCol="0">
            <a:spAutoFit/>
          </a:bodyPr>
          <a:lstStyle/>
          <a:p>
            <a:endParaRPr lang="en-US" dirty="0"/>
          </a:p>
        </p:txBody>
      </p:sp>
      <p:sp>
        <p:nvSpPr>
          <p:cNvPr id="40" name="TextBox 39"/>
          <p:cNvSpPr txBox="1"/>
          <p:nvPr/>
        </p:nvSpPr>
        <p:spPr>
          <a:xfrm>
            <a:off x="649204" y="5776677"/>
            <a:ext cx="7930272" cy="923330"/>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dirty="0"/>
              <a:t>Diurnal NO</a:t>
            </a:r>
            <a:r>
              <a:rPr lang="en-US" baseline="-25000" dirty="0"/>
              <a:t>2</a:t>
            </a:r>
            <a:r>
              <a:rPr lang="en-US" dirty="0"/>
              <a:t> and NO</a:t>
            </a:r>
            <a:r>
              <a:rPr lang="en-US" baseline="-25000" dirty="0"/>
              <a:t>3</a:t>
            </a:r>
            <a:r>
              <a:rPr lang="en-US" dirty="0"/>
              <a:t> profiles behave as expected and may be explained by known gas-phase NO</a:t>
            </a:r>
            <a:r>
              <a:rPr lang="en-US" baseline="-25000" dirty="0"/>
              <a:t>x</a:t>
            </a:r>
            <a:r>
              <a:rPr lang="en-US" dirty="0"/>
              <a:t> reactions</a:t>
            </a:r>
          </a:p>
          <a:p>
            <a:pPr marL="285750" indent="-285750">
              <a:buFont typeface="Arial" panose="020B0604020202020204" pitchFamily="34" charset="0"/>
              <a:buChar char="•"/>
            </a:pPr>
            <a:r>
              <a:rPr lang="en-US" dirty="0"/>
              <a:t>Model simulations will provide coupling to SAGE III moon rise/set observations</a:t>
            </a:r>
          </a:p>
        </p:txBody>
      </p:sp>
    </p:spTree>
    <p:extLst>
      <p:ext uri="{BB962C8B-B14F-4D97-AF65-F5344CB8AC3E}">
        <p14:creationId xmlns:p14="http://schemas.microsoft.com/office/powerpoint/2010/main" val="1048548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76911" y="54841"/>
            <a:ext cx="4080540" cy="680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54214" y="1356852"/>
            <a:ext cx="2492476" cy="2862322"/>
          </a:xfrm>
          <a:prstGeom prst="rect">
            <a:avLst/>
          </a:prstGeom>
          <a:noFill/>
        </p:spPr>
        <p:txBody>
          <a:bodyPr wrap="square" rtlCol="0">
            <a:spAutoFit/>
          </a:bodyPr>
          <a:lstStyle/>
          <a:p>
            <a:r>
              <a:rPr lang="en-US" dirty="0"/>
              <a:t>Diurnal variation of NO</a:t>
            </a:r>
            <a:r>
              <a:rPr lang="en-US" baseline="-25000" dirty="0"/>
              <a:t>3</a:t>
            </a:r>
            <a:r>
              <a:rPr lang="en-US" dirty="0"/>
              <a:t> vertical column measured at Table Mountain, California for August and September 2004, along with calculated vertical columns from the 1-D stratospheric model (line). [</a:t>
            </a:r>
            <a:r>
              <a:rPr lang="en-US" i="1" dirty="0"/>
              <a:t>Chen et al.</a:t>
            </a:r>
            <a:r>
              <a:rPr lang="en-US" dirty="0"/>
              <a:t>, 2011]</a:t>
            </a:r>
          </a:p>
        </p:txBody>
      </p:sp>
    </p:spTree>
    <p:extLst>
      <p:ext uri="{BB962C8B-B14F-4D97-AF65-F5344CB8AC3E}">
        <p14:creationId xmlns:p14="http://schemas.microsoft.com/office/powerpoint/2010/main" val="2910236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685800" y="76200"/>
            <a:ext cx="7772400" cy="584200"/>
          </a:xfrm>
        </p:spPr>
        <p:txBody>
          <a:bodyPr/>
          <a:lstStyle/>
          <a:p>
            <a:r>
              <a:rPr lang="en-US" altLang="en-US" sz="2800" u="sng" dirty="0">
                <a:solidFill>
                  <a:schemeClr val="accent2"/>
                </a:solidFill>
                <a:latin typeface="Calibri" panose="020F0502020204030204" pitchFamily="34" charset="0"/>
              </a:rPr>
              <a:t>Seasonal Variability and Model Results for NO</a:t>
            </a:r>
            <a:r>
              <a:rPr lang="en-US" altLang="en-US" sz="2800" u="sng" baseline="-25000" dirty="0">
                <a:solidFill>
                  <a:schemeClr val="accent2"/>
                </a:solidFill>
                <a:latin typeface="Calibri" panose="020F0502020204030204" pitchFamily="34" charset="0"/>
              </a:rPr>
              <a:t>3</a:t>
            </a:r>
          </a:p>
        </p:txBody>
      </p:sp>
      <p:sp>
        <p:nvSpPr>
          <p:cNvPr id="166915" name="Text Box 3"/>
          <p:cNvSpPr txBox="1">
            <a:spLocks noChangeArrowheads="1"/>
          </p:cNvSpPr>
          <p:nvPr/>
        </p:nvSpPr>
        <p:spPr bwMode="auto">
          <a:xfrm>
            <a:off x="5473700" y="5635625"/>
            <a:ext cx="35179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a:solidFill>
                  <a:srgbClr val="000000"/>
                </a:solidFill>
              </a:rPr>
              <a:t>Our data shows large variability and values above those measured for stratospheric NO</a:t>
            </a:r>
            <a:r>
              <a:rPr lang="en-US" altLang="en-US" baseline="-25000">
                <a:solidFill>
                  <a:srgbClr val="000000"/>
                </a:solidFill>
              </a:rPr>
              <a:t>3</a:t>
            </a:r>
            <a:r>
              <a:rPr lang="en-US" altLang="en-US">
                <a:solidFill>
                  <a:srgbClr val="000000"/>
                </a:solidFill>
              </a:rPr>
              <a:t> column.</a:t>
            </a:r>
          </a:p>
        </p:txBody>
      </p:sp>
      <p:sp>
        <p:nvSpPr>
          <p:cNvPr id="166916" name="Text Box 4"/>
          <p:cNvSpPr txBox="1">
            <a:spLocks noChangeArrowheads="1"/>
          </p:cNvSpPr>
          <p:nvPr/>
        </p:nvSpPr>
        <p:spPr bwMode="auto">
          <a:xfrm>
            <a:off x="5421313" y="673100"/>
            <a:ext cx="3494087" cy="232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b="1">
                <a:solidFill>
                  <a:srgbClr val="000000"/>
                </a:solidFill>
              </a:rPr>
              <a:t>1D photochemical model</a:t>
            </a:r>
          </a:p>
          <a:p>
            <a:pPr fontAlgn="base">
              <a:spcBef>
                <a:spcPct val="0"/>
              </a:spcBef>
              <a:spcAft>
                <a:spcPct val="0"/>
              </a:spcAft>
            </a:pPr>
            <a:endParaRPr lang="en-US" altLang="en-US" sz="800">
              <a:solidFill>
                <a:srgbClr val="000000"/>
              </a:solidFill>
            </a:endParaRPr>
          </a:p>
          <a:p>
            <a:pPr fontAlgn="base">
              <a:spcBef>
                <a:spcPct val="0"/>
              </a:spcBef>
              <a:spcAft>
                <a:spcPct val="0"/>
              </a:spcAft>
            </a:pPr>
            <a:r>
              <a:rPr lang="en-US" altLang="en-US" sz="1600">
                <a:solidFill>
                  <a:srgbClr val="000000"/>
                </a:solidFill>
              </a:rPr>
              <a:t>Inputs: </a:t>
            </a:r>
            <a:r>
              <a:rPr lang="en-US" altLang="en-US" sz="1600" b="1">
                <a:solidFill>
                  <a:srgbClr val="000000"/>
                </a:solidFill>
              </a:rPr>
              <a:t>T</a:t>
            </a:r>
            <a:r>
              <a:rPr lang="en-US" altLang="en-US" sz="1600">
                <a:solidFill>
                  <a:srgbClr val="000000"/>
                </a:solidFill>
              </a:rPr>
              <a:t>, </a:t>
            </a:r>
            <a:r>
              <a:rPr lang="en-US" altLang="en-US" sz="1600" b="1">
                <a:solidFill>
                  <a:srgbClr val="000000"/>
                </a:solidFill>
              </a:rPr>
              <a:t>P</a:t>
            </a:r>
            <a:r>
              <a:rPr lang="en-US" altLang="en-US" sz="1600">
                <a:solidFill>
                  <a:srgbClr val="000000"/>
                </a:solidFill>
              </a:rPr>
              <a:t>, </a:t>
            </a:r>
            <a:r>
              <a:rPr lang="en-US" altLang="en-US" sz="1600" b="1">
                <a:solidFill>
                  <a:srgbClr val="000000"/>
                </a:solidFill>
              </a:rPr>
              <a:t>density</a:t>
            </a:r>
            <a:r>
              <a:rPr lang="en-US" altLang="en-US" sz="1600">
                <a:solidFill>
                  <a:srgbClr val="000000"/>
                </a:solidFill>
              </a:rPr>
              <a:t>, </a:t>
            </a:r>
            <a:r>
              <a:rPr lang="en-US" altLang="en-US" sz="1600" b="1">
                <a:solidFill>
                  <a:srgbClr val="000000"/>
                </a:solidFill>
              </a:rPr>
              <a:t>aerosol</a:t>
            </a:r>
            <a:r>
              <a:rPr lang="en-US" altLang="en-US" sz="1600">
                <a:solidFill>
                  <a:srgbClr val="000000"/>
                </a:solidFill>
              </a:rPr>
              <a:t> (SAGE II)</a:t>
            </a:r>
            <a:r>
              <a:rPr lang="en-US" altLang="en-US" sz="1600" baseline="-25000">
                <a:solidFill>
                  <a:srgbClr val="000000"/>
                </a:solidFill>
              </a:rPr>
              <a:t>, </a:t>
            </a:r>
            <a:r>
              <a:rPr lang="en-US" altLang="en-US" sz="1600" b="1">
                <a:solidFill>
                  <a:srgbClr val="000000"/>
                </a:solidFill>
              </a:rPr>
              <a:t>9 molecules</a:t>
            </a:r>
            <a:r>
              <a:rPr lang="en-US" altLang="en-US" sz="1600">
                <a:solidFill>
                  <a:srgbClr val="000000"/>
                </a:solidFill>
              </a:rPr>
              <a:t>, including:</a:t>
            </a:r>
          </a:p>
          <a:p>
            <a:pPr fontAlgn="base">
              <a:spcBef>
                <a:spcPct val="0"/>
              </a:spcBef>
              <a:spcAft>
                <a:spcPct val="0"/>
              </a:spcAft>
              <a:buFontTx/>
              <a:buChar char="•"/>
            </a:pPr>
            <a:r>
              <a:rPr lang="en-US" altLang="en-US" sz="1600" b="1">
                <a:solidFill>
                  <a:srgbClr val="000000"/>
                </a:solidFill>
              </a:rPr>
              <a:t>O</a:t>
            </a:r>
            <a:r>
              <a:rPr lang="en-US" altLang="en-US" sz="1600" b="1" baseline="-25000">
                <a:solidFill>
                  <a:srgbClr val="000000"/>
                </a:solidFill>
              </a:rPr>
              <a:t>3</a:t>
            </a:r>
            <a:r>
              <a:rPr lang="en-US" altLang="en-US" sz="1600">
                <a:solidFill>
                  <a:srgbClr val="000000"/>
                </a:solidFill>
              </a:rPr>
              <a:t> (UARS reference atmosphere project (URAP)) </a:t>
            </a:r>
          </a:p>
          <a:p>
            <a:pPr fontAlgn="base">
              <a:spcBef>
                <a:spcPct val="0"/>
              </a:spcBef>
              <a:spcAft>
                <a:spcPct val="0"/>
              </a:spcAft>
              <a:buFontTx/>
              <a:buChar char="•"/>
            </a:pPr>
            <a:r>
              <a:rPr lang="en-US" altLang="en-US" sz="1600" b="1">
                <a:solidFill>
                  <a:srgbClr val="000000"/>
                </a:solidFill>
              </a:rPr>
              <a:t>NO</a:t>
            </a:r>
            <a:r>
              <a:rPr lang="en-US" altLang="en-US" sz="1600" b="1" baseline="-25000">
                <a:solidFill>
                  <a:srgbClr val="000000"/>
                </a:solidFill>
              </a:rPr>
              <a:t>y</a:t>
            </a:r>
            <a:r>
              <a:rPr lang="en-US" altLang="en-US" sz="1600">
                <a:solidFill>
                  <a:srgbClr val="000000"/>
                </a:solidFill>
              </a:rPr>
              <a:t> (tracer relations with N</a:t>
            </a:r>
            <a:r>
              <a:rPr lang="en-US" altLang="en-US" sz="1600" baseline="-25000">
                <a:solidFill>
                  <a:srgbClr val="000000"/>
                </a:solidFill>
              </a:rPr>
              <a:t>2</a:t>
            </a:r>
            <a:r>
              <a:rPr lang="en-US" altLang="en-US" sz="1600">
                <a:solidFill>
                  <a:srgbClr val="000000"/>
                </a:solidFill>
              </a:rPr>
              <a:t>O))</a:t>
            </a:r>
          </a:p>
          <a:p>
            <a:pPr fontAlgn="base">
              <a:spcBef>
                <a:spcPct val="0"/>
              </a:spcBef>
              <a:spcAft>
                <a:spcPct val="0"/>
              </a:spcAft>
            </a:pPr>
            <a:endParaRPr lang="en-US" altLang="en-US" sz="800">
              <a:solidFill>
                <a:srgbClr val="000000"/>
              </a:solidFill>
            </a:endParaRPr>
          </a:p>
          <a:p>
            <a:pPr fontAlgn="base">
              <a:spcBef>
                <a:spcPct val="0"/>
              </a:spcBef>
              <a:spcAft>
                <a:spcPct val="0"/>
              </a:spcAft>
            </a:pPr>
            <a:r>
              <a:rPr lang="en-US" altLang="en-US" sz="1600">
                <a:solidFill>
                  <a:srgbClr val="000000"/>
                </a:solidFill>
              </a:rPr>
              <a:t>34.4 N, 18 - 56 km</a:t>
            </a:r>
          </a:p>
          <a:p>
            <a:pPr fontAlgn="base">
              <a:spcBef>
                <a:spcPct val="0"/>
              </a:spcBef>
              <a:spcAft>
                <a:spcPct val="0"/>
              </a:spcAft>
            </a:pPr>
            <a:r>
              <a:rPr lang="en-US" altLang="en-US" sz="1600">
                <a:solidFill>
                  <a:srgbClr val="000000"/>
                </a:solidFill>
              </a:rPr>
              <a:t>JPL 2002 kinetics</a:t>
            </a:r>
          </a:p>
        </p:txBody>
      </p:sp>
      <p:pic>
        <p:nvPicPr>
          <p:cNvPr id="166917" name="Picture 5"/>
          <p:cNvPicPr>
            <a:picLocks noChangeAspect="1" noChangeArrowheads="1"/>
          </p:cNvPicPr>
          <p:nvPr/>
        </p:nvPicPr>
        <p:blipFill>
          <a:blip r:embed="rId3">
            <a:extLst>
              <a:ext uri="{28A0092B-C50C-407E-A947-70E740481C1C}">
                <a14:useLocalDpi xmlns:a14="http://schemas.microsoft.com/office/drawing/2010/main" val="0"/>
              </a:ext>
            </a:extLst>
          </a:blip>
          <a:srcRect r="6232"/>
          <a:stretch>
            <a:fillRect/>
          </a:stretch>
        </p:blipFill>
        <p:spPr bwMode="auto">
          <a:xfrm>
            <a:off x="5297488" y="2890838"/>
            <a:ext cx="3630612" cy="274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6918" name="Picture 6"/>
          <p:cNvPicPr>
            <a:picLocks noChangeAspect="1" noChangeArrowheads="1"/>
          </p:cNvPicPr>
          <p:nvPr/>
        </p:nvPicPr>
        <p:blipFill>
          <a:blip r:embed="rId4">
            <a:extLst>
              <a:ext uri="{28A0092B-C50C-407E-A947-70E740481C1C}">
                <a14:useLocalDpi xmlns:a14="http://schemas.microsoft.com/office/drawing/2010/main" val="0"/>
              </a:ext>
            </a:extLst>
          </a:blip>
          <a:srcRect r="5638"/>
          <a:stretch>
            <a:fillRect/>
          </a:stretch>
        </p:blipFill>
        <p:spPr bwMode="auto">
          <a:xfrm>
            <a:off x="50800" y="800100"/>
            <a:ext cx="5313363" cy="591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8735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ChangeArrowheads="1"/>
          </p:cNvSpPr>
          <p:nvPr/>
        </p:nvSpPr>
        <p:spPr bwMode="auto">
          <a:xfrm>
            <a:off x="1041400" y="1231900"/>
            <a:ext cx="7112000" cy="5245100"/>
          </a:xfrm>
          <a:prstGeom prst="rect">
            <a:avLst/>
          </a:prstGeom>
          <a:gradFill rotWithShape="0">
            <a:gsLst>
              <a:gs pos="0">
                <a:srgbClr val="0000FF">
                  <a:gamma/>
                  <a:shade val="46275"/>
                  <a:invGamma/>
                </a:srgbClr>
              </a:gs>
              <a:gs pos="100000">
                <a:srgbClr val="0000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lang="en-US" altLang="en-US" sz="1600">
              <a:solidFill>
                <a:srgbClr val="FFFFFF"/>
              </a:solidFill>
            </a:endParaRPr>
          </a:p>
        </p:txBody>
      </p:sp>
      <p:sp>
        <p:nvSpPr>
          <p:cNvPr id="168963" name="Freeform 3"/>
          <p:cNvSpPr>
            <a:spLocks/>
          </p:cNvSpPr>
          <p:nvPr/>
        </p:nvSpPr>
        <p:spPr bwMode="auto">
          <a:xfrm>
            <a:off x="1181100" y="2946400"/>
            <a:ext cx="6959600" cy="3530600"/>
          </a:xfrm>
          <a:custGeom>
            <a:avLst/>
            <a:gdLst>
              <a:gd name="T0" fmla="*/ 1128 w 4384"/>
              <a:gd name="T1" fmla="*/ 784 h 2480"/>
              <a:gd name="T2" fmla="*/ 1392 w 4384"/>
              <a:gd name="T3" fmla="*/ 536 h 2480"/>
              <a:gd name="T4" fmla="*/ 1520 w 4384"/>
              <a:gd name="T5" fmla="*/ 408 h 2480"/>
              <a:gd name="T6" fmla="*/ 1728 w 4384"/>
              <a:gd name="T7" fmla="*/ 264 h 2480"/>
              <a:gd name="T8" fmla="*/ 1832 w 4384"/>
              <a:gd name="T9" fmla="*/ 240 h 2480"/>
              <a:gd name="T10" fmla="*/ 1872 w 4384"/>
              <a:gd name="T11" fmla="*/ 200 h 2480"/>
              <a:gd name="T12" fmla="*/ 2032 w 4384"/>
              <a:gd name="T13" fmla="*/ 96 h 2480"/>
              <a:gd name="T14" fmla="*/ 2296 w 4384"/>
              <a:gd name="T15" fmla="*/ 0 h 2480"/>
              <a:gd name="T16" fmla="*/ 2440 w 4384"/>
              <a:gd name="T17" fmla="*/ 8 h 2480"/>
              <a:gd name="T18" fmla="*/ 2584 w 4384"/>
              <a:gd name="T19" fmla="*/ 48 h 2480"/>
              <a:gd name="T20" fmla="*/ 2792 w 4384"/>
              <a:gd name="T21" fmla="*/ 80 h 2480"/>
              <a:gd name="T22" fmla="*/ 3080 w 4384"/>
              <a:gd name="T23" fmla="*/ 168 h 2480"/>
              <a:gd name="T24" fmla="*/ 3464 w 4384"/>
              <a:gd name="T25" fmla="*/ 136 h 2480"/>
              <a:gd name="T26" fmla="*/ 3600 w 4384"/>
              <a:gd name="T27" fmla="*/ 144 h 2480"/>
              <a:gd name="T28" fmla="*/ 3832 w 4384"/>
              <a:gd name="T29" fmla="*/ 232 h 2480"/>
              <a:gd name="T30" fmla="*/ 3920 w 4384"/>
              <a:gd name="T31" fmla="*/ 288 h 2480"/>
              <a:gd name="T32" fmla="*/ 3944 w 4384"/>
              <a:gd name="T33" fmla="*/ 312 h 2480"/>
              <a:gd name="T34" fmla="*/ 4048 w 4384"/>
              <a:gd name="T35" fmla="*/ 360 h 2480"/>
              <a:gd name="T36" fmla="*/ 4136 w 4384"/>
              <a:gd name="T37" fmla="*/ 400 h 2480"/>
              <a:gd name="T38" fmla="*/ 4288 w 4384"/>
              <a:gd name="T39" fmla="*/ 456 h 2480"/>
              <a:gd name="T40" fmla="*/ 4384 w 4384"/>
              <a:gd name="T41" fmla="*/ 496 h 2480"/>
              <a:gd name="T42" fmla="*/ 4384 w 4384"/>
              <a:gd name="T43" fmla="*/ 2480 h 2480"/>
              <a:gd name="T44" fmla="*/ 0 w 4384"/>
              <a:gd name="T45" fmla="*/ 2480 h 2480"/>
              <a:gd name="T46" fmla="*/ 584 w 4384"/>
              <a:gd name="T47" fmla="*/ 1248 h 2480"/>
              <a:gd name="T48" fmla="*/ 1128 w 4384"/>
              <a:gd name="T49" fmla="*/ 784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84" h="2480">
                <a:moveTo>
                  <a:pt x="1128" y="784"/>
                </a:moveTo>
                <a:cubicBezTo>
                  <a:pt x="1236" y="778"/>
                  <a:pt x="1296" y="546"/>
                  <a:pt x="1392" y="536"/>
                </a:cubicBezTo>
                <a:cubicBezTo>
                  <a:pt x="1440" y="531"/>
                  <a:pt x="1520" y="408"/>
                  <a:pt x="1520" y="408"/>
                </a:cubicBezTo>
                <a:cubicBezTo>
                  <a:pt x="1608" y="386"/>
                  <a:pt x="1644" y="300"/>
                  <a:pt x="1728" y="264"/>
                </a:cubicBezTo>
                <a:cubicBezTo>
                  <a:pt x="1761" y="250"/>
                  <a:pt x="1832" y="240"/>
                  <a:pt x="1832" y="240"/>
                </a:cubicBezTo>
                <a:cubicBezTo>
                  <a:pt x="1928" y="176"/>
                  <a:pt x="1787" y="275"/>
                  <a:pt x="1872" y="200"/>
                </a:cubicBezTo>
                <a:cubicBezTo>
                  <a:pt x="1900" y="175"/>
                  <a:pt x="2003" y="108"/>
                  <a:pt x="2032" y="96"/>
                </a:cubicBezTo>
                <a:cubicBezTo>
                  <a:pt x="2120" y="61"/>
                  <a:pt x="2207" y="30"/>
                  <a:pt x="2296" y="0"/>
                </a:cubicBezTo>
                <a:cubicBezTo>
                  <a:pt x="2344" y="3"/>
                  <a:pt x="2392" y="2"/>
                  <a:pt x="2440" y="8"/>
                </a:cubicBezTo>
                <a:cubicBezTo>
                  <a:pt x="2489" y="14"/>
                  <a:pt x="2536" y="42"/>
                  <a:pt x="2584" y="48"/>
                </a:cubicBezTo>
                <a:cubicBezTo>
                  <a:pt x="2653" y="57"/>
                  <a:pt x="2725" y="62"/>
                  <a:pt x="2792" y="80"/>
                </a:cubicBezTo>
                <a:cubicBezTo>
                  <a:pt x="2889" y="106"/>
                  <a:pt x="2983" y="144"/>
                  <a:pt x="3080" y="168"/>
                </a:cubicBezTo>
                <a:cubicBezTo>
                  <a:pt x="3219" y="160"/>
                  <a:pt x="3321" y="142"/>
                  <a:pt x="3464" y="136"/>
                </a:cubicBezTo>
                <a:cubicBezTo>
                  <a:pt x="3509" y="139"/>
                  <a:pt x="3555" y="138"/>
                  <a:pt x="3600" y="144"/>
                </a:cubicBezTo>
                <a:cubicBezTo>
                  <a:pt x="3681" y="155"/>
                  <a:pt x="3757" y="207"/>
                  <a:pt x="3832" y="232"/>
                </a:cubicBezTo>
                <a:cubicBezTo>
                  <a:pt x="3860" y="253"/>
                  <a:pt x="3893" y="266"/>
                  <a:pt x="3920" y="288"/>
                </a:cubicBezTo>
                <a:cubicBezTo>
                  <a:pt x="3929" y="295"/>
                  <a:pt x="3935" y="305"/>
                  <a:pt x="3944" y="312"/>
                </a:cubicBezTo>
                <a:cubicBezTo>
                  <a:pt x="3975" y="334"/>
                  <a:pt x="4015" y="340"/>
                  <a:pt x="4048" y="360"/>
                </a:cubicBezTo>
                <a:cubicBezTo>
                  <a:pt x="4117" y="402"/>
                  <a:pt x="4070" y="387"/>
                  <a:pt x="4136" y="400"/>
                </a:cubicBezTo>
                <a:cubicBezTo>
                  <a:pt x="4186" y="425"/>
                  <a:pt x="4235" y="440"/>
                  <a:pt x="4288" y="456"/>
                </a:cubicBezTo>
                <a:cubicBezTo>
                  <a:pt x="4305" y="461"/>
                  <a:pt x="4369" y="496"/>
                  <a:pt x="4384" y="496"/>
                </a:cubicBezTo>
                <a:lnTo>
                  <a:pt x="4384" y="2480"/>
                </a:lnTo>
                <a:lnTo>
                  <a:pt x="0" y="2480"/>
                </a:lnTo>
                <a:lnTo>
                  <a:pt x="584" y="1248"/>
                </a:lnTo>
                <a:lnTo>
                  <a:pt x="1128" y="784"/>
                </a:lnTo>
                <a:close/>
              </a:path>
            </a:pathLst>
          </a:custGeom>
          <a:gradFill rotWithShape="0">
            <a:gsLst>
              <a:gs pos="0">
                <a:srgbClr val="008000">
                  <a:gamma/>
                  <a:shade val="0"/>
                  <a:invGamma/>
                </a:srgbClr>
              </a:gs>
              <a:gs pos="100000">
                <a:srgbClr val="008000"/>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64" name="Freeform 4"/>
          <p:cNvSpPr>
            <a:spLocks/>
          </p:cNvSpPr>
          <p:nvPr/>
        </p:nvSpPr>
        <p:spPr bwMode="auto">
          <a:xfrm>
            <a:off x="1041400" y="4271963"/>
            <a:ext cx="4483100" cy="2205037"/>
          </a:xfrm>
          <a:custGeom>
            <a:avLst/>
            <a:gdLst>
              <a:gd name="T0" fmla="*/ 0 w 2824"/>
              <a:gd name="T1" fmla="*/ 93 h 1389"/>
              <a:gd name="T2" fmla="*/ 144 w 2824"/>
              <a:gd name="T3" fmla="*/ 101 h 1389"/>
              <a:gd name="T4" fmla="*/ 464 w 2824"/>
              <a:gd name="T5" fmla="*/ 61 h 1389"/>
              <a:gd name="T6" fmla="*/ 616 w 2824"/>
              <a:gd name="T7" fmla="*/ 29 h 1389"/>
              <a:gd name="T8" fmla="*/ 664 w 2824"/>
              <a:gd name="T9" fmla="*/ 13 h 1389"/>
              <a:gd name="T10" fmla="*/ 688 w 2824"/>
              <a:gd name="T11" fmla="*/ 5 h 1389"/>
              <a:gd name="T12" fmla="*/ 1128 w 2824"/>
              <a:gd name="T13" fmla="*/ 53 h 1389"/>
              <a:gd name="T14" fmla="*/ 1688 w 2824"/>
              <a:gd name="T15" fmla="*/ 253 h 1389"/>
              <a:gd name="T16" fmla="*/ 1944 w 2824"/>
              <a:gd name="T17" fmla="*/ 341 h 1389"/>
              <a:gd name="T18" fmla="*/ 2000 w 2824"/>
              <a:gd name="T19" fmla="*/ 373 h 1389"/>
              <a:gd name="T20" fmla="*/ 2048 w 2824"/>
              <a:gd name="T21" fmla="*/ 389 h 1389"/>
              <a:gd name="T22" fmla="*/ 2152 w 2824"/>
              <a:gd name="T23" fmla="*/ 533 h 1389"/>
              <a:gd name="T24" fmla="*/ 2408 w 2824"/>
              <a:gd name="T25" fmla="*/ 781 h 1389"/>
              <a:gd name="T26" fmla="*/ 2584 w 2824"/>
              <a:gd name="T27" fmla="*/ 997 h 1389"/>
              <a:gd name="T28" fmla="*/ 2664 w 2824"/>
              <a:gd name="T29" fmla="*/ 1101 h 1389"/>
              <a:gd name="T30" fmla="*/ 2792 w 2824"/>
              <a:gd name="T31" fmla="*/ 1269 h 1389"/>
              <a:gd name="T32" fmla="*/ 2800 w 2824"/>
              <a:gd name="T33" fmla="*/ 1301 h 1389"/>
              <a:gd name="T34" fmla="*/ 2816 w 2824"/>
              <a:gd name="T35" fmla="*/ 1333 h 1389"/>
              <a:gd name="T36" fmla="*/ 2824 w 2824"/>
              <a:gd name="T37" fmla="*/ 1389 h 1389"/>
              <a:gd name="T38" fmla="*/ 0 w 2824"/>
              <a:gd name="T39" fmla="*/ 1389 h 1389"/>
              <a:gd name="T40" fmla="*/ 0 w 2824"/>
              <a:gd name="T41" fmla="*/ 93 h 1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24" h="1389">
                <a:moveTo>
                  <a:pt x="0" y="93"/>
                </a:moveTo>
                <a:cubicBezTo>
                  <a:pt x="64" y="104"/>
                  <a:pt x="74" y="109"/>
                  <a:pt x="144" y="101"/>
                </a:cubicBezTo>
                <a:cubicBezTo>
                  <a:pt x="247" y="67"/>
                  <a:pt x="356" y="67"/>
                  <a:pt x="464" y="61"/>
                </a:cubicBezTo>
                <a:cubicBezTo>
                  <a:pt x="514" y="51"/>
                  <a:pt x="566" y="41"/>
                  <a:pt x="616" y="29"/>
                </a:cubicBezTo>
                <a:cubicBezTo>
                  <a:pt x="632" y="25"/>
                  <a:pt x="648" y="18"/>
                  <a:pt x="664" y="13"/>
                </a:cubicBezTo>
                <a:cubicBezTo>
                  <a:pt x="672" y="10"/>
                  <a:pt x="688" y="5"/>
                  <a:pt x="688" y="5"/>
                </a:cubicBezTo>
                <a:cubicBezTo>
                  <a:pt x="888" y="10"/>
                  <a:pt x="969" y="0"/>
                  <a:pt x="1128" y="53"/>
                </a:cubicBezTo>
                <a:cubicBezTo>
                  <a:pt x="1282" y="207"/>
                  <a:pt x="1480" y="210"/>
                  <a:pt x="1688" y="253"/>
                </a:cubicBezTo>
                <a:cubicBezTo>
                  <a:pt x="1787" y="273"/>
                  <a:pt x="1853" y="305"/>
                  <a:pt x="1944" y="341"/>
                </a:cubicBezTo>
                <a:cubicBezTo>
                  <a:pt x="2104" y="405"/>
                  <a:pt x="1870" y="315"/>
                  <a:pt x="2000" y="373"/>
                </a:cubicBezTo>
                <a:cubicBezTo>
                  <a:pt x="2015" y="380"/>
                  <a:pt x="2048" y="389"/>
                  <a:pt x="2048" y="389"/>
                </a:cubicBezTo>
                <a:cubicBezTo>
                  <a:pt x="2083" y="435"/>
                  <a:pt x="2112" y="493"/>
                  <a:pt x="2152" y="533"/>
                </a:cubicBezTo>
                <a:cubicBezTo>
                  <a:pt x="2235" y="616"/>
                  <a:pt x="2336" y="685"/>
                  <a:pt x="2408" y="781"/>
                </a:cubicBezTo>
                <a:cubicBezTo>
                  <a:pt x="2463" y="854"/>
                  <a:pt x="2519" y="932"/>
                  <a:pt x="2584" y="997"/>
                </a:cubicBezTo>
                <a:cubicBezTo>
                  <a:pt x="2598" y="1040"/>
                  <a:pt x="2637" y="1066"/>
                  <a:pt x="2664" y="1101"/>
                </a:cubicBezTo>
                <a:cubicBezTo>
                  <a:pt x="2707" y="1156"/>
                  <a:pt x="2743" y="1220"/>
                  <a:pt x="2792" y="1269"/>
                </a:cubicBezTo>
                <a:cubicBezTo>
                  <a:pt x="2795" y="1280"/>
                  <a:pt x="2796" y="1291"/>
                  <a:pt x="2800" y="1301"/>
                </a:cubicBezTo>
                <a:cubicBezTo>
                  <a:pt x="2804" y="1312"/>
                  <a:pt x="2813" y="1321"/>
                  <a:pt x="2816" y="1333"/>
                </a:cubicBezTo>
                <a:cubicBezTo>
                  <a:pt x="2821" y="1351"/>
                  <a:pt x="2824" y="1389"/>
                  <a:pt x="2824" y="1389"/>
                </a:cubicBezTo>
                <a:lnTo>
                  <a:pt x="0" y="1389"/>
                </a:lnTo>
                <a:lnTo>
                  <a:pt x="0" y="93"/>
                </a:lnTo>
                <a:close/>
              </a:path>
            </a:pathLst>
          </a:custGeom>
          <a:gradFill rotWithShape="0">
            <a:gsLst>
              <a:gs pos="0">
                <a:srgbClr val="00CC00">
                  <a:gamma/>
                  <a:shade val="46275"/>
                  <a:invGamma/>
                </a:srgbClr>
              </a:gs>
              <a:gs pos="50000">
                <a:srgbClr val="00CC00"/>
              </a:gs>
              <a:gs pos="100000">
                <a:srgbClr val="00CC00">
                  <a:gamma/>
                  <a:shade val="46275"/>
                  <a:invGamma/>
                </a:srgbClr>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grpSp>
        <p:nvGrpSpPr>
          <p:cNvPr id="168965" name="Group 5"/>
          <p:cNvGrpSpPr>
            <a:grpSpLocks/>
          </p:cNvGrpSpPr>
          <p:nvPr/>
        </p:nvGrpSpPr>
        <p:grpSpPr bwMode="auto">
          <a:xfrm>
            <a:off x="6575425" y="2960688"/>
            <a:ext cx="104775" cy="219075"/>
            <a:chOff x="4128" y="966"/>
            <a:chExt cx="66" cy="138"/>
          </a:xfrm>
        </p:grpSpPr>
        <p:sp>
          <p:nvSpPr>
            <p:cNvPr id="168966" name="Line 6"/>
            <p:cNvSpPr>
              <a:spLocks noChangeShapeType="1"/>
            </p:cNvSpPr>
            <p:nvPr/>
          </p:nvSpPr>
          <p:spPr bwMode="auto">
            <a:xfrm flipV="1">
              <a:off x="4128" y="968"/>
              <a:ext cx="32" cy="1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67" name="Line 7"/>
            <p:cNvSpPr>
              <a:spLocks noChangeShapeType="1"/>
            </p:cNvSpPr>
            <p:nvPr/>
          </p:nvSpPr>
          <p:spPr bwMode="auto">
            <a:xfrm>
              <a:off x="4161" y="966"/>
              <a:ext cx="33" cy="13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68" name="Line 8"/>
            <p:cNvSpPr>
              <a:spLocks noChangeShapeType="1"/>
            </p:cNvSpPr>
            <p:nvPr/>
          </p:nvSpPr>
          <p:spPr bwMode="auto">
            <a:xfrm>
              <a:off x="4152" y="1029"/>
              <a:ext cx="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69" name="Line 9"/>
            <p:cNvSpPr>
              <a:spLocks noChangeShapeType="1"/>
            </p:cNvSpPr>
            <p:nvPr/>
          </p:nvSpPr>
          <p:spPr bwMode="auto">
            <a:xfrm>
              <a:off x="4140" y="1062"/>
              <a:ext cx="45" cy="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70" name="Line 10"/>
            <p:cNvSpPr>
              <a:spLocks noChangeShapeType="1"/>
            </p:cNvSpPr>
            <p:nvPr/>
          </p:nvSpPr>
          <p:spPr bwMode="auto">
            <a:xfrm flipV="1">
              <a:off x="4128" y="1029"/>
              <a:ext cx="45" cy="6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71" name="Line 11"/>
            <p:cNvSpPr>
              <a:spLocks noChangeShapeType="1"/>
            </p:cNvSpPr>
            <p:nvPr/>
          </p:nvSpPr>
          <p:spPr bwMode="auto">
            <a:xfrm>
              <a:off x="4149" y="1026"/>
              <a:ext cx="42" cy="7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grpSp>
      <p:sp>
        <p:nvSpPr>
          <p:cNvPr id="168972" name="Line 12"/>
          <p:cNvSpPr>
            <a:spLocks noChangeShapeType="1"/>
          </p:cNvSpPr>
          <p:nvPr/>
        </p:nvSpPr>
        <p:spPr bwMode="auto">
          <a:xfrm flipV="1">
            <a:off x="2660650" y="3003550"/>
            <a:ext cx="3962400" cy="1400175"/>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grpSp>
        <p:nvGrpSpPr>
          <p:cNvPr id="168973" name="Group 13"/>
          <p:cNvGrpSpPr>
            <a:grpSpLocks/>
          </p:cNvGrpSpPr>
          <p:nvPr/>
        </p:nvGrpSpPr>
        <p:grpSpPr bwMode="auto">
          <a:xfrm>
            <a:off x="1846263" y="4276725"/>
            <a:ext cx="873125" cy="503238"/>
            <a:chOff x="1245" y="1210"/>
            <a:chExt cx="550" cy="317"/>
          </a:xfrm>
        </p:grpSpPr>
        <p:sp>
          <p:nvSpPr>
            <p:cNvPr id="168974" name="AutoShape 14"/>
            <p:cNvSpPr>
              <a:spLocks noChangeArrowheads="1"/>
            </p:cNvSpPr>
            <p:nvPr/>
          </p:nvSpPr>
          <p:spPr bwMode="auto">
            <a:xfrm rot="-5400000">
              <a:off x="1243" y="1307"/>
              <a:ext cx="225" cy="216"/>
            </a:xfrm>
            <a:prstGeom prst="parallelogram">
              <a:avLst>
                <a:gd name="adj" fmla="val 26042"/>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75" name="AutoShape 15"/>
            <p:cNvSpPr>
              <a:spLocks noChangeArrowheads="1"/>
            </p:cNvSpPr>
            <p:nvPr/>
          </p:nvSpPr>
          <p:spPr bwMode="auto">
            <a:xfrm rot="5400000" flipH="1">
              <a:off x="1480" y="1211"/>
              <a:ext cx="300" cy="331"/>
            </a:xfrm>
            <a:prstGeom prst="parallelogram">
              <a:avLst>
                <a:gd name="adj" fmla="val 44083"/>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76" name="AutoShape 16"/>
            <p:cNvSpPr>
              <a:spLocks noChangeArrowheads="1"/>
            </p:cNvSpPr>
            <p:nvPr/>
          </p:nvSpPr>
          <p:spPr bwMode="auto">
            <a:xfrm rot="9609701" flipH="1">
              <a:off x="1245" y="1210"/>
              <a:ext cx="545" cy="119"/>
            </a:xfrm>
            <a:prstGeom prst="parallelogram">
              <a:avLst>
                <a:gd name="adj" fmla="val 160527"/>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grpSp>
      <p:sp>
        <p:nvSpPr>
          <p:cNvPr id="168977" name="Rectangle 17"/>
          <p:cNvSpPr>
            <a:spLocks noChangeArrowheads="1"/>
          </p:cNvSpPr>
          <p:nvPr/>
        </p:nvSpPr>
        <p:spPr bwMode="auto">
          <a:xfrm rot="-1539552">
            <a:off x="3190875" y="1690688"/>
            <a:ext cx="322263" cy="345122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78" name="Oval 18"/>
          <p:cNvSpPr>
            <a:spLocks noChangeArrowheads="1"/>
          </p:cNvSpPr>
          <p:nvPr/>
        </p:nvSpPr>
        <p:spPr bwMode="auto">
          <a:xfrm>
            <a:off x="2463800" y="1739900"/>
            <a:ext cx="330200" cy="3302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grpSp>
        <p:nvGrpSpPr>
          <p:cNvPr id="168979" name="Group 19"/>
          <p:cNvGrpSpPr>
            <a:grpSpLocks/>
          </p:cNvGrpSpPr>
          <p:nvPr/>
        </p:nvGrpSpPr>
        <p:grpSpPr bwMode="auto">
          <a:xfrm>
            <a:off x="3897313" y="4824413"/>
            <a:ext cx="376237" cy="455612"/>
            <a:chOff x="2465" y="721"/>
            <a:chExt cx="237" cy="287"/>
          </a:xfrm>
        </p:grpSpPr>
        <p:sp>
          <p:nvSpPr>
            <p:cNvPr id="168980" name="AutoShape 20"/>
            <p:cNvSpPr>
              <a:spLocks noChangeArrowheads="1"/>
            </p:cNvSpPr>
            <p:nvPr/>
          </p:nvSpPr>
          <p:spPr bwMode="auto">
            <a:xfrm>
              <a:off x="2472" y="816"/>
              <a:ext cx="224" cy="192"/>
            </a:xfrm>
            <a:prstGeom prst="can">
              <a:avLst>
                <a:gd name="adj" fmla="val 25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81" name="Arc 21"/>
            <p:cNvSpPr>
              <a:spLocks/>
            </p:cNvSpPr>
            <p:nvPr/>
          </p:nvSpPr>
          <p:spPr bwMode="auto">
            <a:xfrm>
              <a:off x="2465" y="721"/>
              <a:ext cx="237" cy="120"/>
            </a:xfrm>
            <a:custGeom>
              <a:avLst/>
              <a:gdLst>
                <a:gd name="G0" fmla="+- 21600 0 0"/>
                <a:gd name="G1" fmla="+- 21600 0 0"/>
                <a:gd name="G2" fmla="+- 21600 0 0"/>
                <a:gd name="T0" fmla="*/ 0 w 43200"/>
                <a:gd name="T1" fmla="*/ 21539 h 21600"/>
                <a:gd name="T2" fmla="*/ 43200 w 43200"/>
                <a:gd name="T3" fmla="*/ 21600 h 21600"/>
                <a:gd name="T4" fmla="*/ 21600 w 43200"/>
                <a:gd name="T5" fmla="*/ 21600 h 21600"/>
              </a:gdLst>
              <a:ahLst/>
              <a:cxnLst>
                <a:cxn ang="0">
                  <a:pos x="T0" y="T1"/>
                </a:cxn>
                <a:cxn ang="0">
                  <a:pos x="T2" y="T3"/>
                </a:cxn>
                <a:cxn ang="0">
                  <a:pos x="T4" y="T5"/>
                </a:cxn>
              </a:cxnLst>
              <a:rect l="0" t="0" r="r" b="b"/>
              <a:pathLst>
                <a:path w="43200" h="21600" fill="none" extrusionOk="0">
                  <a:moveTo>
                    <a:pt x="0" y="21539"/>
                  </a:moveTo>
                  <a:cubicBezTo>
                    <a:pt x="33" y="9633"/>
                    <a:pt x="9694" y="0"/>
                    <a:pt x="21600" y="0"/>
                  </a:cubicBezTo>
                  <a:cubicBezTo>
                    <a:pt x="33529" y="0"/>
                    <a:pt x="43200" y="9670"/>
                    <a:pt x="43200" y="21600"/>
                  </a:cubicBezTo>
                </a:path>
                <a:path w="43200" h="21600" stroke="0" extrusionOk="0">
                  <a:moveTo>
                    <a:pt x="0" y="21539"/>
                  </a:moveTo>
                  <a:cubicBezTo>
                    <a:pt x="33" y="9633"/>
                    <a:pt x="9694" y="0"/>
                    <a:pt x="21600" y="0"/>
                  </a:cubicBezTo>
                  <a:cubicBezTo>
                    <a:pt x="33529" y="0"/>
                    <a:pt x="43200" y="9670"/>
                    <a:pt x="43200" y="21600"/>
                  </a:cubicBezTo>
                  <a:lnTo>
                    <a:pt x="21600" y="21600"/>
                  </a:ln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grpSp>
      <p:sp>
        <p:nvSpPr>
          <p:cNvPr id="168982" name="Text Box 22"/>
          <p:cNvSpPr txBox="1">
            <a:spLocks noChangeArrowheads="1"/>
          </p:cNvSpPr>
          <p:nvPr/>
        </p:nvSpPr>
        <p:spPr bwMode="auto">
          <a:xfrm>
            <a:off x="5381625" y="3443288"/>
            <a:ext cx="28876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2000">
                <a:solidFill>
                  <a:srgbClr val="FFFFFF"/>
                </a:solidFill>
              </a:rPr>
              <a:t>Long path DOAS</a:t>
            </a:r>
          </a:p>
          <a:p>
            <a:pPr fontAlgn="base">
              <a:spcBef>
                <a:spcPct val="0"/>
              </a:spcBef>
              <a:spcAft>
                <a:spcPct val="0"/>
              </a:spcAft>
            </a:pPr>
            <a:r>
              <a:rPr lang="en-US" altLang="en-US" sz="2000">
                <a:solidFill>
                  <a:srgbClr val="FFFFFF"/>
                </a:solidFill>
              </a:rPr>
              <a:t>(NO</a:t>
            </a:r>
            <a:r>
              <a:rPr lang="en-US" altLang="en-US" sz="2000" baseline="-25000">
                <a:solidFill>
                  <a:srgbClr val="FFFFFF"/>
                </a:solidFill>
              </a:rPr>
              <a:t>3</a:t>
            </a:r>
            <a:r>
              <a:rPr lang="en-US" altLang="en-US" sz="2000">
                <a:solidFill>
                  <a:srgbClr val="FFFFFF"/>
                </a:solidFill>
              </a:rPr>
              <a:t> concentration</a:t>
            </a:r>
          </a:p>
          <a:p>
            <a:pPr fontAlgn="base">
              <a:spcBef>
                <a:spcPct val="0"/>
              </a:spcBef>
              <a:spcAft>
                <a:spcPct val="0"/>
              </a:spcAft>
            </a:pPr>
            <a:r>
              <a:rPr lang="en-US" altLang="en-US" sz="2000">
                <a:solidFill>
                  <a:srgbClr val="FFFFFF"/>
                </a:solidFill>
              </a:rPr>
              <a:t>in boundary layer)</a:t>
            </a:r>
          </a:p>
        </p:txBody>
      </p:sp>
      <p:sp>
        <p:nvSpPr>
          <p:cNvPr id="168983" name="Text Box 23"/>
          <p:cNvSpPr txBox="1">
            <a:spLocks noChangeArrowheads="1"/>
          </p:cNvSpPr>
          <p:nvPr/>
        </p:nvSpPr>
        <p:spPr bwMode="auto">
          <a:xfrm>
            <a:off x="3133725" y="1636713"/>
            <a:ext cx="25892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000">
                <a:solidFill>
                  <a:srgbClr val="FFFFFF"/>
                </a:solidFill>
              </a:rPr>
              <a:t>Lunar occultation</a:t>
            </a:r>
          </a:p>
          <a:p>
            <a:pPr fontAlgn="base">
              <a:spcBef>
                <a:spcPct val="0"/>
              </a:spcBef>
              <a:spcAft>
                <a:spcPct val="0"/>
              </a:spcAft>
            </a:pPr>
            <a:r>
              <a:rPr lang="en-US" altLang="en-US" sz="2000">
                <a:solidFill>
                  <a:srgbClr val="FFFFFF"/>
                </a:solidFill>
              </a:rPr>
              <a:t>(NO</a:t>
            </a:r>
            <a:r>
              <a:rPr lang="en-US" altLang="en-US" sz="2000" baseline="-25000">
                <a:solidFill>
                  <a:srgbClr val="FFFFFF"/>
                </a:solidFill>
              </a:rPr>
              <a:t>3</a:t>
            </a:r>
            <a:r>
              <a:rPr lang="en-US" altLang="en-US" sz="2000">
                <a:solidFill>
                  <a:srgbClr val="FFFFFF"/>
                </a:solidFill>
              </a:rPr>
              <a:t> vertical column)</a:t>
            </a:r>
          </a:p>
        </p:txBody>
      </p:sp>
      <p:sp>
        <p:nvSpPr>
          <p:cNvPr id="168984" name="Rectangle 24"/>
          <p:cNvSpPr>
            <a:spLocks noGrp="1" noChangeArrowheads="1"/>
          </p:cNvSpPr>
          <p:nvPr>
            <p:ph type="title"/>
          </p:nvPr>
        </p:nvSpPr>
        <p:spPr>
          <a:xfrm>
            <a:off x="353219" y="273844"/>
            <a:ext cx="8488362" cy="1143000"/>
          </a:xfrm>
        </p:spPr>
        <p:txBody>
          <a:bodyPr/>
          <a:lstStyle/>
          <a:p>
            <a:r>
              <a:rPr lang="en-US" altLang="en-US" sz="2800" u="sng" dirty="0">
                <a:solidFill>
                  <a:schemeClr val="accent2"/>
                </a:solidFill>
                <a:latin typeface="Calibri" panose="020F0502020204030204" pitchFamily="34" charset="0"/>
              </a:rPr>
              <a:t>Simultaneous NO</a:t>
            </a:r>
            <a:r>
              <a:rPr lang="en-US" altLang="en-US" sz="2800" u="sng" baseline="-25000" dirty="0">
                <a:solidFill>
                  <a:schemeClr val="accent2"/>
                </a:solidFill>
                <a:latin typeface="Calibri" panose="020F0502020204030204" pitchFamily="34" charset="0"/>
              </a:rPr>
              <a:t>3</a:t>
            </a:r>
            <a:r>
              <a:rPr lang="en-US" altLang="en-US" sz="2800" u="sng" dirty="0">
                <a:solidFill>
                  <a:schemeClr val="accent2"/>
                </a:solidFill>
                <a:latin typeface="Calibri" panose="020F0502020204030204" pitchFamily="34" charset="0"/>
              </a:rPr>
              <a:t> Boundary Layer/</a:t>
            </a:r>
            <a:br>
              <a:rPr lang="en-US" altLang="en-US" sz="2800" u="sng" dirty="0">
                <a:solidFill>
                  <a:schemeClr val="accent2"/>
                </a:solidFill>
                <a:latin typeface="Calibri" panose="020F0502020204030204" pitchFamily="34" charset="0"/>
              </a:rPr>
            </a:br>
            <a:r>
              <a:rPr lang="en-US" altLang="en-US" sz="2800" u="sng" dirty="0">
                <a:solidFill>
                  <a:schemeClr val="accent2"/>
                </a:solidFill>
                <a:latin typeface="Calibri" panose="020F0502020204030204" pitchFamily="34" charset="0"/>
              </a:rPr>
              <a:t>Total Column Measurements</a:t>
            </a:r>
            <a:br>
              <a:rPr lang="en-US" altLang="en-US" sz="3200" u="sng" dirty="0">
                <a:solidFill>
                  <a:schemeClr val="accent2"/>
                </a:solidFill>
                <a:latin typeface="Calibri" panose="020F0502020204030204" pitchFamily="34" charset="0"/>
              </a:rPr>
            </a:br>
            <a:endParaRPr lang="en-US" altLang="en-US" sz="3200" u="sng" dirty="0">
              <a:solidFill>
                <a:schemeClr val="accent2"/>
              </a:solidFill>
              <a:latin typeface="Calibri" panose="020F0502020204030204" pitchFamily="34" charset="0"/>
            </a:endParaRPr>
          </a:p>
        </p:txBody>
      </p:sp>
      <p:sp>
        <p:nvSpPr>
          <p:cNvPr id="168985" name="AutoShape 25"/>
          <p:cNvSpPr>
            <a:spLocks noChangeArrowheads="1"/>
          </p:cNvSpPr>
          <p:nvPr/>
        </p:nvSpPr>
        <p:spPr bwMode="auto">
          <a:xfrm rot="4229204">
            <a:off x="4648994" y="3405981"/>
            <a:ext cx="293688" cy="460375"/>
          </a:xfrm>
          <a:prstGeom prst="upDownArrow">
            <a:avLst>
              <a:gd name="adj1" fmla="val 50000"/>
              <a:gd name="adj2" fmla="val 31351"/>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86" name="Text Box 26"/>
          <p:cNvSpPr txBox="1">
            <a:spLocks noChangeArrowheads="1"/>
          </p:cNvSpPr>
          <p:nvPr/>
        </p:nvSpPr>
        <p:spPr bwMode="auto">
          <a:xfrm>
            <a:off x="1322388" y="4805363"/>
            <a:ext cx="1493837"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b="1">
                <a:solidFill>
                  <a:srgbClr val="FFFFFF"/>
                </a:solidFill>
              </a:rPr>
              <a:t>UCLA DOAS</a:t>
            </a:r>
          </a:p>
          <a:p>
            <a:pPr fontAlgn="base">
              <a:spcBef>
                <a:spcPct val="0"/>
              </a:spcBef>
              <a:spcAft>
                <a:spcPct val="0"/>
              </a:spcAft>
            </a:pPr>
            <a:r>
              <a:rPr lang="en-US" altLang="en-US" sz="1600" b="1">
                <a:solidFill>
                  <a:srgbClr val="FFFFFF"/>
                </a:solidFill>
              </a:rPr>
              <a:t>Spectrometer</a:t>
            </a:r>
          </a:p>
        </p:txBody>
      </p:sp>
      <p:sp>
        <p:nvSpPr>
          <p:cNvPr id="168988" name="Text Box 28"/>
          <p:cNvSpPr txBox="1">
            <a:spLocks noChangeArrowheads="1"/>
          </p:cNvSpPr>
          <p:nvPr/>
        </p:nvSpPr>
        <p:spPr bwMode="auto">
          <a:xfrm>
            <a:off x="3433763" y="5297488"/>
            <a:ext cx="15621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b="1" dirty="0">
                <a:solidFill>
                  <a:srgbClr val="FFFFFF"/>
                </a:solidFill>
              </a:rPr>
              <a:t>JPL MUGS</a:t>
            </a:r>
          </a:p>
          <a:p>
            <a:pPr fontAlgn="base">
              <a:spcBef>
                <a:spcPct val="0"/>
              </a:spcBef>
              <a:spcAft>
                <a:spcPct val="0"/>
              </a:spcAft>
            </a:pPr>
            <a:r>
              <a:rPr lang="en-US" altLang="en-US" sz="1600" b="1" dirty="0">
                <a:solidFill>
                  <a:srgbClr val="FFFFFF"/>
                </a:solidFill>
              </a:rPr>
              <a:t>(Grating</a:t>
            </a:r>
          </a:p>
          <a:p>
            <a:pPr fontAlgn="base">
              <a:spcBef>
                <a:spcPct val="0"/>
              </a:spcBef>
              <a:spcAft>
                <a:spcPct val="0"/>
              </a:spcAft>
            </a:pPr>
            <a:r>
              <a:rPr lang="en-US" altLang="en-US" sz="1600" b="1" dirty="0">
                <a:solidFill>
                  <a:srgbClr val="FFFFFF"/>
                </a:solidFill>
              </a:rPr>
              <a:t>Spectrometer)</a:t>
            </a:r>
          </a:p>
        </p:txBody>
      </p:sp>
      <p:sp>
        <p:nvSpPr>
          <p:cNvPr id="168989" name="AutoShape 29"/>
          <p:cNvSpPr>
            <a:spLocks noChangeArrowheads="1"/>
          </p:cNvSpPr>
          <p:nvPr/>
        </p:nvSpPr>
        <p:spPr bwMode="auto">
          <a:xfrm rot="11906431">
            <a:off x="6484938" y="2852738"/>
            <a:ext cx="268287" cy="306387"/>
          </a:xfrm>
          <a:prstGeom prst="rtTriangle">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68991" name="Rectangle 31"/>
          <p:cNvSpPr>
            <a:spLocks noChangeArrowheads="1"/>
          </p:cNvSpPr>
          <p:nvPr/>
        </p:nvSpPr>
        <p:spPr bwMode="auto">
          <a:xfrm>
            <a:off x="6697663" y="2979738"/>
            <a:ext cx="15287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b="1">
                <a:solidFill>
                  <a:srgbClr val="FFFFFF"/>
                </a:solidFill>
              </a:rPr>
              <a:t>Retroreflector</a:t>
            </a:r>
          </a:p>
        </p:txBody>
      </p:sp>
      <p:sp>
        <p:nvSpPr>
          <p:cNvPr id="168992" name="Text Box 32"/>
          <p:cNvSpPr txBox="1">
            <a:spLocks noChangeArrowheads="1"/>
          </p:cNvSpPr>
          <p:nvPr/>
        </p:nvSpPr>
        <p:spPr bwMode="auto">
          <a:xfrm rot="-1155502">
            <a:off x="3800475" y="3189288"/>
            <a:ext cx="2089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en-US" sz="1600" b="1">
                <a:solidFill>
                  <a:srgbClr val="FFFFFF"/>
                </a:solidFill>
              </a:rPr>
              <a:t>6.6 km path length</a:t>
            </a:r>
          </a:p>
        </p:txBody>
      </p:sp>
      <p:sp>
        <p:nvSpPr>
          <p:cNvPr id="168993" name="Text Box 33"/>
          <p:cNvSpPr txBox="1">
            <a:spLocks noChangeArrowheads="1"/>
          </p:cNvSpPr>
          <p:nvPr/>
        </p:nvSpPr>
        <p:spPr bwMode="auto">
          <a:xfrm>
            <a:off x="1050925" y="3659188"/>
            <a:ext cx="1689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a:solidFill>
                  <a:srgbClr val="FFFFFF"/>
                </a:solidFill>
              </a:rPr>
              <a:t>Table Mtn.</a:t>
            </a:r>
          </a:p>
        </p:txBody>
      </p:sp>
      <p:sp>
        <p:nvSpPr>
          <p:cNvPr id="168994" name="Text Box 34"/>
          <p:cNvSpPr txBox="1">
            <a:spLocks noChangeArrowheads="1"/>
          </p:cNvSpPr>
          <p:nvPr/>
        </p:nvSpPr>
        <p:spPr bwMode="auto">
          <a:xfrm>
            <a:off x="5589588" y="2400300"/>
            <a:ext cx="1774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b="1">
                <a:solidFill>
                  <a:srgbClr val="FFFFFF"/>
                </a:solidFill>
              </a:rPr>
              <a:t>Blue Ridge</a:t>
            </a:r>
          </a:p>
        </p:txBody>
      </p:sp>
    </p:spTree>
    <p:extLst>
      <p:ext uri="{BB962C8B-B14F-4D97-AF65-F5344CB8AC3E}">
        <p14:creationId xmlns:p14="http://schemas.microsoft.com/office/powerpoint/2010/main" val="1664474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00" y="4254500"/>
            <a:ext cx="2578100" cy="234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9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2950" y="4205288"/>
            <a:ext cx="2578100"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9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7150" y="4143375"/>
            <a:ext cx="2578100" cy="249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99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988" y="720725"/>
            <a:ext cx="8582025" cy="284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9990" name="Text Box 6"/>
          <p:cNvSpPr txBox="1">
            <a:spLocks noChangeArrowheads="1"/>
          </p:cNvSpPr>
          <p:nvPr/>
        </p:nvSpPr>
        <p:spPr bwMode="auto">
          <a:xfrm>
            <a:off x="6496050" y="1114425"/>
            <a:ext cx="16097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400">
                <a:solidFill>
                  <a:srgbClr val="000000"/>
                </a:solidFill>
              </a:rPr>
              <a:t>June 2004</a:t>
            </a:r>
          </a:p>
        </p:txBody>
      </p:sp>
      <p:sp>
        <p:nvSpPr>
          <p:cNvPr id="169991" name="Text Box 7"/>
          <p:cNvSpPr txBox="1">
            <a:spLocks noChangeArrowheads="1"/>
          </p:cNvSpPr>
          <p:nvPr/>
        </p:nvSpPr>
        <p:spPr bwMode="auto">
          <a:xfrm>
            <a:off x="800100" y="234950"/>
            <a:ext cx="77589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800" u="sng" dirty="0">
                <a:solidFill>
                  <a:schemeClr val="accent2"/>
                </a:solidFill>
                <a:latin typeface="Calibri" panose="020F0502020204030204" pitchFamily="34" charset="0"/>
                <a:ea typeface="+mj-ea"/>
                <a:cs typeface="+mj-cs"/>
              </a:rPr>
              <a:t>Example Comparison: Column vs. Free Troposphere</a:t>
            </a:r>
          </a:p>
        </p:txBody>
      </p:sp>
      <p:sp>
        <p:nvSpPr>
          <p:cNvPr id="169997" name="Text Box 13"/>
          <p:cNvSpPr txBox="1">
            <a:spLocks noChangeArrowheads="1"/>
          </p:cNvSpPr>
          <p:nvPr/>
        </p:nvSpPr>
        <p:spPr bwMode="auto">
          <a:xfrm>
            <a:off x="1998663" y="1125538"/>
            <a:ext cx="194232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000" dirty="0">
                <a:solidFill>
                  <a:srgbClr val="FF0000"/>
                </a:solidFill>
                <a:latin typeface="Times New Roman" panose="02020603050405020304" pitchFamily="18" charset="0"/>
              </a:rPr>
              <a:t>Vertical Column</a:t>
            </a:r>
          </a:p>
          <a:p>
            <a:pPr fontAlgn="base">
              <a:spcBef>
                <a:spcPct val="0"/>
              </a:spcBef>
              <a:spcAft>
                <a:spcPct val="0"/>
              </a:spcAft>
            </a:pPr>
            <a:r>
              <a:rPr lang="en-US" altLang="en-US" sz="2000" dirty="0">
                <a:solidFill>
                  <a:srgbClr val="000000"/>
                </a:solidFill>
                <a:latin typeface="Times New Roman" panose="02020603050405020304" pitchFamily="18" charset="0"/>
              </a:rPr>
              <a:t>Free Trop. </a:t>
            </a:r>
          </a:p>
        </p:txBody>
      </p:sp>
      <p:sp>
        <p:nvSpPr>
          <p:cNvPr id="169998" name="Line 14"/>
          <p:cNvSpPr>
            <a:spLocks noChangeShapeType="1"/>
          </p:cNvSpPr>
          <p:nvPr/>
        </p:nvSpPr>
        <p:spPr bwMode="auto">
          <a:xfrm>
            <a:off x="1550988" y="1330325"/>
            <a:ext cx="422275" cy="0"/>
          </a:xfrm>
          <a:prstGeom prst="line">
            <a:avLst/>
          </a:prstGeom>
          <a:noFill/>
          <a:ln w="254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70000" name="Line 16"/>
          <p:cNvSpPr>
            <a:spLocks noChangeShapeType="1"/>
          </p:cNvSpPr>
          <p:nvPr/>
        </p:nvSpPr>
        <p:spPr bwMode="auto">
          <a:xfrm>
            <a:off x="1576388" y="1638300"/>
            <a:ext cx="34607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3600">
              <a:solidFill>
                <a:srgbClr val="000000"/>
              </a:solidFill>
              <a:latin typeface="Times New Roman" panose="02020603050405020304" pitchFamily="18" charset="0"/>
            </a:endParaRPr>
          </a:p>
        </p:txBody>
      </p:sp>
      <p:sp>
        <p:nvSpPr>
          <p:cNvPr id="170001" name="Text Box 17"/>
          <p:cNvSpPr txBox="1">
            <a:spLocks noChangeArrowheads="1"/>
          </p:cNvSpPr>
          <p:nvPr/>
        </p:nvSpPr>
        <p:spPr bwMode="auto">
          <a:xfrm>
            <a:off x="3576638" y="3594100"/>
            <a:ext cx="19591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2800" u="sng" dirty="0">
                <a:solidFill>
                  <a:srgbClr val="000000"/>
                </a:solidFill>
                <a:latin typeface="Calibri" panose="020F0502020204030204" pitchFamily="34" charset="0"/>
              </a:rPr>
              <a:t>Correlations</a:t>
            </a:r>
          </a:p>
        </p:txBody>
      </p:sp>
      <p:sp>
        <p:nvSpPr>
          <p:cNvPr id="170002" name="Text Box 18"/>
          <p:cNvSpPr txBox="1">
            <a:spLocks noChangeArrowheads="1"/>
          </p:cNvSpPr>
          <p:nvPr/>
        </p:nvSpPr>
        <p:spPr bwMode="auto">
          <a:xfrm rot="16200000">
            <a:off x="-57944" y="4934744"/>
            <a:ext cx="8397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a:solidFill>
                  <a:srgbClr val="000000"/>
                </a:solidFill>
                <a:latin typeface="Times New Roman" panose="02020603050405020304" pitchFamily="18" charset="0"/>
              </a:rPr>
              <a:t>Column</a:t>
            </a:r>
          </a:p>
        </p:txBody>
      </p:sp>
      <p:sp>
        <p:nvSpPr>
          <p:cNvPr id="170003" name="Text Box 19"/>
          <p:cNvSpPr txBox="1">
            <a:spLocks noChangeArrowheads="1"/>
          </p:cNvSpPr>
          <p:nvPr/>
        </p:nvSpPr>
        <p:spPr bwMode="auto">
          <a:xfrm>
            <a:off x="786818" y="6429961"/>
            <a:ext cx="21950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dirty="0">
                <a:solidFill>
                  <a:srgbClr val="000000"/>
                </a:solidFill>
                <a:latin typeface="Times New Roman" panose="02020603050405020304" pitchFamily="18" charset="0"/>
              </a:rPr>
              <a:t>Free Trop. Mixing Ratio</a:t>
            </a:r>
          </a:p>
        </p:txBody>
      </p:sp>
      <p:sp>
        <p:nvSpPr>
          <p:cNvPr id="170004" name="Text Box 20"/>
          <p:cNvSpPr txBox="1">
            <a:spLocks noChangeArrowheads="1"/>
          </p:cNvSpPr>
          <p:nvPr/>
        </p:nvSpPr>
        <p:spPr bwMode="auto">
          <a:xfrm rot="16200000">
            <a:off x="2783681" y="5025232"/>
            <a:ext cx="8397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a:solidFill>
                  <a:srgbClr val="000000"/>
                </a:solidFill>
                <a:latin typeface="Times New Roman" panose="02020603050405020304" pitchFamily="18" charset="0"/>
              </a:rPr>
              <a:t>Column</a:t>
            </a:r>
          </a:p>
        </p:txBody>
      </p:sp>
      <p:sp>
        <p:nvSpPr>
          <p:cNvPr id="170006" name="Text Box 22"/>
          <p:cNvSpPr txBox="1">
            <a:spLocks noChangeArrowheads="1"/>
          </p:cNvSpPr>
          <p:nvPr/>
        </p:nvSpPr>
        <p:spPr bwMode="auto">
          <a:xfrm rot="16200000">
            <a:off x="5895181" y="5139532"/>
            <a:ext cx="8397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a:solidFill>
                  <a:srgbClr val="000000"/>
                </a:solidFill>
                <a:latin typeface="Times New Roman" panose="02020603050405020304" pitchFamily="18" charset="0"/>
              </a:rPr>
              <a:t>Column</a:t>
            </a:r>
          </a:p>
        </p:txBody>
      </p:sp>
      <p:sp>
        <p:nvSpPr>
          <p:cNvPr id="22" name="Text Box 19"/>
          <p:cNvSpPr txBox="1">
            <a:spLocks noChangeArrowheads="1"/>
          </p:cNvSpPr>
          <p:nvPr/>
        </p:nvSpPr>
        <p:spPr bwMode="auto">
          <a:xfrm>
            <a:off x="3665962" y="6445519"/>
            <a:ext cx="21950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dirty="0">
                <a:solidFill>
                  <a:srgbClr val="000000"/>
                </a:solidFill>
                <a:latin typeface="Times New Roman" panose="02020603050405020304" pitchFamily="18" charset="0"/>
              </a:rPr>
              <a:t>Free Trop. Mixing Ratio</a:t>
            </a:r>
          </a:p>
        </p:txBody>
      </p:sp>
      <p:sp>
        <p:nvSpPr>
          <p:cNvPr id="23" name="Text Box 19"/>
          <p:cNvSpPr txBox="1">
            <a:spLocks noChangeArrowheads="1"/>
          </p:cNvSpPr>
          <p:nvPr/>
        </p:nvSpPr>
        <p:spPr bwMode="auto">
          <a:xfrm>
            <a:off x="6878463" y="6429961"/>
            <a:ext cx="21950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altLang="en-US" sz="1600" dirty="0">
                <a:solidFill>
                  <a:srgbClr val="000000"/>
                </a:solidFill>
                <a:latin typeface="Times New Roman" panose="02020603050405020304" pitchFamily="18" charset="0"/>
              </a:rPr>
              <a:t>Free Trop. Mixing Ratio</a:t>
            </a:r>
          </a:p>
        </p:txBody>
      </p:sp>
    </p:spTree>
    <p:extLst>
      <p:ext uri="{BB962C8B-B14F-4D97-AF65-F5344CB8AC3E}">
        <p14:creationId xmlns:p14="http://schemas.microsoft.com/office/powerpoint/2010/main" val="1974156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8190" y="1490905"/>
            <a:ext cx="8247619" cy="3876190"/>
          </a:xfrm>
          <a:prstGeom prst="rect">
            <a:avLst/>
          </a:prstGeom>
        </p:spPr>
      </p:pic>
      <p:sp>
        <p:nvSpPr>
          <p:cNvPr id="3" name="TextBox 2"/>
          <p:cNvSpPr txBox="1"/>
          <p:nvPr/>
        </p:nvSpPr>
        <p:spPr>
          <a:xfrm>
            <a:off x="6179574" y="5367095"/>
            <a:ext cx="1967718" cy="276999"/>
          </a:xfrm>
          <a:prstGeom prst="rect">
            <a:avLst/>
          </a:prstGeom>
          <a:noFill/>
        </p:spPr>
        <p:txBody>
          <a:bodyPr wrap="none" rtlCol="0">
            <a:spAutoFit/>
          </a:bodyPr>
          <a:lstStyle/>
          <a:p>
            <a:r>
              <a:rPr lang="en-US" sz="1200" dirty="0"/>
              <a:t>Wagner et al., AMT (2011)</a:t>
            </a:r>
          </a:p>
        </p:txBody>
      </p:sp>
      <p:sp>
        <p:nvSpPr>
          <p:cNvPr id="9" name="TextBox 8"/>
          <p:cNvSpPr txBox="1"/>
          <p:nvPr/>
        </p:nvSpPr>
        <p:spPr>
          <a:xfrm>
            <a:off x="1733005" y="139337"/>
            <a:ext cx="5170262" cy="954107"/>
          </a:xfrm>
          <a:prstGeom prst="rect">
            <a:avLst/>
          </a:prstGeom>
          <a:noFill/>
        </p:spPr>
        <p:txBody>
          <a:bodyPr wrap="none" rtlCol="0">
            <a:spAutoFit/>
          </a:bodyPr>
          <a:lstStyle/>
          <a:p>
            <a:pPr algn="ctr"/>
            <a:r>
              <a:rPr lang="en-US" sz="2800" dirty="0">
                <a:latin typeface="Calibri" panose="020F0502020204030204" pitchFamily="34" charset="0"/>
              </a:rPr>
              <a:t>NOAA in situ CRDS Instrument for </a:t>
            </a:r>
          </a:p>
          <a:p>
            <a:pPr algn="ctr"/>
            <a:r>
              <a:rPr lang="en-US" sz="2800" dirty="0">
                <a:latin typeface="Calibri" panose="020F0502020204030204" pitchFamily="34" charset="0"/>
              </a:rPr>
              <a:t>NO, NO</a:t>
            </a:r>
            <a:r>
              <a:rPr lang="en-US" sz="2800" baseline="-25000" dirty="0">
                <a:latin typeface="Calibri" panose="020F0502020204030204" pitchFamily="34" charset="0"/>
              </a:rPr>
              <a:t>2</a:t>
            </a:r>
            <a:r>
              <a:rPr lang="en-US" sz="2800" dirty="0">
                <a:latin typeface="Calibri" panose="020F0502020204030204" pitchFamily="34" charset="0"/>
              </a:rPr>
              <a:t>, NO</a:t>
            </a:r>
            <a:r>
              <a:rPr lang="en-US" sz="2800" baseline="-25000" dirty="0">
                <a:latin typeface="Calibri" panose="020F0502020204030204" pitchFamily="34" charset="0"/>
              </a:rPr>
              <a:t>3</a:t>
            </a:r>
            <a:r>
              <a:rPr lang="en-US" sz="2800" dirty="0">
                <a:latin typeface="Calibri" panose="020F0502020204030204" pitchFamily="34" charset="0"/>
              </a:rPr>
              <a:t>, N</a:t>
            </a:r>
            <a:r>
              <a:rPr lang="en-US" sz="2800" baseline="-25000" dirty="0">
                <a:latin typeface="Calibri" panose="020F0502020204030204" pitchFamily="34" charset="0"/>
              </a:rPr>
              <a:t>2</a:t>
            </a:r>
            <a:r>
              <a:rPr lang="en-US" sz="2800" dirty="0">
                <a:latin typeface="Calibri" panose="020F0502020204030204" pitchFamily="34" charset="0"/>
              </a:rPr>
              <a:t>O</a:t>
            </a:r>
            <a:r>
              <a:rPr lang="en-US" sz="2800" baseline="-25000" dirty="0">
                <a:latin typeface="Calibri" panose="020F0502020204030204" pitchFamily="34" charset="0"/>
              </a:rPr>
              <a:t>5</a:t>
            </a:r>
            <a:r>
              <a:rPr lang="en-US" sz="2800" dirty="0">
                <a:latin typeface="Calibri" panose="020F0502020204030204" pitchFamily="34" charset="0"/>
              </a:rPr>
              <a:t>, </a:t>
            </a:r>
            <a:r>
              <a:rPr lang="en-US" sz="2800" dirty="0" err="1">
                <a:latin typeface="Calibri" panose="020F0502020204030204" pitchFamily="34" charset="0"/>
              </a:rPr>
              <a:t>NO</a:t>
            </a:r>
            <a:r>
              <a:rPr lang="en-US" sz="2800" baseline="-25000" dirty="0" err="1">
                <a:latin typeface="Calibri" panose="020F0502020204030204" pitchFamily="34" charset="0"/>
              </a:rPr>
              <a:t>y</a:t>
            </a:r>
            <a:r>
              <a:rPr lang="en-US" sz="2800" dirty="0">
                <a:latin typeface="Calibri" panose="020F0502020204030204" pitchFamily="34" charset="0"/>
              </a:rPr>
              <a:t>, O</a:t>
            </a:r>
            <a:r>
              <a:rPr lang="en-US" sz="2800" baseline="-25000" dirty="0">
                <a:latin typeface="Calibri" panose="020F0502020204030204" pitchFamily="34" charset="0"/>
              </a:rPr>
              <a:t>3</a:t>
            </a:r>
          </a:p>
        </p:txBody>
      </p:sp>
    </p:spTree>
    <p:extLst>
      <p:ext uri="{BB962C8B-B14F-4D97-AF65-F5344CB8AC3E}">
        <p14:creationId xmlns:p14="http://schemas.microsoft.com/office/powerpoint/2010/main" val="99707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xample NOAA CRDS da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904" y="1050310"/>
            <a:ext cx="7680360" cy="379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47135" y="5265174"/>
            <a:ext cx="7624917" cy="1200329"/>
          </a:xfrm>
          <a:prstGeom prst="rect">
            <a:avLst/>
          </a:prstGeom>
          <a:noFill/>
        </p:spPr>
        <p:txBody>
          <a:bodyPr wrap="square" rtlCol="0">
            <a:spAutoFit/>
          </a:bodyPr>
          <a:lstStyle/>
          <a:p>
            <a:r>
              <a:rPr lang="en-US" dirty="0"/>
              <a:t>Example NO</a:t>
            </a:r>
            <a:r>
              <a:rPr lang="en-US" baseline="-25000" dirty="0"/>
              <a:t>3</a:t>
            </a:r>
            <a:r>
              <a:rPr lang="en-US" dirty="0"/>
              <a:t> and N</a:t>
            </a:r>
            <a:r>
              <a:rPr lang="en-US" baseline="-25000" dirty="0"/>
              <a:t>2</a:t>
            </a:r>
            <a:r>
              <a:rPr lang="en-US" dirty="0"/>
              <a:t>O</a:t>
            </a:r>
            <a:r>
              <a:rPr lang="en-US" baseline="-25000" dirty="0"/>
              <a:t>5</a:t>
            </a:r>
            <a:r>
              <a:rPr lang="en-US" dirty="0"/>
              <a:t> data from the NOAA CRDS instrument.  Data are from a mesa above the city of Boulder in 2001, a site in complex terrain subject to upslope and downslope flows impacted by urban emissions, similar to what might be expected at TMF</a:t>
            </a:r>
          </a:p>
        </p:txBody>
      </p:sp>
    </p:spTree>
    <p:extLst>
      <p:ext uri="{BB962C8B-B14F-4D97-AF65-F5344CB8AC3E}">
        <p14:creationId xmlns:p14="http://schemas.microsoft.com/office/powerpoint/2010/main" val="302480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4720" y="470263"/>
            <a:ext cx="1572995" cy="523220"/>
          </a:xfrm>
          <a:prstGeom prst="rect">
            <a:avLst/>
          </a:prstGeom>
          <a:noFill/>
        </p:spPr>
        <p:txBody>
          <a:bodyPr wrap="none" rtlCol="0">
            <a:spAutoFit/>
          </a:bodyPr>
          <a:lstStyle/>
          <a:p>
            <a:r>
              <a:rPr lang="en-US" sz="2800" u="sng" dirty="0">
                <a:latin typeface="Calibri" panose="020F0502020204030204" pitchFamily="34" charset="0"/>
              </a:rPr>
              <a:t>Summary</a:t>
            </a:r>
          </a:p>
        </p:txBody>
      </p:sp>
      <p:sp>
        <p:nvSpPr>
          <p:cNvPr id="3" name="TextBox 2"/>
          <p:cNvSpPr txBox="1"/>
          <p:nvPr/>
        </p:nvSpPr>
        <p:spPr>
          <a:xfrm>
            <a:off x="656467" y="1225689"/>
            <a:ext cx="7620000" cy="5632311"/>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Calibri" panose="020F0502020204030204" pitchFamily="34" charset="0"/>
              </a:rPr>
              <a:t>Major challenge for validation of SAGE III/ISS nighttime using a ground-based spectrometer is to compare limb profiles with measured total columns</a:t>
            </a:r>
          </a:p>
          <a:p>
            <a:pPr marL="342900" indent="-342900">
              <a:buFont typeface="Arial" panose="020B0604020202020204" pitchFamily="34" charset="0"/>
              <a:buChar char="•"/>
            </a:pPr>
            <a:endParaRPr lang="en-US" sz="2400" dirty="0">
              <a:latin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rPr>
              <a:t>Long-term monitoring + models provide a means to identify nights with minimal tropospheric NO</a:t>
            </a:r>
            <a:r>
              <a:rPr lang="en-US" sz="2400" baseline="-25000" dirty="0">
                <a:latin typeface="Calibri" panose="020F0502020204030204" pitchFamily="34" charset="0"/>
              </a:rPr>
              <a:t>x</a:t>
            </a:r>
            <a:r>
              <a:rPr lang="en-US" sz="2400" dirty="0">
                <a:latin typeface="Calibri" panose="020F0502020204030204" pitchFamily="34" charset="0"/>
              </a:rPr>
              <a:t> pollution</a:t>
            </a:r>
          </a:p>
          <a:p>
            <a:pPr marL="342900" indent="-342900">
              <a:buFont typeface="Arial" panose="020B0604020202020204" pitchFamily="34" charset="0"/>
              <a:buChar char="•"/>
            </a:pPr>
            <a:endParaRPr lang="en-US" sz="2400" dirty="0">
              <a:latin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rPr>
              <a:t>We will accomplish this by using an in situ NO</a:t>
            </a:r>
            <a:r>
              <a:rPr lang="en-US" sz="2400" baseline="-25000" dirty="0">
                <a:latin typeface="Calibri" panose="020F0502020204030204" pitchFamily="34" charset="0"/>
              </a:rPr>
              <a:t>2</a:t>
            </a:r>
            <a:r>
              <a:rPr lang="en-US" sz="2400" dirty="0">
                <a:latin typeface="Calibri" panose="020F0502020204030204" pitchFamily="34" charset="0"/>
              </a:rPr>
              <a:t> and NO</a:t>
            </a:r>
            <a:r>
              <a:rPr lang="en-US" sz="2400" baseline="-25000" dirty="0">
                <a:latin typeface="Calibri" panose="020F0502020204030204" pitchFamily="34" charset="0"/>
              </a:rPr>
              <a:t>3</a:t>
            </a:r>
            <a:r>
              <a:rPr lang="en-US" sz="2400" dirty="0">
                <a:latin typeface="Calibri" panose="020F0502020204030204" pitchFamily="34" charset="0"/>
              </a:rPr>
              <a:t> analyzer to filter the column data.</a:t>
            </a:r>
          </a:p>
          <a:p>
            <a:pPr marL="342900" indent="-342900">
              <a:buFont typeface="Arial" panose="020B0604020202020204" pitchFamily="34" charset="0"/>
              <a:buChar char="•"/>
            </a:pPr>
            <a:endParaRPr lang="en-US" sz="2400" dirty="0">
              <a:latin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rPr>
              <a:t>Specific criteria have been developed for data filtering that minimize the interference from excess free tropospheric NO</a:t>
            </a:r>
            <a:r>
              <a:rPr lang="en-US" sz="2400" baseline="-25000" dirty="0">
                <a:latin typeface="Calibri" panose="020F0502020204030204" pitchFamily="34" charset="0"/>
              </a:rPr>
              <a:t>2</a:t>
            </a:r>
            <a:r>
              <a:rPr lang="en-US" sz="2400" dirty="0">
                <a:latin typeface="Calibri" panose="020F0502020204030204" pitchFamily="34" charset="0"/>
              </a:rPr>
              <a:t> and NO</a:t>
            </a:r>
            <a:r>
              <a:rPr lang="en-US" sz="2400" baseline="-25000" dirty="0">
                <a:latin typeface="Calibri" panose="020F0502020204030204" pitchFamily="34" charset="0"/>
              </a:rPr>
              <a:t>3</a:t>
            </a:r>
            <a:r>
              <a:rPr lang="en-US" sz="2400" dirty="0">
                <a:latin typeface="Calibri" panose="020F0502020204030204" pitchFamily="34" charset="0"/>
              </a:rPr>
              <a:t> allowing for comparisons with SAGE III partial columns.</a:t>
            </a:r>
          </a:p>
          <a:p>
            <a:pPr marL="342900" indent="-342900">
              <a:buFont typeface="Arial" panose="020B0604020202020204" pitchFamily="34" charset="0"/>
              <a:buChar char="•"/>
            </a:pPr>
            <a:endParaRPr lang="en-US" sz="2400" dirty="0">
              <a:latin typeface="Calibri" panose="020F0502020204030204" pitchFamily="34" charset="0"/>
            </a:endParaRPr>
          </a:p>
        </p:txBody>
      </p:sp>
    </p:spTree>
    <p:extLst>
      <p:ext uri="{BB962C8B-B14F-4D97-AF65-F5344CB8AC3E}">
        <p14:creationId xmlns:p14="http://schemas.microsoft.com/office/powerpoint/2010/main" val="992395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4010</TotalTime>
  <Words>903</Words>
  <Application>Microsoft Macintosh PowerPoint</Application>
  <PresentationFormat>On-screen Show (4:3)</PresentationFormat>
  <Paragraphs>113</Paragraphs>
  <Slides>18</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Arial</vt:lpstr>
      <vt:lpstr>Calibri</vt:lpstr>
      <vt:lpstr>Calibri Light</vt:lpstr>
      <vt:lpstr>Symbol</vt:lpstr>
      <vt:lpstr>Times New Roman</vt:lpstr>
      <vt:lpstr>Wingdings</vt:lpstr>
      <vt:lpstr>Office Theme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Seasonal Variability and Model Results for NO3</vt:lpstr>
      <vt:lpstr>Simultaneous NO3 Boundary Layer/ Total Column Measurements </vt:lpstr>
      <vt:lpstr>PowerPoint Presentation</vt:lpstr>
      <vt:lpstr>PowerPoint Presentation</vt:lpstr>
      <vt:lpstr>PowerPoint Presentation</vt:lpstr>
      <vt:lpstr>PowerPoint Presentation</vt:lpstr>
    </vt:vector>
  </TitlesOfParts>
  <Company>JPL</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Sander, Stanley P</dc:creator>
  <cp:lastModifiedBy>allison.b.leybold@nasa.gov</cp:lastModifiedBy>
  <cp:revision>48</cp:revision>
  <cp:lastPrinted>2018-10-30T02:00:30Z</cp:lastPrinted>
  <dcterms:created xsi:type="dcterms:W3CDTF">2018-10-28T18:43:06Z</dcterms:created>
  <dcterms:modified xsi:type="dcterms:W3CDTF">2018-11-13T19:02:31Z</dcterms:modified>
</cp:coreProperties>
</file>