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  <p:sldMasterId id="2147484396" r:id="rId2"/>
  </p:sldMasterIdLst>
  <p:notesMasterIdLst>
    <p:notesMasterId r:id="rId10"/>
  </p:notesMasterIdLst>
  <p:handoutMasterIdLst>
    <p:handoutMasterId r:id="rId11"/>
  </p:handoutMasterIdLst>
  <p:sldIdLst>
    <p:sldId id="966" r:id="rId3"/>
    <p:sldId id="967" r:id="rId4"/>
    <p:sldId id="968" r:id="rId5"/>
    <p:sldId id="969" r:id="rId6"/>
    <p:sldId id="970" r:id="rId7"/>
    <p:sldId id="971" r:id="rId8"/>
    <p:sldId id="972" r:id="rId9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72" autoAdjust="0"/>
    <p:restoredTop sz="97966" autoAdjust="0"/>
  </p:normalViewPr>
  <p:slideViewPr>
    <p:cSldViewPr snapToGrid="0" snapToObjects="1">
      <p:cViewPr varScale="1">
        <p:scale>
          <a:sx n="185" d="100"/>
          <a:sy n="185" d="100"/>
        </p:scale>
        <p:origin x="46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F6010B-E521-C04B-8767-A542D4AC6A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21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295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82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7" r:id="rId1"/>
    <p:sldLayoutId id="2147484398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Future Algorithm Development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Rob Damadeo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Ephemeris</a:t>
            </a:r>
          </a:p>
          <a:p>
            <a:pPr lvl="1"/>
            <a:r>
              <a:rPr lang="en-US" dirty="0"/>
              <a:t>Mostly SDP Toolkit routines</a:t>
            </a:r>
          </a:p>
          <a:p>
            <a:r>
              <a:rPr lang="en-US" dirty="0"/>
              <a:t>Meteorological Processing</a:t>
            </a:r>
          </a:p>
          <a:p>
            <a:pPr lvl="1"/>
            <a:r>
              <a:rPr lang="en-US" dirty="0"/>
              <a:t>MERRA-2 Reanalysis</a:t>
            </a:r>
          </a:p>
          <a:p>
            <a:r>
              <a:rPr lang="en-US" dirty="0"/>
              <a:t>Refraction</a:t>
            </a:r>
          </a:p>
          <a:p>
            <a:pPr lvl="1"/>
            <a:r>
              <a:rPr lang="en-US" dirty="0"/>
              <a:t>Fairly straightforward but slightly different from SAGE II</a:t>
            </a:r>
          </a:p>
          <a:p>
            <a:r>
              <a:rPr lang="en-US" dirty="0"/>
              <a:t>Transmission</a:t>
            </a:r>
          </a:p>
          <a:p>
            <a:pPr lvl="1"/>
            <a:r>
              <a:rPr lang="en-US" dirty="0"/>
              <a:t>The “meat” of the algorithm; also the trickiest</a:t>
            </a:r>
          </a:p>
          <a:p>
            <a:r>
              <a:rPr lang="en-US" dirty="0"/>
              <a:t>Inversion</a:t>
            </a:r>
          </a:p>
          <a:p>
            <a:pPr lvl="1"/>
            <a:r>
              <a:rPr lang="en-US" dirty="0"/>
              <a:t>Fairly straightforward with good transmission profiles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 Algorithm Breakdown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30, 2018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 algorithm scrub to flush out remaining “surprises” in the inherited code</a:t>
            </a:r>
          </a:p>
          <a:p>
            <a:endParaRPr lang="en-US" dirty="0"/>
          </a:p>
          <a:p>
            <a:r>
              <a:rPr lang="en-US" dirty="0"/>
              <a:t>Make it “Version 7” (i.e., standardize across platforms to extent possible and reasonable)</a:t>
            </a:r>
          </a:p>
          <a:p>
            <a:endParaRPr lang="en-US" dirty="0"/>
          </a:p>
          <a:p>
            <a:r>
              <a:rPr lang="en-US" dirty="0"/>
              <a:t>Improve robustness of water vapor algorithm for normal release</a:t>
            </a:r>
          </a:p>
          <a:p>
            <a:endParaRPr lang="en-US" dirty="0"/>
          </a:p>
          <a:p>
            <a:r>
              <a:rPr lang="en-US" dirty="0"/>
              <a:t>Incorporate DMP data for better pointing knowledge and to mitigate anomalous influences … Pointing Knowledge is Critical!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Priorities for Next Version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845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no particular order …</a:t>
            </a:r>
          </a:p>
          <a:p>
            <a:r>
              <a:rPr lang="en-US" dirty="0"/>
              <a:t>Revisit spectral stray light correction for mesospheric ozone</a:t>
            </a:r>
          </a:p>
          <a:p>
            <a:r>
              <a:rPr lang="en-US" dirty="0"/>
              <a:t>Investigate and compare internal aerosol products (MLR vs. AO3)</a:t>
            </a:r>
          </a:p>
          <a:p>
            <a:r>
              <a:rPr lang="en-US" dirty="0"/>
              <a:t>Incorporate ancillary aerosol products (e.g., SAD or R</a:t>
            </a:r>
            <a:r>
              <a:rPr lang="en-US" baseline="-25000" dirty="0"/>
              <a:t>eff</a:t>
            </a:r>
            <a:r>
              <a:rPr lang="en-US" dirty="0"/>
              <a:t>)</a:t>
            </a:r>
          </a:p>
          <a:p>
            <a:r>
              <a:rPr lang="en-US" dirty="0"/>
              <a:t>Use </a:t>
            </a:r>
            <a:r>
              <a:rPr lang="en-US" dirty="0" err="1"/>
              <a:t>Wulf</a:t>
            </a:r>
            <a:r>
              <a:rPr lang="en-US" dirty="0"/>
              <a:t> band retrieval to investigate fidelity of ozone cross-sections (could be used to improve SAGE II H2O)</a:t>
            </a:r>
          </a:p>
          <a:p>
            <a:r>
              <a:rPr lang="en-US" dirty="0"/>
              <a:t>Optimize channel locations to perhaps free up channels for new species retrievals or increased SNR</a:t>
            </a:r>
          </a:p>
          <a:p>
            <a:endParaRPr lang="en-US" dirty="0"/>
          </a:p>
          <a:p>
            <a:r>
              <a:rPr lang="en-US" dirty="0"/>
              <a:t>Implement temperature and pressure retrievals 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Development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950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SAGE III/ISS Temperature and Pressure Research Products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E79D4F-B57E-1C4E-8EE1-3B4427408A1A}" type="datetime4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29" charset="0"/>
                <a:ea typeface="ヒラギノ角ゴ Pro W3" pitchFamily="29" charset="-128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October 30, 2018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29" charset="0"/>
              <a:ea typeface="ヒラギノ角ゴ Pro W3" pitchFamily="29" charset="-128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024067" y="1069816"/>
            <a:ext cx="3694438" cy="2216220"/>
            <a:chOff x="4719554" y="1136378"/>
            <a:chExt cx="3232568" cy="1802765"/>
          </a:xfrm>
        </p:grpSpPr>
        <p:pic>
          <p:nvPicPr>
            <p:cNvPr id="5" name="Picture 4"/>
            <p:cNvPicPr>
              <a:picLocks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6" t="6869" r="52182" b="48162"/>
            <a:stretch/>
          </p:blipFill>
          <p:spPr>
            <a:xfrm>
              <a:off x="4719554" y="1136378"/>
              <a:ext cx="1769984" cy="179916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95" t="6870" r="4052" b="48022"/>
            <a:stretch/>
          </p:blipFill>
          <p:spPr>
            <a:xfrm>
              <a:off x="6484403" y="1136378"/>
              <a:ext cx="1467719" cy="1802765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8" name="TextBox 7"/>
            <p:cNvSpPr txBox="1"/>
            <p:nvPr/>
          </p:nvSpPr>
          <p:spPr>
            <a:xfrm>
              <a:off x="6622746" y="2713561"/>
              <a:ext cx="127841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ymbol" panose="05050102010706020507" pitchFamily="18" charset="2"/>
                  <a:ea typeface="ヒラギノ角ゴ Pro W3" pitchFamily="29" charset="-128"/>
                </a:rPr>
                <a:t>D</a:t>
              </a: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29" charset="0"/>
                  <a:ea typeface="ヒラギノ角ゴ Pro W3" pitchFamily="29" charset="-128"/>
                </a:rPr>
                <a:t>T MERRA-2 – SAGE III/ISS, K 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24067" y="825574"/>
            <a:ext cx="3556661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29" charset="-128"/>
                <a:cs typeface="Arial" panose="020B0604020202020204" pitchFamily="34" charset="0"/>
              </a:rPr>
              <a:t>Composite of 15 Sunset Events on 2017-11-14 (~27.5</a:t>
            </a:r>
            <a:r>
              <a:rPr kumimoji="0" lang="en-US" sz="1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29" charset="-128"/>
                <a:cs typeface="Arial" panose="020B0604020202020204" pitchFamily="34" charset="0"/>
              </a:rPr>
              <a:t>o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29" charset="-128"/>
                <a:cs typeface="Arial" panose="020B0604020202020204" pitchFamily="34" charset="0"/>
              </a:rPr>
              <a:t> S)</a:t>
            </a:r>
          </a:p>
        </p:txBody>
      </p:sp>
      <p:sp>
        <p:nvSpPr>
          <p:cNvPr id="15" name="Content Placeholder 16"/>
          <p:cNvSpPr txBox="1">
            <a:spLocks/>
          </p:cNvSpPr>
          <p:nvPr/>
        </p:nvSpPr>
        <p:spPr>
          <a:xfrm>
            <a:off x="4468710" y="3286036"/>
            <a:ext cx="4191546" cy="414956"/>
          </a:xfrm>
          <a:prstGeom prst="rect">
            <a:avLst/>
          </a:prstGeom>
          <a:noFill/>
        </p:spPr>
        <p:txBody>
          <a:bodyPr tIns="57150" rIns="0" bIns="57150"/>
          <a:lstStyle>
            <a:lvl1pPr marL="306091" indent="-306091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3197" indent="-25507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500">
                <a:solidFill>
                  <a:schemeClr val="tx1"/>
                </a:solidFill>
                <a:latin typeface="+mn-lt"/>
              </a:defRPr>
            </a:lvl2pPr>
            <a:lvl3pPr marL="1020303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428424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836545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244666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652787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060908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469029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06091" marR="0" lvl="0" indent="-306091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Future work: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Refine wavelength registration 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Examine sensitivity to forward model parameters</a:t>
            </a:r>
          </a:p>
          <a:p>
            <a:pPr marL="1020303" marR="0" lvl="2" indent="-204060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Bandpass (width, wings, etc.)</a:t>
            </a:r>
          </a:p>
          <a:p>
            <a:pPr marL="1020303" marR="0" lvl="2" indent="-204060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Spectroscopy (line intensities, line shape)</a:t>
            </a:r>
          </a:p>
          <a:p>
            <a:pPr marL="1020303" marR="0" lvl="2" indent="-204060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Solar spectrum    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Exclude weaker channels and/or solar feature</a:t>
            </a:r>
          </a:p>
        </p:txBody>
      </p:sp>
      <p:sp>
        <p:nvSpPr>
          <p:cNvPr id="18" name="Content Placeholder 16"/>
          <p:cNvSpPr txBox="1">
            <a:spLocks/>
          </p:cNvSpPr>
          <p:nvPr/>
        </p:nvSpPr>
        <p:spPr>
          <a:xfrm>
            <a:off x="0" y="951700"/>
            <a:ext cx="4175760" cy="414956"/>
          </a:xfrm>
          <a:prstGeom prst="rect">
            <a:avLst/>
          </a:prstGeom>
          <a:solidFill>
            <a:srgbClr val="FFFFFF"/>
          </a:solidFill>
        </p:spPr>
        <p:txBody>
          <a:bodyPr tIns="57150" rIns="0" bIns="57150"/>
          <a:lstStyle>
            <a:lvl1pPr marL="306091" indent="-306091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3197" indent="-25507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500">
                <a:solidFill>
                  <a:schemeClr val="tx1"/>
                </a:solidFill>
                <a:latin typeface="+mn-lt"/>
              </a:defRPr>
            </a:lvl2pPr>
            <a:lvl3pPr marL="1020303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428424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836545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244666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652787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060908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469029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06091" marR="0" lvl="0" indent="-306091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Strategy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</a:rPr>
              <a:t>SAGE III/ISS retrieves profiles of T/p from multi-spectral measurements of the O</a:t>
            </a:r>
            <a:r>
              <a:rPr kumimoji="0" lang="en-US" sz="1200" b="1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</a:rPr>
              <a:t>2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</a:rPr>
              <a:t> A-band absorption feature near 762 nm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</a:rPr>
              <a:t>T/p products from the METEOR/3M mission were of limited science value due to instrument issues</a:t>
            </a:r>
          </a:p>
          <a:p>
            <a:pPr marL="306091" marR="0" lvl="0" indent="-306091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Preliminary assessment: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SAGE III/ISS O</a:t>
            </a:r>
            <a:r>
              <a:rPr kumimoji="0" lang="en-US" sz="1200" b="0" i="0" u="none" strike="noStrike" kern="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2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 A-band measurements are of higher fidelity than SAGE III/Meteor 3-M’s with no apparent instrument issues  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Sensitivity tests indicate an apparent small wavelength shift in A-band channels relative to nominal registration (approximately 0.03-0.04 nm for sunset and 0.04-0.05 nm for sunrise) 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 pitchFamily="29" charset="-128"/>
                <a:cs typeface="+mn-cs"/>
              </a:rPr>
              <a:t>Preliminary retrievals look encouraging with near science quality products, but some issues remain</a:t>
            </a:r>
          </a:p>
          <a:p>
            <a:pPr marL="663197" marR="0" lvl="1" indent="-255076" algn="just" defTabSz="571554" rtl="0" eaLnBrk="0" fontAlgn="base" latinLnBrk="0" hangingPunct="0">
              <a:lnSpc>
                <a:spcPct val="100000"/>
              </a:lnSpc>
              <a:spcBef>
                <a:spcPts val="375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 pitchFamily="29" charset="-128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63510" y="4572000"/>
            <a:ext cx="2785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Arial" pitchFamily="29" charset="0"/>
                <a:ea typeface="ヒラギノ角ゴ Pro W3" pitchFamily="29" charset="-128"/>
              </a:rPr>
              <a:t>See poster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204752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 so far has been on solar</a:t>
            </a:r>
          </a:p>
          <a:p>
            <a:endParaRPr lang="en-US" dirty="0"/>
          </a:p>
          <a:p>
            <a:r>
              <a:rPr lang="en-US" dirty="0"/>
              <a:t>Lunar</a:t>
            </a:r>
          </a:p>
          <a:p>
            <a:pPr lvl="1"/>
            <a:r>
              <a:rPr lang="en-US" dirty="0"/>
              <a:t>Similar algorithm scrub to look for areas to improve</a:t>
            </a:r>
          </a:p>
          <a:p>
            <a:pPr lvl="1"/>
            <a:r>
              <a:rPr lang="en-US" dirty="0"/>
              <a:t>Are we fundamentally limited by SNR or algorithm?</a:t>
            </a:r>
          </a:p>
          <a:p>
            <a:endParaRPr lang="en-US" dirty="0"/>
          </a:p>
          <a:p>
            <a:r>
              <a:rPr lang="en-US" dirty="0"/>
              <a:t>Limb:</a:t>
            </a:r>
          </a:p>
          <a:p>
            <a:pPr lvl="1"/>
            <a:r>
              <a:rPr lang="en-US" dirty="0"/>
              <a:t>Looking to implement Level 1B retrieval algorithm</a:t>
            </a:r>
          </a:p>
          <a:p>
            <a:pPr lvl="1"/>
            <a:r>
              <a:rPr lang="en-US" dirty="0"/>
              <a:t>Community supported effort to develop L2 products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and Limb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66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dirty="0"/>
              <a:t>Questions?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7607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46992</TotalTime>
  <Words>429</Words>
  <Application>Microsoft Macintosh PowerPoint</Application>
  <PresentationFormat>On-screen Show (16:9)</PresentationFormat>
  <Paragraphs>70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ＭＳ Ｐゴシック</vt:lpstr>
      <vt:lpstr>ヒラギノ角ゴ Pro W3</vt:lpstr>
      <vt:lpstr>Arial</vt:lpstr>
      <vt:lpstr>Calibri</vt:lpstr>
      <vt:lpstr>Courier New</vt:lpstr>
      <vt:lpstr>Helvetica Neue</vt:lpstr>
      <vt:lpstr>Symbol</vt:lpstr>
      <vt:lpstr>Wingdings</vt:lpstr>
      <vt:lpstr>1_Office Theme</vt:lpstr>
      <vt:lpstr>2_Office Theme</vt:lpstr>
      <vt:lpstr>PowerPoint Presentation</vt:lpstr>
      <vt:lpstr>Solar Algorithm Breakdown</vt:lpstr>
      <vt:lpstr>Priorities for Next Version</vt:lpstr>
      <vt:lpstr>Future Development</vt:lpstr>
      <vt:lpstr>SAGE III/ISS Temperature and Pressure Research Products</vt:lpstr>
      <vt:lpstr>Lunar and Limb</vt:lpstr>
      <vt:lpstr>PowerPoint Presentation</vt:lpstr>
    </vt:vector>
  </TitlesOfParts>
  <Company>ODIN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allison.b.leybold@nasa.gov</cp:lastModifiedBy>
  <cp:revision>1083</cp:revision>
  <cp:lastPrinted>2011-12-08T16:21:20Z</cp:lastPrinted>
  <dcterms:created xsi:type="dcterms:W3CDTF">2012-04-24T19:27:23Z</dcterms:created>
  <dcterms:modified xsi:type="dcterms:W3CDTF">2018-10-30T15:54:45Z</dcterms:modified>
</cp:coreProperties>
</file>