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60" r:id="rId1"/>
  </p:sldMasterIdLst>
  <p:notesMasterIdLst>
    <p:notesMasterId r:id="rId29"/>
  </p:notesMasterIdLst>
  <p:handoutMasterIdLst>
    <p:handoutMasterId r:id="rId30"/>
  </p:handoutMasterIdLst>
  <p:sldIdLst>
    <p:sldId id="992" r:id="rId2"/>
    <p:sldId id="967" r:id="rId3"/>
    <p:sldId id="969" r:id="rId4"/>
    <p:sldId id="968" r:id="rId5"/>
    <p:sldId id="970" r:id="rId6"/>
    <p:sldId id="971" r:id="rId7"/>
    <p:sldId id="972" r:id="rId8"/>
    <p:sldId id="974" r:id="rId9"/>
    <p:sldId id="973" r:id="rId10"/>
    <p:sldId id="975" r:id="rId11"/>
    <p:sldId id="976" r:id="rId12"/>
    <p:sldId id="977" r:id="rId13"/>
    <p:sldId id="978" r:id="rId14"/>
    <p:sldId id="982" r:id="rId15"/>
    <p:sldId id="979" r:id="rId16"/>
    <p:sldId id="980" r:id="rId17"/>
    <p:sldId id="981" r:id="rId18"/>
    <p:sldId id="991" r:id="rId19"/>
    <p:sldId id="993" r:id="rId20"/>
    <p:sldId id="983" r:id="rId21"/>
    <p:sldId id="984" r:id="rId22"/>
    <p:sldId id="985" r:id="rId23"/>
    <p:sldId id="986" r:id="rId24"/>
    <p:sldId id="987" r:id="rId25"/>
    <p:sldId id="988" r:id="rId26"/>
    <p:sldId id="989" r:id="rId27"/>
    <p:sldId id="990" r:id="rId28"/>
  </p:sldIdLst>
  <p:sldSz cx="9144000" cy="5143500" type="screen16x9"/>
  <p:notesSz cx="7315200" cy="9601200"/>
  <p:defaultTextStyle>
    <a:defPPr>
      <a:defRPr lang="en-US"/>
    </a:defPPr>
    <a:lvl1pPr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1pPr>
    <a:lvl2pPr marL="4572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2pPr>
    <a:lvl3pPr marL="9144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3pPr>
    <a:lvl4pPr marL="13716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4pPr>
    <a:lvl5pPr marL="18288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5pPr>
    <a:lvl6pPr marL="22860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6pPr>
    <a:lvl7pPr marL="27432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7pPr>
    <a:lvl8pPr marL="32004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8pPr>
    <a:lvl9pPr marL="36576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littner, David E. (LARC-E303)" initials="FDE(" lastIdx="13" clrIdx="0">
    <p:extLst>
      <p:ext uri="{19B8F6BF-5375-455C-9EA6-DF929625EA0E}">
        <p15:presenceInfo xmlns:p15="http://schemas.microsoft.com/office/powerpoint/2012/main" userId="S-1-5-21-330711430-3775241029-4075259233-7807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0"/>
    <a:srgbClr val="FFFFFF"/>
    <a:srgbClr val="EF8E1C"/>
    <a:srgbClr val="5BC0CC"/>
    <a:srgbClr val="1B2B8F"/>
    <a:srgbClr val="B8B9DA"/>
    <a:srgbClr val="756BB1"/>
    <a:srgbClr val="3BB3C2"/>
    <a:srgbClr val="1B2A8F"/>
    <a:srgbClr val="EF933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672" autoAdjust="0"/>
    <p:restoredTop sz="97966" autoAdjust="0"/>
  </p:normalViewPr>
  <p:slideViewPr>
    <p:cSldViewPr snapToGrid="0" snapToObjects="1">
      <p:cViewPr varScale="1">
        <p:scale>
          <a:sx n="183" d="100"/>
          <a:sy n="183" d="100"/>
        </p:scale>
        <p:origin x="544" y="184"/>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13568"/>
    </p:cViewPr>
  </p:sorterViewPr>
  <p:notesViewPr>
    <p:cSldViewPr snapToGrid="0" snapToObjects="1">
      <p:cViewPr varScale="1">
        <p:scale>
          <a:sx n="92" d="100"/>
          <a:sy n="92" d="100"/>
        </p:scale>
        <p:origin x="-4432" y="-112"/>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openxmlformats.org/officeDocument/2006/relationships/tableStyles" Target="tableStyles.xml"/><Relationship Id="rId8" Type="http://schemas.openxmlformats.org/officeDocument/2006/relationships/slide" Target="slides/slide7.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8-10-24T22:17:59.731" idx="4">
    <p:pos x="10" y="10"/>
    <p:text>What is the "sandwich" in the figure at the bottom of the slide?  Is it a single Sunwise-cut cystyal or more than one Sunwise-Cut crystal?</p:text>
    <p:extLst>
      <p:ext uri="{C676402C-5697-4E1C-873F-D02D1690AC5C}">
        <p15:threadingInfo xmlns:p15="http://schemas.microsoft.com/office/powerpoint/2012/main" timeZoneBias="24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4851" tIns="47425" rIns="94851" bIns="47425" rtlCol="0"/>
          <a:lstStyle>
            <a:lvl1pPr algn="l">
              <a:defRPr sz="1200">
                <a:latin typeface="Arial" pitchFamily="-109" charset="0"/>
                <a:ea typeface="+mn-ea"/>
                <a:cs typeface="+mn-cs"/>
              </a:defRPr>
            </a:lvl1pPr>
          </a:lstStyle>
          <a:p>
            <a:pPr>
              <a:defRPr/>
            </a:pPr>
            <a:endParaRPr lang="en-US"/>
          </a:p>
        </p:txBody>
      </p:sp>
      <p:sp>
        <p:nvSpPr>
          <p:cNvPr id="3" name="Date Placeholder 2"/>
          <p:cNvSpPr>
            <a:spLocks noGrp="1"/>
          </p:cNvSpPr>
          <p:nvPr>
            <p:ph type="dt" sz="quarter" idx="1"/>
          </p:nvPr>
        </p:nvSpPr>
        <p:spPr>
          <a:xfrm>
            <a:off x="4143375" y="0"/>
            <a:ext cx="3170238" cy="481013"/>
          </a:xfrm>
          <a:prstGeom prst="rect">
            <a:avLst/>
          </a:prstGeom>
        </p:spPr>
        <p:txBody>
          <a:bodyPr vert="horz" wrap="square" lIns="94851" tIns="47425" rIns="94851" bIns="47425" numCol="1" anchor="t" anchorCtr="0" compatLnSpc="1">
            <a:prstTxWarp prst="textNoShape">
              <a:avLst/>
            </a:prstTxWarp>
          </a:bodyPr>
          <a:lstStyle>
            <a:lvl1pPr algn="r">
              <a:defRPr sz="1200">
                <a:latin typeface="Arial" charset="0"/>
                <a:ea typeface="ヒラギノ角ゴ Pro W3" charset="-128"/>
                <a:cs typeface="ヒラギノ角ゴ Pro W3" charset="-128"/>
              </a:defRPr>
            </a:lvl1pPr>
          </a:lstStyle>
          <a:p>
            <a:pPr>
              <a:defRPr/>
            </a:pPr>
            <a:fld id="{7E168CBA-4836-7348-9E63-9910E380FFEC}" type="datetime1">
              <a:rPr lang="en-US"/>
              <a:pPr>
                <a:defRPr/>
              </a:pPr>
              <a:t>6/18/19</a:t>
            </a:fld>
            <a:endParaRPr lang="en-US"/>
          </a:p>
        </p:txBody>
      </p:sp>
      <p:sp>
        <p:nvSpPr>
          <p:cNvPr id="4" name="Footer Placeholder 3"/>
          <p:cNvSpPr>
            <a:spLocks noGrp="1"/>
          </p:cNvSpPr>
          <p:nvPr>
            <p:ph type="ftr" sz="quarter" idx="2"/>
          </p:nvPr>
        </p:nvSpPr>
        <p:spPr>
          <a:xfrm>
            <a:off x="0" y="9118600"/>
            <a:ext cx="3170238" cy="481013"/>
          </a:xfrm>
          <a:prstGeom prst="rect">
            <a:avLst/>
          </a:prstGeom>
        </p:spPr>
        <p:txBody>
          <a:bodyPr vert="horz" lIns="94851" tIns="47425" rIns="94851" bIns="47425" rtlCol="0" anchor="b"/>
          <a:lstStyle>
            <a:lvl1pPr algn="l">
              <a:defRPr sz="1200">
                <a:latin typeface="Arial" pitchFamily="-109" charset="0"/>
                <a:ea typeface="+mn-ea"/>
                <a:cs typeface="+mn-cs"/>
              </a:defRPr>
            </a:lvl1pPr>
          </a:lstStyle>
          <a:p>
            <a:pPr>
              <a:defRPr/>
            </a:pPr>
            <a:endParaRPr lang="en-US"/>
          </a:p>
        </p:txBody>
      </p:sp>
      <p:sp>
        <p:nvSpPr>
          <p:cNvPr id="5" name="Slide Number Placeholder 4"/>
          <p:cNvSpPr>
            <a:spLocks noGrp="1"/>
          </p:cNvSpPr>
          <p:nvPr>
            <p:ph type="sldNum" sz="quarter" idx="3"/>
          </p:nvPr>
        </p:nvSpPr>
        <p:spPr>
          <a:xfrm>
            <a:off x="4143375" y="9118600"/>
            <a:ext cx="3170238" cy="481013"/>
          </a:xfrm>
          <a:prstGeom prst="rect">
            <a:avLst/>
          </a:prstGeom>
        </p:spPr>
        <p:txBody>
          <a:bodyPr vert="horz" wrap="square" lIns="94851" tIns="47425" rIns="94851" bIns="47425" numCol="1" anchor="b" anchorCtr="0" compatLnSpc="1">
            <a:prstTxWarp prst="textNoShape">
              <a:avLst/>
            </a:prstTxWarp>
          </a:bodyPr>
          <a:lstStyle>
            <a:lvl1pPr algn="r">
              <a:defRPr sz="1200">
                <a:latin typeface="Arial" charset="0"/>
                <a:ea typeface="ヒラギノ角ゴ Pro W3" charset="-128"/>
                <a:cs typeface="ヒラギノ角ゴ Pro W3" charset="-128"/>
              </a:defRPr>
            </a:lvl1pPr>
          </a:lstStyle>
          <a:p>
            <a:pPr>
              <a:defRPr/>
            </a:pPr>
            <a:fld id="{ED7C180A-9D03-A642-9BCC-C8E6EBD61A16}" type="slidenum">
              <a:rPr lang="en-US"/>
              <a:pPr>
                <a:defRPr/>
              </a:pPr>
              <a:t>‹#›</a:t>
            </a:fld>
            <a:endParaRPr lang="en-US"/>
          </a:p>
        </p:txBody>
      </p:sp>
    </p:spTree>
    <p:extLst>
      <p:ext uri="{BB962C8B-B14F-4D97-AF65-F5344CB8AC3E}">
        <p14:creationId xmlns:p14="http://schemas.microsoft.com/office/powerpoint/2010/main" val="118787960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6653" tIns="48327" rIns="96653" bIns="48327"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4143375" y="0"/>
            <a:ext cx="3170238" cy="481013"/>
          </a:xfrm>
          <a:prstGeom prst="rect">
            <a:avLst/>
          </a:prstGeom>
        </p:spPr>
        <p:txBody>
          <a:bodyPr vert="horz" wrap="square" lIns="96653" tIns="48327" rIns="96653" bIns="48327" numCol="1" anchor="t" anchorCtr="0" compatLnSpc="1">
            <a:prstTxWarp prst="textNoShape">
              <a:avLst/>
            </a:prstTxWarp>
          </a:bodyPr>
          <a:lstStyle>
            <a:lvl1pPr algn="r">
              <a:defRPr sz="1200">
                <a:latin typeface="Calibri" charset="0"/>
                <a:ea typeface="ヒラギノ角ゴ Pro W3" charset="-128"/>
                <a:cs typeface="ヒラギノ角ゴ Pro W3" charset="-128"/>
              </a:defRPr>
            </a:lvl1pPr>
          </a:lstStyle>
          <a:p>
            <a:pPr>
              <a:defRPr/>
            </a:pPr>
            <a:fld id="{CAFDBD19-563A-ED44-9BF6-14C99DC72223}" type="datetime1">
              <a:rPr lang="en-US"/>
              <a:pPr>
                <a:defRPr/>
              </a:pPr>
              <a:t>6/18/19</a:t>
            </a:fld>
            <a:endParaRPr lang="en-US"/>
          </a:p>
        </p:txBody>
      </p:sp>
      <p:sp>
        <p:nvSpPr>
          <p:cNvPr id="4" name="Slide Image Placeholder 3"/>
          <p:cNvSpPr>
            <a:spLocks noGrp="1" noRot="1" noChangeAspect="1"/>
          </p:cNvSpPr>
          <p:nvPr>
            <p:ph type="sldImg" idx="2"/>
          </p:nvPr>
        </p:nvSpPr>
        <p:spPr>
          <a:xfrm>
            <a:off x="457200" y="719138"/>
            <a:ext cx="6400800" cy="3600450"/>
          </a:xfrm>
          <a:prstGeom prst="rect">
            <a:avLst/>
          </a:prstGeom>
          <a:noFill/>
          <a:ln w="12700">
            <a:solidFill>
              <a:prstClr val="black"/>
            </a:solidFill>
          </a:ln>
        </p:spPr>
        <p:txBody>
          <a:bodyPr vert="horz" lIns="96653" tIns="48327" rIns="96653" bIns="48327" rtlCol="0" anchor="ctr"/>
          <a:lstStyle/>
          <a:p>
            <a:pPr lvl="0"/>
            <a:endParaRPr lang="en-US" noProof="0"/>
          </a:p>
        </p:txBody>
      </p:sp>
      <p:sp>
        <p:nvSpPr>
          <p:cNvPr id="5" name="Notes Placeholder 4"/>
          <p:cNvSpPr>
            <a:spLocks noGrp="1"/>
          </p:cNvSpPr>
          <p:nvPr>
            <p:ph type="body" sz="quarter" idx="3"/>
          </p:nvPr>
        </p:nvSpPr>
        <p:spPr>
          <a:xfrm>
            <a:off x="731838" y="4560888"/>
            <a:ext cx="5851525" cy="4321175"/>
          </a:xfrm>
          <a:prstGeom prst="rect">
            <a:avLst/>
          </a:prstGeom>
        </p:spPr>
        <p:txBody>
          <a:bodyPr vert="horz" lIns="96653" tIns="48327" rIns="96653" bIns="48327"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118600"/>
            <a:ext cx="3170238" cy="481013"/>
          </a:xfrm>
          <a:prstGeom prst="rect">
            <a:avLst/>
          </a:prstGeom>
        </p:spPr>
        <p:txBody>
          <a:bodyPr vert="horz" lIns="96653" tIns="48327" rIns="96653" bIns="48327"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4143375" y="9118600"/>
            <a:ext cx="3170238" cy="481013"/>
          </a:xfrm>
          <a:prstGeom prst="rect">
            <a:avLst/>
          </a:prstGeom>
        </p:spPr>
        <p:txBody>
          <a:bodyPr vert="horz" wrap="square" lIns="96653" tIns="48327" rIns="96653" bIns="48327" numCol="1" anchor="b" anchorCtr="0" compatLnSpc="1">
            <a:prstTxWarp prst="textNoShape">
              <a:avLst/>
            </a:prstTxWarp>
          </a:bodyPr>
          <a:lstStyle>
            <a:lvl1pPr algn="r">
              <a:defRPr sz="1200">
                <a:latin typeface="Calibri" charset="0"/>
                <a:ea typeface="ヒラギノ角ゴ Pro W3" charset="-128"/>
                <a:cs typeface="ヒラギノ角ゴ Pro W3" charset="-128"/>
              </a:defRPr>
            </a:lvl1pPr>
          </a:lstStyle>
          <a:p>
            <a:pPr>
              <a:defRPr/>
            </a:pPr>
            <a:fld id="{F8B449A7-3F4A-FD46-A554-2A5EC93D50D9}" type="slidenum">
              <a:rPr lang="en-US"/>
              <a:pPr>
                <a:defRPr/>
              </a:pPr>
              <a:t>‹#›</a:t>
            </a:fld>
            <a:endParaRPr lang="en-US"/>
          </a:p>
        </p:txBody>
      </p:sp>
    </p:spTree>
    <p:extLst>
      <p:ext uri="{BB962C8B-B14F-4D97-AF65-F5344CB8AC3E}">
        <p14:creationId xmlns:p14="http://schemas.microsoft.com/office/powerpoint/2010/main" val="86094539"/>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ヒラギノ角ゴ Pro W3" pitchFamily="-109" charset="-128"/>
        <a:cs typeface="ヒラギノ角ゴ Pro W3" pitchFamily="-109" charset="-128"/>
      </a:defRPr>
    </a:lvl1pPr>
    <a:lvl2pPr marL="457200" algn="l" rtl="0" eaLnBrk="0" fontAlgn="base" hangingPunct="0">
      <a:spcBef>
        <a:spcPct val="30000"/>
      </a:spcBef>
      <a:spcAft>
        <a:spcPct val="0"/>
      </a:spcAft>
      <a:defRPr sz="1200" kern="1200">
        <a:solidFill>
          <a:schemeClr val="tx1"/>
        </a:solidFill>
        <a:latin typeface="+mn-lt"/>
        <a:ea typeface="ヒラギノ角ゴ Pro W3" pitchFamily="-109"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pitchFamily="-105" charset="-128"/>
        <a:cs typeface="ＭＳ Ｐゴシック" pitchFamily="-105" charset="-128"/>
      </a:defRPr>
    </a:lvl3pPr>
    <a:lvl4pPr marL="1371600" algn="l" rtl="0" eaLnBrk="0" fontAlgn="base" hangingPunct="0">
      <a:spcBef>
        <a:spcPct val="30000"/>
      </a:spcBef>
      <a:spcAft>
        <a:spcPct val="0"/>
      </a:spcAft>
      <a:defRPr sz="1200" kern="1200">
        <a:solidFill>
          <a:schemeClr val="tx1"/>
        </a:solidFill>
        <a:latin typeface="+mn-lt"/>
        <a:ea typeface="ＭＳ Ｐゴシック" pitchFamily="-105" charset="-128"/>
        <a:cs typeface="+mn-cs"/>
      </a:defRPr>
    </a:lvl4pPr>
    <a:lvl5pPr marL="1828800" algn="l" rtl="0" eaLnBrk="0" fontAlgn="base" hangingPunct="0">
      <a:spcBef>
        <a:spcPct val="30000"/>
      </a:spcBef>
      <a:spcAft>
        <a:spcPct val="0"/>
      </a:spcAft>
      <a:defRPr sz="1200" kern="1200">
        <a:solidFill>
          <a:schemeClr val="tx1"/>
        </a:solidFill>
        <a:latin typeface="+mn-lt"/>
        <a:ea typeface="ヒラギノ角ゴ Pro W3" charset="-128"/>
        <a:cs typeface="ヒラギノ角ゴ Pro W3" charset="-128"/>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xfrm>
            <a:off x="457200" y="719138"/>
            <a:ext cx="6400800" cy="3600450"/>
          </a:xfrm>
          <a:noFill/>
          <a:ln>
            <a:solidFill>
              <a:srgbClr val="000000"/>
            </a:solidFill>
            <a:miter lim="800000"/>
            <a:headEnd/>
            <a:tailEnd/>
          </a:ln>
        </p:spPr>
      </p:sp>
      <p:sp>
        <p:nvSpPr>
          <p:cNvPr id="921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a:ea typeface="ヒラギノ角ゴ Pro W3" pitchFamily="29" charset="-128"/>
              <a:cs typeface="ヒラギノ角ゴ Pro W3" pitchFamily="29" charset="-128"/>
            </a:endParaRPr>
          </a:p>
        </p:txBody>
      </p:sp>
      <p:sp>
        <p:nvSpPr>
          <p:cNvPr id="9220" name="Slide Number Placeholder 3"/>
          <p:cNvSpPr>
            <a:spLocks noGrp="1"/>
          </p:cNvSpPr>
          <p:nvPr>
            <p:ph type="sldNum" sz="quarter" idx="5"/>
          </p:nvPr>
        </p:nvSpPr>
        <p:spPr bwMode="auto">
          <a:noFill/>
          <a:ln>
            <a:miter lim="800000"/>
            <a:headEnd/>
            <a:tailEnd/>
          </a:ln>
        </p:spPr>
        <p:txBody>
          <a:bodyPr/>
          <a:lstStyle/>
          <a:p>
            <a:fld id="{93965946-E493-E942-950F-69580B6EDE0A}" type="slidenum">
              <a:rPr lang="en-US">
                <a:latin typeface="Calibri" pitchFamily="29" charset="0"/>
                <a:ea typeface="ヒラギノ角ゴ Pro W3" pitchFamily="29" charset="-128"/>
                <a:cs typeface="ヒラギノ角ゴ Pro W3" pitchFamily="29" charset="-128"/>
              </a:rPr>
              <a:pPr/>
              <a:t>1</a:t>
            </a:fld>
            <a:endParaRPr lang="en-US">
              <a:latin typeface="Calibri" pitchFamily="29" charset="0"/>
              <a:ea typeface="ヒラギノ角ゴ Pro W3" pitchFamily="29" charset="-128"/>
              <a:cs typeface="ヒラギノ角ゴ Pro W3" pitchFamily="29" charset="-128"/>
            </a:endParaRPr>
          </a:p>
        </p:txBody>
      </p:sp>
    </p:spTree>
    <p:extLst>
      <p:ext uri="{BB962C8B-B14F-4D97-AF65-F5344CB8AC3E}">
        <p14:creationId xmlns:p14="http://schemas.microsoft.com/office/powerpoint/2010/main" val="21664818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1E71D69-284A-2849-A66C-ECAE3D06BD0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857251"/>
            <a:ext cx="8991600" cy="4012406"/>
          </a:xfrm>
          <a:prstGeom prst="rect">
            <a:avLst/>
          </a:prstGeom>
        </p:spPr>
        <p:txBody>
          <a:bodyPr/>
          <a:lstStyle>
            <a:lvl1pPr>
              <a:buClr>
                <a:schemeClr val="accent2">
                  <a:lumMod val="75000"/>
                </a:schemeClr>
              </a:buClr>
              <a:defRPr>
                <a:latin typeface="Arial"/>
                <a:cs typeface="Arial"/>
              </a:defRPr>
            </a:lvl1pPr>
            <a:lvl2pPr>
              <a:buClr>
                <a:schemeClr val="accent1"/>
              </a:buClr>
              <a:defRPr>
                <a:latin typeface="Arial"/>
                <a:cs typeface="Arial"/>
              </a:defRPr>
            </a:lvl2pPr>
            <a:lvl3pPr>
              <a:defRPr>
                <a:latin typeface="Arial"/>
                <a:cs typeface="Arial"/>
              </a:defRPr>
            </a:lvl3pPr>
            <a:lvl4pPr>
              <a:defRPr>
                <a:latin typeface="Arial"/>
                <a:cs typeface="Arial"/>
              </a:defRPr>
            </a:lvl4pPr>
            <a:lvl5pPr>
              <a:defRPr>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p:cNvSpPr txBox="1">
            <a:spLocks/>
          </p:cNvSpPr>
          <p:nvPr userDrawn="1"/>
        </p:nvSpPr>
        <p:spPr>
          <a:xfrm>
            <a:off x="6932613" y="4970860"/>
            <a:ext cx="2133600" cy="171450"/>
          </a:xfrm>
          <a:prstGeom prst="rect">
            <a:avLst/>
          </a:prstGeom>
        </p:spPr>
        <p:txBody>
          <a:bodyPr anchor="ctr">
            <a:prstTxWarp prst="textNoShape">
              <a:avLst/>
            </a:prstTxWarp>
          </a:bodyPr>
          <a:lstStyle/>
          <a:p>
            <a:pPr algn="r">
              <a:defRPr/>
            </a:pPr>
            <a:fld id="{17F8D5CB-F081-0044-A0CB-882F132F8FAA}" type="slidenum">
              <a:rPr lang="en-US" sz="750" smtClean="0">
                <a:solidFill>
                  <a:srgbClr val="000000"/>
                </a:solidFill>
                <a:latin typeface="Calibri" charset="0"/>
                <a:ea typeface="ヒラギノ角ゴ Pro W3" charset="-128"/>
                <a:cs typeface="ヒラギノ角ゴ Pro W3" charset="-128"/>
              </a:rPr>
              <a:pPr algn="r">
                <a:defRPr/>
              </a:pPr>
              <a:t>‹#›</a:t>
            </a:fld>
            <a:endParaRPr lang="en-US" sz="750" dirty="0">
              <a:solidFill>
                <a:srgbClr val="000000"/>
              </a:solidFill>
              <a:latin typeface="Calibri" charset="0"/>
              <a:ea typeface="ヒラギノ角ゴ Pro W3" charset="-128"/>
              <a:cs typeface="ヒラギノ角ゴ Pro W3" charset="-128"/>
            </a:endParaRPr>
          </a:p>
        </p:txBody>
      </p:sp>
      <p:sp>
        <p:nvSpPr>
          <p:cNvPr id="7" name="Title Placeholder 10"/>
          <p:cNvSpPr>
            <a:spLocks noGrp="1"/>
          </p:cNvSpPr>
          <p:nvPr>
            <p:ph type="title"/>
          </p:nvPr>
        </p:nvSpPr>
        <p:spPr>
          <a:xfrm>
            <a:off x="1221746" y="147562"/>
            <a:ext cx="6679410" cy="484748"/>
          </a:xfrm>
          <a:prstGeom prst="rect">
            <a:avLst/>
          </a:prstGeom>
        </p:spPr>
        <p:txBody>
          <a:bodyPr rtlCol="0">
            <a:noAutofit/>
          </a:bodyPr>
          <a:lstStyle>
            <a:lvl1pPr>
              <a:defRPr sz="2400">
                <a:latin typeface="Arial"/>
                <a:cs typeface="Arial"/>
              </a:defRPr>
            </a:lvl1pPr>
          </a:lstStyle>
          <a:p>
            <a:r>
              <a:rPr lang="en-US" dirty="0"/>
              <a:t>Click to edit Master title style</a:t>
            </a:r>
          </a:p>
        </p:txBody>
      </p:sp>
      <p:sp>
        <p:nvSpPr>
          <p:cNvPr id="10" name="Date Placeholder 12"/>
          <p:cNvSpPr>
            <a:spLocks noGrp="1"/>
          </p:cNvSpPr>
          <p:nvPr>
            <p:ph type="dt" sz="half" idx="2"/>
          </p:nvPr>
        </p:nvSpPr>
        <p:spPr>
          <a:xfrm>
            <a:off x="142875" y="4970860"/>
            <a:ext cx="2133600" cy="172640"/>
          </a:xfrm>
          <a:prstGeom prst="rect">
            <a:avLst/>
          </a:prstGeom>
        </p:spPr>
        <p:txBody>
          <a:bodyPr vert="horz" lIns="91440" tIns="45720" rIns="91440" bIns="45720" rtlCol="0" anchor="ctr"/>
          <a:lstStyle>
            <a:lvl1pPr algn="l">
              <a:defRPr sz="900" baseline="0">
                <a:solidFill>
                  <a:schemeClr val="tx1"/>
                </a:solidFill>
              </a:defRPr>
            </a:lvl1pPr>
          </a:lstStyle>
          <a:p>
            <a:fld id="{A9E79D4F-B57E-1C4E-8EE1-3B4427408A1A}" type="datetime4">
              <a:rPr lang="en-US" smtClean="0"/>
              <a:pPr/>
              <a:t>June 18, 2019</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C508B32-7FBB-B642-A944-C33966F695D0}"/>
              </a:ext>
            </a:extLst>
          </p:cNvPr>
          <p:cNvPicPr>
            <a:picLocks noChangeAspect="1"/>
          </p:cNvPicPr>
          <p:nvPr userDrawn="1"/>
        </p:nvPicPr>
        <p:blipFill>
          <a:blip r:embed="rId4" cstate="print">
            <a:alphaModFix amt="50000"/>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6" name="Slide Number Placeholder 5"/>
          <p:cNvSpPr>
            <a:spLocks noGrp="1"/>
          </p:cNvSpPr>
          <p:nvPr>
            <p:ph type="sldNum" sz="quarter" idx="4"/>
          </p:nvPr>
        </p:nvSpPr>
        <p:spPr>
          <a:xfrm>
            <a:off x="6934200" y="4972050"/>
            <a:ext cx="2133600" cy="171450"/>
          </a:xfrm>
          <a:prstGeom prst="rect">
            <a:avLst/>
          </a:prstGeom>
        </p:spPr>
        <p:txBody>
          <a:bodyPr vert="horz" wrap="square" lIns="91440" tIns="45720" rIns="91440" bIns="45720" numCol="1" anchor="ctr" anchorCtr="0" compatLnSpc="1">
            <a:prstTxWarp prst="textNoShape">
              <a:avLst/>
            </a:prstTxWarp>
          </a:bodyPr>
          <a:lstStyle>
            <a:lvl1pPr algn="r">
              <a:defRPr sz="750">
                <a:solidFill>
                  <a:srgbClr val="000000"/>
                </a:solidFill>
                <a:latin typeface="Calibri" charset="0"/>
                <a:ea typeface="ヒラギノ角ゴ Pro W3" charset="-128"/>
                <a:cs typeface="ヒラギノ角ゴ Pro W3" charset="-128"/>
              </a:defRPr>
            </a:lvl1pPr>
          </a:lstStyle>
          <a:p>
            <a:pPr>
              <a:defRPr/>
            </a:pPr>
            <a:fld id="{2DCE6D5B-4AB6-3147-B0D9-B784D301F899}" type="slidenum">
              <a:rPr lang="en-US" smtClean="0"/>
              <a:pPr>
                <a:defRPr/>
              </a:pPr>
              <a:t>‹#›</a:t>
            </a:fld>
            <a:endParaRPr lang="en-US" dirty="0"/>
          </a:p>
        </p:txBody>
      </p:sp>
      <p:sp>
        <p:nvSpPr>
          <p:cNvPr id="1028" name="Title Placeholder 8"/>
          <p:cNvSpPr>
            <a:spLocks noGrp="1"/>
          </p:cNvSpPr>
          <p:nvPr>
            <p:ph type="title"/>
          </p:nvPr>
        </p:nvSpPr>
        <p:spPr bwMode="auto">
          <a:xfrm>
            <a:off x="1209678" y="120254"/>
            <a:ext cx="6791325" cy="4619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a:t>
            </a:r>
          </a:p>
        </p:txBody>
      </p:sp>
      <p:pic>
        <p:nvPicPr>
          <p:cNvPr id="1029" name="Picture 9" descr="NASA Meatball.png"/>
          <p:cNvPicPr>
            <a:picLocks noChangeAspect="1"/>
          </p:cNvPicPr>
          <p:nvPr userDrawn="1"/>
        </p:nvPicPr>
        <p:blipFill>
          <a:blip r:embed="rId5"/>
          <a:srcRect/>
          <a:stretch>
            <a:fillRect/>
          </a:stretch>
        </p:blipFill>
        <p:spPr bwMode="auto">
          <a:xfrm>
            <a:off x="8290381" y="109539"/>
            <a:ext cx="793293" cy="626269"/>
          </a:xfrm>
          <a:prstGeom prst="rect">
            <a:avLst/>
          </a:prstGeom>
          <a:noFill/>
          <a:ln w="9525">
            <a:noFill/>
            <a:miter lim="800000"/>
            <a:headEnd/>
            <a:tailEnd/>
          </a:ln>
        </p:spPr>
      </p:pic>
      <p:cxnSp>
        <p:nvCxnSpPr>
          <p:cNvPr id="12" name="Straight Connector 11"/>
          <p:cNvCxnSpPr>
            <a:cxnSpLocks noChangeShapeType="1"/>
          </p:cNvCxnSpPr>
          <p:nvPr userDrawn="1"/>
        </p:nvCxnSpPr>
        <p:spPr bwMode="auto">
          <a:xfrm>
            <a:off x="1209678" y="734617"/>
            <a:ext cx="6791325" cy="1190"/>
          </a:xfrm>
          <a:prstGeom prst="line">
            <a:avLst/>
          </a:prstGeom>
          <a:noFill/>
          <a:ln w="25400">
            <a:solidFill>
              <a:schemeClr val="accent1"/>
            </a:solidFill>
            <a:round/>
            <a:headEnd/>
            <a:tailEnd/>
          </a:ln>
          <a:effectLst>
            <a:outerShdw dist="20000" dir="5400000" rotWithShape="0">
              <a:srgbClr val="808080">
                <a:alpha val="37999"/>
              </a:srgbClr>
            </a:outerShdw>
          </a:effectLst>
        </p:spPr>
      </p:cxnSp>
      <p:pic>
        <p:nvPicPr>
          <p:cNvPr id="10" name="Picture 9" descr="SAGE III LOGO no Latin.png"/>
          <p:cNvPicPr>
            <a:picLocks noChangeAspect="1"/>
          </p:cNvPicPr>
          <p:nvPr userDrawn="1"/>
        </p:nvPicPr>
        <p:blipFill>
          <a:blip r:embed="rId6"/>
          <a:stretch>
            <a:fillRect/>
          </a:stretch>
        </p:blipFill>
        <p:spPr>
          <a:xfrm>
            <a:off x="240203" y="120254"/>
            <a:ext cx="680096" cy="702751"/>
          </a:xfrm>
          <a:prstGeom prst="rect">
            <a:avLst/>
          </a:prstGeom>
        </p:spPr>
      </p:pic>
      <p:sp>
        <p:nvSpPr>
          <p:cNvPr id="13" name="Date Placeholder 12"/>
          <p:cNvSpPr>
            <a:spLocks noGrp="1"/>
          </p:cNvSpPr>
          <p:nvPr>
            <p:ph type="dt" sz="half" idx="2"/>
          </p:nvPr>
        </p:nvSpPr>
        <p:spPr>
          <a:xfrm>
            <a:off x="142875" y="4869657"/>
            <a:ext cx="2133600" cy="273844"/>
          </a:xfrm>
          <a:prstGeom prst="rect">
            <a:avLst/>
          </a:prstGeom>
        </p:spPr>
        <p:txBody>
          <a:bodyPr vert="horz" lIns="91440" tIns="45720" rIns="91440" bIns="45720" rtlCol="0" anchor="ctr"/>
          <a:lstStyle>
            <a:lvl1pPr algn="l">
              <a:defRPr sz="900" baseline="0">
                <a:solidFill>
                  <a:schemeClr val="tx1"/>
                </a:solidFill>
              </a:defRPr>
            </a:lvl1pPr>
          </a:lstStyle>
          <a:p>
            <a:fld id="{A9E79D4F-B57E-1C4E-8EE1-3B4427408A1A}" type="datetime4">
              <a:rPr lang="en-US" smtClean="0"/>
              <a:pPr/>
              <a:t>June 18, 2019</a:t>
            </a:fld>
            <a:endParaRPr lang="en-US" dirty="0"/>
          </a:p>
        </p:txBody>
      </p:sp>
    </p:spTree>
  </p:cSld>
  <p:clrMap bg1="lt1" tx1="dk1" bg2="lt2" tx2="dk2" accent1="accent1" accent2="accent2" accent3="accent3" accent4="accent4" accent5="accent5" accent6="accent6" hlink="hlink" folHlink="folHlink"/>
  <p:sldLayoutIdLst>
    <p:sldLayoutId id="2147484394" r:id="rId1"/>
    <p:sldLayoutId id="2147484395" r:id="rId2"/>
  </p:sldLayoutIdLst>
  <p:hf hdr="0" ftr="0"/>
  <p:txStyles>
    <p:titleStyle>
      <a:lvl1pPr algn="ctr" rtl="0" eaLnBrk="0" fontAlgn="base" hangingPunct="0">
        <a:spcBef>
          <a:spcPct val="0"/>
        </a:spcBef>
        <a:spcAft>
          <a:spcPct val="0"/>
        </a:spcAft>
        <a:defRPr sz="2400" b="1" kern="1200">
          <a:solidFill>
            <a:srgbClr val="000090"/>
          </a:solidFill>
          <a:latin typeface="Arial"/>
          <a:ea typeface="ヒラギノ角ゴ Pro W3" pitchFamily="-109" charset="-128"/>
          <a:cs typeface="Arial"/>
        </a:defRPr>
      </a:lvl1pPr>
      <a:lvl2pPr algn="ctr" rtl="0" eaLnBrk="0" fontAlgn="base" hangingPunct="0">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2pPr>
      <a:lvl3pPr algn="ctr" rtl="0" eaLnBrk="0" fontAlgn="base" hangingPunct="0">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3pPr>
      <a:lvl4pPr algn="ctr" rtl="0" eaLnBrk="0" fontAlgn="base" hangingPunct="0">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4pPr>
      <a:lvl5pPr algn="ctr" rtl="0" eaLnBrk="0" fontAlgn="base" hangingPunct="0">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5pPr>
      <a:lvl6pPr marL="342892" algn="ctr" rtl="0" fontAlgn="base">
        <a:spcBef>
          <a:spcPct val="0"/>
        </a:spcBef>
        <a:spcAft>
          <a:spcPct val="0"/>
        </a:spcAft>
        <a:defRPr sz="2700" b="1">
          <a:solidFill>
            <a:schemeClr val="bg1"/>
          </a:solidFill>
          <a:latin typeface="Calibri" pitchFamily="34" charset="0"/>
        </a:defRPr>
      </a:lvl6pPr>
      <a:lvl7pPr marL="685783" algn="ctr" rtl="0" fontAlgn="base">
        <a:spcBef>
          <a:spcPct val="0"/>
        </a:spcBef>
        <a:spcAft>
          <a:spcPct val="0"/>
        </a:spcAft>
        <a:defRPr sz="2700" b="1">
          <a:solidFill>
            <a:schemeClr val="bg1"/>
          </a:solidFill>
          <a:latin typeface="Calibri" pitchFamily="34" charset="0"/>
        </a:defRPr>
      </a:lvl7pPr>
      <a:lvl8pPr marL="1028675" algn="ctr" rtl="0" fontAlgn="base">
        <a:spcBef>
          <a:spcPct val="0"/>
        </a:spcBef>
        <a:spcAft>
          <a:spcPct val="0"/>
        </a:spcAft>
        <a:defRPr sz="2700" b="1">
          <a:solidFill>
            <a:schemeClr val="bg1"/>
          </a:solidFill>
          <a:latin typeface="Calibri" pitchFamily="34" charset="0"/>
        </a:defRPr>
      </a:lvl8pPr>
      <a:lvl9pPr marL="1371566" algn="ctr" rtl="0" fontAlgn="base">
        <a:spcBef>
          <a:spcPct val="0"/>
        </a:spcBef>
        <a:spcAft>
          <a:spcPct val="0"/>
        </a:spcAft>
        <a:defRPr sz="2700" b="1">
          <a:solidFill>
            <a:schemeClr val="bg1"/>
          </a:solidFill>
          <a:latin typeface="Calibri" pitchFamily="34" charset="0"/>
        </a:defRPr>
      </a:lvl9pPr>
    </p:titleStyle>
    <p:bodyStyle>
      <a:lvl1pPr marL="257168" indent="-257168" algn="l" rtl="0" eaLnBrk="0" fontAlgn="base" hangingPunct="0">
        <a:spcBef>
          <a:spcPct val="20000"/>
        </a:spcBef>
        <a:spcAft>
          <a:spcPct val="0"/>
        </a:spcAft>
        <a:buClr>
          <a:srgbClr val="C00000"/>
        </a:buClr>
        <a:buFont typeface="Wingdings" pitchFamily="29" charset="2"/>
        <a:buChar char="Ø"/>
        <a:defRPr sz="2100" b="1" kern="1200">
          <a:solidFill>
            <a:schemeClr val="tx1"/>
          </a:solidFill>
          <a:latin typeface="+mn-lt"/>
          <a:ea typeface="ヒラギノ角ゴ Pro W3" pitchFamily="-109" charset="-128"/>
          <a:cs typeface="ヒラギノ角ゴ Pro W3" pitchFamily="-109" charset="-128"/>
        </a:defRPr>
      </a:lvl1pPr>
      <a:lvl2pPr marL="557199" indent="-214308" algn="l" rtl="0" eaLnBrk="0" fontAlgn="base" hangingPunct="0">
        <a:spcBef>
          <a:spcPct val="20000"/>
        </a:spcBef>
        <a:spcAft>
          <a:spcPct val="0"/>
        </a:spcAft>
        <a:buClr>
          <a:srgbClr val="0000CC"/>
        </a:buClr>
        <a:buFont typeface="Arial" pitchFamily="29" charset="0"/>
        <a:buChar char="•"/>
        <a:defRPr sz="1800" kern="1200">
          <a:solidFill>
            <a:schemeClr val="tx1"/>
          </a:solidFill>
          <a:latin typeface="+mn-lt"/>
          <a:ea typeface="ヒラギノ角ゴ Pro W3" pitchFamily="-109" charset="-128"/>
          <a:cs typeface="+mn-cs"/>
        </a:defRPr>
      </a:lvl2pPr>
      <a:lvl3pPr marL="857228" indent="-171446" algn="l" rtl="0" eaLnBrk="0" fontAlgn="base" hangingPunct="0">
        <a:spcBef>
          <a:spcPct val="20000"/>
        </a:spcBef>
        <a:spcAft>
          <a:spcPct val="0"/>
        </a:spcAft>
        <a:buFont typeface="Wingdings" pitchFamily="29" charset="2"/>
        <a:buChar char="§"/>
        <a:defRPr sz="1500" kern="1200">
          <a:solidFill>
            <a:schemeClr val="tx1"/>
          </a:solidFill>
          <a:latin typeface="+mn-lt"/>
          <a:ea typeface="ＭＳ Ｐゴシック" pitchFamily="-105" charset="-128"/>
          <a:cs typeface="ＭＳ Ｐゴシック" pitchFamily="-105" charset="-128"/>
        </a:defRPr>
      </a:lvl3pPr>
      <a:lvl4pPr marL="1200120" indent="-171446" algn="l" rtl="0" eaLnBrk="0" fontAlgn="base" hangingPunct="0">
        <a:spcBef>
          <a:spcPct val="20000"/>
        </a:spcBef>
        <a:spcAft>
          <a:spcPct val="0"/>
        </a:spcAft>
        <a:buFont typeface="Courier New" pitchFamily="29" charset="0"/>
        <a:buChar char="o"/>
        <a:defRPr kern="1200">
          <a:solidFill>
            <a:schemeClr val="tx1"/>
          </a:solidFill>
          <a:latin typeface="+mn-lt"/>
          <a:ea typeface="ＭＳ Ｐゴシック" pitchFamily="-105" charset="-128"/>
          <a:cs typeface="+mn-cs"/>
        </a:defRPr>
      </a:lvl4pPr>
      <a:lvl5pPr marL="1543012" indent="-171446" algn="l" rtl="0" eaLnBrk="0" fontAlgn="base" hangingPunct="0">
        <a:spcBef>
          <a:spcPct val="20000"/>
        </a:spcBef>
        <a:spcAft>
          <a:spcPct val="0"/>
        </a:spcAft>
        <a:buFont typeface="Arial" pitchFamily="29" charset="0"/>
        <a:buChar char="•"/>
        <a:defRPr kern="1200">
          <a:solidFill>
            <a:schemeClr val="tx1"/>
          </a:solidFill>
          <a:latin typeface="+mn-lt"/>
          <a:ea typeface="ヒラギノ角ゴ Pro W3" charset="-128"/>
          <a:cs typeface="ヒラギノ角ゴ Pro W3" charset="-128"/>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Michael.Thompson@nasa.gov"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2"/>
          <p:cNvSpPr txBox="1">
            <a:spLocks noChangeArrowheads="1"/>
          </p:cNvSpPr>
          <p:nvPr/>
        </p:nvSpPr>
        <p:spPr bwMode="auto">
          <a:xfrm>
            <a:off x="2713527" y="2760576"/>
            <a:ext cx="6126956" cy="2485296"/>
          </a:xfrm>
          <a:prstGeom prst="rect">
            <a:avLst/>
          </a:prstGeom>
          <a:noFill/>
          <a:ln w="9525">
            <a:noFill/>
            <a:miter lim="800000"/>
            <a:headEnd/>
            <a:tailEnd/>
          </a:ln>
        </p:spPr>
        <p:txBody>
          <a:bodyPr>
            <a:prstTxWarp prst="textNoShape">
              <a:avLst/>
            </a:prstTxWarp>
            <a:spAutoFit/>
          </a:bodyPr>
          <a:lstStyle/>
          <a:p>
            <a:pPr algn="r">
              <a:spcBef>
                <a:spcPts val="450"/>
              </a:spcBef>
            </a:pPr>
            <a:r>
              <a:rPr lang="en-US" sz="14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Contamination Monitoring Package</a:t>
            </a:r>
          </a:p>
          <a:p>
            <a:pPr algn="r">
              <a:spcBef>
                <a:spcPts val="450"/>
              </a:spcBef>
            </a:pPr>
            <a:endParaRPr lang="en-US" sz="1200" b="1" dirty="0">
              <a:solidFill>
                <a:srgbClr val="FFFF00"/>
              </a:solidFill>
              <a:latin typeface="Helvetica Neue" panose="02000503000000020004" pitchFamily="2" charset="0"/>
              <a:ea typeface="Helvetica Neue" panose="02000503000000020004" pitchFamily="2" charset="0"/>
              <a:cs typeface="Helvetica Neue" panose="02000503000000020004" pitchFamily="2" charset="0"/>
            </a:endParaRPr>
          </a:p>
          <a:p>
            <a:pPr algn="r">
              <a:spcBef>
                <a:spcPts val="450"/>
              </a:spcBef>
            </a:pPr>
            <a:r>
              <a:rPr lang="en-US" sz="12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Michael Thompson</a:t>
            </a:r>
          </a:p>
          <a:p>
            <a:pPr algn="r">
              <a:spcBef>
                <a:spcPts val="450"/>
              </a:spcBef>
            </a:pPr>
            <a:r>
              <a:rPr lang="en-US" sz="12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hlinkClick r:id="rId3"/>
              </a:rPr>
              <a:t>Michael.Thompson@nasa.gov</a:t>
            </a:r>
            <a:endParaRPr lang="en-US" sz="12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endParaRPr>
          </a:p>
          <a:p>
            <a:pPr algn="r">
              <a:spcBef>
                <a:spcPts val="450"/>
              </a:spcBef>
            </a:pPr>
            <a:endParaRPr lang="en-US" sz="12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endParaRPr>
          </a:p>
          <a:p>
            <a:pPr algn="r">
              <a:spcBef>
                <a:spcPts val="450"/>
              </a:spcBef>
            </a:pPr>
            <a:r>
              <a:rPr lang="en-US" sz="1200" b="1" dirty="0">
                <a:solidFill>
                  <a:srgbClr val="EF8E1C"/>
                </a:solidFill>
                <a:latin typeface="Helvetica Neue" panose="02000503000000020004" pitchFamily="2" charset="0"/>
                <a:ea typeface="Helvetica Neue" panose="02000503000000020004" pitchFamily="2" charset="0"/>
                <a:cs typeface="Helvetica Neue" panose="02000503000000020004" pitchFamily="2" charset="0"/>
              </a:rPr>
              <a:t>Dr. Charles Hill</a:t>
            </a:r>
            <a:r>
              <a:rPr lang="en-US" sz="1200" b="1" baseline="30000" dirty="0">
                <a:solidFill>
                  <a:srgbClr val="EF8E1C"/>
                </a:solidFill>
                <a:latin typeface="Helvetica Neue" panose="02000503000000020004" pitchFamily="2" charset="0"/>
                <a:ea typeface="Helvetica Neue" panose="02000503000000020004" pitchFamily="2" charset="0"/>
                <a:cs typeface="Helvetica Neue" panose="02000503000000020004" pitchFamily="2" charset="0"/>
              </a:rPr>
              <a:t>1</a:t>
            </a:r>
            <a:r>
              <a:rPr lang="en-US" sz="1200" b="1" dirty="0">
                <a:solidFill>
                  <a:srgbClr val="EF8E1C"/>
                </a:solidFill>
                <a:latin typeface="Helvetica Neue" panose="02000503000000020004" pitchFamily="2" charset="0"/>
                <a:ea typeface="Helvetica Neue" panose="02000503000000020004" pitchFamily="2" charset="0"/>
                <a:cs typeface="Helvetica Neue" panose="02000503000000020004" pitchFamily="2" charset="0"/>
              </a:rPr>
              <a:t>, Amy Rowell</a:t>
            </a:r>
            <a:r>
              <a:rPr lang="en-US" sz="1200" b="1" baseline="30000" dirty="0">
                <a:solidFill>
                  <a:srgbClr val="EF8E1C"/>
                </a:solidFill>
                <a:latin typeface="Helvetica Neue" panose="02000503000000020004" pitchFamily="2" charset="0"/>
                <a:ea typeface="Helvetica Neue" panose="02000503000000020004" pitchFamily="2" charset="0"/>
                <a:cs typeface="Helvetica Neue" panose="02000503000000020004" pitchFamily="2" charset="0"/>
              </a:rPr>
              <a:t>1</a:t>
            </a:r>
            <a:r>
              <a:rPr lang="en-US" sz="1200" b="1" dirty="0">
                <a:solidFill>
                  <a:srgbClr val="EF8E1C"/>
                </a:solidFill>
                <a:latin typeface="Helvetica Neue" panose="02000503000000020004" pitchFamily="2" charset="0"/>
                <a:ea typeface="Helvetica Neue" panose="02000503000000020004" pitchFamily="2" charset="0"/>
                <a:cs typeface="Helvetica Neue" panose="02000503000000020004" pitchFamily="2" charset="0"/>
              </a:rPr>
              <a:t>, Tyler Dawson</a:t>
            </a:r>
            <a:r>
              <a:rPr lang="en-US" sz="1200" b="1" baseline="30000" dirty="0">
                <a:solidFill>
                  <a:srgbClr val="EF8E1C"/>
                </a:solidFill>
                <a:latin typeface="Helvetica Neue" panose="02000503000000020004" pitchFamily="2" charset="0"/>
                <a:ea typeface="Helvetica Neue" panose="02000503000000020004" pitchFamily="2" charset="0"/>
                <a:cs typeface="Helvetica Neue" panose="02000503000000020004" pitchFamily="2" charset="0"/>
              </a:rPr>
              <a:t>2</a:t>
            </a:r>
            <a:r>
              <a:rPr lang="en-US" sz="1200" b="1" dirty="0">
                <a:solidFill>
                  <a:srgbClr val="EF8E1C"/>
                </a:solidFill>
                <a:latin typeface="Helvetica Neue" panose="02000503000000020004" pitchFamily="2" charset="0"/>
                <a:ea typeface="Helvetica Neue" panose="02000503000000020004" pitchFamily="2" charset="0"/>
                <a:cs typeface="Helvetica Neue" panose="02000503000000020004" pitchFamily="2" charset="0"/>
              </a:rPr>
              <a:t>, Dr. Kevin Leavor</a:t>
            </a:r>
            <a:r>
              <a:rPr lang="en-US" sz="1200" b="1" baseline="30000" dirty="0">
                <a:solidFill>
                  <a:srgbClr val="EF8E1C"/>
                </a:solidFill>
                <a:latin typeface="Helvetica Neue" panose="02000503000000020004" pitchFamily="2" charset="0"/>
                <a:ea typeface="Helvetica Neue" panose="02000503000000020004" pitchFamily="2" charset="0"/>
                <a:cs typeface="Helvetica Neue" panose="02000503000000020004" pitchFamily="2" charset="0"/>
              </a:rPr>
              <a:t>2</a:t>
            </a:r>
          </a:p>
          <a:p>
            <a:pPr algn="r">
              <a:spcBef>
                <a:spcPts val="450"/>
              </a:spcBef>
            </a:pPr>
            <a:endParaRPr lang="en-US" sz="1200" b="1" baseline="300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pPr algn="r">
              <a:spcBef>
                <a:spcPts val="450"/>
              </a:spcBef>
            </a:pPr>
            <a:r>
              <a:rPr lang="en-US" sz="1200" b="1" baseline="30000" dirty="0">
                <a:solidFill>
                  <a:srgbClr val="FFFFFF"/>
                </a:solidFill>
                <a:latin typeface="Helvetica Neue" panose="02000503000000020004" pitchFamily="2" charset="0"/>
                <a:ea typeface="Helvetica Neue" panose="02000503000000020004" pitchFamily="2" charset="0"/>
                <a:cs typeface="Helvetica Neue" panose="02000503000000020004" pitchFamily="2" charset="0"/>
              </a:rPr>
              <a:t>1</a:t>
            </a:r>
            <a:r>
              <a:rPr lang="en-US" sz="1200" b="1" dirty="0">
                <a:solidFill>
                  <a:srgbClr val="FFFFFF"/>
                </a:solidFill>
                <a:latin typeface="Helvetica Neue" panose="02000503000000020004" pitchFamily="2" charset="0"/>
                <a:ea typeface="Helvetica Neue" panose="02000503000000020004" pitchFamily="2" charset="0"/>
                <a:cs typeface="Helvetica Neue" panose="02000503000000020004" pitchFamily="2" charset="0"/>
              </a:rPr>
              <a:t> NASA Langley Research Center</a:t>
            </a:r>
          </a:p>
          <a:p>
            <a:pPr algn="r">
              <a:spcBef>
                <a:spcPts val="450"/>
              </a:spcBef>
            </a:pPr>
            <a:r>
              <a:rPr lang="en-US" sz="1200" b="1" baseline="300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2</a:t>
            </a:r>
            <a:r>
              <a:rPr lang="en-US" sz="12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 Science Systems and Applications, Inc.</a:t>
            </a:r>
          </a:p>
          <a:p>
            <a:pPr algn="r">
              <a:spcBef>
                <a:spcPts val="450"/>
              </a:spcBef>
            </a:pPr>
            <a:r>
              <a:rPr lang="en-US" sz="12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1 Enterprise Parkway, Suite 200 Hampton, Virginia 23666</a:t>
            </a:r>
            <a:endParaRPr lang="en-US" sz="1200" b="1" baseline="300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p:txBody>
      </p:sp>
    </p:spTree>
    <p:extLst>
      <p:ext uri="{BB962C8B-B14F-4D97-AF65-F5344CB8AC3E}">
        <p14:creationId xmlns:p14="http://schemas.microsoft.com/office/powerpoint/2010/main" val="10225111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6200" y="857251"/>
            <a:ext cx="4156897" cy="4012406"/>
          </a:xfrm>
        </p:spPr>
        <p:txBody>
          <a:bodyPr/>
          <a:lstStyle/>
          <a:p>
            <a:r>
              <a:rPr lang="en-US" b="0" dirty="0"/>
              <a:t>The Stratospheric Aerosol and Gas Experiment (SAGE) III is an external payload on the International Space Station (ISS) launched on SpaceX CRS-10 on 19 February 2017 and robotically installed on </a:t>
            </a:r>
            <a:r>
              <a:rPr lang="en-US" b="0" dirty="0" err="1"/>
              <a:t>ExPRESS</a:t>
            </a:r>
            <a:r>
              <a:rPr lang="en-US" b="0" dirty="0"/>
              <a:t> Logistics Carrier-4 (ELC-4). First light was acquired on 17 March 2017.</a:t>
            </a:r>
            <a:endParaRPr lang="en-US" dirty="0"/>
          </a:p>
        </p:txBody>
      </p:sp>
      <p:sp>
        <p:nvSpPr>
          <p:cNvPr id="3" name="Title 2"/>
          <p:cNvSpPr>
            <a:spLocks noGrp="1"/>
          </p:cNvSpPr>
          <p:nvPr>
            <p:ph type="title"/>
          </p:nvPr>
        </p:nvSpPr>
        <p:spPr/>
        <p:txBody>
          <a:bodyPr/>
          <a:lstStyle/>
          <a:p>
            <a:r>
              <a:rPr lang="en-US" dirty="0"/>
              <a:t>Payload</a:t>
            </a:r>
          </a:p>
        </p:txBody>
      </p:sp>
      <p:sp>
        <p:nvSpPr>
          <p:cNvPr id="4" name="Date Placeholder 3"/>
          <p:cNvSpPr>
            <a:spLocks noGrp="1"/>
          </p:cNvSpPr>
          <p:nvPr>
            <p:ph type="dt" sz="half" idx="2"/>
          </p:nvPr>
        </p:nvSpPr>
        <p:spPr/>
        <p:txBody>
          <a:bodyPr/>
          <a:lstStyle/>
          <a:p>
            <a:fld id="{A9E79D4F-B57E-1C4E-8EE1-3B4427408A1A}" type="datetime4">
              <a:rPr lang="en-US" smtClean="0"/>
              <a:t>June 18, 2019</a:t>
            </a:fld>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96599" y="857251"/>
            <a:ext cx="4549875" cy="3052529"/>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SAGE III ISS</a:t>
            </a:r>
          </a:p>
        </p:txBody>
      </p:sp>
      <p:sp>
        <p:nvSpPr>
          <p:cNvPr id="4" name="Date Placeholder 3"/>
          <p:cNvSpPr>
            <a:spLocks noGrp="1"/>
          </p:cNvSpPr>
          <p:nvPr>
            <p:ph type="dt" sz="half" idx="2"/>
          </p:nvPr>
        </p:nvSpPr>
        <p:spPr/>
        <p:txBody>
          <a:bodyPr/>
          <a:lstStyle/>
          <a:p>
            <a:fld id="{A9E79D4F-B57E-1C4E-8EE1-3B4427408A1A}" type="datetime4">
              <a:rPr lang="en-US" smtClean="0"/>
              <a:pPr/>
              <a:t>June 18, 2019</a:t>
            </a:fld>
            <a:endParaRPr lang="en-US" dirty="0"/>
          </a:p>
        </p:txBody>
      </p:sp>
      <p:sp>
        <p:nvSpPr>
          <p:cNvPr id="6" name="Rectangle 5"/>
          <p:cNvSpPr/>
          <p:nvPr/>
        </p:nvSpPr>
        <p:spPr>
          <a:xfrm>
            <a:off x="1081713" y="857250"/>
            <a:ext cx="382606" cy="543125"/>
          </a:xfrm>
          <a:prstGeom prst="rect">
            <a:avLst/>
          </a:prstGeom>
          <a:solidFill>
            <a:srgbClr val="FF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Content Placeholder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30492" y="857250"/>
            <a:ext cx="6683016" cy="4013200"/>
          </a:xfrm>
        </p:spPr>
      </p:pic>
      <p:sp>
        <p:nvSpPr>
          <p:cNvPr id="9" name="Oval 8"/>
          <p:cNvSpPr/>
          <p:nvPr/>
        </p:nvSpPr>
        <p:spPr>
          <a:xfrm>
            <a:off x="971950" y="2218860"/>
            <a:ext cx="1414221" cy="86324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6604363" y="1846919"/>
            <a:ext cx="1414221" cy="86324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583897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1800" b="0" dirty="0"/>
              <a:t>Why does SAGE III monitor contamination?</a:t>
            </a:r>
          </a:p>
          <a:p>
            <a:pPr lvl="1"/>
            <a:r>
              <a:rPr lang="en-US" dirty="0"/>
              <a:t>The instrument optics are susceptible and sensitive to contamination.</a:t>
            </a:r>
          </a:p>
          <a:p>
            <a:pPr lvl="1"/>
            <a:r>
              <a:rPr lang="en-US" b="0" dirty="0"/>
              <a:t>The goal of the Contamination Monitoring Packages (CMPs) is to aid in efforts to minimize contamination impacts to the payload and by extension the science data product.</a:t>
            </a:r>
          </a:p>
          <a:p>
            <a:r>
              <a:rPr lang="en-US" sz="1800" b="0" dirty="0"/>
              <a:t>The instrument contamination window can be closed to protect the telescope.</a:t>
            </a:r>
          </a:p>
          <a:p>
            <a:pPr lvl="1"/>
            <a:r>
              <a:rPr lang="en-US" dirty="0"/>
              <a:t>The flight computer Fault Detection Isolation and Recovery (FDIR) system monitors CMP telemetry and has the ability to automatically close the contamination window if necessary.</a:t>
            </a:r>
          </a:p>
          <a:p>
            <a:pPr lvl="1"/>
            <a:r>
              <a:rPr lang="en-US" dirty="0"/>
              <a:t>The window can be manually commanded to close.</a:t>
            </a:r>
          </a:p>
          <a:p>
            <a:r>
              <a:rPr lang="en-US" sz="1800" b="0" dirty="0"/>
              <a:t>CMP measurements aid the SAGE III team in determining where to stow the contamination window for minimal exposure to contamination sources.</a:t>
            </a:r>
            <a:endParaRPr lang="en-US" sz="1800" dirty="0"/>
          </a:p>
        </p:txBody>
      </p:sp>
      <p:sp>
        <p:nvSpPr>
          <p:cNvPr id="3" name="Title 2"/>
          <p:cNvSpPr>
            <a:spLocks noGrp="1"/>
          </p:cNvSpPr>
          <p:nvPr>
            <p:ph type="title"/>
          </p:nvPr>
        </p:nvSpPr>
        <p:spPr/>
        <p:txBody>
          <a:bodyPr/>
          <a:lstStyle/>
          <a:p>
            <a:r>
              <a:rPr lang="en-US" dirty="0"/>
              <a:t>SAGE III Contamination Monitoring</a:t>
            </a:r>
          </a:p>
        </p:txBody>
      </p:sp>
      <p:sp>
        <p:nvSpPr>
          <p:cNvPr id="4" name="Date Placeholder 3"/>
          <p:cNvSpPr>
            <a:spLocks noGrp="1"/>
          </p:cNvSpPr>
          <p:nvPr>
            <p:ph type="dt" sz="half" idx="2"/>
          </p:nvPr>
        </p:nvSpPr>
        <p:spPr/>
        <p:txBody>
          <a:bodyPr/>
          <a:lstStyle/>
          <a:p>
            <a:fld id="{A9E79D4F-B57E-1C4E-8EE1-3B4427408A1A}" type="datetime4">
              <a:rPr lang="en-US" smtClean="0"/>
              <a:pPr/>
              <a:t>June 18, 2019</a:t>
            </a:fld>
            <a:endParaRPr lang="en-US" dirty="0"/>
          </a:p>
        </p:txBody>
      </p:sp>
    </p:spTree>
    <p:extLst>
      <p:ext uri="{BB962C8B-B14F-4D97-AF65-F5344CB8AC3E}">
        <p14:creationId xmlns:p14="http://schemas.microsoft.com/office/powerpoint/2010/main" val="25407029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6200" y="857251"/>
            <a:ext cx="4514983" cy="4012406"/>
          </a:xfrm>
        </p:spPr>
        <p:txBody>
          <a:bodyPr/>
          <a:lstStyle/>
          <a:p>
            <a:r>
              <a:rPr lang="en-US" b="0" dirty="0"/>
              <a:t>Two CMPs monitor particulate contaminant flux in the 2</a:t>
            </a:r>
            <a:r>
              <a:rPr lang="en-US" b="0" dirty="0">
                <a:sym typeface="Symbol" panose="05050102010706020507" pitchFamily="18" charset="2"/>
              </a:rPr>
              <a:t></a:t>
            </a:r>
            <a:r>
              <a:rPr lang="en-US" b="0" dirty="0"/>
              <a:t> </a:t>
            </a:r>
            <a:r>
              <a:rPr lang="en-US" b="0" dirty="0" err="1"/>
              <a:t>steradian</a:t>
            </a:r>
            <a:r>
              <a:rPr lang="en-US" b="0" dirty="0"/>
              <a:t> solid angle on the payload side of the </a:t>
            </a:r>
            <a:r>
              <a:rPr lang="en-US" b="0" dirty="0" err="1"/>
              <a:t>ExPRESS</a:t>
            </a:r>
            <a:r>
              <a:rPr lang="en-US" b="0" dirty="0"/>
              <a:t> Payload Adapter.</a:t>
            </a:r>
          </a:p>
          <a:p>
            <a:r>
              <a:rPr lang="en-US" b="0" dirty="0"/>
              <a:t>The packages are comprised of eight Quartz Crystal Microbalance (QCM) sensors.</a:t>
            </a:r>
            <a:endParaRPr lang="en-US" dirty="0"/>
          </a:p>
        </p:txBody>
      </p:sp>
      <p:sp>
        <p:nvSpPr>
          <p:cNvPr id="3" name="Title 2"/>
          <p:cNvSpPr>
            <a:spLocks noGrp="1"/>
          </p:cNvSpPr>
          <p:nvPr>
            <p:ph type="title"/>
          </p:nvPr>
        </p:nvSpPr>
        <p:spPr/>
        <p:txBody>
          <a:bodyPr/>
          <a:lstStyle/>
          <a:p>
            <a:r>
              <a:rPr lang="en-US" b="0" dirty="0"/>
              <a:t>Contamination Monitoring Package (CMP)s</a:t>
            </a:r>
            <a:endParaRPr lang="en-US" dirty="0"/>
          </a:p>
        </p:txBody>
      </p:sp>
      <p:sp>
        <p:nvSpPr>
          <p:cNvPr id="4" name="Date Placeholder 3"/>
          <p:cNvSpPr>
            <a:spLocks noGrp="1"/>
          </p:cNvSpPr>
          <p:nvPr>
            <p:ph type="dt" sz="half" idx="2"/>
          </p:nvPr>
        </p:nvSpPr>
        <p:spPr/>
        <p:txBody>
          <a:bodyPr/>
          <a:lstStyle/>
          <a:p>
            <a:fld id="{A9E79D4F-B57E-1C4E-8EE1-3B4427408A1A}" type="datetime4">
              <a:rPr lang="en-US" smtClean="0"/>
              <a:pPr/>
              <a:t>June 18, 2019</a:t>
            </a:fld>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91184" y="857250"/>
            <a:ext cx="4360058" cy="3247957"/>
          </a:xfrm>
          <a:prstGeom prst="rect">
            <a:avLst/>
          </a:prstGeom>
        </p:spPr>
      </p:pic>
    </p:spTree>
    <p:extLst>
      <p:ext uri="{BB962C8B-B14F-4D97-AF65-F5344CB8AC3E}">
        <p14:creationId xmlns:p14="http://schemas.microsoft.com/office/powerpoint/2010/main" val="15721646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392183490"/>
              </p:ext>
            </p:extLst>
          </p:nvPr>
        </p:nvGraphicFramePr>
        <p:xfrm>
          <a:off x="76200" y="857250"/>
          <a:ext cx="8991600" cy="3970525"/>
        </p:xfrm>
        <a:graphic>
          <a:graphicData uri="http://schemas.openxmlformats.org/drawingml/2006/table">
            <a:tbl>
              <a:tblPr firstRow="1" bandRow="1">
                <a:tableStyleId>{7DF18680-E054-41AD-8BC1-D1AEF772440D}</a:tableStyleId>
              </a:tblPr>
              <a:tblGrid>
                <a:gridCol w="2247900">
                  <a:extLst>
                    <a:ext uri="{9D8B030D-6E8A-4147-A177-3AD203B41FA5}">
                      <a16:colId xmlns:a16="http://schemas.microsoft.com/office/drawing/2014/main" val="20000"/>
                    </a:ext>
                  </a:extLst>
                </a:gridCol>
                <a:gridCol w="1020174">
                  <a:extLst>
                    <a:ext uri="{9D8B030D-6E8A-4147-A177-3AD203B41FA5}">
                      <a16:colId xmlns:a16="http://schemas.microsoft.com/office/drawing/2014/main" val="20001"/>
                    </a:ext>
                  </a:extLst>
                </a:gridCol>
                <a:gridCol w="1496291">
                  <a:extLst>
                    <a:ext uri="{9D8B030D-6E8A-4147-A177-3AD203B41FA5}">
                      <a16:colId xmlns:a16="http://schemas.microsoft.com/office/drawing/2014/main" val="20002"/>
                    </a:ext>
                  </a:extLst>
                </a:gridCol>
                <a:gridCol w="4227235">
                  <a:extLst>
                    <a:ext uri="{9D8B030D-6E8A-4147-A177-3AD203B41FA5}">
                      <a16:colId xmlns:a16="http://schemas.microsoft.com/office/drawing/2014/main" val="20003"/>
                    </a:ext>
                  </a:extLst>
                </a:gridCol>
              </a:tblGrid>
              <a:tr h="337365">
                <a:tc>
                  <a:txBody>
                    <a:bodyPr/>
                    <a:lstStyle/>
                    <a:p>
                      <a:pPr algn="ctr"/>
                      <a:r>
                        <a:rPr lang="en-US" sz="1350" b="0" i="0" u="none" strike="noStrike" kern="1200" baseline="0" dirty="0">
                          <a:solidFill>
                            <a:schemeClr val="lt1"/>
                          </a:solidFill>
                          <a:latin typeface="+mn-lt"/>
                          <a:ea typeface="+mn-ea"/>
                          <a:cs typeface="+mn-cs"/>
                        </a:rPr>
                        <a:t>CMP, Sensor</a:t>
                      </a:r>
                      <a:endParaRPr lang="en-US" dirty="0"/>
                    </a:p>
                  </a:txBody>
                  <a:tcPr/>
                </a:tc>
                <a:tc>
                  <a:txBody>
                    <a:bodyPr/>
                    <a:lstStyle/>
                    <a:p>
                      <a:pPr algn="ctr"/>
                      <a:r>
                        <a:rPr lang="en-US" sz="1350" b="0" i="0" u="none" strike="noStrike" kern="1200" baseline="0" dirty="0">
                          <a:solidFill>
                            <a:schemeClr val="lt1"/>
                          </a:solidFill>
                          <a:latin typeface="+mn-lt"/>
                          <a:ea typeface="+mn-ea"/>
                          <a:cs typeface="+mn-cs"/>
                        </a:rPr>
                        <a:t>Half Angle</a:t>
                      </a:r>
                      <a:endParaRPr lang="en-US" dirty="0"/>
                    </a:p>
                  </a:txBody>
                  <a:tcPr/>
                </a:tc>
                <a:tc>
                  <a:txBody>
                    <a:bodyPr/>
                    <a:lstStyle/>
                    <a:p>
                      <a:pPr algn="ctr"/>
                      <a:r>
                        <a:rPr lang="en-US" sz="1350" b="0" i="0" u="none" strike="noStrike" kern="1200" baseline="0" dirty="0">
                          <a:solidFill>
                            <a:schemeClr val="lt1"/>
                          </a:solidFill>
                          <a:latin typeface="+mn-lt"/>
                          <a:ea typeface="+mn-ea"/>
                          <a:cs typeface="+mn-cs"/>
                        </a:rPr>
                        <a:t>Direction of View</a:t>
                      </a:r>
                      <a:endParaRPr lang="en-US" dirty="0"/>
                    </a:p>
                  </a:txBody>
                  <a:tcPr/>
                </a:tc>
                <a:tc>
                  <a:txBody>
                    <a:bodyPr/>
                    <a:lstStyle/>
                    <a:p>
                      <a:pPr algn="ctr"/>
                      <a:r>
                        <a:rPr lang="en-US" sz="1350" b="0" i="0" u="none" strike="noStrike" kern="1200" baseline="0" dirty="0">
                          <a:solidFill>
                            <a:schemeClr val="lt1"/>
                          </a:solidFill>
                          <a:latin typeface="+mn-lt"/>
                          <a:ea typeface="+mn-ea"/>
                          <a:cs typeface="+mn-cs"/>
                        </a:rPr>
                        <a:t>Field of View</a:t>
                      </a:r>
                      <a:endParaRPr lang="en-US" dirty="0"/>
                    </a:p>
                  </a:txBody>
                  <a:tcPr/>
                </a:tc>
                <a:extLst>
                  <a:ext uri="{0D108BD9-81ED-4DB2-BD59-A6C34878D82A}">
                    <a16:rowId xmlns:a16="http://schemas.microsoft.com/office/drawing/2014/main" val="10000"/>
                  </a:ext>
                </a:extLst>
              </a:tr>
              <a:tr h="337365">
                <a:tc>
                  <a:txBody>
                    <a:bodyPr/>
                    <a:lstStyle/>
                    <a:p>
                      <a:pPr algn="ctr"/>
                      <a:r>
                        <a:rPr lang="en-US" sz="1350" b="0" i="0" u="none" strike="noStrike" kern="1200" baseline="0" dirty="0">
                          <a:solidFill>
                            <a:schemeClr val="dk1"/>
                          </a:solidFill>
                          <a:latin typeface="+mn-lt"/>
                          <a:ea typeface="+mn-ea"/>
                          <a:cs typeface="+mn-cs"/>
                        </a:rPr>
                        <a:t>CMP1, Sensor0</a:t>
                      </a:r>
                      <a:endParaRPr lang="en-US" dirty="0"/>
                    </a:p>
                  </a:txBody>
                  <a:tcPr/>
                </a:tc>
                <a:tc>
                  <a:txBody>
                    <a:bodyPr/>
                    <a:lstStyle/>
                    <a:p>
                      <a:pPr algn="ctr"/>
                      <a:r>
                        <a:rPr lang="en-US" sz="1350" b="0" i="0" u="none" strike="noStrike" kern="1200" baseline="0" dirty="0">
                          <a:solidFill>
                            <a:schemeClr val="dk1"/>
                          </a:solidFill>
                          <a:latin typeface="+mn-lt"/>
                          <a:ea typeface="+mn-ea"/>
                          <a:cs typeface="+mn-cs"/>
                        </a:rPr>
                        <a:t>70.3</a:t>
                      </a:r>
                      <a:endParaRPr lang="en-US" dirty="0"/>
                    </a:p>
                  </a:txBody>
                  <a:tcPr/>
                </a:tc>
                <a:tc>
                  <a:txBody>
                    <a:bodyPr/>
                    <a:lstStyle/>
                    <a:p>
                      <a:pPr algn="ctr"/>
                      <a:r>
                        <a:rPr lang="en-US" sz="1350" b="0" i="0" u="none" strike="noStrike" kern="1200" baseline="0" dirty="0">
                          <a:solidFill>
                            <a:schemeClr val="dk1"/>
                          </a:solidFill>
                          <a:latin typeface="+mn-lt"/>
                          <a:ea typeface="+mn-ea"/>
                          <a:cs typeface="+mn-cs"/>
                        </a:rPr>
                        <a:t>Starboard</a:t>
                      </a:r>
                      <a:endParaRPr lang="en-US" dirty="0"/>
                    </a:p>
                  </a:txBody>
                  <a:tcPr/>
                </a:tc>
                <a:tc>
                  <a:txBody>
                    <a:bodyPr/>
                    <a:lstStyle/>
                    <a:p>
                      <a:pPr algn="ctr"/>
                      <a:r>
                        <a:rPr lang="en-US" sz="1350" b="0" i="0" u="none" strike="noStrike" kern="1200" baseline="0" dirty="0">
                          <a:solidFill>
                            <a:schemeClr val="dk1"/>
                          </a:solidFill>
                          <a:latin typeface="+mn-lt"/>
                          <a:ea typeface="+mn-ea"/>
                          <a:cs typeface="+mn-cs"/>
                        </a:rPr>
                        <a:t>ELC-4</a:t>
                      </a:r>
                      <a:endParaRPr lang="en-US" dirty="0"/>
                    </a:p>
                  </a:txBody>
                  <a:tcPr/>
                </a:tc>
                <a:extLst>
                  <a:ext uri="{0D108BD9-81ED-4DB2-BD59-A6C34878D82A}">
                    <a16:rowId xmlns:a16="http://schemas.microsoft.com/office/drawing/2014/main" val="10001"/>
                  </a:ext>
                </a:extLst>
              </a:tr>
              <a:tr h="337365">
                <a:tc>
                  <a:txBody>
                    <a:bodyPr/>
                    <a:lstStyle/>
                    <a:p>
                      <a:pPr algn="ctr"/>
                      <a:r>
                        <a:rPr lang="en-US" sz="1350" b="0" i="0" u="none" strike="noStrike" kern="1200" baseline="0" dirty="0">
                          <a:solidFill>
                            <a:schemeClr val="dk1"/>
                          </a:solidFill>
                          <a:latin typeface="+mn-lt"/>
                          <a:ea typeface="+mn-ea"/>
                          <a:cs typeface="+mn-cs"/>
                        </a:rPr>
                        <a:t>CMP1, Sensor1</a:t>
                      </a:r>
                      <a:endParaRPr lang="en-US" dirty="0"/>
                    </a:p>
                  </a:txBody>
                  <a:tcPr/>
                </a:tc>
                <a:tc>
                  <a:txBody>
                    <a:bodyPr/>
                    <a:lstStyle/>
                    <a:p>
                      <a:pPr algn="ctr"/>
                      <a:r>
                        <a:rPr lang="en-US" dirty="0"/>
                        <a:t>70.3</a:t>
                      </a:r>
                    </a:p>
                  </a:txBody>
                  <a:tcPr/>
                </a:tc>
                <a:tc>
                  <a:txBody>
                    <a:bodyPr/>
                    <a:lstStyle/>
                    <a:p>
                      <a:pPr algn="ctr"/>
                      <a:r>
                        <a:rPr lang="en-US" dirty="0"/>
                        <a:t>Ram</a:t>
                      </a:r>
                    </a:p>
                  </a:txBody>
                  <a:tcPr/>
                </a:tc>
                <a:tc>
                  <a:txBody>
                    <a:bodyPr/>
                    <a:lstStyle/>
                    <a:p>
                      <a:pPr algn="ctr"/>
                      <a:r>
                        <a:rPr lang="en-US" sz="1350" b="0" i="0" u="none" strike="noStrike" kern="1200" baseline="0" dirty="0">
                          <a:solidFill>
                            <a:schemeClr val="dk1"/>
                          </a:solidFill>
                          <a:latin typeface="+mn-lt"/>
                          <a:ea typeface="+mn-ea"/>
                          <a:cs typeface="+mn-cs"/>
                        </a:rPr>
                        <a:t>N2 Zenith and Nadir, partially N2 </a:t>
                      </a:r>
                      <a:r>
                        <a:rPr lang="en-US" sz="1350" b="0" i="0" u="none" strike="noStrike" kern="1200" baseline="0" dirty="0" err="1">
                          <a:solidFill>
                            <a:schemeClr val="dk1"/>
                          </a:solidFill>
                          <a:latin typeface="+mn-lt"/>
                          <a:ea typeface="+mn-ea"/>
                          <a:cs typeface="+mn-cs"/>
                        </a:rPr>
                        <a:t>Fwd</a:t>
                      </a:r>
                      <a:endParaRPr lang="en-US" dirty="0"/>
                    </a:p>
                  </a:txBody>
                  <a:tcPr/>
                </a:tc>
                <a:extLst>
                  <a:ext uri="{0D108BD9-81ED-4DB2-BD59-A6C34878D82A}">
                    <a16:rowId xmlns:a16="http://schemas.microsoft.com/office/drawing/2014/main" val="10002"/>
                  </a:ext>
                </a:extLst>
              </a:tr>
              <a:tr h="337365">
                <a:tc>
                  <a:txBody>
                    <a:bodyPr/>
                    <a:lstStyle/>
                    <a:p>
                      <a:pPr algn="ctr"/>
                      <a:r>
                        <a:rPr lang="en-US" sz="1350" b="0" i="0" u="none" strike="noStrike" kern="1200" baseline="0" dirty="0">
                          <a:solidFill>
                            <a:schemeClr val="dk1"/>
                          </a:solidFill>
                          <a:latin typeface="+mn-lt"/>
                          <a:ea typeface="+mn-ea"/>
                          <a:cs typeface="+mn-cs"/>
                        </a:rPr>
                        <a:t>CMP1, Sensor2</a:t>
                      </a:r>
                      <a:endParaRPr lang="en-US" dirty="0"/>
                    </a:p>
                  </a:txBody>
                  <a:tcPr/>
                </a:tc>
                <a:tc>
                  <a:txBody>
                    <a:bodyPr/>
                    <a:lstStyle/>
                    <a:p>
                      <a:pPr algn="ctr"/>
                      <a:r>
                        <a:rPr lang="en-US" dirty="0"/>
                        <a:t>50.0</a:t>
                      </a:r>
                    </a:p>
                  </a:txBody>
                  <a:tcPr/>
                </a:tc>
                <a:tc>
                  <a:txBody>
                    <a:bodyPr/>
                    <a:lstStyle/>
                    <a:p>
                      <a:pPr algn="ctr"/>
                      <a:r>
                        <a:rPr lang="en-US" dirty="0"/>
                        <a:t>Node</a:t>
                      </a:r>
                      <a:r>
                        <a:rPr lang="en-US" baseline="0" dirty="0"/>
                        <a:t> 2 Focused</a:t>
                      </a:r>
                      <a:endParaRPr lang="en-US" dirty="0"/>
                    </a:p>
                  </a:txBody>
                  <a:tcPr/>
                </a:tc>
                <a:tc>
                  <a:txBody>
                    <a:bodyPr/>
                    <a:lstStyle/>
                    <a:p>
                      <a:pPr algn="ctr"/>
                      <a:r>
                        <a:rPr lang="en-US" sz="1350" b="0" i="0" u="none" strike="noStrike" kern="1200" baseline="0" dirty="0">
                          <a:solidFill>
                            <a:schemeClr val="dk1"/>
                          </a:solidFill>
                          <a:latin typeface="+mn-lt"/>
                          <a:ea typeface="+mn-ea"/>
                          <a:cs typeface="+mn-cs"/>
                        </a:rPr>
                        <a:t>N2 Zenith and Nadir, possibly N2 </a:t>
                      </a:r>
                      <a:r>
                        <a:rPr lang="en-US" sz="1350" b="0" i="0" u="none" strike="noStrike" kern="1200" baseline="0" dirty="0" err="1">
                          <a:solidFill>
                            <a:schemeClr val="dk1"/>
                          </a:solidFill>
                          <a:latin typeface="+mn-lt"/>
                          <a:ea typeface="+mn-ea"/>
                          <a:cs typeface="+mn-cs"/>
                        </a:rPr>
                        <a:t>Fwd</a:t>
                      </a:r>
                      <a:endParaRPr lang="en-US" dirty="0"/>
                    </a:p>
                  </a:txBody>
                  <a:tcPr/>
                </a:tc>
                <a:extLst>
                  <a:ext uri="{0D108BD9-81ED-4DB2-BD59-A6C34878D82A}">
                    <a16:rowId xmlns:a16="http://schemas.microsoft.com/office/drawing/2014/main" val="10003"/>
                  </a:ext>
                </a:extLst>
              </a:tr>
              <a:tr h="570925">
                <a:tc>
                  <a:txBody>
                    <a:bodyPr/>
                    <a:lstStyle/>
                    <a:p>
                      <a:pPr algn="ctr"/>
                      <a:r>
                        <a:rPr lang="en-US" sz="1350" b="0" i="0" u="none" strike="noStrike" kern="1200" baseline="0" dirty="0">
                          <a:solidFill>
                            <a:schemeClr val="dk1"/>
                          </a:solidFill>
                          <a:latin typeface="+mn-lt"/>
                          <a:ea typeface="+mn-ea"/>
                          <a:cs typeface="+mn-cs"/>
                        </a:rPr>
                        <a:t>CMP1, Sensor3</a:t>
                      </a:r>
                      <a:endParaRPr lang="en-US" dirty="0"/>
                    </a:p>
                  </a:txBody>
                  <a:tcPr/>
                </a:tc>
                <a:tc>
                  <a:txBody>
                    <a:bodyPr/>
                    <a:lstStyle/>
                    <a:p>
                      <a:pPr algn="ctr"/>
                      <a:r>
                        <a:rPr lang="en-US" dirty="0"/>
                        <a:t>70.3</a:t>
                      </a:r>
                    </a:p>
                  </a:txBody>
                  <a:tcPr/>
                </a:tc>
                <a:tc>
                  <a:txBody>
                    <a:bodyPr/>
                    <a:lstStyle/>
                    <a:p>
                      <a:pPr algn="ctr"/>
                      <a:r>
                        <a:rPr lang="en-US" dirty="0"/>
                        <a:t>Node 2 Broad</a:t>
                      </a:r>
                    </a:p>
                  </a:txBody>
                  <a:tcPr/>
                </a:tc>
                <a:tc>
                  <a:txBody>
                    <a:bodyPr/>
                    <a:lstStyle/>
                    <a:p>
                      <a:pPr algn="ctr"/>
                      <a:r>
                        <a:rPr lang="pt-BR" sz="1350" b="0" i="0" u="none" strike="noStrike" kern="1200" baseline="0" dirty="0">
                          <a:solidFill>
                            <a:schemeClr val="dk1"/>
                          </a:solidFill>
                          <a:latin typeface="+mn-lt"/>
                          <a:ea typeface="+mn-ea"/>
                          <a:cs typeface="+mn-cs"/>
                        </a:rPr>
                        <a:t>N2 Zenith and Nadir, N1 Nadir, possibly N2</a:t>
                      </a:r>
                    </a:p>
                    <a:p>
                      <a:pPr algn="ctr"/>
                      <a:r>
                        <a:rPr lang="en-US" sz="1350" b="0" i="0" u="none" strike="noStrike" kern="1200" baseline="0" dirty="0" err="1">
                          <a:solidFill>
                            <a:schemeClr val="dk1"/>
                          </a:solidFill>
                          <a:latin typeface="+mn-lt"/>
                          <a:ea typeface="+mn-ea"/>
                          <a:cs typeface="+mn-cs"/>
                        </a:rPr>
                        <a:t>Fwd</a:t>
                      </a:r>
                      <a:endParaRPr lang="en-US" dirty="0"/>
                    </a:p>
                  </a:txBody>
                  <a:tcPr/>
                </a:tc>
                <a:extLst>
                  <a:ext uri="{0D108BD9-81ED-4DB2-BD59-A6C34878D82A}">
                    <a16:rowId xmlns:a16="http://schemas.microsoft.com/office/drawing/2014/main" val="10004"/>
                  </a:ext>
                </a:extLst>
              </a:tr>
              <a:tr h="570925">
                <a:tc>
                  <a:txBody>
                    <a:bodyPr/>
                    <a:lstStyle/>
                    <a:p>
                      <a:pPr algn="ctr"/>
                      <a:r>
                        <a:rPr lang="en-US" sz="1350" b="0" i="0" u="none" strike="noStrike" kern="1200" baseline="0" dirty="0">
                          <a:solidFill>
                            <a:schemeClr val="dk1"/>
                          </a:solidFill>
                          <a:latin typeface="+mn-lt"/>
                          <a:ea typeface="+mn-ea"/>
                          <a:cs typeface="+mn-cs"/>
                        </a:rPr>
                        <a:t>CMP1, Sensor4</a:t>
                      </a:r>
                      <a:endParaRPr lang="en-US" dirty="0"/>
                    </a:p>
                  </a:txBody>
                  <a:tcPr/>
                </a:tc>
                <a:tc>
                  <a:txBody>
                    <a:bodyPr/>
                    <a:lstStyle/>
                    <a:p>
                      <a:pPr algn="ctr"/>
                      <a:r>
                        <a:rPr lang="en-US" dirty="0"/>
                        <a:t>70.3</a:t>
                      </a:r>
                    </a:p>
                  </a:txBody>
                  <a:tcPr/>
                </a:tc>
                <a:tc>
                  <a:txBody>
                    <a:bodyPr/>
                    <a:lstStyle/>
                    <a:p>
                      <a:pPr algn="ctr"/>
                      <a:r>
                        <a:rPr lang="en-US" dirty="0"/>
                        <a:t>Nadir</a:t>
                      </a:r>
                    </a:p>
                  </a:txBody>
                  <a:tcPr/>
                </a:tc>
                <a:tc>
                  <a:txBody>
                    <a:bodyPr/>
                    <a:lstStyle/>
                    <a:p>
                      <a:pPr algn="ctr"/>
                      <a:r>
                        <a:rPr lang="en-US" sz="1350" b="0" i="0" u="none" strike="noStrike" kern="1200" baseline="0" dirty="0">
                          <a:solidFill>
                            <a:schemeClr val="dk1"/>
                          </a:solidFill>
                          <a:latin typeface="+mn-lt"/>
                          <a:ea typeface="+mn-ea"/>
                          <a:cs typeface="+mn-cs"/>
                        </a:rPr>
                        <a:t>N2 and N1 Nadir depending on vehicle,</a:t>
                      </a:r>
                    </a:p>
                    <a:p>
                      <a:pPr algn="ctr"/>
                      <a:r>
                        <a:rPr lang="en-US" sz="1350" b="0" i="0" u="none" strike="noStrike" kern="1200" baseline="0" dirty="0">
                          <a:solidFill>
                            <a:schemeClr val="dk1"/>
                          </a:solidFill>
                          <a:latin typeface="+mn-lt"/>
                          <a:ea typeface="+mn-ea"/>
                          <a:cs typeface="+mn-cs"/>
                        </a:rPr>
                        <a:t>MRM1</a:t>
                      </a:r>
                      <a:endParaRPr lang="en-US" dirty="0"/>
                    </a:p>
                  </a:txBody>
                  <a:tcPr/>
                </a:tc>
                <a:extLst>
                  <a:ext uri="{0D108BD9-81ED-4DB2-BD59-A6C34878D82A}">
                    <a16:rowId xmlns:a16="http://schemas.microsoft.com/office/drawing/2014/main" val="10005"/>
                  </a:ext>
                </a:extLst>
              </a:tr>
              <a:tr h="337365">
                <a:tc>
                  <a:txBody>
                    <a:bodyPr/>
                    <a:lstStyle/>
                    <a:p>
                      <a:pPr algn="ctr"/>
                      <a:r>
                        <a:rPr lang="en-US" sz="1350" b="0" i="0" u="none" strike="noStrike" kern="1200" baseline="0" dirty="0">
                          <a:solidFill>
                            <a:schemeClr val="dk1"/>
                          </a:solidFill>
                          <a:latin typeface="+mn-lt"/>
                          <a:ea typeface="+mn-ea"/>
                          <a:cs typeface="+mn-cs"/>
                        </a:rPr>
                        <a:t>CMP2, Sensor0</a:t>
                      </a:r>
                      <a:endParaRPr lang="en-US" dirty="0"/>
                    </a:p>
                  </a:txBody>
                  <a:tcPr/>
                </a:tc>
                <a:tc>
                  <a:txBody>
                    <a:bodyPr/>
                    <a:lstStyle/>
                    <a:p>
                      <a:pPr algn="ctr"/>
                      <a:r>
                        <a:rPr lang="en-US" dirty="0"/>
                        <a:t>70.3</a:t>
                      </a:r>
                    </a:p>
                  </a:txBody>
                  <a:tcPr/>
                </a:tc>
                <a:tc>
                  <a:txBody>
                    <a:bodyPr/>
                    <a:lstStyle/>
                    <a:p>
                      <a:pPr algn="ctr"/>
                      <a:r>
                        <a:rPr lang="en-US" dirty="0"/>
                        <a:t>Wake</a:t>
                      </a:r>
                    </a:p>
                  </a:txBody>
                  <a:tcPr/>
                </a:tc>
                <a:tc>
                  <a:txBody>
                    <a:bodyPr/>
                    <a:lstStyle/>
                    <a:p>
                      <a:pPr algn="ctr"/>
                      <a:r>
                        <a:rPr lang="en-US" sz="1350" b="0" i="0" u="none" strike="noStrike" kern="1200" baseline="0" dirty="0">
                          <a:solidFill>
                            <a:schemeClr val="dk1"/>
                          </a:solidFill>
                          <a:latin typeface="+mn-lt"/>
                          <a:ea typeface="+mn-ea"/>
                          <a:cs typeface="+mn-cs"/>
                        </a:rPr>
                        <a:t>MRM1, MRM2, DC1, SM Aft</a:t>
                      </a:r>
                      <a:endParaRPr lang="en-US" dirty="0"/>
                    </a:p>
                  </a:txBody>
                  <a:tcPr/>
                </a:tc>
                <a:extLst>
                  <a:ext uri="{0D108BD9-81ED-4DB2-BD59-A6C34878D82A}">
                    <a16:rowId xmlns:a16="http://schemas.microsoft.com/office/drawing/2014/main" val="10006"/>
                  </a:ext>
                </a:extLst>
              </a:tr>
              <a:tr h="570925">
                <a:tc>
                  <a:txBody>
                    <a:bodyPr/>
                    <a:lstStyle/>
                    <a:p>
                      <a:pPr algn="ctr"/>
                      <a:r>
                        <a:rPr lang="en-US" sz="1350" b="0" i="0" u="none" strike="noStrike" kern="1200" baseline="0" dirty="0">
                          <a:solidFill>
                            <a:schemeClr val="dk1"/>
                          </a:solidFill>
                          <a:latin typeface="+mn-lt"/>
                          <a:ea typeface="+mn-ea"/>
                          <a:cs typeface="+mn-cs"/>
                        </a:rPr>
                        <a:t>CMP2, Sensor1</a:t>
                      </a:r>
                      <a:endParaRPr lang="en-US" dirty="0"/>
                    </a:p>
                  </a:txBody>
                  <a:tcPr/>
                </a:tc>
                <a:tc>
                  <a:txBody>
                    <a:bodyPr/>
                    <a:lstStyle/>
                    <a:p>
                      <a:pPr algn="ctr"/>
                      <a:r>
                        <a:rPr lang="en-US" dirty="0"/>
                        <a:t>70.3</a:t>
                      </a:r>
                    </a:p>
                  </a:txBody>
                  <a:tcPr/>
                </a:tc>
                <a:tc>
                  <a:txBody>
                    <a:bodyPr/>
                    <a:lstStyle/>
                    <a:p>
                      <a:pPr algn="ctr"/>
                      <a:r>
                        <a:rPr lang="en-US" dirty="0"/>
                        <a:t>PMM</a:t>
                      </a:r>
                    </a:p>
                  </a:txBody>
                  <a:tcPr/>
                </a:tc>
                <a:tc>
                  <a:txBody>
                    <a:bodyPr/>
                    <a:lstStyle/>
                    <a:p>
                      <a:pPr algn="ctr"/>
                      <a:r>
                        <a:rPr lang="pt-BR" sz="1350" b="0" i="0" u="none" strike="noStrike" kern="1200" baseline="0" dirty="0">
                          <a:solidFill>
                            <a:schemeClr val="dk1"/>
                          </a:solidFill>
                          <a:latin typeface="+mn-lt"/>
                          <a:ea typeface="+mn-ea"/>
                          <a:cs typeface="+mn-cs"/>
                        </a:rPr>
                        <a:t>N2 Zenith and Nadir, N1 Nadir, MRM1,</a:t>
                      </a:r>
                    </a:p>
                    <a:p>
                      <a:pPr algn="ctr"/>
                      <a:r>
                        <a:rPr lang="en-US" sz="1350" b="0" i="0" u="none" strike="noStrike" kern="1200" baseline="0" dirty="0">
                          <a:solidFill>
                            <a:schemeClr val="dk1"/>
                          </a:solidFill>
                          <a:latin typeface="+mn-lt"/>
                          <a:ea typeface="+mn-ea"/>
                          <a:cs typeface="+mn-cs"/>
                        </a:rPr>
                        <a:t>MRM2, DC1, SM Aft, possibly N2 </a:t>
                      </a:r>
                      <a:r>
                        <a:rPr lang="en-US" sz="1350" b="0" i="0" u="none" strike="noStrike" kern="1200" baseline="0" dirty="0" err="1">
                          <a:solidFill>
                            <a:schemeClr val="dk1"/>
                          </a:solidFill>
                          <a:latin typeface="+mn-lt"/>
                          <a:ea typeface="+mn-ea"/>
                          <a:cs typeface="+mn-cs"/>
                        </a:rPr>
                        <a:t>Fwd</a:t>
                      </a:r>
                      <a:endParaRPr lang="en-US" dirty="0"/>
                    </a:p>
                  </a:txBody>
                  <a:tcPr/>
                </a:tc>
                <a:extLst>
                  <a:ext uri="{0D108BD9-81ED-4DB2-BD59-A6C34878D82A}">
                    <a16:rowId xmlns:a16="http://schemas.microsoft.com/office/drawing/2014/main" val="10007"/>
                  </a:ext>
                </a:extLst>
              </a:tr>
              <a:tr h="570925">
                <a:tc>
                  <a:txBody>
                    <a:bodyPr/>
                    <a:lstStyle/>
                    <a:p>
                      <a:pPr algn="ctr"/>
                      <a:r>
                        <a:rPr lang="en-US" sz="1350" b="0" i="0" u="none" strike="noStrike" kern="1200" baseline="0" dirty="0">
                          <a:solidFill>
                            <a:schemeClr val="dk1"/>
                          </a:solidFill>
                          <a:latin typeface="+mn-lt"/>
                          <a:ea typeface="+mn-ea"/>
                          <a:cs typeface="+mn-cs"/>
                        </a:rPr>
                        <a:t>CMP2, Sensor2</a:t>
                      </a:r>
                      <a:endParaRPr lang="en-US" dirty="0"/>
                    </a:p>
                  </a:txBody>
                  <a:tcPr/>
                </a:tc>
                <a:tc>
                  <a:txBody>
                    <a:bodyPr/>
                    <a:lstStyle/>
                    <a:p>
                      <a:pPr algn="ctr"/>
                      <a:r>
                        <a:rPr lang="en-US" dirty="0"/>
                        <a:t>70.3</a:t>
                      </a:r>
                    </a:p>
                  </a:txBody>
                  <a:tcPr/>
                </a:tc>
                <a:tc>
                  <a:txBody>
                    <a:bodyPr/>
                    <a:lstStyle/>
                    <a:p>
                      <a:pPr algn="ctr"/>
                      <a:r>
                        <a:rPr lang="en-US" dirty="0"/>
                        <a:t>MLM</a:t>
                      </a:r>
                    </a:p>
                  </a:txBody>
                  <a:tcPr/>
                </a:tc>
                <a:tc>
                  <a:txBody>
                    <a:bodyPr/>
                    <a:lstStyle/>
                    <a:p>
                      <a:pPr algn="ctr"/>
                      <a:r>
                        <a:rPr lang="en-US" sz="1350" b="0" i="0" u="none" strike="noStrike" kern="1200" baseline="0" dirty="0">
                          <a:solidFill>
                            <a:schemeClr val="dk1"/>
                          </a:solidFill>
                          <a:latin typeface="+mn-lt"/>
                          <a:ea typeface="+mn-ea"/>
                          <a:cs typeface="+mn-cs"/>
                        </a:rPr>
                        <a:t>MRM1, MRM2, DC1, SM Aft, slightly N2</a:t>
                      </a:r>
                    </a:p>
                    <a:p>
                      <a:pPr algn="ctr"/>
                      <a:r>
                        <a:rPr lang="en-US" sz="1350" b="0" i="0" u="none" strike="noStrike" kern="1200" baseline="0" dirty="0">
                          <a:solidFill>
                            <a:schemeClr val="dk1"/>
                          </a:solidFill>
                          <a:latin typeface="+mn-lt"/>
                          <a:ea typeface="+mn-ea"/>
                          <a:cs typeface="+mn-cs"/>
                        </a:rPr>
                        <a:t>Nadir</a:t>
                      </a:r>
                      <a:endParaRPr lang="en-US" dirty="0"/>
                    </a:p>
                  </a:txBody>
                  <a:tcPr/>
                </a:tc>
                <a:extLst>
                  <a:ext uri="{0D108BD9-81ED-4DB2-BD59-A6C34878D82A}">
                    <a16:rowId xmlns:a16="http://schemas.microsoft.com/office/drawing/2014/main" val="10008"/>
                  </a:ext>
                </a:extLst>
              </a:tr>
            </a:tbl>
          </a:graphicData>
        </a:graphic>
      </p:graphicFrame>
      <p:sp>
        <p:nvSpPr>
          <p:cNvPr id="3" name="Title 2"/>
          <p:cNvSpPr>
            <a:spLocks noGrp="1"/>
          </p:cNvSpPr>
          <p:nvPr>
            <p:ph type="title"/>
          </p:nvPr>
        </p:nvSpPr>
        <p:spPr/>
        <p:txBody>
          <a:bodyPr/>
          <a:lstStyle/>
          <a:p>
            <a:r>
              <a:rPr lang="en-US" b="0" dirty="0"/>
              <a:t>SAGE III Contamination Environment Coverage</a:t>
            </a:r>
            <a:endParaRPr lang="en-US" dirty="0"/>
          </a:p>
        </p:txBody>
      </p:sp>
      <p:sp>
        <p:nvSpPr>
          <p:cNvPr id="4" name="Date Placeholder 3"/>
          <p:cNvSpPr>
            <a:spLocks noGrp="1"/>
          </p:cNvSpPr>
          <p:nvPr>
            <p:ph type="dt" sz="half" idx="2"/>
          </p:nvPr>
        </p:nvSpPr>
        <p:spPr/>
        <p:txBody>
          <a:bodyPr/>
          <a:lstStyle/>
          <a:p>
            <a:fld id="{A9E79D4F-B57E-1C4E-8EE1-3B4427408A1A}" type="datetime4">
              <a:rPr lang="en-US" smtClean="0"/>
              <a:pPr/>
              <a:t>June 18, 2019</a:t>
            </a:fld>
            <a:endParaRPr lang="en-US" dirty="0"/>
          </a:p>
        </p:txBody>
      </p:sp>
    </p:spTree>
    <p:extLst>
      <p:ext uri="{BB962C8B-B14F-4D97-AF65-F5344CB8AC3E}">
        <p14:creationId xmlns:p14="http://schemas.microsoft.com/office/powerpoint/2010/main" val="39235764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46814" y="857250"/>
            <a:ext cx="7450372" cy="4013200"/>
          </a:xfrm>
        </p:spPr>
      </p:pic>
      <p:sp>
        <p:nvSpPr>
          <p:cNvPr id="3" name="Title 2"/>
          <p:cNvSpPr>
            <a:spLocks noGrp="1"/>
          </p:cNvSpPr>
          <p:nvPr>
            <p:ph type="title"/>
          </p:nvPr>
        </p:nvSpPr>
        <p:spPr/>
        <p:txBody>
          <a:bodyPr/>
          <a:lstStyle/>
          <a:p>
            <a:r>
              <a:rPr lang="en-US" b="0" dirty="0"/>
              <a:t>How Quartz Crystal Microbalances Work</a:t>
            </a:r>
            <a:endParaRPr lang="en-US" dirty="0"/>
          </a:p>
        </p:txBody>
      </p:sp>
      <p:sp>
        <p:nvSpPr>
          <p:cNvPr id="4" name="Date Placeholder 3"/>
          <p:cNvSpPr>
            <a:spLocks noGrp="1"/>
          </p:cNvSpPr>
          <p:nvPr>
            <p:ph type="dt" sz="half" idx="2"/>
          </p:nvPr>
        </p:nvSpPr>
        <p:spPr/>
        <p:txBody>
          <a:bodyPr/>
          <a:lstStyle/>
          <a:p>
            <a:fld id="{A9E79D4F-B57E-1C4E-8EE1-3B4427408A1A}" type="datetime4">
              <a:rPr lang="en-US" smtClean="0"/>
              <a:pPr/>
              <a:t>June 18, 2019</a:t>
            </a:fld>
            <a:endParaRPr lang="en-US" dirty="0"/>
          </a:p>
        </p:txBody>
      </p:sp>
    </p:spTree>
    <p:extLst>
      <p:ext uri="{BB962C8B-B14F-4D97-AF65-F5344CB8AC3E}">
        <p14:creationId xmlns:p14="http://schemas.microsoft.com/office/powerpoint/2010/main" val="24690025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78464" y="857250"/>
            <a:ext cx="7387072" cy="4013200"/>
          </a:xfrm>
        </p:spPr>
      </p:pic>
      <p:sp>
        <p:nvSpPr>
          <p:cNvPr id="3" name="Title 2"/>
          <p:cNvSpPr>
            <a:spLocks noGrp="1"/>
          </p:cNvSpPr>
          <p:nvPr>
            <p:ph type="title"/>
          </p:nvPr>
        </p:nvSpPr>
        <p:spPr/>
        <p:txBody>
          <a:bodyPr/>
          <a:lstStyle/>
          <a:p>
            <a:r>
              <a:rPr lang="en-US" b="0" dirty="0"/>
              <a:t>How Quartz Crystal Microbalances Work</a:t>
            </a:r>
            <a:endParaRPr lang="en-US" dirty="0"/>
          </a:p>
        </p:txBody>
      </p:sp>
      <p:sp>
        <p:nvSpPr>
          <p:cNvPr id="4" name="Date Placeholder 3"/>
          <p:cNvSpPr>
            <a:spLocks noGrp="1"/>
          </p:cNvSpPr>
          <p:nvPr>
            <p:ph type="dt" sz="half" idx="2"/>
          </p:nvPr>
        </p:nvSpPr>
        <p:spPr/>
        <p:txBody>
          <a:bodyPr/>
          <a:lstStyle/>
          <a:p>
            <a:fld id="{A9E79D4F-B57E-1C4E-8EE1-3B4427408A1A}" type="datetime4">
              <a:rPr lang="en-US" smtClean="0"/>
              <a:pPr/>
              <a:t>June 18, 2019</a:t>
            </a:fld>
            <a:endParaRPr lang="en-US" dirty="0"/>
          </a:p>
        </p:txBody>
      </p:sp>
    </p:spTree>
    <p:extLst>
      <p:ext uri="{BB962C8B-B14F-4D97-AF65-F5344CB8AC3E}">
        <p14:creationId xmlns:p14="http://schemas.microsoft.com/office/powerpoint/2010/main" val="34297589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1800" b="0" dirty="0"/>
              <a:t>Two </a:t>
            </a:r>
            <a:r>
              <a:rPr lang="en-US" sz="1800" b="0" dirty="0" err="1"/>
              <a:t>Sunwise</a:t>
            </a:r>
            <a:r>
              <a:rPr lang="en-US" sz="1800" b="0" dirty="0"/>
              <a:t>-cut quartz crystals vibrate in resonance and a resulting beat frequency is telemetered at 1 Hz.</a:t>
            </a:r>
          </a:p>
          <a:p>
            <a:r>
              <a:rPr lang="en-US" sz="1800" b="0" dirty="0"/>
              <a:t>The SENSE crystal is exposed to the environment and the REFERENCE crystal is shielded below.</a:t>
            </a:r>
          </a:p>
          <a:p>
            <a:r>
              <a:rPr lang="en-US" sz="1800" b="0" dirty="0"/>
              <a:t>The electrode configuration is designed to apply acoustical “energy trapping" which enforces a Gaussian amplitude distribution.</a:t>
            </a:r>
          </a:p>
          <a:p>
            <a:r>
              <a:rPr lang="en-US" sz="1800" b="0" dirty="0"/>
              <a:t>The piezoelectric effect of quartz allows it to govern the frequency of an oscillator circuit while vibrating in a thickness shear mode.</a:t>
            </a:r>
            <a:endParaRPr lang="en-US" sz="1800" dirty="0"/>
          </a:p>
        </p:txBody>
      </p:sp>
      <p:sp>
        <p:nvSpPr>
          <p:cNvPr id="3" name="Title 2"/>
          <p:cNvSpPr>
            <a:spLocks noGrp="1"/>
          </p:cNvSpPr>
          <p:nvPr>
            <p:ph type="title"/>
          </p:nvPr>
        </p:nvSpPr>
        <p:spPr/>
        <p:txBody>
          <a:bodyPr/>
          <a:lstStyle/>
          <a:p>
            <a:r>
              <a:rPr lang="en-US" b="0" dirty="0"/>
              <a:t>How Quartz Crystal Microbalances Work</a:t>
            </a:r>
            <a:endParaRPr lang="en-US" dirty="0"/>
          </a:p>
        </p:txBody>
      </p:sp>
      <p:sp>
        <p:nvSpPr>
          <p:cNvPr id="4" name="Date Placeholder 3"/>
          <p:cNvSpPr>
            <a:spLocks noGrp="1"/>
          </p:cNvSpPr>
          <p:nvPr>
            <p:ph type="dt" sz="half" idx="2"/>
          </p:nvPr>
        </p:nvSpPr>
        <p:spPr/>
        <p:txBody>
          <a:bodyPr/>
          <a:lstStyle/>
          <a:p>
            <a:fld id="{A9E79D4F-B57E-1C4E-8EE1-3B4427408A1A}" type="datetime4">
              <a:rPr lang="en-US" smtClean="0"/>
              <a:pPr/>
              <a:t>June 18, 2019</a:t>
            </a:fld>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954" y="3267187"/>
            <a:ext cx="6330994" cy="1703672"/>
          </a:xfrm>
          <a:prstGeom prst="rect">
            <a:avLst/>
          </a:prstGeom>
        </p:spPr>
      </p:pic>
    </p:spTree>
    <p:extLst>
      <p:ext uri="{BB962C8B-B14F-4D97-AF65-F5344CB8AC3E}">
        <p14:creationId xmlns:p14="http://schemas.microsoft.com/office/powerpoint/2010/main" val="1313586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1800" b="0" dirty="0"/>
              <a:t>Mark 24 Thermoelectric Quartz Crystal Microbalances (TQCMs) purchased from QCM Research</a:t>
            </a:r>
          </a:p>
          <a:p>
            <a:pPr lvl="1"/>
            <a:r>
              <a:rPr lang="en-US" sz="1600" dirty="0"/>
              <a:t>Maximum beat frequency in the linear range is conservatively about 150kHz.</a:t>
            </a:r>
          </a:p>
          <a:p>
            <a:pPr lvl="1"/>
            <a:r>
              <a:rPr lang="en-US" sz="1600" dirty="0"/>
              <a:t>Crystal temperature controlled by an internal, single-stage Peltier heat pump</a:t>
            </a:r>
          </a:p>
          <a:p>
            <a:pPr lvl="1"/>
            <a:r>
              <a:rPr lang="en-US" sz="1600" dirty="0"/>
              <a:t>Temperature control range on SAGE III : -25</a:t>
            </a:r>
            <a:r>
              <a:rPr lang="en-US" sz="1600" dirty="0">
                <a:latin typeface="Times New Roman" panose="02020603050405020304" pitchFamily="18" charset="0"/>
                <a:cs typeface="Times New Roman" panose="02020603050405020304" pitchFamily="18" charset="0"/>
              </a:rPr>
              <a:t>º </a:t>
            </a:r>
            <a:r>
              <a:rPr lang="en-US" sz="1600" dirty="0"/>
              <a:t>C to +80</a:t>
            </a:r>
            <a:r>
              <a:rPr lang="en-US" sz="1600" dirty="0">
                <a:latin typeface="Times New Roman" panose="02020603050405020304" pitchFamily="18" charset="0"/>
                <a:cs typeface="Times New Roman" panose="02020603050405020304" pitchFamily="18" charset="0"/>
              </a:rPr>
              <a:t>º </a:t>
            </a:r>
            <a:r>
              <a:rPr lang="en-US" sz="1600" dirty="0"/>
              <a:t>C</a:t>
            </a:r>
          </a:p>
          <a:p>
            <a:pPr lvl="1"/>
            <a:r>
              <a:rPr lang="en-US" sz="1600" dirty="0" err="1"/>
              <a:t>Burnoffs</a:t>
            </a:r>
            <a:r>
              <a:rPr lang="en-US" sz="1600" dirty="0"/>
              <a:t> raise the TQCM temperatures to +80</a:t>
            </a:r>
            <a:r>
              <a:rPr lang="en-US" sz="1600" dirty="0">
                <a:latin typeface="Times New Roman" panose="02020603050405020304" pitchFamily="18" charset="0"/>
                <a:cs typeface="Times New Roman" panose="02020603050405020304" pitchFamily="18" charset="0"/>
              </a:rPr>
              <a:t>º </a:t>
            </a:r>
            <a:r>
              <a:rPr lang="en-US" sz="1600" dirty="0"/>
              <a:t>C</a:t>
            </a:r>
          </a:p>
          <a:p>
            <a:pPr lvl="1"/>
            <a:r>
              <a:rPr lang="en-US" sz="1600" dirty="0"/>
              <a:t>Active surface area of the electrode is 0.1007 cm</a:t>
            </a:r>
            <a:r>
              <a:rPr lang="en-US" sz="1600" baseline="30000" dirty="0"/>
              <a:t>2</a:t>
            </a:r>
          </a:p>
          <a:p>
            <a:r>
              <a:rPr lang="en-US" sz="1800" b="0" dirty="0"/>
              <a:t>Contaminants adsorb on the gold electrode covering the SENSE crystal.</a:t>
            </a:r>
          </a:p>
          <a:p>
            <a:r>
              <a:rPr lang="en-US" sz="1800" b="0" dirty="0"/>
              <a:t>QCMs are sensitive to solar radiation. The resulting temperature gradient causes a stress-induced frequency change.</a:t>
            </a:r>
          </a:p>
          <a:p>
            <a:pPr lvl="1"/>
            <a:r>
              <a:rPr lang="en-US" sz="1600" b="0" dirty="0"/>
              <a:t>The amplitude of the frequency change induced by thermal radiation is dependent on the angle of the Sun to each crystal.</a:t>
            </a:r>
            <a:endParaRPr lang="en-US" sz="1600" baseline="30000" dirty="0"/>
          </a:p>
          <a:p>
            <a:pPr lvl="1"/>
            <a:r>
              <a:rPr lang="en-US" sz="1600" b="0" dirty="0"/>
              <a:t>The </a:t>
            </a:r>
            <a:r>
              <a:rPr lang="en-US" sz="1600" b="0" dirty="0" err="1"/>
              <a:t>Sunwise</a:t>
            </a:r>
            <a:r>
              <a:rPr lang="en-US" sz="1600" b="0" dirty="0"/>
              <a:t>-cut crystal reduces internal stresses and drastically reduces solar-flux-induced frequency change.</a:t>
            </a:r>
          </a:p>
        </p:txBody>
      </p:sp>
      <p:sp>
        <p:nvSpPr>
          <p:cNvPr id="3" name="Title 2"/>
          <p:cNvSpPr>
            <a:spLocks noGrp="1"/>
          </p:cNvSpPr>
          <p:nvPr>
            <p:ph type="title"/>
          </p:nvPr>
        </p:nvSpPr>
        <p:spPr/>
        <p:txBody>
          <a:bodyPr/>
          <a:lstStyle/>
          <a:p>
            <a:r>
              <a:rPr lang="en-US" sz="2100" b="0" dirty="0"/>
              <a:t>Thermoelectric Quartz Crystal Microbalance (TQCM)</a:t>
            </a:r>
            <a:endParaRPr lang="en-US" sz="2100" dirty="0"/>
          </a:p>
        </p:txBody>
      </p:sp>
      <p:sp>
        <p:nvSpPr>
          <p:cNvPr id="4" name="Date Placeholder 3"/>
          <p:cNvSpPr>
            <a:spLocks noGrp="1"/>
          </p:cNvSpPr>
          <p:nvPr>
            <p:ph type="dt" sz="half" idx="2"/>
          </p:nvPr>
        </p:nvSpPr>
        <p:spPr/>
        <p:txBody>
          <a:bodyPr/>
          <a:lstStyle/>
          <a:p>
            <a:fld id="{A9E79D4F-B57E-1C4E-8EE1-3B4427408A1A}" type="datetime4">
              <a:rPr lang="en-US" smtClean="0"/>
              <a:pPr/>
              <a:t>June 18, 2019</a:t>
            </a:fld>
            <a:endParaRPr lang="en-US" dirty="0"/>
          </a:p>
        </p:txBody>
      </p:sp>
    </p:spTree>
    <p:extLst>
      <p:ext uri="{BB962C8B-B14F-4D97-AF65-F5344CB8AC3E}">
        <p14:creationId xmlns:p14="http://schemas.microsoft.com/office/powerpoint/2010/main" val="10785688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0338" y="850457"/>
            <a:ext cx="8997462" cy="1048682"/>
          </a:xfrm>
        </p:spPr>
        <p:txBody>
          <a:bodyPr/>
          <a:lstStyle/>
          <a:p>
            <a:pPr marL="0" indent="0">
              <a:buNone/>
            </a:pPr>
            <a:r>
              <a:rPr lang="en-US" b="0" dirty="0"/>
              <a:t>	The exact nature of the bonding depends on the details of the species involved, but the adsorption process is generally classified as </a:t>
            </a:r>
            <a:r>
              <a:rPr lang="en-US" b="0" dirty="0" err="1"/>
              <a:t>physisorption</a:t>
            </a:r>
            <a:r>
              <a:rPr lang="en-US" b="0" dirty="0"/>
              <a:t> or chemisorption.</a:t>
            </a:r>
            <a:endParaRPr lang="en-US" dirty="0"/>
          </a:p>
        </p:txBody>
      </p:sp>
      <p:sp>
        <p:nvSpPr>
          <p:cNvPr id="3" name="Title 2"/>
          <p:cNvSpPr>
            <a:spLocks noGrp="1"/>
          </p:cNvSpPr>
          <p:nvPr>
            <p:ph type="title"/>
          </p:nvPr>
        </p:nvSpPr>
        <p:spPr/>
        <p:txBody>
          <a:bodyPr/>
          <a:lstStyle/>
          <a:p>
            <a:r>
              <a:rPr lang="en-US" b="0" dirty="0"/>
              <a:t>Surface Chemistry</a:t>
            </a:r>
            <a:endParaRPr lang="en-US" dirty="0"/>
          </a:p>
        </p:txBody>
      </p:sp>
      <p:sp>
        <p:nvSpPr>
          <p:cNvPr id="4" name="Date Placeholder 3"/>
          <p:cNvSpPr>
            <a:spLocks noGrp="1"/>
          </p:cNvSpPr>
          <p:nvPr>
            <p:ph type="dt" sz="half" idx="2"/>
          </p:nvPr>
        </p:nvSpPr>
        <p:spPr/>
        <p:txBody>
          <a:bodyPr/>
          <a:lstStyle/>
          <a:p>
            <a:fld id="{A9E79D4F-B57E-1C4E-8EE1-3B4427408A1A}" type="datetime4">
              <a:rPr lang="en-US" smtClean="0"/>
              <a:pPr/>
              <a:t>June 18, 2019</a:t>
            </a:fld>
            <a:endParaRPr lang="en-US" dirty="0"/>
          </a:p>
        </p:txBody>
      </p:sp>
      <p:sp>
        <p:nvSpPr>
          <p:cNvPr id="6" name="TextBox 5"/>
          <p:cNvSpPr txBox="1"/>
          <p:nvPr/>
        </p:nvSpPr>
        <p:spPr>
          <a:xfrm>
            <a:off x="70338" y="2027027"/>
            <a:ext cx="4508056" cy="2431435"/>
          </a:xfrm>
          <a:prstGeom prst="rect">
            <a:avLst/>
          </a:prstGeom>
          <a:noFill/>
        </p:spPr>
        <p:txBody>
          <a:bodyPr wrap="square" rtlCol="0">
            <a:spAutoFit/>
          </a:bodyPr>
          <a:lstStyle/>
          <a:p>
            <a:pPr algn="ctr"/>
            <a:r>
              <a:rPr lang="en-US" b="1" dirty="0" err="1"/>
              <a:t>Physisorption</a:t>
            </a:r>
            <a:endParaRPr lang="en-US" b="1" dirty="0"/>
          </a:p>
          <a:p>
            <a:pPr marL="342900" indent="-342900">
              <a:buClr>
                <a:schemeClr val="accent2">
                  <a:lumMod val="75000"/>
                </a:schemeClr>
              </a:buClr>
              <a:buFont typeface="Wingdings" panose="05000000000000000000" pitchFamily="2" charset="2"/>
              <a:buChar char="Ø"/>
            </a:pPr>
            <a:r>
              <a:rPr lang="en-US" sz="1600" dirty="0"/>
              <a:t>Characteristic of weak Van der Waals forces</a:t>
            </a:r>
          </a:p>
          <a:p>
            <a:pPr marL="342900" indent="-342900">
              <a:buClr>
                <a:schemeClr val="accent2">
                  <a:lumMod val="75000"/>
                </a:schemeClr>
              </a:buClr>
              <a:buFont typeface="Wingdings" panose="05000000000000000000" pitchFamily="2" charset="2"/>
              <a:buChar char="Ø"/>
            </a:pPr>
            <a:r>
              <a:rPr lang="en-US" sz="1600" dirty="0"/>
              <a:t>Example: Water condensing on a window</a:t>
            </a:r>
          </a:p>
          <a:p>
            <a:pPr marL="342900" indent="-342900">
              <a:buClr>
                <a:schemeClr val="accent2">
                  <a:lumMod val="75000"/>
                </a:schemeClr>
              </a:buClr>
              <a:buFont typeface="Wingdings" panose="05000000000000000000" pitchFamily="2" charset="2"/>
              <a:buChar char="Ø"/>
            </a:pPr>
            <a:r>
              <a:rPr lang="en-US" sz="1600" dirty="0"/>
              <a:t>Reversible process that is not highly surface-dependent</a:t>
            </a:r>
          </a:p>
          <a:p>
            <a:pPr marL="342900" indent="-342900">
              <a:buClr>
                <a:schemeClr val="accent2">
                  <a:lumMod val="75000"/>
                </a:schemeClr>
              </a:buClr>
              <a:buFont typeface="Wingdings" panose="05000000000000000000" pitchFamily="2" charset="2"/>
              <a:buChar char="Ø"/>
            </a:pPr>
            <a:r>
              <a:rPr lang="en-US" sz="1600" dirty="0"/>
              <a:t>Adsorbed constituents spontaneously desorb, can be burned off, or scrubbed by atomic oxygen in Low Earth Orbit</a:t>
            </a:r>
            <a:r>
              <a:rPr lang="en-US" sz="1600" dirty="0">
                <a:solidFill>
                  <a:srgbClr val="FF0000"/>
                </a:solidFill>
              </a:rPr>
              <a:t> </a:t>
            </a:r>
            <a:r>
              <a:rPr lang="en-US" sz="1600" dirty="0"/>
              <a:t>(as seen on our Ram-facing sensor)</a:t>
            </a:r>
          </a:p>
        </p:txBody>
      </p:sp>
      <p:sp>
        <p:nvSpPr>
          <p:cNvPr id="7" name="TextBox 6"/>
          <p:cNvSpPr txBox="1"/>
          <p:nvPr/>
        </p:nvSpPr>
        <p:spPr>
          <a:xfrm>
            <a:off x="4578394" y="2027027"/>
            <a:ext cx="4508056" cy="2554545"/>
          </a:xfrm>
          <a:prstGeom prst="rect">
            <a:avLst/>
          </a:prstGeom>
          <a:noFill/>
        </p:spPr>
        <p:txBody>
          <a:bodyPr wrap="square" rtlCol="0">
            <a:spAutoFit/>
          </a:bodyPr>
          <a:lstStyle/>
          <a:p>
            <a:pPr algn="ctr"/>
            <a:r>
              <a:rPr lang="en-US" b="1" dirty="0"/>
              <a:t>Chemisorption</a:t>
            </a:r>
          </a:p>
          <a:p>
            <a:pPr marL="342900" lvl="0" indent="-342900">
              <a:buClr>
                <a:srgbClr val="EFAB16">
                  <a:lumMod val="75000"/>
                </a:srgbClr>
              </a:buClr>
              <a:buFont typeface="Wingdings" panose="05000000000000000000" pitchFamily="2" charset="2"/>
              <a:buChar char="Ø"/>
            </a:pPr>
            <a:r>
              <a:rPr lang="en-US" sz="1600" dirty="0">
                <a:solidFill>
                  <a:prstClr val="black"/>
                </a:solidFill>
              </a:rPr>
              <a:t>Characteristic of covalent bonding</a:t>
            </a:r>
          </a:p>
          <a:p>
            <a:pPr marL="342900" lvl="0" indent="-342900">
              <a:buClr>
                <a:srgbClr val="EFAB16">
                  <a:lumMod val="75000"/>
                </a:srgbClr>
              </a:buClr>
              <a:buFont typeface="Wingdings" panose="05000000000000000000" pitchFamily="2" charset="2"/>
              <a:buChar char="Ø"/>
            </a:pPr>
            <a:r>
              <a:rPr lang="en-US" sz="1600" dirty="0">
                <a:solidFill>
                  <a:prstClr val="black"/>
                </a:solidFill>
              </a:rPr>
              <a:t>Example: Rust on an iron nail</a:t>
            </a:r>
          </a:p>
          <a:p>
            <a:pPr marL="342900" lvl="0" indent="-342900">
              <a:buClr>
                <a:srgbClr val="EFAB16">
                  <a:lumMod val="75000"/>
                </a:srgbClr>
              </a:buClr>
              <a:buFont typeface="Wingdings" panose="05000000000000000000" pitchFamily="2" charset="2"/>
              <a:buChar char="Ø"/>
            </a:pPr>
            <a:r>
              <a:rPr lang="en-US" sz="1600" dirty="0">
                <a:solidFill>
                  <a:prstClr val="black"/>
                </a:solidFill>
              </a:rPr>
              <a:t>Irreversible surface chemistry reaction</a:t>
            </a:r>
          </a:p>
          <a:p>
            <a:pPr marL="342900" lvl="0" indent="-342900">
              <a:buClr>
                <a:srgbClr val="EFAB16">
                  <a:lumMod val="75000"/>
                </a:srgbClr>
              </a:buClr>
              <a:buFont typeface="Wingdings" panose="05000000000000000000" pitchFamily="2" charset="2"/>
              <a:buChar char="Ø"/>
            </a:pPr>
            <a:r>
              <a:rPr lang="en-US" sz="1600" dirty="0">
                <a:solidFill>
                  <a:prstClr val="black"/>
                </a:solidFill>
              </a:rPr>
              <a:t>UV </a:t>
            </a:r>
            <a:r>
              <a:rPr lang="en-US" sz="1600" dirty="0" err="1">
                <a:solidFill>
                  <a:prstClr val="black"/>
                </a:solidFill>
              </a:rPr>
              <a:t>photofixation</a:t>
            </a:r>
            <a:r>
              <a:rPr lang="en-US" sz="1600" dirty="0">
                <a:solidFill>
                  <a:prstClr val="black"/>
                </a:solidFill>
              </a:rPr>
              <a:t> can encourage chemisorption</a:t>
            </a:r>
          </a:p>
          <a:p>
            <a:pPr marL="342900" lvl="0" indent="-342900">
              <a:buClr>
                <a:srgbClr val="EFAB16">
                  <a:lumMod val="75000"/>
                </a:srgbClr>
              </a:buClr>
              <a:buFont typeface="Wingdings" panose="05000000000000000000" pitchFamily="2" charset="2"/>
              <a:buChar char="Ø"/>
            </a:pPr>
            <a:r>
              <a:rPr lang="en-US" sz="1600" dirty="0">
                <a:solidFill>
                  <a:prstClr val="black"/>
                </a:solidFill>
              </a:rPr>
              <a:t>Unable to </a:t>
            </a:r>
            <a:r>
              <a:rPr lang="en-US" sz="1600" dirty="0" err="1">
                <a:solidFill>
                  <a:prstClr val="black"/>
                </a:solidFill>
              </a:rPr>
              <a:t>burnoff</a:t>
            </a:r>
            <a:r>
              <a:rPr lang="en-US" sz="1600" dirty="0">
                <a:solidFill>
                  <a:prstClr val="black"/>
                </a:solidFill>
              </a:rPr>
              <a:t> our two Node 2-facing sensor, implying gold chemisorption</a:t>
            </a:r>
          </a:p>
          <a:p>
            <a:pPr algn="ctr"/>
            <a:endParaRPr lang="en-US" b="1" dirty="0"/>
          </a:p>
        </p:txBody>
      </p:sp>
    </p:spTree>
    <p:extLst>
      <p:ext uri="{BB962C8B-B14F-4D97-AF65-F5344CB8AC3E}">
        <p14:creationId xmlns:p14="http://schemas.microsoft.com/office/powerpoint/2010/main" val="8650571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0712" y="857251"/>
            <a:ext cx="8991600" cy="4012406"/>
          </a:xfrm>
        </p:spPr>
        <p:txBody>
          <a:bodyPr/>
          <a:lstStyle/>
          <a:p>
            <a:pPr marL="0" indent="0">
              <a:buNone/>
            </a:pPr>
            <a:r>
              <a:rPr lang="en-US" sz="1800" b="0" dirty="0"/>
              <a:t>	TQCMs are highly precise and accurate for rigid, homogeneous thin films. However, when these assumptions are not met viscoelastic effects emerge, and </a:t>
            </a:r>
            <a:r>
              <a:rPr lang="en-US" sz="1800" b="0" dirty="0" err="1"/>
              <a:t>Sauerbrey</a:t>
            </a:r>
            <a:r>
              <a:rPr lang="en-US" sz="1800" b="0" dirty="0"/>
              <a:t> calculations are precise but not accurate.</a:t>
            </a:r>
            <a:endParaRPr lang="en-US" sz="1800" dirty="0"/>
          </a:p>
        </p:txBody>
      </p:sp>
      <p:sp>
        <p:nvSpPr>
          <p:cNvPr id="3" name="Title 2"/>
          <p:cNvSpPr>
            <a:spLocks noGrp="1"/>
          </p:cNvSpPr>
          <p:nvPr>
            <p:ph type="title"/>
          </p:nvPr>
        </p:nvSpPr>
        <p:spPr/>
        <p:txBody>
          <a:bodyPr/>
          <a:lstStyle/>
          <a:p>
            <a:r>
              <a:rPr lang="en-US" dirty="0"/>
              <a:t>Mass and Thickness Calculations</a:t>
            </a:r>
          </a:p>
        </p:txBody>
      </p:sp>
      <p:sp>
        <p:nvSpPr>
          <p:cNvPr id="4" name="Date Placeholder 3"/>
          <p:cNvSpPr>
            <a:spLocks noGrp="1"/>
          </p:cNvSpPr>
          <p:nvPr>
            <p:ph type="dt" sz="half" idx="2"/>
          </p:nvPr>
        </p:nvSpPr>
        <p:spPr/>
        <p:txBody>
          <a:bodyPr/>
          <a:lstStyle/>
          <a:p>
            <a:fld id="{A9E79D4F-B57E-1C4E-8EE1-3B4427408A1A}" type="datetime4">
              <a:rPr lang="en-US" smtClean="0"/>
              <a:pPr/>
              <a:t>June 18, 2019</a:t>
            </a:fld>
            <a:endParaRPr lang="en-US" dirty="0"/>
          </a:p>
        </p:txBody>
      </p:sp>
      <mc:AlternateContent xmlns:mc="http://schemas.openxmlformats.org/markup-compatibility/2006" xmlns:a14="http://schemas.microsoft.com/office/drawing/2010/main">
        <mc:Choice Requires="a14">
          <p:sp>
            <p:nvSpPr>
              <p:cNvPr id="5" name="TextBox 4"/>
              <p:cNvSpPr txBox="1"/>
              <p:nvPr/>
            </p:nvSpPr>
            <p:spPr>
              <a:xfrm>
                <a:off x="76200" y="1668346"/>
                <a:ext cx="4508056" cy="2677721"/>
              </a:xfrm>
              <a:prstGeom prst="rect">
                <a:avLst/>
              </a:prstGeom>
              <a:noFill/>
            </p:spPr>
            <p:txBody>
              <a:bodyPr wrap="square" rtlCol="0">
                <a:spAutoFit/>
              </a:bodyPr>
              <a:lstStyle/>
              <a:p>
                <a:pPr algn="ctr"/>
                <a:r>
                  <a:rPr lang="en-US" b="1" dirty="0"/>
                  <a:t>“</a:t>
                </a:r>
                <a:r>
                  <a:rPr lang="en-US" b="1" dirty="0" err="1"/>
                  <a:t>Sauerbrey</a:t>
                </a:r>
                <a:r>
                  <a:rPr lang="en-US" b="1" dirty="0"/>
                  <a:t> Mass”</a:t>
                </a:r>
              </a:p>
              <a:p>
                <a:pPr>
                  <a:buClr>
                    <a:schemeClr val="accent2">
                      <a:lumMod val="75000"/>
                    </a:schemeClr>
                  </a:buClr>
                </a:pPr>
                <a:r>
                  <a:rPr lang="en-US" sz="1600" dirty="0"/>
                  <a:t>Mass per unit area,</a:t>
                </a:r>
              </a:p>
              <a:p>
                <a:pPr>
                  <a:buClr>
                    <a:schemeClr val="accent2">
                      <a:lumMod val="75000"/>
                    </a:schemeClr>
                  </a:buClr>
                </a:pPr>
                <a14:m>
                  <m:oMathPara xmlns:m="http://schemas.openxmlformats.org/officeDocument/2006/math">
                    <m:oMathParaPr>
                      <m:jc m:val="centerGroup"/>
                    </m:oMathParaPr>
                    <m:oMath xmlns:m="http://schemas.openxmlformats.org/officeDocument/2006/math">
                      <m:r>
                        <a:rPr lang="en-US" sz="1600" i="1" smtClean="0">
                          <a:latin typeface="Cambria Math" panose="02040503050406030204" pitchFamily="18" charset="0"/>
                          <a:ea typeface="Cambria Math" panose="02040503050406030204" pitchFamily="18" charset="0"/>
                        </a:rPr>
                        <m:t>∆</m:t>
                      </m:r>
                      <m:r>
                        <a:rPr lang="en-US" sz="1600" b="0" i="1" smtClean="0">
                          <a:latin typeface="Cambria Math" panose="02040503050406030204" pitchFamily="18" charset="0"/>
                          <a:ea typeface="Cambria Math" panose="02040503050406030204" pitchFamily="18" charset="0"/>
                        </a:rPr>
                        <m:t>𝑚</m:t>
                      </m:r>
                      <m:r>
                        <a:rPr lang="en-US" sz="1600" b="0" i="1" smtClean="0">
                          <a:latin typeface="Cambria Math" panose="02040503050406030204" pitchFamily="18" charset="0"/>
                          <a:ea typeface="Cambria Math" panose="02040503050406030204" pitchFamily="18" charset="0"/>
                        </a:rPr>
                        <m:t>= </m:t>
                      </m:r>
                      <m:f>
                        <m:fPr>
                          <m:ctrlPr>
                            <a:rPr lang="en-US" sz="1600" b="0" i="1" smtClean="0">
                              <a:latin typeface="Cambria Math" panose="02040503050406030204" pitchFamily="18" charset="0"/>
                              <a:ea typeface="Cambria Math" panose="02040503050406030204" pitchFamily="18" charset="0"/>
                            </a:rPr>
                          </m:ctrlPr>
                        </m:fPr>
                        <m:num>
                          <m:r>
                            <a:rPr lang="en-US" sz="1600" b="0" i="1" smtClean="0">
                              <a:latin typeface="Cambria Math" panose="02040503050406030204" pitchFamily="18" charset="0"/>
                              <a:ea typeface="Cambria Math" panose="02040503050406030204" pitchFamily="18" charset="0"/>
                            </a:rPr>
                            <m:t>−</m:t>
                          </m:r>
                          <m:r>
                            <a:rPr lang="en-US" sz="1600" b="0" i="1" smtClean="0">
                              <a:latin typeface="Cambria Math" panose="02040503050406030204" pitchFamily="18" charset="0"/>
                              <a:ea typeface="Cambria Math" panose="02040503050406030204" pitchFamily="18" charset="0"/>
                            </a:rPr>
                            <m:t>𝐴</m:t>
                          </m:r>
                          <m:r>
                            <a:rPr lang="en-US" sz="1600" b="0" i="1" smtClean="0">
                              <a:latin typeface="Cambria Math" panose="02040503050406030204" pitchFamily="18" charset="0"/>
                              <a:ea typeface="Cambria Math" panose="02040503050406030204" pitchFamily="18" charset="0"/>
                            </a:rPr>
                            <m:t>∙</m:t>
                          </m:r>
                          <m:rad>
                            <m:radPr>
                              <m:degHide m:val="on"/>
                              <m:ctrlPr>
                                <a:rPr lang="en-US" sz="1600" b="0" i="1" smtClean="0">
                                  <a:latin typeface="Cambria Math" panose="02040503050406030204" pitchFamily="18" charset="0"/>
                                  <a:ea typeface="Cambria Math" panose="02040503050406030204" pitchFamily="18" charset="0"/>
                                </a:rPr>
                              </m:ctrlPr>
                            </m:radPr>
                            <m:deg/>
                            <m:e>
                              <m:sSub>
                                <m:sSubPr>
                                  <m:ctrlPr>
                                    <a:rPr lang="en-US" sz="1600" b="0" i="1" smtClean="0">
                                      <a:latin typeface="Cambria Math" panose="02040503050406030204" pitchFamily="18" charset="0"/>
                                      <a:ea typeface="Cambria Math" panose="02040503050406030204" pitchFamily="18" charset="0"/>
                                    </a:rPr>
                                  </m:ctrlPr>
                                </m:sSubPr>
                                <m:e>
                                  <m:r>
                                    <a:rPr lang="en-US" sz="1600" b="0" i="1" smtClean="0">
                                      <a:latin typeface="Cambria Math" panose="02040503050406030204" pitchFamily="18" charset="0"/>
                                      <a:ea typeface="Cambria Math" panose="02040503050406030204" pitchFamily="18" charset="0"/>
                                    </a:rPr>
                                    <m:t>𝜌</m:t>
                                  </m:r>
                                </m:e>
                                <m:sub>
                                  <m:r>
                                    <a:rPr lang="en-US" sz="1600" b="0" i="1" smtClean="0">
                                      <a:latin typeface="Cambria Math" panose="02040503050406030204" pitchFamily="18" charset="0"/>
                                      <a:ea typeface="Cambria Math" panose="02040503050406030204" pitchFamily="18" charset="0"/>
                                    </a:rPr>
                                    <m:t>𝑞</m:t>
                                  </m:r>
                                </m:sub>
                              </m:sSub>
                              <m:sSub>
                                <m:sSubPr>
                                  <m:ctrlPr>
                                    <a:rPr lang="en-US" sz="1600" b="0" i="1" smtClean="0">
                                      <a:latin typeface="Cambria Math" panose="02040503050406030204" pitchFamily="18" charset="0"/>
                                      <a:ea typeface="Cambria Math" panose="02040503050406030204" pitchFamily="18" charset="0"/>
                                    </a:rPr>
                                  </m:ctrlPr>
                                </m:sSubPr>
                                <m:e>
                                  <m:r>
                                    <a:rPr lang="en-US" sz="1600" b="0" i="1" smtClean="0">
                                      <a:latin typeface="Cambria Math" panose="02040503050406030204" pitchFamily="18" charset="0"/>
                                      <a:ea typeface="Cambria Math" panose="02040503050406030204" pitchFamily="18" charset="0"/>
                                    </a:rPr>
                                    <m:t>𝜇</m:t>
                                  </m:r>
                                </m:e>
                                <m:sub>
                                  <m:r>
                                    <a:rPr lang="en-US" sz="1600" b="0" i="1" smtClean="0">
                                      <a:latin typeface="Cambria Math" panose="02040503050406030204" pitchFamily="18" charset="0"/>
                                      <a:ea typeface="Cambria Math" panose="02040503050406030204" pitchFamily="18" charset="0"/>
                                    </a:rPr>
                                    <m:t>𝑞</m:t>
                                  </m:r>
                                </m:sub>
                              </m:sSub>
                            </m:e>
                          </m:rad>
                        </m:num>
                        <m:den>
                          <m:r>
                            <a:rPr lang="en-US" sz="1600" b="0" i="1" smtClean="0">
                              <a:latin typeface="Cambria Math" panose="02040503050406030204" pitchFamily="18" charset="0"/>
                              <a:ea typeface="Cambria Math" panose="02040503050406030204" pitchFamily="18" charset="0"/>
                            </a:rPr>
                            <m:t>2</m:t>
                          </m:r>
                          <m:sSubSup>
                            <m:sSubSupPr>
                              <m:ctrlPr>
                                <a:rPr lang="en-US" sz="1600" b="0" i="1" smtClean="0">
                                  <a:latin typeface="Cambria Math" panose="02040503050406030204" pitchFamily="18" charset="0"/>
                                  <a:ea typeface="Cambria Math" panose="02040503050406030204" pitchFamily="18" charset="0"/>
                                </a:rPr>
                              </m:ctrlPr>
                            </m:sSubSupPr>
                            <m:e>
                              <m:r>
                                <a:rPr lang="en-US" sz="1600" b="0" i="1" smtClean="0">
                                  <a:latin typeface="Cambria Math" panose="02040503050406030204" pitchFamily="18" charset="0"/>
                                  <a:ea typeface="Cambria Math" panose="02040503050406030204" pitchFamily="18" charset="0"/>
                                </a:rPr>
                                <m:t>𝑓</m:t>
                              </m:r>
                            </m:e>
                            <m:sub>
                              <m:r>
                                <a:rPr lang="en-US" sz="1600" b="0" i="1" smtClean="0">
                                  <a:latin typeface="Cambria Math" panose="02040503050406030204" pitchFamily="18" charset="0"/>
                                  <a:ea typeface="Cambria Math" panose="02040503050406030204" pitchFamily="18" charset="0"/>
                                </a:rPr>
                                <m:t>0</m:t>
                              </m:r>
                            </m:sub>
                            <m:sup>
                              <m:r>
                                <a:rPr lang="en-US" sz="1600" b="0" i="1" smtClean="0">
                                  <a:latin typeface="Cambria Math" panose="02040503050406030204" pitchFamily="18" charset="0"/>
                                  <a:ea typeface="Cambria Math" panose="02040503050406030204" pitchFamily="18" charset="0"/>
                                </a:rPr>
                                <m:t>2</m:t>
                              </m:r>
                            </m:sup>
                          </m:sSubSup>
                        </m:den>
                      </m:f>
                      <m:r>
                        <a:rPr lang="en-US" sz="1600" b="0" i="1" smtClean="0">
                          <a:latin typeface="Cambria Math" panose="02040503050406030204" pitchFamily="18" charset="0"/>
                          <a:ea typeface="Cambria Math" panose="02040503050406030204" pitchFamily="18" charset="0"/>
                        </a:rPr>
                        <m:t>∆</m:t>
                      </m:r>
                      <m:r>
                        <a:rPr lang="en-US" sz="1600" b="0" i="1" smtClean="0">
                          <a:latin typeface="Cambria Math" panose="02040503050406030204" pitchFamily="18" charset="0"/>
                          <a:ea typeface="Cambria Math" panose="02040503050406030204" pitchFamily="18" charset="0"/>
                        </a:rPr>
                        <m:t>𝑓</m:t>
                      </m:r>
                      <m:r>
                        <a:rPr lang="en-US" sz="1600" b="0" i="1" smtClean="0">
                          <a:latin typeface="Cambria Math" panose="02040503050406030204" pitchFamily="18" charset="0"/>
                          <a:ea typeface="Cambria Math" panose="02040503050406030204" pitchFamily="18" charset="0"/>
                        </a:rPr>
                        <m:t>,</m:t>
                      </m:r>
                    </m:oMath>
                  </m:oMathPara>
                </a14:m>
                <a:endParaRPr lang="en-US" sz="1600" b="0" dirty="0">
                  <a:ea typeface="Cambria Math" panose="02040503050406030204" pitchFamily="18" charset="0"/>
                </a:endParaRPr>
              </a:p>
              <a:p>
                <a:pPr>
                  <a:buClr>
                    <a:schemeClr val="accent2">
                      <a:lumMod val="75000"/>
                    </a:schemeClr>
                  </a:buClr>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m:t>
                      </m:r>
                      <m:r>
                        <a:rPr lang="en-US" sz="1600" b="0" i="1" smtClean="0">
                          <a:latin typeface="Cambria Math" panose="02040503050406030204" pitchFamily="18" charset="0"/>
                        </a:rPr>
                        <m:t>𝑆</m:t>
                      </m:r>
                      <m:r>
                        <a:rPr lang="en-US" sz="1600" b="0" i="1" smtClean="0">
                          <a:latin typeface="Cambria Math" panose="02040503050406030204" pitchFamily="18" charset="0"/>
                          <a:ea typeface="Cambria Math" panose="02040503050406030204" pitchFamily="18" charset="0"/>
                        </a:rPr>
                        <m:t>∙∆</m:t>
                      </m:r>
                      <m:r>
                        <a:rPr lang="en-US" sz="1600" b="0" i="1" smtClean="0">
                          <a:latin typeface="Cambria Math" panose="02040503050406030204" pitchFamily="18" charset="0"/>
                          <a:ea typeface="Cambria Math" panose="02040503050406030204" pitchFamily="18" charset="0"/>
                        </a:rPr>
                        <m:t>𝑓</m:t>
                      </m:r>
                      <m:r>
                        <a:rPr lang="en-US" sz="1600" b="0" i="1" smtClean="0">
                          <a:latin typeface="Cambria Math" panose="02040503050406030204" pitchFamily="18" charset="0"/>
                          <a:ea typeface="Cambria Math" panose="02040503050406030204" pitchFamily="18" charset="0"/>
                        </a:rPr>
                        <m:t>.</m:t>
                      </m:r>
                    </m:oMath>
                  </m:oMathPara>
                </a14:m>
                <a:endParaRPr lang="en-US" sz="1600" dirty="0"/>
              </a:p>
              <a:p>
                <a:pPr>
                  <a:buClr>
                    <a:schemeClr val="accent2">
                      <a:lumMod val="75000"/>
                    </a:schemeClr>
                  </a:buClr>
                </a:pPr>
                <a14:m>
                  <m:oMath xmlns:m="http://schemas.openxmlformats.org/officeDocument/2006/math">
                    <m:r>
                      <a:rPr lang="en-US" sz="1600" b="0" i="1" smtClean="0">
                        <a:latin typeface="Cambria Math" panose="02040503050406030204" pitchFamily="18" charset="0"/>
                      </a:rPr>
                      <m:t>𝐴</m:t>
                    </m:r>
                    <m:r>
                      <a:rPr lang="en-US" sz="1600" b="0" i="1" smtClean="0">
                        <a:latin typeface="Cambria Math" panose="02040503050406030204" pitchFamily="18" charset="0"/>
                      </a:rPr>
                      <m:t>=</m:t>
                    </m:r>
                  </m:oMath>
                </a14:m>
                <a:r>
                  <a:rPr lang="en-US" sz="1600" dirty="0"/>
                  <a:t> active surface area (cm</a:t>
                </a:r>
                <a:r>
                  <a:rPr lang="en-US" sz="1600" baseline="30000" dirty="0"/>
                  <a:t>2</a:t>
                </a:r>
                <a:r>
                  <a:rPr lang="en-US" sz="1600" dirty="0"/>
                  <a:t>)</a:t>
                </a:r>
              </a:p>
              <a:p>
                <a:pPr>
                  <a:buClr>
                    <a:schemeClr val="accent2">
                      <a:lumMod val="75000"/>
                    </a:schemeClr>
                  </a:buClr>
                </a:pPr>
                <a14:m>
                  <m:oMath xmlns:m="http://schemas.openxmlformats.org/officeDocument/2006/math">
                    <m:sSub>
                      <m:sSubPr>
                        <m:ctrlPr>
                          <a:rPr lang="en-US" sz="1600" i="1" smtClean="0">
                            <a:latin typeface="Cambria Math" panose="02040503050406030204" pitchFamily="18" charset="0"/>
                          </a:rPr>
                        </m:ctrlPr>
                      </m:sSubPr>
                      <m:e>
                        <m:r>
                          <a:rPr lang="en-US" sz="1600" i="1" smtClean="0">
                            <a:latin typeface="Cambria Math" panose="02040503050406030204" pitchFamily="18" charset="0"/>
                            <a:ea typeface="Cambria Math" panose="02040503050406030204" pitchFamily="18" charset="0"/>
                          </a:rPr>
                          <m:t>𝜇</m:t>
                        </m:r>
                      </m:e>
                      <m:sub>
                        <m:r>
                          <a:rPr lang="en-US" sz="1600" b="0" i="1" smtClean="0">
                            <a:latin typeface="Cambria Math" panose="02040503050406030204" pitchFamily="18" charset="0"/>
                          </a:rPr>
                          <m:t>𝑞</m:t>
                        </m:r>
                      </m:sub>
                    </m:sSub>
                    <m:r>
                      <a:rPr lang="en-US" sz="1600" b="0" i="1" smtClean="0">
                        <a:latin typeface="Cambria Math" panose="02040503050406030204" pitchFamily="18" charset="0"/>
                      </a:rPr>
                      <m:t>=</m:t>
                    </m:r>
                  </m:oMath>
                </a14:m>
                <a:r>
                  <a:rPr lang="en-US" sz="1600" dirty="0"/>
                  <a:t> quartz shear modulus (</a:t>
                </a:r>
                <a14:m>
                  <m:oMath xmlns:m="http://schemas.openxmlformats.org/officeDocument/2006/math">
                    <m:f>
                      <m:fPr>
                        <m:ctrlPr>
                          <a:rPr lang="en-US" sz="1600" i="1" smtClean="0">
                            <a:latin typeface="Cambria Math" panose="02040503050406030204" pitchFamily="18" charset="0"/>
                          </a:rPr>
                        </m:ctrlPr>
                      </m:fPr>
                      <m:num>
                        <m:r>
                          <a:rPr lang="en-US" sz="1600" b="0" i="1" smtClean="0">
                            <a:latin typeface="Cambria Math" panose="02040503050406030204" pitchFamily="18" charset="0"/>
                          </a:rPr>
                          <m:t>𝑔</m:t>
                        </m:r>
                      </m:num>
                      <m:den>
                        <m:r>
                          <a:rPr lang="en-US" sz="1600" b="0" i="1" smtClean="0">
                            <a:latin typeface="Cambria Math" panose="02040503050406030204" pitchFamily="18" charset="0"/>
                          </a:rPr>
                          <m:t>𝑐𝑚</m:t>
                        </m:r>
                        <m:r>
                          <a:rPr lang="en-US" sz="1600" b="0" i="1" smtClean="0">
                            <a:latin typeface="Cambria Math" panose="02040503050406030204" pitchFamily="18" charset="0"/>
                            <a:ea typeface="Cambria Math" panose="02040503050406030204" pitchFamily="18" charset="0"/>
                          </a:rPr>
                          <m:t>∙</m:t>
                        </m:r>
                        <m:sSup>
                          <m:sSupPr>
                            <m:ctrlPr>
                              <a:rPr lang="en-US" sz="1600" b="0" i="1" smtClean="0">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𝑠</m:t>
                            </m:r>
                          </m:e>
                          <m:sup>
                            <m:r>
                              <a:rPr lang="en-US" sz="1600" b="0" i="1" smtClean="0">
                                <a:latin typeface="Cambria Math" panose="02040503050406030204" pitchFamily="18" charset="0"/>
                                <a:ea typeface="Cambria Math" panose="02040503050406030204" pitchFamily="18" charset="0"/>
                              </a:rPr>
                              <m:t>2</m:t>
                            </m:r>
                          </m:sup>
                        </m:sSup>
                      </m:den>
                    </m:f>
                  </m:oMath>
                </a14:m>
                <a:r>
                  <a:rPr lang="en-US" sz="1600" dirty="0"/>
                  <a:t>)</a:t>
                </a:r>
              </a:p>
              <a:p>
                <a:pPr>
                  <a:buClr>
                    <a:schemeClr val="accent2">
                      <a:lumMod val="75000"/>
                    </a:schemeClr>
                  </a:buClr>
                </a:pPr>
                <a14:m>
                  <m:oMath xmlns:m="http://schemas.openxmlformats.org/officeDocument/2006/math">
                    <m:r>
                      <a:rPr lang="en-US" sz="1600" i="1" smtClean="0">
                        <a:latin typeface="Cambria Math" panose="02040503050406030204" pitchFamily="18" charset="0"/>
                        <a:ea typeface="Cambria Math" panose="02040503050406030204" pitchFamily="18" charset="0"/>
                      </a:rPr>
                      <m:t>∆</m:t>
                    </m:r>
                    <m:r>
                      <a:rPr lang="en-US" sz="1600" b="0" i="1" smtClean="0">
                        <a:latin typeface="Cambria Math" panose="02040503050406030204" pitchFamily="18" charset="0"/>
                        <a:ea typeface="Cambria Math" panose="02040503050406030204" pitchFamily="18" charset="0"/>
                      </a:rPr>
                      <m:t>𝑓</m:t>
                    </m:r>
                    <m:r>
                      <a:rPr lang="en-US" sz="1600" b="0" i="1" smtClean="0">
                        <a:latin typeface="Cambria Math" panose="02040503050406030204" pitchFamily="18" charset="0"/>
                        <a:ea typeface="Cambria Math" panose="02040503050406030204" pitchFamily="18" charset="0"/>
                      </a:rPr>
                      <m:t>=</m:t>
                    </m:r>
                  </m:oMath>
                </a14:m>
                <a:r>
                  <a:rPr lang="en-US" sz="1600" dirty="0"/>
                  <a:t> change in frequency (Hz)</a:t>
                </a:r>
              </a:p>
              <a:p>
                <a:pPr>
                  <a:buClr>
                    <a:schemeClr val="accent2">
                      <a:lumMod val="75000"/>
                    </a:schemeClr>
                  </a:buClr>
                </a:pPr>
                <a:r>
                  <a:rPr lang="en-US" sz="1600" dirty="0"/>
                  <a:t>S = </a:t>
                </a:r>
                <a:r>
                  <a:rPr lang="en-US" sz="1600" dirty="0" err="1"/>
                  <a:t>Sauerbary</a:t>
                </a:r>
                <a:r>
                  <a:rPr lang="en-US" sz="1600" dirty="0"/>
                  <a:t> mass sensitivity (</a:t>
                </a:r>
                <a14:m>
                  <m:oMath xmlns:m="http://schemas.openxmlformats.org/officeDocument/2006/math">
                    <m:f>
                      <m:fPr>
                        <m:ctrlPr>
                          <a:rPr lang="en-US" sz="1600" i="1" smtClean="0">
                            <a:latin typeface="Cambria Math" panose="02040503050406030204" pitchFamily="18" charset="0"/>
                          </a:rPr>
                        </m:ctrlPr>
                      </m:fPr>
                      <m:num>
                        <m:r>
                          <a:rPr lang="en-US" sz="1600" b="0" i="1" smtClean="0">
                            <a:latin typeface="Cambria Math" panose="02040503050406030204" pitchFamily="18" charset="0"/>
                          </a:rPr>
                          <m:t>𝑔</m:t>
                        </m:r>
                      </m:num>
                      <m:den>
                        <m:r>
                          <a:rPr lang="en-US" sz="1600" b="0" i="1" smtClean="0">
                            <a:latin typeface="Cambria Math" panose="02040503050406030204" pitchFamily="18" charset="0"/>
                          </a:rPr>
                          <m:t>𝐻𝑧</m:t>
                        </m:r>
                        <m:r>
                          <a:rPr lang="en-US" sz="1600" b="0" i="1" smtClean="0">
                            <a:latin typeface="Cambria Math" panose="02040503050406030204" pitchFamily="18" charset="0"/>
                            <a:ea typeface="Cambria Math" panose="02040503050406030204" pitchFamily="18" charset="0"/>
                          </a:rPr>
                          <m:t>∙</m:t>
                        </m:r>
                        <m:sSup>
                          <m:sSupPr>
                            <m:ctrlPr>
                              <a:rPr lang="en-US" sz="1600" b="0" i="1" smtClean="0">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𝑐𝑚</m:t>
                            </m:r>
                          </m:e>
                          <m:sup>
                            <m:r>
                              <a:rPr lang="en-US" sz="1600" b="0" i="1" smtClean="0">
                                <a:latin typeface="Cambria Math" panose="02040503050406030204" pitchFamily="18" charset="0"/>
                                <a:ea typeface="Cambria Math" panose="02040503050406030204" pitchFamily="18" charset="0"/>
                              </a:rPr>
                              <m:t>2</m:t>
                            </m:r>
                          </m:sup>
                        </m:sSup>
                      </m:den>
                    </m:f>
                  </m:oMath>
                </a14:m>
                <a:r>
                  <a:rPr lang="en-US" sz="1600" dirty="0"/>
                  <a:t>)</a:t>
                </a:r>
              </a:p>
            </p:txBody>
          </p:sp>
        </mc:Choice>
        <mc:Fallback xmlns="">
          <p:sp>
            <p:nvSpPr>
              <p:cNvPr id="5" name="TextBox 4"/>
              <p:cNvSpPr txBox="1">
                <a:spLocks noRot="1" noChangeAspect="1" noMove="1" noResize="1" noEditPoints="1" noAdjustHandles="1" noChangeArrowheads="1" noChangeShapeType="1" noTextEdit="1"/>
              </p:cNvSpPr>
              <p:nvPr/>
            </p:nvSpPr>
            <p:spPr>
              <a:xfrm>
                <a:off x="76200" y="1668346"/>
                <a:ext cx="4508056" cy="2677721"/>
              </a:xfrm>
              <a:prstGeom prst="rect">
                <a:avLst/>
              </a:prstGeom>
              <a:blipFill rotWithShape="0">
                <a:blip r:embed="rId2"/>
                <a:stretch>
                  <a:fillRect l="-812" t="-159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4584256" y="1668346"/>
                <a:ext cx="4508056" cy="2391232"/>
              </a:xfrm>
              <a:prstGeom prst="rect">
                <a:avLst/>
              </a:prstGeom>
              <a:noFill/>
            </p:spPr>
            <p:txBody>
              <a:bodyPr wrap="square" rtlCol="0">
                <a:spAutoFit/>
              </a:bodyPr>
              <a:lstStyle/>
              <a:p>
                <a:pPr algn="ctr"/>
                <a:r>
                  <a:rPr lang="en-US" b="1" dirty="0"/>
                  <a:t>“</a:t>
                </a:r>
                <a:r>
                  <a:rPr lang="en-US" b="1" dirty="0" err="1"/>
                  <a:t>Sauerbrey</a:t>
                </a:r>
                <a:r>
                  <a:rPr lang="en-US" b="1" dirty="0"/>
                  <a:t> Thickness”</a:t>
                </a:r>
              </a:p>
              <a:p>
                <a:pPr>
                  <a:buClr>
                    <a:schemeClr val="accent2">
                      <a:lumMod val="75000"/>
                    </a:schemeClr>
                  </a:buClr>
                </a:pPr>
                <a:r>
                  <a:rPr lang="en-US" sz="1600" dirty="0"/>
                  <a:t>Thickness for a known contaminant density,</a:t>
                </a:r>
              </a:p>
              <a:p>
                <a:pPr>
                  <a:buClr>
                    <a:schemeClr val="accent2">
                      <a:lumMod val="75000"/>
                    </a:schemeClr>
                  </a:buClr>
                </a:pPr>
                <a14:m>
                  <m:oMathPara xmlns:m="http://schemas.openxmlformats.org/officeDocument/2006/math">
                    <m:oMathParaPr>
                      <m:jc m:val="centerGroup"/>
                    </m:oMathParaPr>
                    <m:oMath xmlns:m="http://schemas.openxmlformats.org/officeDocument/2006/math">
                      <m:sSub>
                        <m:sSubPr>
                          <m:ctrlPr>
                            <a:rPr lang="en-US" sz="1600" i="1" smtClean="0">
                              <a:latin typeface="Cambria Math" panose="02040503050406030204" pitchFamily="18" charset="0"/>
                              <a:ea typeface="Cambria Math" panose="02040503050406030204" pitchFamily="18" charset="0"/>
                            </a:rPr>
                          </m:ctrlPr>
                        </m:sSubPr>
                        <m:e>
                          <m:r>
                            <a:rPr lang="en-US" sz="1600" b="0" i="1" smtClean="0">
                              <a:latin typeface="Cambria Math" panose="02040503050406030204" pitchFamily="18" charset="0"/>
                              <a:ea typeface="Cambria Math" panose="02040503050406030204" pitchFamily="18" charset="0"/>
                            </a:rPr>
                            <m:t>𝑑</m:t>
                          </m:r>
                        </m:e>
                        <m:sub>
                          <m:r>
                            <a:rPr lang="en-US" sz="1600" b="0" i="1" smtClean="0">
                              <a:latin typeface="Cambria Math" panose="02040503050406030204" pitchFamily="18" charset="0"/>
                              <a:ea typeface="Cambria Math" panose="02040503050406030204" pitchFamily="18" charset="0"/>
                            </a:rPr>
                            <m:t>𝑓</m:t>
                          </m:r>
                        </m:sub>
                      </m:sSub>
                      <m:r>
                        <a:rPr lang="en-US" sz="1600" i="1">
                          <a:latin typeface="Cambria Math" panose="02040503050406030204" pitchFamily="18" charset="0"/>
                          <a:ea typeface="Cambria Math" panose="02040503050406030204" pitchFamily="18" charset="0"/>
                        </a:rPr>
                        <m:t>= </m:t>
                      </m:r>
                      <m:f>
                        <m:fPr>
                          <m:ctrlPr>
                            <a:rPr lang="en-US" sz="1600" i="1" smtClean="0">
                              <a:latin typeface="Cambria Math" panose="02040503050406030204" pitchFamily="18" charset="0"/>
                              <a:ea typeface="Cambria Math" panose="02040503050406030204" pitchFamily="18" charset="0"/>
                            </a:rPr>
                          </m:ctrlPr>
                        </m:fPr>
                        <m:num>
                          <m:r>
                            <a:rPr lang="en-US" sz="1600" b="0" i="1" smtClean="0">
                              <a:latin typeface="Cambria Math" panose="02040503050406030204" pitchFamily="18" charset="0"/>
                              <a:ea typeface="Cambria Math" panose="02040503050406030204" pitchFamily="18" charset="0"/>
                            </a:rPr>
                            <m:t>−</m:t>
                          </m:r>
                          <m:r>
                            <a:rPr lang="en-US" sz="1600" b="0" i="1" smtClean="0">
                              <a:latin typeface="Cambria Math" panose="02040503050406030204" pitchFamily="18" charset="0"/>
                              <a:ea typeface="Cambria Math" panose="02040503050406030204" pitchFamily="18" charset="0"/>
                            </a:rPr>
                            <m:t>𝑆</m:t>
                          </m:r>
                        </m:num>
                        <m:den>
                          <m:sSub>
                            <m:sSubPr>
                              <m:ctrlPr>
                                <a:rPr lang="en-US" sz="1600" i="1" smtClean="0">
                                  <a:latin typeface="Cambria Math" panose="02040503050406030204" pitchFamily="18" charset="0"/>
                                  <a:ea typeface="Cambria Math" panose="02040503050406030204" pitchFamily="18" charset="0"/>
                                </a:rPr>
                              </m:ctrlPr>
                            </m:sSubPr>
                            <m:e>
                              <m:r>
                                <a:rPr lang="en-US" sz="1600" i="1" smtClean="0">
                                  <a:latin typeface="Cambria Math" panose="02040503050406030204" pitchFamily="18" charset="0"/>
                                  <a:ea typeface="Cambria Math" panose="02040503050406030204" pitchFamily="18" charset="0"/>
                                </a:rPr>
                                <m:t>𝜌</m:t>
                              </m:r>
                            </m:e>
                            <m:sub>
                              <m:r>
                                <a:rPr lang="en-US" sz="1600" b="0" i="1" smtClean="0">
                                  <a:latin typeface="Cambria Math" panose="02040503050406030204" pitchFamily="18" charset="0"/>
                                  <a:ea typeface="Cambria Math" panose="02040503050406030204" pitchFamily="18" charset="0"/>
                                </a:rPr>
                                <m:t>𝑓</m:t>
                              </m:r>
                            </m:sub>
                          </m:sSub>
                        </m:den>
                      </m:f>
                      <m:r>
                        <a:rPr lang="en-US" sz="1600" i="1">
                          <a:latin typeface="Cambria Math" panose="02040503050406030204" pitchFamily="18" charset="0"/>
                          <a:ea typeface="Cambria Math" panose="02040503050406030204" pitchFamily="18" charset="0"/>
                        </a:rPr>
                        <m:t>∆</m:t>
                      </m:r>
                      <m:r>
                        <a:rPr lang="en-US" sz="1600" i="1">
                          <a:latin typeface="Cambria Math" panose="02040503050406030204" pitchFamily="18" charset="0"/>
                          <a:ea typeface="Cambria Math" panose="02040503050406030204" pitchFamily="18" charset="0"/>
                        </a:rPr>
                        <m:t>𝑓</m:t>
                      </m:r>
                      <m:r>
                        <a:rPr lang="en-US" sz="1600" b="0" i="1" smtClean="0">
                          <a:latin typeface="Cambria Math" panose="02040503050406030204" pitchFamily="18" charset="0"/>
                          <a:ea typeface="Cambria Math" panose="02040503050406030204" pitchFamily="18" charset="0"/>
                        </a:rPr>
                        <m:t>.</m:t>
                      </m:r>
                    </m:oMath>
                  </m:oMathPara>
                </a14:m>
                <a:endParaRPr lang="en-US" sz="1600" dirty="0">
                  <a:ea typeface="Cambria Math" panose="02040503050406030204" pitchFamily="18" charset="0"/>
                </a:endParaRPr>
              </a:p>
              <a:p>
                <a:pPr>
                  <a:buClr>
                    <a:schemeClr val="accent2">
                      <a:lumMod val="75000"/>
                    </a:schemeClr>
                  </a:buClr>
                </a:pPr>
                <a:endParaRPr lang="en-US" sz="1600" dirty="0">
                  <a:ea typeface="Cambria Math" panose="02040503050406030204" pitchFamily="18" charset="0"/>
                </a:endParaRPr>
              </a:p>
              <a:p>
                <a:pPr>
                  <a:buClr>
                    <a:schemeClr val="accent2">
                      <a:lumMod val="75000"/>
                    </a:schemeClr>
                  </a:buClr>
                </a:pPr>
                <a14:m>
                  <m:oMath xmlns:m="http://schemas.openxmlformats.org/officeDocument/2006/math">
                    <m:sSub>
                      <m:sSubPr>
                        <m:ctrlPr>
                          <a:rPr lang="en-US" sz="1600" i="1" smtClean="0">
                            <a:latin typeface="Cambria Math" panose="02040503050406030204" pitchFamily="18" charset="0"/>
                          </a:rPr>
                        </m:ctrlPr>
                      </m:sSubPr>
                      <m:e>
                        <m:r>
                          <a:rPr lang="en-US" sz="1600" i="1" smtClean="0">
                            <a:latin typeface="Cambria Math" panose="02040503050406030204" pitchFamily="18" charset="0"/>
                            <a:ea typeface="Cambria Math" panose="02040503050406030204" pitchFamily="18" charset="0"/>
                          </a:rPr>
                          <m:t>𝜌</m:t>
                        </m:r>
                      </m:e>
                      <m:sub>
                        <m:r>
                          <a:rPr lang="en-US" sz="1600" b="0" i="1" smtClean="0">
                            <a:latin typeface="Cambria Math" panose="02040503050406030204" pitchFamily="18" charset="0"/>
                          </a:rPr>
                          <m:t>𝑞</m:t>
                        </m:r>
                      </m:sub>
                    </m:sSub>
                    <m:r>
                      <a:rPr lang="en-US" sz="1600" i="1">
                        <a:latin typeface="Cambria Math" panose="02040503050406030204" pitchFamily="18" charset="0"/>
                      </a:rPr>
                      <m:t>=</m:t>
                    </m:r>
                  </m:oMath>
                </a14:m>
                <a:r>
                  <a:rPr lang="en-US" sz="1600" dirty="0"/>
                  <a:t> quartz density (</a:t>
                </a:r>
                <a14:m>
                  <m:oMath xmlns:m="http://schemas.openxmlformats.org/officeDocument/2006/math">
                    <m:f>
                      <m:fPr>
                        <m:ctrlPr>
                          <a:rPr lang="en-US" sz="1600" i="1">
                            <a:latin typeface="Cambria Math" panose="02040503050406030204" pitchFamily="18" charset="0"/>
                          </a:rPr>
                        </m:ctrlPr>
                      </m:fPr>
                      <m:num>
                        <m:r>
                          <a:rPr lang="en-US" sz="1600" i="1">
                            <a:latin typeface="Cambria Math" panose="02040503050406030204" pitchFamily="18" charset="0"/>
                          </a:rPr>
                          <m:t>𝑔</m:t>
                        </m:r>
                      </m:num>
                      <m:den>
                        <m:sSup>
                          <m:sSupPr>
                            <m:ctrlPr>
                              <a:rPr lang="en-US" sz="1600" i="1">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𝑐𝑚</m:t>
                            </m:r>
                          </m:e>
                          <m:sup>
                            <m:r>
                              <a:rPr lang="en-US" sz="1600" b="0" i="1" smtClean="0">
                                <a:latin typeface="Cambria Math" panose="02040503050406030204" pitchFamily="18" charset="0"/>
                                <a:ea typeface="Cambria Math" panose="02040503050406030204" pitchFamily="18" charset="0"/>
                              </a:rPr>
                              <m:t>3</m:t>
                            </m:r>
                          </m:sup>
                        </m:sSup>
                      </m:den>
                    </m:f>
                  </m:oMath>
                </a14:m>
                <a:r>
                  <a:rPr lang="en-US" sz="1600" dirty="0"/>
                  <a:t>)</a:t>
                </a:r>
              </a:p>
              <a:p>
                <a:pPr>
                  <a:buClr>
                    <a:schemeClr val="accent2">
                      <a:lumMod val="75000"/>
                    </a:schemeClr>
                  </a:buClr>
                </a:pPr>
                <a14:m>
                  <m:oMath xmlns:m="http://schemas.openxmlformats.org/officeDocument/2006/math">
                    <m:sSub>
                      <m:sSubPr>
                        <m:ctrlPr>
                          <a:rPr lang="en-US" sz="1600" i="1">
                            <a:latin typeface="Cambria Math" panose="02040503050406030204" pitchFamily="18" charset="0"/>
                          </a:rPr>
                        </m:ctrlPr>
                      </m:sSubPr>
                      <m:e>
                        <m:r>
                          <a:rPr lang="en-US" sz="1600" b="0" i="1" smtClean="0">
                            <a:latin typeface="Cambria Math" panose="02040503050406030204" pitchFamily="18" charset="0"/>
                          </a:rPr>
                          <m:t>𝑓</m:t>
                        </m:r>
                      </m:e>
                      <m:sub>
                        <m:r>
                          <a:rPr lang="en-US" sz="1600" b="0" i="1" smtClean="0">
                            <a:latin typeface="Cambria Math" panose="02040503050406030204" pitchFamily="18" charset="0"/>
                            <a:ea typeface="Cambria Math" panose="02040503050406030204" pitchFamily="18" charset="0"/>
                          </a:rPr>
                          <m:t>0</m:t>
                        </m:r>
                      </m:sub>
                    </m:sSub>
                    <m:r>
                      <a:rPr lang="en-US" sz="1600" i="1">
                        <a:latin typeface="Cambria Math" panose="02040503050406030204" pitchFamily="18" charset="0"/>
                      </a:rPr>
                      <m:t>=</m:t>
                    </m:r>
                  </m:oMath>
                </a14:m>
                <a:r>
                  <a:rPr lang="en-US" sz="1600" dirty="0"/>
                  <a:t> resonant frequency (</a:t>
                </a:r>
                <a14:m>
                  <m:oMath xmlns:m="http://schemas.openxmlformats.org/officeDocument/2006/math">
                    <m:r>
                      <a:rPr lang="en-US" sz="1600" b="0" i="1" smtClean="0">
                        <a:latin typeface="Cambria Math" panose="02040503050406030204" pitchFamily="18" charset="0"/>
                      </a:rPr>
                      <m:t>𝐻𝑧</m:t>
                    </m:r>
                  </m:oMath>
                </a14:m>
                <a:r>
                  <a:rPr lang="en-US" sz="1600" dirty="0"/>
                  <a:t>)</a:t>
                </a:r>
              </a:p>
              <a:p>
                <a:pPr>
                  <a:buClr>
                    <a:schemeClr val="accent2">
                      <a:lumMod val="75000"/>
                    </a:schemeClr>
                  </a:buClr>
                </a:pPr>
                <a14:m>
                  <m:oMath xmlns:m="http://schemas.openxmlformats.org/officeDocument/2006/math">
                    <m:sSub>
                      <m:sSubPr>
                        <m:ctrlPr>
                          <a:rPr lang="en-US" sz="1600" i="1">
                            <a:latin typeface="Cambria Math" panose="02040503050406030204" pitchFamily="18" charset="0"/>
                          </a:rPr>
                        </m:ctrlPr>
                      </m:sSubPr>
                      <m:e>
                        <m:r>
                          <a:rPr lang="en-US" sz="1600" i="1">
                            <a:latin typeface="Cambria Math" panose="02040503050406030204" pitchFamily="18" charset="0"/>
                            <a:ea typeface="Cambria Math" panose="02040503050406030204" pitchFamily="18" charset="0"/>
                          </a:rPr>
                          <m:t>𝜌</m:t>
                        </m:r>
                      </m:e>
                      <m:sub>
                        <m:r>
                          <a:rPr lang="en-US" sz="1600" b="0" i="1" smtClean="0">
                            <a:latin typeface="Cambria Math" panose="02040503050406030204" pitchFamily="18" charset="0"/>
                            <a:ea typeface="Cambria Math" panose="02040503050406030204" pitchFamily="18" charset="0"/>
                          </a:rPr>
                          <m:t>𝑓</m:t>
                        </m:r>
                      </m:sub>
                    </m:sSub>
                    <m:r>
                      <a:rPr lang="en-US" sz="1600" i="1">
                        <a:latin typeface="Cambria Math" panose="02040503050406030204" pitchFamily="18" charset="0"/>
                      </a:rPr>
                      <m:t>=</m:t>
                    </m:r>
                  </m:oMath>
                </a14:m>
                <a:r>
                  <a:rPr lang="en-US" sz="1600" dirty="0"/>
                  <a:t> film density (</a:t>
                </a:r>
                <a14:m>
                  <m:oMath xmlns:m="http://schemas.openxmlformats.org/officeDocument/2006/math">
                    <m:f>
                      <m:fPr>
                        <m:ctrlPr>
                          <a:rPr lang="en-US" sz="1600" i="1">
                            <a:latin typeface="Cambria Math" panose="02040503050406030204" pitchFamily="18" charset="0"/>
                          </a:rPr>
                        </m:ctrlPr>
                      </m:fPr>
                      <m:num>
                        <m:r>
                          <a:rPr lang="en-US" sz="1600" i="1">
                            <a:latin typeface="Cambria Math" panose="02040503050406030204" pitchFamily="18" charset="0"/>
                          </a:rPr>
                          <m:t>𝑔</m:t>
                        </m:r>
                      </m:num>
                      <m:den>
                        <m:sSup>
                          <m:sSupPr>
                            <m:ctrlPr>
                              <a:rPr lang="en-US" sz="1600" i="1">
                                <a:latin typeface="Cambria Math" panose="02040503050406030204" pitchFamily="18" charset="0"/>
                                <a:ea typeface="Cambria Math" panose="02040503050406030204" pitchFamily="18" charset="0"/>
                              </a:rPr>
                            </m:ctrlPr>
                          </m:sSupPr>
                          <m:e>
                            <m:r>
                              <a:rPr lang="en-US" sz="1600" i="1">
                                <a:latin typeface="Cambria Math" panose="02040503050406030204" pitchFamily="18" charset="0"/>
                                <a:ea typeface="Cambria Math" panose="02040503050406030204" pitchFamily="18" charset="0"/>
                              </a:rPr>
                              <m:t>𝑐𝑚</m:t>
                            </m:r>
                          </m:e>
                          <m:sup>
                            <m:r>
                              <a:rPr lang="en-US" sz="1600" b="0" i="1" smtClean="0">
                                <a:latin typeface="Cambria Math" panose="02040503050406030204" pitchFamily="18" charset="0"/>
                                <a:ea typeface="Cambria Math" panose="02040503050406030204" pitchFamily="18" charset="0"/>
                              </a:rPr>
                              <m:t>3</m:t>
                            </m:r>
                          </m:sup>
                        </m:sSup>
                      </m:den>
                    </m:f>
                  </m:oMath>
                </a14:m>
                <a:r>
                  <a:rPr lang="en-US" sz="1600" dirty="0"/>
                  <a:t>)</a:t>
                </a:r>
                <a:r>
                  <a:rPr lang="en-US" sz="1600" baseline="30000" dirty="0"/>
                  <a:t>*</a:t>
                </a:r>
              </a:p>
            </p:txBody>
          </p:sp>
        </mc:Choice>
        <mc:Fallback xmlns="">
          <p:sp>
            <p:nvSpPr>
              <p:cNvPr id="6" name="TextBox 5"/>
              <p:cNvSpPr txBox="1">
                <a:spLocks noRot="1" noChangeAspect="1" noMove="1" noResize="1" noEditPoints="1" noAdjustHandles="1" noChangeArrowheads="1" noChangeShapeType="1" noTextEdit="1"/>
              </p:cNvSpPr>
              <p:nvPr/>
            </p:nvSpPr>
            <p:spPr>
              <a:xfrm>
                <a:off x="4584256" y="1668346"/>
                <a:ext cx="4508056" cy="2391232"/>
              </a:xfrm>
              <a:prstGeom prst="rect">
                <a:avLst/>
              </a:prstGeom>
              <a:blipFill rotWithShape="0">
                <a:blip r:embed="rId3"/>
                <a:stretch>
                  <a:fillRect l="-676" t="-1786" b="-25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142875" y="4320404"/>
                <a:ext cx="8306731" cy="668003"/>
              </a:xfrm>
              <a:prstGeom prst="rect">
                <a:avLst/>
              </a:prstGeom>
              <a:noFill/>
            </p:spPr>
            <p:txBody>
              <a:bodyPr wrap="square" rtlCol="0">
                <a:spAutoFit/>
              </a:bodyPr>
              <a:lstStyle/>
              <a:p>
                <a:r>
                  <a:rPr lang="en-US" sz="1600" dirty="0"/>
                  <a:t>* Industry standard for </a:t>
                </a:r>
                <a14:m>
                  <m:oMath xmlns:m="http://schemas.openxmlformats.org/officeDocument/2006/math">
                    <m:sSub>
                      <m:sSubPr>
                        <m:ctrlPr>
                          <a:rPr lang="en-US" sz="1600" i="1">
                            <a:latin typeface="Cambria Math" panose="02040503050406030204" pitchFamily="18" charset="0"/>
                          </a:rPr>
                        </m:ctrlPr>
                      </m:sSubPr>
                      <m:e>
                        <m:r>
                          <a:rPr lang="en-US" sz="1600" i="1">
                            <a:latin typeface="Cambria Math" panose="02040503050406030204" pitchFamily="18" charset="0"/>
                            <a:ea typeface="Cambria Math" panose="02040503050406030204" pitchFamily="18" charset="0"/>
                          </a:rPr>
                          <m:t>𝜌</m:t>
                        </m:r>
                      </m:e>
                      <m:sub>
                        <m:r>
                          <a:rPr lang="en-US" sz="1600" i="1">
                            <a:latin typeface="Cambria Math" panose="02040503050406030204" pitchFamily="18" charset="0"/>
                            <a:ea typeface="Cambria Math" panose="02040503050406030204" pitchFamily="18" charset="0"/>
                          </a:rPr>
                          <m:t>𝑓</m:t>
                        </m:r>
                      </m:sub>
                    </m:sSub>
                  </m:oMath>
                </a14:m>
                <a:r>
                  <a:rPr lang="en-US" sz="1600" dirty="0"/>
                  <a:t> assume 1 </a:t>
                </a:r>
                <a14:m>
                  <m:oMath xmlns:m="http://schemas.openxmlformats.org/officeDocument/2006/math">
                    <m:f>
                      <m:fPr>
                        <m:ctrlPr>
                          <a:rPr lang="en-US" sz="1600" i="1">
                            <a:latin typeface="Cambria Math" panose="02040503050406030204" pitchFamily="18" charset="0"/>
                          </a:rPr>
                        </m:ctrlPr>
                      </m:fPr>
                      <m:num>
                        <m:r>
                          <a:rPr lang="en-US" sz="1600" i="1">
                            <a:latin typeface="Cambria Math" panose="02040503050406030204" pitchFamily="18" charset="0"/>
                          </a:rPr>
                          <m:t>𝑔</m:t>
                        </m:r>
                      </m:num>
                      <m:den>
                        <m:sSup>
                          <m:sSupPr>
                            <m:ctrlPr>
                              <a:rPr lang="en-US" sz="1600" i="1">
                                <a:latin typeface="Cambria Math" panose="02040503050406030204" pitchFamily="18" charset="0"/>
                                <a:ea typeface="Cambria Math" panose="02040503050406030204" pitchFamily="18" charset="0"/>
                              </a:rPr>
                            </m:ctrlPr>
                          </m:sSupPr>
                          <m:e>
                            <m:r>
                              <a:rPr lang="en-US" sz="1600" i="1">
                                <a:latin typeface="Cambria Math" panose="02040503050406030204" pitchFamily="18" charset="0"/>
                                <a:ea typeface="Cambria Math" panose="02040503050406030204" pitchFamily="18" charset="0"/>
                              </a:rPr>
                              <m:t>𝑐𝑚</m:t>
                            </m:r>
                          </m:e>
                          <m:sup>
                            <m:r>
                              <a:rPr lang="en-US" sz="1600" i="1">
                                <a:latin typeface="Cambria Math" panose="02040503050406030204" pitchFamily="18" charset="0"/>
                                <a:ea typeface="Cambria Math" panose="02040503050406030204" pitchFamily="18" charset="0"/>
                              </a:rPr>
                              <m:t>3</m:t>
                            </m:r>
                          </m:sup>
                        </m:sSup>
                      </m:den>
                    </m:f>
                  </m:oMath>
                </a14:m>
                <a:r>
                  <a:rPr lang="en-US" sz="1600" dirty="0"/>
                  <a:t> at 4</a:t>
                </a:r>
                <a:r>
                  <a:rPr lang="en-US" sz="1600" dirty="0">
                    <a:latin typeface="Times New Roman" panose="02020603050405020304" pitchFamily="18" charset="0"/>
                    <a:cs typeface="Times New Roman" panose="02020603050405020304" pitchFamily="18" charset="0"/>
                  </a:rPr>
                  <a:t>º </a:t>
                </a:r>
                <a:r>
                  <a:rPr lang="en-US" sz="1600" dirty="0"/>
                  <a:t>C. The maximum density of water at any temperature</a:t>
                </a:r>
              </a:p>
            </p:txBody>
          </p:sp>
        </mc:Choice>
        <mc:Fallback xmlns="">
          <p:sp>
            <p:nvSpPr>
              <p:cNvPr id="7" name="TextBox 6"/>
              <p:cNvSpPr txBox="1">
                <a:spLocks noRot="1" noChangeAspect="1" noMove="1" noResize="1" noEditPoints="1" noAdjustHandles="1" noChangeArrowheads="1" noChangeShapeType="1" noTextEdit="1"/>
              </p:cNvSpPr>
              <p:nvPr/>
            </p:nvSpPr>
            <p:spPr>
              <a:xfrm>
                <a:off x="142875" y="4320404"/>
                <a:ext cx="8306731" cy="668003"/>
              </a:xfrm>
              <a:prstGeom prst="rect">
                <a:avLst/>
              </a:prstGeom>
              <a:blipFill rotWithShape="0">
                <a:blip r:embed="rId4"/>
                <a:stretch>
                  <a:fillRect l="-367" b="-11927"/>
                </a:stretch>
              </a:blipFill>
            </p:spPr>
            <p:txBody>
              <a:bodyPr/>
              <a:lstStyle/>
              <a:p>
                <a:r>
                  <a:rPr lang="en-US">
                    <a:noFill/>
                  </a:rPr>
                  <a:t> </a:t>
                </a:r>
              </a:p>
            </p:txBody>
          </p:sp>
        </mc:Fallback>
      </mc:AlternateContent>
    </p:spTree>
    <p:extLst>
      <p:ext uri="{BB962C8B-B14F-4D97-AF65-F5344CB8AC3E}">
        <p14:creationId xmlns:p14="http://schemas.microsoft.com/office/powerpoint/2010/main" val="11335702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p:cNvSpPr>
                <a:spLocks noGrp="1"/>
              </p:cNvSpPr>
              <p:nvPr>
                <p:ph idx="1"/>
              </p:nvPr>
            </p:nvSpPr>
            <p:spPr>
              <a:xfrm>
                <a:off x="152400" y="3306308"/>
                <a:ext cx="8991600" cy="4012406"/>
              </a:xfrm>
            </p:spPr>
            <p:txBody>
              <a:bodyPr/>
              <a:lstStyle/>
              <a:p>
                <a:r>
                  <a:rPr lang="en-US" sz="2000" b="0" dirty="0"/>
                  <a:t>The </a:t>
                </a:r>
                <a:r>
                  <a:rPr lang="en-US" sz="2000" b="0" dirty="0" err="1"/>
                  <a:t>Sauerbrey</a:t>
                </a:r>
                <a:r>
                  <a:rPr lang="en-US" sz="2000" b="0" dirty="0"/>
                  <a:t> mass is the maximum possible mass deposition.</a:t>
                </a:r>
              </a:p>
              <a:p>
                <a:r>
                  <a:rPr lang="en-US" sz="2000" b="0" dirty="0"/>
                  <a:t>The </a:t>
                </a:r>
                <a:r>
                  <a:rPr lang="en-US" sz="2000" b="0" dirty="0" err="1"/>
                  <a:t>Sauerbrey</a:t>
                </a:r>
                <a:r>
                  <a:rPr lang="en-US" sz="2000" b="0" dirty="0"/>
                  <a:t> mass sensitivity constant is S = 1.965 </a:t>
                </a:r>
                <a14:m>
                  <m:oMath xmlns:m="http://schemas.openxmlformats.org/officeDocument/2006/math">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𝑛𝑔</m:t>
                        </m:r>
                      </m:num>
                      <m:den>
                        <m:r>
                          <a:rPr lang="en-US" sz="2000" b="0" i="1" smtClean="0">
                            <a:latin typeface="Cambria Math" panose="02040503050406030204" pitchFamily="18" charset="0"/>
                          </a:rPr>
                          <m:t>𝐻𝑧</m:t>
                        </m:r>
                        <m:r>
                          <a:rPr lang="en-US" sz="2000" b="0" i="1" smtClean="0">
                            <a:latin typeface="Cambria Math" panose="02040503050406030204" pitchFamily="18" charset="0"/>
                            <a:ea typeface="Cambria Math" panose="02040503050406030204" pitchFamily="18" charset="0"/>
                          </a:rPr>
                          <m:t>∙</m:t>
                        </m:r>
                        <m:sSup>
                          <m:sSupPr>
                            <m:ctrlPr>
                              <a:rPr lang="en-US" sz="2000" b="0" i="1" smtClean="0">
                                <a:latin typeface="Cambria Math" panose="02040503050406030204" pitchFamily="18" charset="0"/>
                                <a:ea typeface="Cambria Math" panose="02040503050406030204" pitchFamily="18" charset="0"/>
                              </a:rPr>
                            </m:ctrlPr>
                          </m:sSupPr>
                          <m:e>
                            <m:r>
                              <a:rPr lang="en-US" sz="2000" b="0" i="1" smtClean="0">
                                <a:latin typeface="Cambria Math" panose="02040503050406030204" pitchFamily="18" charset="0"/>
                                <a:ea typeface="Cambria Math" panose="02040503050406030204" pitchFamily="18" charset="0"/>
                              </a:rPr>
                              <m:t>𝑐𝑚</m:t>
                            </m:r>
                          </m:e>
                          <m:sup>
                            <m:r>
                              <a:rPr lang="en-US" sz="2000" b="0" i="1" smtClean="0">
                                <a:latin typeface="Cambria Math" panose="02040503050406030204" pitchFamily="18" charset="0"/>
                                <a:ea typeface="Cambria Math" panose="02040503050406030204" pitchFamily="18" charset="0"/>
                              </a:rPr>
                              <m:t>2</m:t>
                            </m:r>
                          </m:sup>
                        </m:sSup>
                      </m:den>
                    </m:f>
                    <m:r>
                      <a:rPr lang="en-US" sz="2000" b="0" i="1" smtClean="0">
                        <a:latin typeface="Cambria Math" panose="02040503050406030204" pitchFamily="18" charset="0"/>
                      </a:rPr>
                      <m:t> </m:t>
                    </m:r>
                  </m:oMath>
                </a14:m>
                <a:r>
                  <a:rPr lang="en-US" sz="2000" b="0" dirty="0"/>
                  <a:t>for a 15 MHz </a:t>
                </a:r>
                <a:r>
                  <a:rPr lang="en-US" sz="2000" b="0" dirty="0" err="1"/>
                  <a:t>Sunwise</a:t>
                </a:r>
                <a:r>
                  <a:rPr lang="en-US" sz="2000" b="0" dirty="0"/>
                  <a:t>-cut quartz crystal with 2</a:t>
                </a:r>
                <a:r>
                  <a:rPr lang="en-US" sz="2000" b="0" dirty="0">
                    <a:sym typeface="Symbol" panose="05050102010706020507" pitchFamily="18" charset="2"/>
                  </a:rPr>
                  <a:t></a:t>
                </a:r>
                <a:r>
                  <a:rPr lang="en-US" sz="2000" b="0" dirty="0"/>
                  <a:t> </a:t>
                </a:r>
                <a:r>
                  <a:rPr lang="en-US" sz="2000" b="0" dirty="0" err="1"/>
                  <a:t>steradian</a:t>
                </a:r>
                <a:r>
                  <a:rPr lang="en-US" sz="2000" b="0" dirty="0"/>
                  <a:t> Field of View.</a:t>
                </a:r>
                <a:endParaRPr lang="en-US" sz="2000" dirty="0"/>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xfrm>
                <a:off x="152400" y="3306308"/>
                <a:ext cx="8991600" cy="4012406"/>
              </a:xfrm>
              <a:blipFill rotWithShape="0">
                <a:blip r:embed="rId2"/>
                <a:stretch>
                  <a:fillRect l="-610" t="-607"/>
                </a:stretch>
              </a:blipFill>
            </p:spPr>
            <p:txBody>
              <a:bodyPr/>
              <a:lstStyle/>
              <a:p>
                <a:r>
                  <a:rPr lang="en-US">
                    <a:noFill/>
                  </a:rPr>
                  <a:t> </a:t>
                </a:r>
              </a:p>
            </p:txBody>
          </p:sp>
        </mc:Fallback>
      </mc:AlternateContent>
      <p:sp>
        <p:nvSpPr>
          <p:cNvPr id="3" name="Title 2"/>
          <p:cNvSpPr>
            <a:spLocks noGrp="1"/>
          </p:cNvSpPr>
          <p:nvPr>
            <p:ph type="title"/>
          </p:nvPr>
        </p:nvSpPr>
        <p:spPr/>
        <p:txBody>
          <a:bodyPr/>
          <a:lstStyle/>
          <a:p>
            <a:r>
              <a:rPr lang="en-US" b="0" dirty="0"/>
              <a:t>Mass and Thickness Calculations</a:t>
            </a:r>
            <a:endParaRPr lang="en-US" dirty="0"/>
          </a:p>
        </p:txBody>
      </p:sp>
      <p:sp>
        <p:nvSpPr>
          <p:cNvPr id="4" name="Date Placeholder 3"/>
          <p:cNvSpPr>
            <a:spLocks noGrp="1"/>
          </p:cNvSpPr>
          <p:nvPr>
            <p:ph type="dt" sz="half" idx="2"/>
          </p:nvPr>
        </p:nvSpPr>
        <p:spPr/>
        <p:txBody>
          <a:bodyPr/>
          <a:lstStyle/>
          <a:p>
            <a:fld id="{A9E79D4F-B57E-1C4E-8EE1-3B4427408A1A}" type="datetime4">
              <a:rPr lang="en-US" smtClean="0"/>
              <a:pPr/>
              <a:t>June 18, 2019</a:t>
            </a:fld>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0316" y="891688"/>
            <a:ext cx="6573449" cy="2414620"/>
          </a:xfrm>
          <a:prstGeom prst="rect">
            <a:avLst/>
          </a:prstGeom>
        </p:spPr>
      </p:pic>
      <p:sp>
        <p:nvSpPr>
          <p:cNvPr id="6" name="Rectangle 5"/>
          <p:cNvSpPr/>
          <p:nvPr/>
        </p:nvSpPr>
        <p:spPr>
          <a:xfrm>
            <a:off x="1080655" y="891688"/>
            <a:ext cx="217409" cy="1186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441603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95818" y="857250"/>
            <a:ext cx="7125388" cy="4013200"/>
          </a:xfrm>
        </p:spPr>
      </p:pic>
      <p:sp>
        <p:nvSpPr>
          <p:cNvPr id="3" name="Title 2"/>
          <p:cNvSpPr>
            <a:spLocks noGrp="1"/>
          </p:cNvSpPr>
          <p:nvPr>
            <p:ph type="title"/>
          </p:nvPr>
        </p:nvSpPr>
        <p:spPr/>
        <p:txBody>
          <a:bodyPr/>
          <a:lstStyle/>
          <a:p>
            <a:r>
              <a:rPr lang="en-US" dirty="0"/>
              <a:t>MLM and Node 2  Beat Frequencies</a:t>
            </a:r>
          </a:p>
        </p:txBody>
      </p:sp>
      <p:sp>
        <p:nvSpPr>
          <p:cNvPr id="4" name="Date Placeholder 3"/>
          <p:cNvSpPr>
            <a:spLocks noGrp="1"/>
          </p:cNvSpPr>
          <p:nvPr>
            <p:ph type="dt" sz="half" idx="2"/>
          </p:nvPr>
        </p:nvSpPr>
        <p:spPr/>
        <p:txBody>
          <a:bodyPr/>
          <a:lstStyle/>
          <a:p>
            <a:fld id="{A9E79D4F-B57E-1C4E-8EE1-3B4427408A1A}" type="datetime4">
              <a:rPr lang="en-US" smtClean="0"/>
              <a:pPr/>
              <a:t>June 18, 2019</a:t>
            </a:fld>
            <a:endParaRPr lang="en-US" dirty="0"/>
          </a:p>
        </p:txBody>
      </p:sp>
      <p:grpSp>
        <p:nvGrpSpPr>
          <p:cNvPr id="13" name="Group 12"/>
          <p:cNvGrpSpPr/>
          <p:nvPr/>
        </p:nvGrpSpPr>
        <p:grpSpPr>
          <a:xfrm>
            <a:off x="69629" y="2746293"/>
            <a:ext cx="1726189" cy="1794436"/>
            <a:chOff x="69629" y="2746293"/>
            <a:chExt cx="1749924" cy="1770592"/>
          </a:xfrm>
        </p:grpSpPr>
        <p:sp>
          <p:nvSpPr>
            <p:cNvPr id="11" name="Oval 10"/>
            <p:cNvSpPr/>
            <p:nvPr/>
          </p:nvSpPr>
          <p:spPr>
            <a:xfrm>
              <a:off x="69629" y="2746293"/>
              <a:ext cx="1749924" cy="1770592"/>
            </a:xfrm>
            <a:prstGeom prst="ellipse">
              <a:avLst/>
            </a:prstGeom>
            <a:solidFill>
              <a:srgbClr val="756BB1"/>
            </a:solidFill>
            <a:ln>
              <a:solidFill>
                <a:srgbClr val="B8B9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3186" y="2806701"/>
              <a:ext cx="1657898" cy="1659979"/>
            </a:xfrm>
            <a:prstGeom prst="rect">
              <a:avLst/>
            </a:prstGeom>
          </p:spPr>
        </p:pic>
      </p:grpSp>
      <p:grpSp>
        <p:nvGrpSpPr>
          <p:cNvPr id="12" name="Group 11"/>
          <p:cNvGrpSpPr/>
          <p:nvPr/>
        </p:nvGrpSpPr>
        <p:grpSpPr>
          <a:xfrm>
            <a:off x="61023" y="803669"/>
            <a:ext cx="1720061" cy="1663355"/>
            <a:chOff x="61023" y="803669"/>
            <a:chExt cx="1767136" cy="1756836"/>
          </a:xfrm>
        </p:grpSpPr>
        <p:sp>
          <p:nvSpPr>
            <p:cNvPr id="2" name="Oval 1"/>
            <p:cNvSpPr/>
            <p:nvPr/>
          </p:nvSpPr>
          <p:spPr>
            <a:xfrm>
              <a:off x="61023" y="803669"/>
              <a:ext cx="1767136" cy="1756836"/>
            </a:xfrm>
            <a:prstGeom prst="ellipse">
              <a:avLst/>
            </a:prstGeom>
            <a:solidFill>
              <a:srgbClr val="1B2A8F"/>
            </a:solidFill>
            <a:ln>
              <a:solidFill>
                <a:srgbClr val="3BB3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2146" y="857250"/>
              <a:ext cx="1659979" cy="1659979"/>
            </a:xfrm>
            <a:prstGeom prst="rect">
              <a:avLst/>
            </a:prstGeom>
          </p:spPr>
        </p:pic>
      </p:grpSp>
      <p:sp>
        <p:nvSpPr>
          <p:cNvPr id="8" name="TextBox 7"/>
          <p:cNvSpPr txBox="1"/>
          <p:nvPr/>
        </p:nvSpPr>
        <p:spPr>
          <a:xfrm>
            <a:off x="110534" y="2517229"/>
            <a:ext cx="1685284" cy="276999"/>
          </a:xfrm>
          <a:prstGeom prst="rect">
            <a:avLst/>
          </a:prstGeom>
          <a:noFill/>
        </p:spPr>
        <p:txBody>
          <a:bodyPr wrap="square" rtlCol="0">
            <a:spAutoFit/>
          </a:bodyPr>
          <a:lstStyle/>
          <a:p>
            <a:pPr algn="ctr"/>
            <a:r>
              <a:rPr lang="en-US" sz="1200" dirty="0"/>
              <a:t>Node 2 Broad FOV</a:t>
            </a:r>
          </a:p>
        </p:txBody>
      </p:sp>
      <p:sp>
        <p:nvSpPr>
          <p:cNvPr id="9" name="TextBox 8"/>
          <p:cNvSpPr txBox="1"/>
          <p:nvPr/>
        </p:nvSpPr>
        <p:spPr>
          <a:xfrm>
            <a:off x="142875" y="4567090"/>
            <a:ext cx="1685284" cy="276999"/>
          </a:xfrm>
          <a:prstGeom prst="rect">
            <a:avLst/>
          </a:prstGeom>
          <a:noFill/>
        </p:spPr>
        <p:txBody>
          <a:bodyPr wrap="square" rtlCol="0">
            <a:spAutoFit/>
          </a:bodyPr>
          <a:lstStyle/>
          <a:p>
            <a:pPr algn="ctr"/>
            <a:r>
              <a:rPr lang="en-US" sz="1200" dirty="0"/>
              <a:t>MLM FOV</a:t>
            </a:r>
          </a:p>
        </p:txBody>
      </p:sp>
    </p:spTree>
    <p:extLst>
      <p:ext uri="{BB962C8B-B14F-4D97-AF65-F5344CB8AC3E}">
        <p14:creationId xmlns:p14="http://schemas.microsoft.com/office/powerpoint/2010/main" val="32167940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fr-FR" sz="2100" b="0" dirty="0"/>
              <a:t>SAGE III ELC-4 </a:t>
            </a:r>
            <a:r>
              <a:rPr lang="en-US" sz="2100" b="0" dirty="0"/>
              <a:t>Observed</a:t>
            </a:r>
            <a:r>
              <a:rPr lang="fr-FR" sz="2100" b="0" dirty="0"/>
              <a:t> Contamination </a:t>
            </a:r>
            <a:r>
              <a:rPr lang="fr-FR" sz="2100" b="0" dirty="0" err="1"/>
              <a:t>Deposition</a:t>
            </a:r>
            <a:endParaRPr lang="en-US" sz="2100" dirty="0"/>
          </a:p>
        </p:txBody>
      </p:sp>
      <p:sp>
        <p:nvSpPr>
          <p:cNvPr id="4" name="Date Placeholder 3"/>
          <p:cNvSpPr>
            <a:spLocks noGrp="1"/>
          </p:cNvSpPr>
          <p:nvPr>
            <p:ph type="dt" sz="half" idx="2"/>
          </p:nvPr>
        </p:nvSpPr>
        <p:spPr/>
        <p:txBody>
          <a:bodyPr/>
          <a:lstStyle/>
          <a:p>
            <a:fld id="{A9E79D4F-B57E-1C4E-8EE1-3B4427408A1A}" type="datetime4">
              <a:rPr lang="en-US" smtClean="0"/>
              <a:pPr/>
              <a:t>June 18, 2019</a:t>
            </a:fld>
            <a:endParaRPr lang="en-US" dirty="0"/>
          </a:p>
        </p:txBody>
      </p:sp>
      <p:pic>
        <p:nvPicPr>
          <p:cNvPr id="8" name="Content Placeholder 7">
            <a:extLst>
              <a:ext uri="{FF2B5EF4-FFF2-40B4-BE49-F238E27FC236}">
                <a16:creationId xmlns:a16="http://schemas.microsoft.com/office/drawing/2014/main" id="{94300291-435E-B647-B6C4-E0848A0DA63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78100" y="863600"/>
            <a:ext cx="3987800" cy="4000500"/>
          </a:xfrm>
        </p:spPr>
      </p:pic>
    </p:spTree>
    <p:extLst>
      <p:ext uri="{BB962C8B-B14F-4D97-AF65-F5344CB8AC3E}">
        <p14:creationId xmlns:p14="http://schemas.microsoft.com/office/powerpoint/2010/main" val="42509611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0" dirty="0"/>
              <a:t>SAGE III ELC-4 Observed Contamination Rate</a:t>
            </a:r>
            <a:endParaRPr lang="en-US" dirty="0"/>
          </a:p>
        </p:txBody>
      </p:sp>
      <p:sp>
        <p:nvSpPr>
          <p:cNvPr id="4" name="Date Placeholder 3"/>
          <p:cNvSpPr>
            <a:spLocks noGrp="1"/>
          </p:cNvSpPr>
          <p:nvPr>
            <p:ph type="dt" sz="half" idx="2"/>
          </p:nvPr>
        </p:nvSpPr>
        <p:spPr/>
        <p:txBody>
          <a:bodyPr/>
          <a:lstStyle/>
          <a:p>
            <a:fld id="{A9E79D4F-B57E-1C4E-8EE1-3B4427408A1A}" type="datetime4">
              <a:rPr lang="en-US" smtClean="0"/>
              <a:pPr/>
              <a:t>June 18, 2019</a:t>
            </a:fld>
            <a:endParaRPr lang="en-US" dirty="0"/>
          </a:p>
        </p:txBody>
      </p:sp>
      <p:pic>
        <p:nvPicPr>
          <p:cNvPr id="8" name="Content Placeholder 7">
            <a:extLst>
              <a:ext uri="{FF2B5EF4-FFF2-40B4-BE49-F238E27FC236}">
                <a16:creationId xmlns:a16="http://schemas.microsoft.com/office/drawing/2014/main" id="{95497974-53B6-5D4E-A9E4-AEB682CF847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78100" y="863600"/>
            <a:ext cx="3987800" cy="4000500"/>
          </a:xfrm>
        </p:spPr>
      </p:pic>
    </p:spTree>
    <p:extLst>
      <p:ext uri="{BB962C8B-B14F-4D97-AF65-F5344CB8AC3E}">
        <p14:creationId xmlns:p14="http://schemas.microsoft.com/office/powerpoint/2010/main" val="19644716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0" dirty="0"/>
              <a:t>SAGE III Contamination Window Transmission</a:t>
            </a:r>
            <a:endParaRPr lang="en-US" dirty="0"/>
          </a:p>
        </p:txBody>
      </p:sp>
      <p:sp>
        <p:nvSpPr>
          <p:cNvPr id="4" name="Date Placeholder 3"/>
          <p:cNvSpPr>
            <a:spLocks noGrp="1"/>
          </p:cNvSpPr>
          <p:nvPr>
            <p:ph type="dt" sz="half" idx="2"/>
          </p:nvPr>
        </p:nvSpPr>
        <p:spPr/>
        <p:txBody>
          <a:bodyPr/>
          <a:lstStyle/>
          <a:p>
            <a:fld id="{A9E79D4F-B57E-1C4E-8EE1-3B4427408A1A}" type="datetime4">
              <a:rPr lang="en-US" smtClean="0"/>
              <a:pPr/>
              <a:t>June 18, 2019</a:t>
            </a:fld>
            <a:endParaRPr lang="en-US" dirty="0"/>
          </a:p>
        </p:txBody>
      </p:sp>
      <p:pic>
        <p:nvPicPr>
          <p:cNvPr id="8" name="Content Placeholder 7">
            <a:extLst>
              <a:ext uri="{FF2B5EF4-FFF2-40B4-BE49-F238E27FC236}">
                <a16:creationId xmlns:a16="http://schemas.microsoft.com/office/drawing/2014/main" id="{340005BA-DA61-4E41-8D5B-59EDF5965C3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81200" y="863600"/>
            <a:ext cx="5181600" cy="4000500"/>
          </a:xfrm>
        </p:spPr>
      </p:pic>
    </p:spTree>
    <p:extLst>
      <p:ext uri="{BB962C8B-B14F-4D97-AF65-F5344CB8AC3E}">
        <p14:creationId xmlns:p14="http://schemas.microsoft.com/office/powerpoint/2010/main" val="37089322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The CMPs allow for detailed monitoring of the contamination environment at the SAGE III ELC-4 location on ISS.</a:t>
            </a:r>
          </a:p>
          <a:p>
            <a:r>
              <a:rPr lang="en-US" dirty="0"/>
              <a:t>Since launch, contamination levels (either from nominal operations or ISS activities) have not triggered an auto safe or inhibited the contamination window.</a:t>
            </a:r>
          </a:p>
          <a:p>
            <a:r>
              <a:rPr lang="en-US" dirty="0"/>
              <a:t>The operations team has maintained the starboard stow direction because there is no direct line of site with docking nodes and the CMP measurements support the conclusion that it is one of the cleanest possible directions to stow </a:t>
            </a:r>
          </a:p>
          <a:p>
            <a:r>
              <a:rPr lang="en-US" dirty="0"/>
              <a:t>There has been </a:t>
            </a:r>
            <a:r>
              <a:rPr lang="en-US"/>
              <a:t>no long-term </a:t>
            </a:r>
            <a:r>
              <a:rPr lang="en-US" dirty="0"/>
              <a:t>change in transmission through the contamination window from adsorbed material.</a:t>
            </a:r>
          </a:p>
        </p:txBody>
      </p:sp>
      <p:sp>
        <p:nvSpPr>
          <p:cNvPr id="3" name="Title 2"/>
          <p:cNvSpPr>
            <a:spLocks noGrp="1"/>
          </p:cNvSpPr>
          <p:nvPr>
            <p:ph type="title"/>
          </p:nvPr>
        </p:nvSpPr>
        <p:spPr/>
        <p:txBody>
          <a:bodyPr/>
          <a:lstStyle/>
          <a:p>
            <a:r>
              <a:rPr lang="en-US" dirty="0"/>
              <a:t>Conclusion</a:t>
            </a:r>
          </a:p>
        </p:txBody>
      </p:sp>
      <p:sp>
        <p:nvSpPr>
          <p:cNvPr id="4" name="Date Placeholder 3"/>
          <p:cNvSpPr>
            <a:spLocks noGrp="1"/>
          </p:cNvSpPr>
          <p:nvPr>
            <p:ph type="dt" sz="half" idx="2"/>
          </p:nvPr>
        </p:nvSpPr>
        <p:spPr/>
        <p:txBody>
          <a:bodyPr/>
          <a:lstStyle/>
          <a:p>
            <a:fld id="{A9E79D4F-B57E-1C4E-8EE1-3B4427408A1A}" type="datetime4">
              <a:rPr lang="en-US" smtClean="0"/>
              <a:pPr/>
              <a:t>June 18, 2019</a:t>
            </a:fld>
            <a:endParaRPr lang="en-US" dirty="0"/>
          </a:p>
        </p:txBody>
      </p:sp>
    </p:spTree>
    <p:extLst>
      <p:ext uri="{BB962C8B-B14F-4D97-AF65-F5344CB8AC3E}">
        <p14:creationId xmlns:p14="http://schemas.microsoft.com/office/powerpoint/2010/main" val="11469327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lstStyle/>
          <a:p>
            <a:r>
              <a:rPr lang="en-US" dirty="0"/>
              <a:t>Backup</a:t>
            </a:r>
          </a:p>
        </p:txBody>
      </p:sp>
      <p:sp>
        <p:nvSpPr>
          <p:cNvPr id="4" name="Date Placeholder 3"/>
          <p:cNvSpPr>
            <a:spLocks noGrp="1"/>
          </p:cNvSpPr>
          <p:nvPr>
            <p:ph type="dt" sz="half" idx="2"/>
          </p:nvPr>
        </p:nvSpPr>
        <p:spPr/>
        <p:txBody>
          <a:bodyPr/>
          <a:lstStyle/>
          <a:p>
            <a:fld id="{A9E79D4F-B57E-1C4E-8EE1-3B4427408A1A}" type="datetime4">
              <a:rPr lang="en-US" smtClean="0"/>
              <a:pPr/>
              <a:t>June 18, 2019</a:t>
            </a:fld>
            <a:endParaRPr lang="en-US" dirty="0"/>
          </a:p>
        </p:txBody>
      </p:sp>
    </p:spTree>
    <p:extLst>
      <p:ext uri="{BB962C8B-B14F-4D97-AF65-F5344CB8AC3E}">
        <p14:creationId xmlns:p14="http://schemas.microsoft.com/office/powerpoint/2010/main" val="7415215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15682" y="857250"/>
            <a:ext cx="7149603" cy="4013200"/>
          </a:xfrm>
        </p:spPr>
      </p:pic>
      <p:sp>
        <p:nvSpPr>
          <p:cNvPr id="3" name="Title 2"/>
          <p:cNvSpPr>
            <a:spLocks noGrp="1"/>
          </p:cNvSpPr>
          <p:nvPr>
            <p:ph type="title"/>
          </p:nvPr>
        </p:nvSpPr>
        <p:spPr/>
        <p:txBody>
          <a:bodyPr/>
          <a:lstStyle/>
          <a:p>
            <a:r>
              <a:rPr lang="en-US" dirty="0"/>
              <a:t>Starboard Beat Frequency </a:t>
            </a:r>
          </a:p>
        </p:txBody>
      </p:sp>
      <p:sp>
        <p:nvSpPr>
          <p:cNvPr id="4" name="Date Placeholder 3"/>
          <p:cNvSpPr>
            <a:spLocks noGrp="1"/>
          </p:cNvSpPr>
          <p:nvPr>
            <p:ph type="dt" sz="half" idx="2"/>
          </p:nvPr>
        </p:nvSpPr>
        <p:spPr/>
        <p:txBody>
          <a:bodyPr/>
          <a:lstStyle/>
          <a:p>
            <a:fld id="{A9E79D4F-B57E-1C4E-8EE1-3B4427408A1A}" type="datetime4">
              <a:rPr lang="en-US" smtClean="0"/>
              <a:pPr/>
              <a:t>June 18, 2019</a:t>
            </a:fld>
            <a:endParaRPr lang="en-US" dirty="0"/>
          </a:p>
        </p:txBody>
      </p:sp>
    </p:spTree>
    <p:extLst>
      <p:ext uri="{BB962C8B-B14F-4D97-AF65-F5344CB8AC3E}">
        <p14:creationId xmlns:p14="http://schemas.microsoft.com/office/powerpoint/2010/main" val="15039436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00773" y="857250"/>
            <a:ext cx="7177369" cy="4013200"/>
          </a:xfrm>
        </p:spPr>
      </p:pic>
      <p:sp>
        <p:nvSpPr>
          <p:cNvPr id="3" name="Title 2"/>
          <p:cNvSpPr>
            <a:spLocks noGrp="1"/>
          </p:cNvSpPr>
          <p:nvPr>
            <p:ph type="title"/>
          </p:nvPr>
        </p:nvSpPr>
        <p:spPr/>
        <p:txBody>
          <a:bodyPr/>
          <a:lstStyle/>
          <a:p>
            <a:r>
              <a:rPr lang="en-US" dirty="0"/>
              <a:t>Ram Beat Frequency</a:t>
            </a:r>
          </a:p>
        </p:txBody>
      </p:sp>
      <p:sp>
        <p:nvSpPr>
          <p:cNvPr id="4" name="Date Placeholder 3"/>
          <p:cNvSpPr>
            <a:spLocks noGrp="1"/>
          </p:cNvSpPr>
          <p:nvPr>
            <p:ph type="dt" sz="half" idx="2"/>
          </p:nvPr>
        </p:nvSpPr>
        <p:spPr/>
        <p:txBody>
          <a:bodyPr/>
          <a:lstStyle/>
          <a:p>
            <a:fld id="{A9E79D4F-B57E-1C4E-8EE1-3B4427408A1A}" type="datetime4">
              <a:rPr lang="en-US" smtClean="0"/>
              <a:pPr/>
              <a:t>June 18, 2019</a:t>
            </a:fld>
            <a:endParaRPr lang="en-US" dirty="0"/>
          </a:p>
        </p:txBody>
      </p:sp>
      <p:grpSp>
        <p:nvGrpSpPr>
          <p:cNvPr id="9" name="Group 8"/>
          <p:cNvGrpSpPr/>
          <p:nvPr/>
        </p:nvGrpSpPr>
        <p:grpSpPr>
          <a:xfrm>
            <a:off x="78214" y="801943"/>
            <a:ext cx="1717604" cy="1724008"/>
            <a:chOff x="78214" y="801943"/>
            <a:chExt cx="1749924" cy="1770592"/>
          </a:xfrm>
        </p:grpSpPr>
        <p:sp>
          <p:nvSpPr>
            <p:cNvPr id="8" name="Oval 7"/>
            <p:cNvSpPr/>
            <p:nvPr/>
          </p:nvSpPr>
          <p:spPr>
            <a:xfrm>
              <a:off x="78214" y="801943"/>
              <a:ext cx="1749924" cy="1770592"/>
            </a:xfrm>
            <a:prstGeom prst="ellipse">
              <a:avLst/>
            </a:prstGeom>
            <a:solidFill>
              <a:srgbClr val="1B2B8F"/>
            </a:solidFill>
            <a:ln>
              <a:solidFill>
                <a:srgbClr val="5BC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2875" y="857250"/>
              <a:ext cx="1657898" cy="1659979"/>
            </a:xfrm>
            <a:prstGeom prst="rect">
              <a:avLst/>
            </a:prstGeom>
          </p:spPr>
        </p:pic>
      </p:grpSp>
      <p:sp>
        <p:nvSpPr>
          <p:cNvPr id="7" name="TextBox 6"/>
          <p:cNvSpPr txBox="1"/>
          <p:nvPr/>
        </p:nvSpPr>
        <p:spPr>
          <a:xfrm>
            <a:off x="110534" y="2525951"/>
            <a:ext cx="1685284" cy="276999"/>
          </a:xfrm>
          <a:prstGeom prst="rect">
            <a:avLst/>
          </a:prstGeom>
          <a:noFill/>
        </p:spPr>
        <p:txBody>
          <a:bodyPr wrap="square" rtlCol="0">
            <a:spAutoFit/>
          </a:bodyPr>
          <a:lstStyle/>
          <a:p>
            <a:pPr algn="ctr"/>
            <a:r>
              <a:rPr lang="en-US" sz="1200" dirty="0"/>
              <a:t>Ram FOV</a:t>
            </a:r>
          </a:p>
        </p:txBody>
      </p:sp>
    </p:spTree>
    <p:extLst>
      <p:ext uri="{BB962C8B-B14F-4D97-AF65-F5344CB8AC3E}">
        <p14:creationId xmlns:p14="http://schemas.microsoft.com/office/powerpoint/2010/main" val="7695362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04937" y="857250"/>
            <a:ext cx="7129741" cy="4013200"/>
          </a:xfrm>
        </p:spPr>
      </p:pic>
      <p:sp>
        <p:nvSpPr>
          <p:cNvPr id="3" name="Title 2"/>
          <p:cNvSpPr>
            <a:spLocks noGrp="1"/>
          </p:cNvSpPr>
          <p:nvPr>
            <p:ph type="title"/>
          </p:nvPr>
        </p:nvSpPr>
        <p:spPr/>
        <p:txBody>
          <a:bodyPr/>
          <a:lstStyle/>
          <a:p>
            <a:r>
              <a:rPr lang="en-US" dirty="0"/>
              <a:t>Node 2 Focused Beat Frequency</a:t>
            </a:r>
          </a:p>
        </p:txBody>
      </p:sp>
      <p:sp>
        <p:nvSpPr>
          <p:cNvPr id="4" name="Date Placeholder 3"/>
          <p:cNvSpPr>
            <a:spLocks noGrp="1"/>
          </p:cNvSpPr>
          <p:nvPr>
            <p:ph type="dt" sz="half" idx="2"/>
          </p:nvPr>
        </p:nvSpPr>
        <p:spPr/>
        <p:txBody>
          <a:bodyPr/>
          <a:lstStyle/>
          <a:p>
            <a:fld id="{A9E79D4F-B57E-1C4E-8EE1-3B4427408A1A}" type="datetime4">
              <a:rPr lang="en-US" smtClean="0"/>
              <a:pPr/>
              <a:t>June 18, 2019</a:t>
            </a:fld>
            <a:endParaRPr lang="en-US" dirty="0"/>
          </a:p>
        </p:txBody>
      </p:sp>
      <p:grpSp>
        <p:nvGrpSpPr>
          <p:cNvPr id="11" name="Group 10"/>
          <p:cNvGrpSpPr/>
          <p:nvPr/>
        </p:nvGrpSpPr>
        <p:grpSpPr>
          <a:xfrm>
            <a:off x="98944" y="801943"/>
            <a:ext cx="1705993" cy="1770592"/>
            <a:chOff x="98944" y="801943"/>
            <a:chExt cx="1749924" cy="1770592"/>
          </a:xfrm>
        </p:grpSpPr>
        <p:grpSp>
          <p:nvGrpSpPr>
            <p:cNvPr id="10" name="Group 9"/>
            <p:cNvGrpSpPr/>
            <p:nvPr/>
          </p:nvGrpSpPr>
          <p:grpSpPr>
            <a:xfrm>
              <a:off x="98944" y="801943"/>
              <a:ext cx="1749924" cy="1770592"/>
              <a:chOff x="98944" y="801943"/>
              <a:chExt cx="1749924" cy="1770592"/>
            </a:xfrm>
          </p:grpSpPr>
          <p:sp>
            <p:nvSpPr>
              <p:cNvPr id="9" name="Oval 8"/>
              <p:cNvSpPr/>
              <p:nvPr/>
            </p:nvSpPr>
            <p:spPr>
              <a:xfrm>
                <a:off x="98944" y="801943"/>
                <a:ext cx="1749924" cy="1770592"/>
              </a:xfrm>
              <a:prstGeom prst="ellipse">
                <a:avLst/>
              </a:prstGeom>
              <a:solidFill>
                <a:srgbClr val="1B2B8F"/>
              </a:solidFill>
              <a:ln>
                <a:solidFill>
                  <a:srgbClr val="5BC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val 1"/>
              <p:cNvSpPr/>
              <p:nvPr/>
            </p:nvSpPr>
            <p:spPr>
              <a:xfrm>
                <a:off x="230689" y="898956"/>
                <a:ext cx="1486435" cy="1576567"/>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2875" y="857250"/>
              <a:ext cx="1662062" cy="1659979"/>
            </a:xfrm>
            <a:prstGeom prst="rect">
              <a:avLst/>
            </a:prstGeom>
          </p:spPr>
        </p:pic>
      </p:grpSp>
      <p:sp>
        <p:nvSpPr>
          <p:cNvPr id="7" name="TextBox 6"/>
          <p:cNvSpPr txBox="1"/>
          <p:nvPr/>
        </p:nvSpPr>
        <p:spPr>
          <a:xfrm>
            <a:off x="110534" y="2517229"/>
            <a:ext cx="1685284" cy="276999"/>
          </a:xfrm>
          <a:prstGeom prst="rect">
            <a:avLst/>
          </a:prstGeom>
          <a:noFill/>
        </p:spPr>
        <p:txBody>
          <a:bodyPr wrap="square" rtlCol="0">
            <a:spAutoFit/>
          </a:bodyPr>
          <a:lstStyle/>
          <a:p>
            <a:pPr algn="ctr"/>
            <a:r>
              <a:rPr lang="en-US" sz="1200" dirty="0"/>
              <a:t>Node 2 Focused FOV</a:t>
            </a:r>
          </a:p>
        </p:txBody>
      </p:sp>
    </p:spTree>
    <p:extLst>
      <p:ext uri="{BB962C8B-B14F-4D97-AF65-F5344CB8AC3E}">
        <p14:creationId xmlns:p14="http://schemas.microsoft.com/office/powerpoint/2010/main" val="25114186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07430" y="857250"/>
            <a:ext cx="7141392" cy="4013200"/>
          </a:xfrm>
        </p:spPr>
      </p:pic>
      <p:sp>
        <p:nvSpPr>
          <p:cNvPr id="3" name="Title 2"/>
          <p:cNvSpPr>
            <a:spLocks noGrp="1"/>
          </p:cNvSpPr>
          <p:nvPr>
            <p:ph type="title"/>
          </p:nvPr>
        </p:nvSpPr>
        <p:spPr/>
        <p:txBody>
          <a:bodyPr/>
          <a:lstStyle/>
          <a:p>
            <a:r>
              <a:rPr lang="en-US" dirty="0"/>
              <a:t>Node 2 Beat Frequency </a:t>
            </a:r>
          </a:p>
        </p:txBody>
      </p:sp>
      <p:sp>
        <p:nvSpPr>
          <p:cNvPr id="4" name="Date Placeholder 3"/>
          <p:cNvSpPr>
            <a:spLocks noGrp="1"/>
          </p:cNvSpPr>
          <p:nvPr>
            <p:ph type="dt" sz="half" idx="2"/>
          </p:nvPr>
        </p:nvSpPr>
        <p:spPr/>
        <p:txBody>
          <a:bodyPr/>
          <a:lstStyle/>
          <a:p>
            <a:fld id="{A9E79D4F-B57E-1C4E-8EE1-3B4427408A1A}" type="datetime4">
              <a:rPr lang="en-US" smtClean="0"/>
              <a:pPr/>
              <a:t>June 18, 2019</a:t>
            </a:fld>
            <a:endParaRPr lang="en-US" dirty="0"/>
          </a:p>
        </p:txBody>
      </p:sp>
      <p:grpSp>
        <p:nvGrpSpPr>
          <p:cNvPr id="2" name="Group 1"/>
          <p:cNvGrpSpPr/>
          <p:nvPr/>
        </p:nvGrpSpPr>
        <p:grpSpPr>
          <a:xfrm>
            <a:off x="78214" y="801943"/>
            <a:ext cx="1717604" cy="1770592"/>
            <a:chOff x="78214" y="801943"/>
            <a:chExt cx="1749924" cy="1770592"/>
          </a:xfrm>
        </p:grpSpPr>
        <p:sp>
          <p:nvSpPr>
            <p:cNvPr id="9" name="Oval 8"/>
            <p:cNvSpPr/>
            <p:nvPr/>
          </p:nvSpPr>
          <p:spPr>
            <a:xfrm>
              <a:off x="78214" y="801943"/>
              <a:ext cx="1749924" cy="1770592"/>
            </a:xfrm>
            <a:prstGeom prst="ellipse">
              <a:avLst/>
            </a:prstGeom>
            <a:solidFill>
              <a:srgbClr val="1B2B8F"/>
            </a:solidFill>
            <a:ln>
              <a:solidFill>
                <a:srgbClr val="5BC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2146" y="857250"/>
              <a:ext cx="1659979" cy="1659979"/>
            </a:xfrm>
            <a:prstGeom prst="rect">
              <a:avLst/>
            </a:prstGeom>
          </p:spPr>
        </p:pic>
      </p:grpSp>
      <p:sp>
        <p:nvSpPr>
          <p:cNvPr id="7" name="TextBox 6"/>
          <p:cNvSpPr txBox="1"/>
          <p:nvPr/>
        </p:nvSpPr>
        <p:spPr>
          <a:xfrm>
            <a:off x="110534" y="2517229"/>
            <a:ext cx="1685284" cy="276999"/>
          </a:xfrm>
          <a:prstGeom prst="rect">
            <a:avLst/>
          </a:prstGeom>
          <a:noFill/>
        </p:spPr>
        <p:txBody>
          <a:bodyPr wrap="square" rtlCol="0">
            <a:spAutoFit/>
          </a:bodyPr>
          <a:lstStyle/>
          <a:p>
            <a:pPr algn="ctr"/>
            <a:r>
              <a:rPr lang="en-US" sz="1200" dirty="0"/>
              <a:t>Node 2 Broad FOV</a:t>
            </a:r>
          </a:p>
        </p:txBody>
      </p:sp>
    </p:spTree>
    <p:extLst>
      <p:ext uri="{BB962C8B-B14F-4D97-AF65-F5344CB8AC3E}">
        <p14:creationId xmlns:p14="http://schemas.microsoft.com/office/powerpoint/2010/main" val="27282638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07431" y="872353"/>
            <a:ext cx="7117668" cy="4013200"/>
          </a:xfrm>
        </p:spPr>
      </p:pic>
      <p:sp>
        <p:nvSpPr>
          <p:cNvPr id="3" name="Title 2"/>
          <p:cNvSpPr>
            <a:spLocks noGrp="1"/>
          </p:cNvSpPr>
          <p:nvPr>
            <p:ph type="title"/>
          </p:nvPr>
        </p:nvSpPr>
        <p:spPr/>
        <p:txBody>
          <a:bodyPr/>
          <a:lstStyle/>
          <a:p>
            <a:r>
              <a:rPr lang="en-US" dirty="0"/>
              <a:t>Nadir Beat Frequency</a:t>
            </a:r>
          </a:p>
        </p:txBody>
      </p:sp>
      <p:sp>
        <p:nvSpPr>
          <p:cNvPr id="4" name="Date Placeholder 3"/>
          <p:cNvSpPr>
            <a:spLocks noGrp="1"/>
          </p:cNvSpPr>
          <p:nvPr>
            <p:ph type="dt" sz="half" idx="2"/>
          </p:nvPr>
        </p:nvSpPr>
        <p:spPr/>
        <p:txBody>
          <a:bodyPr/>
          <a:lstStyle/>
          <a:p>
            <a:fld id="{A9E79D4F-B57E-1C4E-8EE1-3B4427408A1A}" type="datetime4">
              <a:rPr lang="en-US" smtClean="0"/>
              <a:pPr/>
              <a:t>June 18, 2019</a:t>
            </a:fld>
            <a:endParaRPr lang="en-US" dirty="0"/>
          </a:p>
        </p:txBody>
      </p:sp>
      <p:grpSp>
        <p:nvGrpSpPr>
          <p:cNvPr id="10" name="Group 9"/>
          <p:cNvGrpSpPr/>
          <p:nvPr/>
        </p:nvGrpSpPr>
        <p:grpSpPr>
          <a:xfrm>
            <a:off x="89827" y="828643"/>
            <a:ext cx="1705991" cy="1682192"/>
            <a:chOff x="89827" y="828643"/>
            <a:chExt cx="1749924" cy="1770592"/>
          </a:xfrm>
        </p:grpSpPr>
        <p:sp>
          <p:nvSpPr>
            <p:cNvPr id="9" name="Oval 8"/>
            <p:cNvSpPr/>
            <p:nvPr/>
          </p:nvSpPr>
          <p:spPr>
            <a:xfrm>
              <a:off x="89827" y="828643"/>
              <a:ext cx="1749924" cy="1770592"/>
            </a:xfrm>
            <a:prstGeom prst="ellipse">
              <a:avLst/>
            </a:prstGeom>
            <a:solidFill>
              <a:srgbClr val="1B2B8F"/>
            </a:solidFill>
            <a:ln>
              <a:solidFill>
                <a:srgbClr val="5BC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2147" y="872353"/>
              <a:ext cx="1685284" cy="1683172"/>
            </a:xfrm>
            <a:prstGeom prst="rect">
              <a:avLst/>
            </a:prstGeom>
          </p:spPr>
        </p:pic>
      </p:grpSp>
      <p:sp>
        <p:nvSpPr>
          <p:cNvPr id="7" name="TextBox 6"/>
          <p:cNvSpPr txBox="1"/>
          <p:nvPr/>
        </p:nvSpPr>
        <p:spPr>
          <a:xfrm>
            <a:off x="110534" y="2510835"/>
            <a:ext cx="1685284" cy="276999"/>
          </a:xfrm>
          <a:prstGeom prst="rect">
            <a:avLst/>
          </a:prstGeom>
          <a:noFill/>
        </p:spPr>
        <p:txBody>
          <a:bodyPr wrap="square" rtlCol="0">
            <a:spAutoFit/>
          </a:bodyPr>
          <a:lstStyle/>
          <a:p>
            <a:pPr algn="ctr"/>
            <a:r>
              <a:rPr lang="en-US" sz="1200" dirty="0"/>
              <a:t>Nadir FOV</a:t>
            </a:r>
          </a:p>
        </p:txBody>
      </p:sp>
    </p:spTree>
    <p:extLst>
      <p:ext uri="{BB962C8B-B14F-4D97-AF65-F5344CB8AC3E}">
        <p14:creationId xmlns:p14="http://schemas.microsoft.com/office/powerpoint/2010/main" val="23024400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23939" y="872352"/>
            <a:ext cx="7130712" cy="4013200"/>
          </a:xfrm>
        </p:spPr>
      </p:pic>
      <p:sp>
        <p:nvSpPr>
          <p:cNvPr id="3" name="Title 2"/>
          <p:cNvSpPr>
            <a:spLocks noGrp="1"/>
          </p:cNvSpPr>
          <p:nvPr>
            <p:ph type="title"/>
          </p:nvPr>
        </p:nvSpPr>
        <p:spPr/>
        <p:txBody>
          <a:bodyPr/>
          <a:lstStyle/>
          <a:p>
            <a:r>
              <a:rPr lang="en-US" dirty="0"/>
              <a:t>Wake Beat Frequency</a:t>
            </a:r>
          </a:p>
        </p:txBody>
      </p:sp>
      <p:sp>
        <p:nvSpPr>
          <p:cNvPr id="4" name="Date Placeholder 3"/>
          <p:cNvSpPr>
            <a:spLocks noGrp="1"/>
          </p:cNvSpPr>
          <p:nvPr>
            <p:ph type="dt" sz="half" idx="2"/>
          </p:nvPr>
        </p:nvSpPr>
        <p:spPr/>
        <p:txBody>
          <a:bodyPr/>
          <a:lstStyle/>
          <a:p>
            <a:fld id="{A9E79D4F-B57E-1C4E-8EE1-3B4427408A1A}" type="datetime4">
              <a:rPr lang="en-US" smtClean="0"/>
              <a:pPr/>
              <a:t>June 18, 2019</a:t>
            </a:fld>
            <a:endParaRPr lang="en-US" dirty="0"/>
          </a:p>
        </p:txBody>
      </p:sp>
      <p:sp>
        <p:nvSpPr>
          <p:cNvPr id="6" name="TextBox 5"/>
          <p:cNvSpPr txBox="1"/>
          <p:nvPr/>
        </p:nvSpPr>
        <p:spPr>
          <a:xfrm>
            <a:off x="110534" y="2517229"/>
            <a:ext cx="1685284" cy="276999"/>
          </a:xfrm>
          <a:prstGeom prst="rect">
            <a:avLst/>
          </a:prstGeom>
          <a:noFill/>
        </p:spPr>
        <p:txBody>
          <a:bodyPr wrap="square" rtlCol="0">
            <a:spAutoFit/>
          </a:bodyPr>
          <a:lstStyle/>
          <a:p>
            <a:pPr algn="ctr"/>
            <a:r>
              <a:rPr lang="en-US" sz="1200" dirty="0"/>
              <a:t>Wake FOV</a:t>
            </a:r>
          </a:p>
        </p:txBody>
      </p:sp>
      <p:grpSp>
        <p:nvGrpSpPr>
          <p:cNvPr id="2" name="Group 1"/>
          <p:cNvGrpSpPr/>
          <p:nvPr/>
        </p:nvGrpSpPr>
        <p:grpSpPr>
          <a:xfrm>
            <a:off x="78214" y="828642"/>
            <a:ext cx="1745725" cy="1726883"/>
            <a:chOff x="78214" y="828642"/>
            <a:chExt cx="1798712" cy="1770592"/>
          </a:xfrm>
        </p:grpSpPr>
        <p:sp>
          <p:nvSpPr>
            <p:cNvPr id="9" name="Oval 8"/>
            <p:cNvSpPr/>
            <p:nvPr/>
          </p:nvSpPr>
          <p:spPr>
            <a:xfrm>
              <a:off x="78214" y="828642"/>
              <a:ext cx="1798712" cy="1770592"/>
            </a:xfrm>
            <a:prstGeom prst="ellipse">
              <a:avLst/>
            </a:prstGeom>
            <a:solidFill>
              <a:srgbClr val="1B2B8F"/>
            </a:solidFill>
            <a:ln>
              <a:solidFill>
                <a:srgbClr val="5BC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2875" y="872352"/>
              <a:ext cx="1681064" cy="1683173"/>
            </a:xfrm>
            <a:prstGeom prst="rect">
              <a:avLst/>
            </a:prstGeom>
          </p:spPr>
        </p:pic>
      </p:grpSp>
    </p:spTree>
    <p:extLst>
      <p:ext uri="{BB962C8B-B14F-4D97-AF65-F5344CB8AC3E}">
        <p14:creationId xmlns:p14="http://schemas.microsoft.com/office/powerpoint/2010/main" val="19398820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95818" y="872351"/>
            <a:ext cx="7133125" cy="4013200"/>
          </a:xfrm>
        </p:spPr>
      </p:pic>
      <p:sp>
        <p:nvSpPr>
          <p:cNvPr id="3" name="Title 2"/>
          <p:cNvSpPr>
            <a:spLocks noGrp="1"/>
          </p:cNvSpPr>
          <p:nvPr>
            <p:ph type="title"/>
          </p:nvPr>
        </p:nvSpPr>
        <p:spPr/>
        <p:txBody>
          <a:bodyPr/>
          <a:lstStyle/>
          <a:p>
            <a:r>
              <a:rPr lang="en-US" dirty="0"/>
              <a:t>PMM Beat Frequency</a:t>
            </a:r>
          </a:p>
        </p:txBody>
      </p:sp>
      <p:sp>
        <p:nvSpPr>
          <p:cNvPr id="4" name="Date Placeholder 3"/>
          <p:cNvSpPr>
            <a:spLocks noGrp="1"/>
          </p:cNvSpPr>
          <p:nvPr>
            <p:ph type="dt" sz="half" idx="2"/>
          </p:nvPr>
        </p:nvSpPr>
        <p:spPr/>
        <p:txBody>
          <a:bodyPr/>
          <a:lstStyle/>
          <a:p>
            <a:fld id="{A9E79D4F-B57E-1C4E-8EE1-3B4427408A1A}" type="datetime4">
              <a:rPr lang="en-US" smtClean="0"/>
              <a:pPr/>
              <a:t>June 18, 2019</a:t>
            </a:fld>
            <a:endParaRPr lang="en-US" dirty="0"/>
          </a:p>
        </p:txBody>
      </p:sp>
      <p:sp>
        <p:nvSpPr>
          <p:cNvPr id="6" name="TextBox 5"/>
          <p:cNvSpPr txBox="1"/>
          <p:nvPr/>
        </p:nvSpPr>
        <p:spPr>
          <a:xfrm>
            <a:off x="110534" y="2517229"/>
            <a:ext cx="1685284" cy="276999"/>
          </a:xfrm>
          <a:prstGeom prst="rect">
            <a:avLst/>
          </a:prstGeom>
          <a:noFill/>
        </p:spPr>
        <p:txBody>
          <a:bodyPr wrap="square" rtlCol="0">
            <a:spAutoFit/>
          </a:bodyPr>
          <a:lstStyle/>
          <a:p>
            <a:pPr algn="ctr"/>
            <a:r>
              <a:rPr lang="en-US" sz="1200" dirty="0"/>
              <a:t>PMM FOV</a:t>
            </a:r>
          </a:p>
        </p:txBody>
      </p:sp>
      <p:grpSp>
        <p:nvGrpSpPr>
          <p:cNvPr id="2" name="Group 1"/>
          <p:cNvGrpSpPr/>
          <p:nvPr/>
        </p:nvGrpSpPr>
        <p:grpSpPr>
          <a:xfrm>
            <a:off x="78214" y="830754"/>
            <a:ext cx="1717604" cy="1728996"/>
            <a:chOff x="78214" y="830754"/>
            <a:chExt cx="1749924" cy="1770592"/>
          </a:xfrm>
        </p:grpSpPr>
        <p:sp>
          <p:nvSpPr>
            <p:cNvPr id="9" name="Oval 8"/>
            <p:cNvSpPr/>
            <p:nvPr/>
          </p:nvSpPr>
          <p:spPr>
            <a:xfrm>
              <a:off x="78214" y="830754"/>
              <a:ext cx="1749924" cy="1770592"/>
            </a:xfrm>
            <a:prstGeom prst="ellipse">
              <a:avLst/>
            </a:prstGeom>
            <a:solidFill>
              <a:srgbClr val="1B2B8F"/>
            </a:solidFill>
            <a:ln>
              <a:solidFill>
                <a:srgbClr val="5BC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534" y="872351"/>
              <a:ext cx="1685284" cy="1687399"/>
            </a:xfrm>
            <a:prstGeom prst="rect">
              <a:avLst/>
            </a:prstGeom>
          </p:spPr>
        </p:pic>
      </p:grpSp>
    </p:spTree>
    <p:extLst>
      <p:ext uri="{BB962C8B-B14F-4D97-AF65-F5344CB8AC3E}">
        <p14:creationId xmlns:p14="http://schemas.microsoft.com/office/powerpoint/2010/main" val="15661994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30223" y="2517228"/>
            <a:ext cx="1685284" cy="276999"/>
          </a:xfrm>
          <a:prstGeom prst="rect">
            <a:avLst/>
          </a:prstGeom>
          <a:noFill/>
        </p:spPr>
        <p:txBody>
          <a:bodyPr wrap="square" rtlCol="0">
            <a:spAutoFit/>
          </a:bodyPr>
          <a:lstStyle/>
          <a:p>
            <a:pPr algn="ctr"/>
            <a:r>
              <a:rPr lang="en-US" sz="1200" dirty="0"/>
              <a:t>MLM FOV</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68432" y="857250"/>
            <a:ext cx="7107977" cy="4013200"/>
          </a:xfrm>
        </p:spPr>
      </p:pic>
      <p:sp>
        <p:nvSpPr>
          <p:cNvPr id="3" name="Title 2"/>
          <p:cNvSpPr>
            <a:spLocks noGrp="1"/>
          </p:cNvSpPr>
          <p:nvPr>
            <p:ph type="title"/>
          </p:nvPr>
        </p:nvSpPr>
        <p:spPr/>
        <p:txBody>
          <a:bodyPr/>
          <a:lstStyle/>
          <a:p>
            <a:r>
              <a:rPr lang="en-US" dirty="0"/>
              <a:t>MLM Beat Frequency</a:t>
            </a:r>
          </a:p>
        </p:txBody>
      </p:sp>
      <p:sp>
        <p:nvSpPr>
          <p:cNvPr id="4" name="Date Placeholder 3"/>
          <p:cNvSpPr>
            <a:spLocks noGrp="1"/>
          </p:cNvSpPr>
          <p:nvPr>
            <p:ph type="dt" sz="half" idx="2"/>
          </p:nvPr>
        </p:nvSpPr>
        <p:spPr/>
        <p:txBody>
          <a:bodyPr/>
          <a:lstStyle/>
          <a:p>
            <a:fld id="{A9E79D4F-B57E-1C4E-8EE1-3B4427408A1A}" type="datetime4">
              <a:rPr lang="en-US" smtClean="0"/>
              <a:pPr/>
              <a:t>June 18, 2019</a:t>
            </a:fld>
            <a:endParaRPr lang="en-US" dirty="0"/>
          </a:p>
        </p:txBody>
      </p:sp>
      <p:grpSp>
        <p:nvGrpSpPr>
          <p:cNvPr id="2" name="Group 1"/>
          <p:cNvGrpSpPr/>
          <p:nvPr/>
        </p:nvGrpSpPr>
        <p:grpSpPr>
          <a:xfrm>
            <a:off x="64521" y="801943"/>
            <a:ext cx="1703911" cy="1715286"/>
            <a:chOff x="64521" y="801943"/>
            <a:chExt cx="1749924" cy="1770592"/>
          </a:xfrm>
        </p:grpSpPr>
        <p:sp>
          <p:nvSpPr>
            <p:cNvPr id="10" name="Oval 9"/>
            <p:cNvSpPr/>
            <p:nvPr/>
          </p:nvSpPr>
          <p:spPr>
            <a:xfrm>
              <a:off x="64521" y="801943"/>
              <a:ext cx="1749924" cy="1770592"/>
            </a:xfrm>
            <a:prstGeom prst="ellipse">
              <a:avLst/>
            </a:prstGeom>
            <a:solidFill>
              <a:srgbClr val="1B2B8F"/>
            </a:solidFill>
            <a:ln>
              <a:solidFill>
                <a:srgbClr val="5BC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534" y="857250"/>
              <a:ext cx="1657898" cy="1659979"/>
            </a:xfrm>
            <a:prstGeom prst="rect">
              <a:avLst/>
            </a:prstGeom>
          </p:spPr>
        </p:pic>
      </p:grpSp>
    </p:spTree>
    <p:extLst>
      <p:ext uri="{BB962C8B-B14F-4D97-AF65-F5344CB8AC3E}">
        <p14:creationId xmlns:p14="http://schemas.microsoft.com/office/powerpoint/2010/main" val="101067443"/>
      </p:ext>
    </p:extLst>
  </p:cSld>
  <p:clrMapOvr>
    <a:masterClrMapping/>
  </p:clrMapOvr>
</p:sld>
</file>

<file path=ppt/theme/theme1.xml><?xml version="1.0" encoding="utf-8"?>
<a:theme xmlns:a="http://schemas.openxmlformats.org/drawingml/2006/main" name="1_Office Theme">
  <a:themeElements>
    <a:clrScheme name="Codex">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53131</TotalTime>
  <Words>1077</Words>
  <Application>Microsoft Macintosh PowerPoint</Application>
  <PresentationFormat>On-screen Show (16:9)</PresentationFormat>
  <Paragraphs>171</Paragraphs>
  <Slides>27</Slides>
  <Notes>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27</vt:i4>
      </vt:variant>
    </vt:vector>
  </HeadingPairs>
  <TitlesOfParts>
    <vt:vector size="38" baseType="lpstr">
      <vt:lpstr>ＭＳ Ｐゴシック</vt:lpstr>
      <vt:lpstr>ヒラギノ角ゴ Pro W3</vt:lpstr>
      <vt:lpstr>Arial</vt:lpstr>
      <vt:lpstr>Calibri</vt:lpstr>
      <vt:lpstr>Cambria Math</vt:lpstr>
      <vt:lpstr>Courier New</vt:lpstr>
      <vt:lpstr>Helvetica Neue</vt:lpstr>
      <vt:lpstr>Symbol</vt:lpstr>
      <vt:lpstr>Times New Roman</vt:lpstr>
      <vt:lpstr>Wingdings</vt:lpstr>
      <vt:lpstr>1_Office Theme</vt:lpstr>
      <vt:lpstr>PowerPoint Presentation</vt:lpstr>
      <vt:lpstr>Payload</vt:lpstr>
      <vt:lpstr>SAGE III ISS</vt:lpstr>
      <vt:lpstr>SAGE III Contamination Monitoring</vt:lpstr>
      <vt:lpstr>Contamination Monitoring Package (CMP)s</vt:lpstr>
      <vt:lpstr>SAGE III Contamination Environment Coverage</vt:lpstr>
      <vt:lpstr>How Quartz Crystal Microbalances Work</vt:lpstr>
      <vt:lpstr>How Quartz Crystal Microbalances Work</vt:lpstr>
      <vt:lpstr>How Quartz Crystal Microbalances Work</vt:lpstr>
      <vt:lpstr>Thermoelectric Quartz Crystal Microbalance (TQCM)</vt:lpstr>
      <vt:lpstr>Surface Chemistry</vt:lpstr>
      <vt:lpstr>Mass and Thickness Calculations</vt:lpstr>
      <vt:lpstr>Mass and Thickness Calculations</vt:lpstr>
      <vt:lpstr>MLM and Node 2  Beat Frequencies</vt:lpstr>
      <vt:lpstr>SAGE III ELC-4 Observed Contamination Deposition</vt:lpstr>
      <vt:lpstr>SAGE III ELC-4 Observed Contamination Rate</vt:lpstr>
      <vt:lpstr>SAGE III Contamination Window Transmission</vt:lpstr>
      <vt:lpstr>Conclusion</vt:lpstr>
      <vt:lpstr>Backup</vt:lpstr>
      <vt:lpstr>Starboard Beat Frequency </vt:lpstr>
      <vt:lpstr>Ram Beat Frequency</vt:lpstr>
      <vt:lpstr>Node 2 Focused Beat Frequency</vt:lpstr>
      <vt:lpstr>Node 2 Beat Frequency </vt:lpstr>
      <vt:lpstr>Nadir Beat Frequency</vt:lpstr>
      <vt:lpstr>Wake Beat Frequency</vt:lpstr>
      <vt:lpstr>PMM Beat Frequency</vt:lpstr>
      <vt:lpstr>MLM Beat Frequency</vt:lpstr>
    </vt:vector>
  </TitlesOfParts>
  <Company>ODIN</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Jonathan Behun</dc:creator>
  <cp:lastModifiedBy>Leybold, Allison B. (LARC-E3)[Science Systems &amp; Applications, Inc.]</cp:lastModifiedBy>
  <cp:revision>1114</cp:revision>
  <cp:lastPrinted>2011-12-08T16:21:20Z</cp:lastPrinted>
  <dcterms:created xsi:type="dcterms:W3CDTF">2012-04-24T19:27:23Z</dcterms:created>
  <dcterms:modified xsi:type="dcterms:W3CDTF">2019-06-18T21:01:14Z</dcterms:modified>
</cp:coreProperties>
</file>