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75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D98255EB-0403-CB7B-C6A1-F77A8F4F94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97F9494-9FFB-CA35-D82D-63C4BA55AD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9804" y="-37213"/>
            <a:ext cx="12201804" cy="514767"/>
            <a:chOff x="-9804" y="-37213"/>
            <a:chExt cx="12201804" cy="51476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DB58AF9-DBF4-7974-29B8-251D6A6407B3}"/>
                </a:ext>
              </a:extLst>
            </p:cNvPr>
            <p:cNvSpPr/>
            <p:nvPr userDrawn="1"/>
          </p:nvSpPr>
          <p:spPr>
            <a:xfrm>
              <a:off x="-9804" y="-37213"/>
              <a:ext cx="12201804" cy="514767"/>
            </a:xfrm>
            <a:prstGeom prst="rect">
              <a:avLst/>
            </a:prstGeom>
            <a:solidFill>
              <a:srgbClr val="9067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12">
              <a:extLst>
                <a:ext uri="{FF2B5EF4-FFF2-40B4-BE49-F238E27FC236}">
                  <a16:creationId xmlns:a16="http://schemas.microsoft.com/office/drawing/2014/main" id="{26AE505A-4AF8-BAC4-1583-E4D07D061871}"/>
                </a:ext>
              </a:extLst>
            </p:cNvPr>
            <p:cNvSpPr/>
            <p:nvPr userDrawn="1"/>
          </p:nvSpPr>
          <p:spPr>
            <a:xfrm>
              <a:off x="8873902" y="-33075"/>
              <a:ext cx="3318097" cy="510629"/>
            </a:xfrm>
            <a:custGeom>
              <a:avLst/>
              <a:gdLst>
                <a:gd name="connsiteX0" fmla="*/ 0 w 931736"/>
                <a:gd name="connsiteY0" fmla="*/ 0 h 495760"/>
                <a:gd name="connsiteX1" fmla="*/ 931736 w 931736"/>
                <a:gd name="connsiteY1" fmla="*/ 0 h 495760"/>
                <a:gd name="connsiteX2" fmla="*/ 931736 w 931736"/>
                <a:gd name="connsiteY2" fmla="*/ 495760 h 495760"/>
                <a:gd name="connsiteX3" fmla="*/ 0 w 931736"/>
                <a:gd name="connsiteY3" fmla="*/ 495760 h 495760"/>
                <a:gd name="connsiteX4" fmla="*/ 0 w 931736"/>
                <a:gd name="connsiteY4" fmla="*/ 0 h 495760"/>
                <a:gd name="connsiteX0" fmla="*/ 0 w 931736"/>
                <a:gd name="connsiteY0" fmla="*/ 0 h 495760"/>
                <a:gd name="connsiteX1" fmla="*/ 931736 w 931736"/>
                <a:gd name="connsiteY1" fmla="*/ 0 h 495760"/>
                <a:gd name="connsiteX2" fmla="*/ 931736 w 931736"/>
                <a:gd name="connsiteY2" fmla="*/ 495760 h 495760"/>
                <a:gd name="connsiteX3" fmla="*/ 467832 w 931736"/>
                <a:gd name="connsiteY3" fmla="*/ 479812 h 495760"/>
                <a:gd name="connsiteX4" fmla="*/ 0 w 931736"/>
                <a:gd name="connsiteY4" fmla="*/ 0 h 495760"/>
                <a:gd name="connsiteX0" fmla="*/ 0 w 931736"/>
                <a:gd name="connsiteY0" fmla="*/ 0 h 495760"/>
                <a:gd name="connsiteX1" fmla="*/ 931736 w 931736"/>
                <a:gd name="connsiteY1" fmla="*/ 0 h 495760"/>
                <a:gd name="connsiteX2" fmla="*/ 931736 w 931736"/>
                <a:gd name="connsiteY2" fmla="*/ 495760 h 495760"/>
                <a:gd name="connsiteX3" fmla="*/ 590106 w 931736"/>
                <a:gd name="connsiteY3" fmla="*/ 485128 h 495760"/>
                <a:gd name="connsiteX4" fmla="*/ 0 w 931736"/>
                <a:gd name="connsiteY4" fmla="*/ 0 h 495760"/>
                <a:gd name="connsiteX0" fmla="*/ 0 w 931736"/>
                <a:gd name="connsiteY0" fmla="*/ 0 h 495761"/>
                <a:gd name="connsiteX1" fmla="*/ 931736 w 931736"/>
                <a:gd name="connsiteY1" fmla="*/ 0 h 495761"/>
                <a:gd name="connsiteX2" fmla="*/ 931736 w 931736"/>
                <a:gd name="connsiteY2" fmla="*/ 495760 h 495761"/>
                <a:gd name="connsiteX3" fmla="*/ 499730 w 931736"/>
                <a:gd name="connsiteY3" fmla="*/ 495761 h 495761"/>
                <a:gd name="connsiteX4" fmla="*/ 0 w 931736"/>
                <a:gd name="connsiteY4" fmla="*/ 0 h 495761"/>
                <a:gd name="connsiteX0" fmla="*/ 1656172 w 2587908"/>
                <a:gd name="connsiteY0" fmla="*/ 0 h 503195"/>
                <a:gd name="connsiteX1" fmla="*/ 2587908 w 2587908"/>
                <a:gd name="connsiteY1" fmla="*/ 0 h 503195"/>
                <a:gd name="connsiteX2" fmla="*/ 2587908 w 2587908"/>
                <a:gd name="connsiteY2" fmla="*/ 495760 h 503195"/>
                <a:gd name="connsiteX3" fmla="*/ 0 w 2587908"/>
                <a:gd name="connsiteY3" fmla="*/ 503195 h 503195"/>
                <a:gd name="connsiteX4" fmla="*/ 1656172 w 2587908"/>
                <a:gd name="connsiteY4" fmla="*/ 0 h 503195"/>
                <a:gd name="connsiteX0" fmla="*/ 0 w 3318097"/>
                <a:gd name="connsiteY0" fmla="*/ 0 h 510629"/>
                <a:gd name="connsiteX1" fmla="*/ 3318097 w 3318097"/>
                <a:gd name="connsiteY1" fmla="*/ 7434 h 510629"/>
                <a:gd name="connsiteX2" fmla="*/ 3318097 w 3318097"/>
                <a:gd name="connsiteY2" fmla="*/ 503194 h 510629"/>
                <a:gd name="connsiteX3" fmla="*/ 730189 w 3318097"/>
                <a:gd name="connsiteY3" fmla="*/ 510629 h 510629"/>
                <a:gd name="connsiteX4" fmla="*/ 0 w 3318097"/>
                <a:gd name="connsiteY4" fmla="*/ 0 h 510629"/>
                <a:gd name="connsiteX0" fmla="*/ 0 w 3318097"/>
                <a:gd name="connsiteY0" fmla="*/ 0 h 510629"/>
                <a:gd name="connsiteX1" fmla="*/ 3318097 w 3318097"/>
                <a:gd name="connsiteY1" fmla="*/ 7434 h 510629"/>
                <a:gd name="connsiteX2" fmla="*/ 3318097 w 3318097"/>
                <a:gd name="connsiteY2" fmla="*/ 503194 h 510629"/>
                <a:gd name="connsiteX3" fmla="*/ 730189 w 3318097"/>
                <a:gd name="connsiteY3" fmla="*/ 510629 h 510629"/>
                <a:gd name="connsiteX4" fmla="*/ 0 w 3318097"/>
                <a:gd name="connsiteY4" fmla="*/ 0 h 510629"/>
                <a:gd name="connsiteX0" fmla="*/ 0 w 3318097"/>
                <a:gd name="connsiteY0" fmla="*/ 0 h 510629"/>
                <a:gd name="connsiteX1" fmla="*/ 3318097 w 3318097"/>
                <a:gd name="connsiteY1" fmla="*/ 7434 h 510629"/>
                <a:gd name="connsiteX2" fmla="*/ 3318097 w 3318097"/>
                <a:gd name="connsiteY2" fmla="*/ 503194 h 510629"/>
                <a:gd name="connsiteX3" fmla="*/ 730189 w 3318097"/>
                <a:gd name="connsiteY3" fmla="*/ 510629 h 510629"/>
                <a:gd name="connsiteX4" fmla="*/ 0 w 3318097"/>
                <a:gd name="connsiteY4" fmla="*/ 0 h 510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18097" h="510629">
                  <a:moveTo>
                    <a:pt x="0" y="0"/>
                  </a:moveTo>
                  <a:lnTo>
                    <a:pt x="3318097" y="7434"/>
                  </a:lnTo>
                  <a:lnTo>
                    <a:pt x="3318097" y="503194"/>
                  </a:lnTo>
                  <a:lnTo>
                    <a:pt x="730189" y="510629"/>
                  </a:lnTo>
                  <a:cubicBezTo>
                    <a:pt x="486793" y="340419"/>
                    <a:pt x="399513" y="222249"/>
                    <a:pt x="0" y="0"/>
                  </a:cubicBezTo>
                  <a:close/>
                </a:path>
              </a:pathLst>
            </a:custGeom>
            <a:solidFill>
              <a:srgbClr val="A77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12" hidden="1">
            <a:extLst>
              <a:ext uri="{FF2B5EF4-FFF2-40B4-BE49-F238E27FC236}">
                <a16:creationId xmlns:a16="http://schemas.microsoft.com/office/drawing/2014/main" id="{431C9063-7C8A-ACCE-7FDE-C46350D66CED}"/>
              </a:ext>
            </a:extLst>
          </p:cNvPr>
          <p:cNvSpPr/>
          <p:nvPr userDrawn="1"/>
        </p:nvSpPr>
        <p:spPr>
          <a:xfrm>
            <a:off x="8873902" y="-37213"/>
            <a:ext cx="3318097" cy="510629"/>
          </a:xfrm>
          <a:custGeom>
            <a:avLst/>
            <a:gdLst>
              <a:gd name="connsiteX0" fmla="*/ 0 w 931736"/>
              <a:gd name="connsiteY0" fmla="*/ 0 h 495760"/>
              <a:gd name="connsiteX1" fmla="*/ 931736 w 931736"/>
              <a:gd name="connsiteY1" fmla="*/ 0 h 495760"/>
              <a:gd name="connsiteX2" fmla="*/ 931736 w 931736"/>
              <a:gd name="connsiteY2" fmla="*/ 495760 h 495760"/>
              <a:gd name="connsiteX3" fmla="*/ 0 w 931736"/>
              <a:gd name="connsiteY3" fmla="*/ 495760 h 495760"/>
              <a:gd name="connsiteX4" fmla="*/ 0 w 931736"/>
              <a:gd name="connsiteY4" fmla="*/ 0 h 495760"/>
              <a:gd name="connsiteX0" fmla="*/ 0 w 931736"/>
              <a:gd name="connsiteY0" fmla="*/ 0 h 495760"/>
              <a:gd name="connsiteX1" fmla="*/ 931736 w 931736"/>
              <a:gd name="connsiteY1" fmla="*/ 0 h 495760"/>
              <a:gd name="connsiteX2" fmla="*/ 931736 w 931736"/>
              <a:gd name="connsiteY2" fmla="*/ 495760 h 495760"/>
              <a:gd name="connsiteX3" fmla="*/ 467832 w 931736"/>
              <a:gd name="connsiteY3" fmla="*/ 479812 h 495760"/>
              <a:gd name="connsiteX4" fmla="*/ 0 w 931736"/>
              <a:gd name="connsiteY4" fmla="*/ 0 h 495760"/>
              <a:gd name="connsiteX0" fmla="*/ 0 w 931736"/>
              <a:gd name="connsiteY0" fmla="*/ 0 h 495760"/>
              <a:gd name="connsiteX1" fmla="*/ 931736 w 931736"/>
              <a:gd name="connsiteY1" fmla="*/ 0 h 495760"/>
              <a:gd name="connsiteX2" fmla="*/ 931736 w 931736"/>
              <a:gd name="connsiteY2" fmla="*/ 495760 h 495760"/>
              <a:gd name="connsiteX3" fmla="*/ 590106 w 931736"/>
              <a:gd name="connsiteY3" fmla="*/ 485128 h 495760"/>
              <a:gd name="connsiteX4" fmla="*/ 0 w 931736"/>
              <a:gd name="connsiteY4" fmla="*/ 0 h 495760"/>
              <a:gd name="connsiteX0" fmla="*/ 0 w 931736"/>
              <a:gd name="connsiteY0" fmla="*/ 0 h 495761"/>
              <a:gd name="connsiteX1" fmla="*/ 931736 w 931736"/>
              <a:gd name="connsiteY1" fmla="*/ 0 h 495761"/>
              <a:gd name="connsiteX2" fmla="*/ 931736 w 931736"/>
              <a:gd name="connsiteY2" fmla="*/ 495760 h 495761"/>
              <a:gd name="connsiteX3" fmla="*/ 499730 w 931736"/>
              <a:gd name="connsiteY3" fmla="*/ 495761 h 495761"/>
              <a:gd name="connsiteX4" fmla="*/ 0 w 931736"/>
              <a:gd name="connsiteY4" fmla="*/ 0 h 495761"/>
              <a:gd name="connsiteX0" fmla="*/ 1656172 w 2587908"/>
              <a:gd name="connsiteY0" fmla="*/ 0 h 503195"/>
              <a:gd name="connsiteX1" fmla="*/ 2587908 w 2587908"/>
              <a:gd name="connsiteY1" fmla="*/ 0 h 503195"/>
              <a:gd name="connsiteX2" fmla="*/ 2587908 w 2587908"/>
              <a:gd name="connsiteY2" fmla="*/ 495760 h 503195"/>
              <a:gd name="connsiteX3" fmla="*/ 0 w 2587908"/>
              <a:gd name="connsiteY3" fmla="*/ 503195 h 503195"/>
              <a:gd name="connsiteX4" fmla="*/ 1656172 w 2587908"/>
              <a:gd name="connsiteY4" fmla="*/ 0 h 503195"/>
              <a:gd name="connsiteX0" fmla="*/ 0 w 3318097"/>
              <a:gd name="connsiteY0" fmla="*/ 0 h 510629"/>
              <a:gd name="connsiteX1" fmla="*/ 3318097 w 3318097"/>
              <a:gd name="connsiteY1" fmla="*/ 7434 h 510629"/>
              <a:gd name="connsiteX2" fmla="*/ 3318097 w 3318097"/>
              <a:gd name="connsiteY2" fmla="*/ 503194 h 510629"/>
              <a:gd name="connsiteX3" fmla="*/ 730189 w 3318097"/>
              <a:gd name="connsiteY3" fmla="*/ 510629 h 510629"/>
              <a:gd name="connsiteX4" fmla="*/ 0 w 3318097"/>
              <a:gd name="connsiteY4" fmla="*/ 0 h 510629"/>
              <a:gd name="connsiteX0" fmla="*/ 0 w 3318097"/>
              <a:gd name="connsiteY0" fmla="*/ 0 h 510629"/>
              <a:gd name="connsiteX1" fmla="*/ 3318097 w 3318097"/>
              <a:gd name="connsiteY1" fmla="*/ 7434 h 510629"/>
              <a:gd name="connsiteX2" fmla="*/ 3318097 w 3318097"/>
              <a:gd name="connsiteY2" fmla="*/ 503194 h 510629"/>
              <a:gd name="connsiteX3" fmla="*/ 730189 w 3318097"/>
              <a:gd name="connsiteY3" fmla="*/ 510629 h 510629"/>
              <a:gd name="connsiteX4" fmla="*/ 0 w 3318097"/>
              <a:gd name="connsiteY4" fmla="*/ 0 h 510629"/>
              <a:gd name="connsiteX0" fmla="*/ 0 w 3318097"/>
              <a:gd name="connsiteY0" fmla="*/ 0 h 510629"/>
              <a:gd name="connsiteX1" fmla="*/ 3318097 w 3318097"/>
              <a:gd name="connsiteY1" fmla="*/ 7434 h 510629"/>
              <a:gd name="connsiteX2" fmla="*/ 3318097 w 3318097"/>
              <a:gd name="connsiteY2" fmla="*/ 503194 h 510629"/>
              <a:gd name="connsiteX3" fmla="*/ 730189 w 3318097"/>
              <a:gd name="connsiteY3" fmla="*/ 510629 h 510629"/>
              <a:gd name="connsiteX4" fmla="*/ 0 w 3318097"/>
              <a:gd name="connsiteY4" fmla="*/ 0 h 5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18097" h="510629">
                <a:moveTo>
                  <a:pt x="0" y="0"/>
                </a:moveTo>
                <a:lnTo>
                  <a:pt x="3318097" y="7434"/>
                </a:lnTo>
                <a:lnTo>
                  <a:pt x="3318097" y="503194"/>
                </a:lnTo>
                <a:lnTo>
                  <a:pt x="730189" y="510629"/>
                </a:lnTo>
                <a:cubicBezTo>
                  <a:pt x="486793" y="340419"/>
                  <a:pt x="399513" y="222249"/>
                  <a:pt x="0" y="0"/>
                </a:cubicBezTo>
                <a:close/>
              </a:path>
            </a:pathLst>
          </a:custGeom>
          <a:solidFill>
            <a:srgbClr val="A77B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FFBED-D27D-074B-9C33-10A234BC6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276" y="2698482"/>
            <a:ext cx="8013852" cy="2041585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Aft>
                <a:spcPts val="60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Aft>
                <a:spcPts val="60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Aft>
                <a:spcPts val="60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A82CAA-A637-564B-9150-80E6208D2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75" y="1516648"/>
            <a:ext cx="8013853" cy="590931"/>
          </a:xfrm>
        </p:spPr>
        <p:txBody>
          <a:bodyPr wrap="square">
            <a:sp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34A534BB-1B8F-A75B-85F1-6C35FFAB4F7E}"/>
              </a:ext>
            </a:extLst>
          </p:cNvPr>
          <p:cNvSpPr txBox="1">
            <a:spLocks/>
          </p:cNvSpPr>
          <p:nvPr userDrawn="1"/>
        </p:nvSpPr>
        <p:spPr>
          <a:xfrm>
            <a:off x="9382698" y="435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b="1" i="0" kern="1200">
                <a:solidFill>
                  <a:schemeClr val="bg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8C51FE-49D9-314D-9957-ABBF7DDE87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2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8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52B6F-F181-632B-237E-C0DCA3C5E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38DCDD-9647-9006-1700-A4D188AE69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2266FE-3285-8D62-3E91-E98A83072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959E4-C6F7-4DFD-AB14-67631AC74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BB51B-BFB8-32FB-B952-51FBFD71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C728D-1BAA-8676-E30A-8EE268BEE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4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B9C4-F689-FE56-7EA5-85530F66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34E9D-5BDD-D43E-0968-448DF7301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872A8-0949-E01A-C6D0-705A4DFA5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5EE67-2413-D029-F3AD-D62EB656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632F6-34AE-612E-30BF-4EA344407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24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27C145-4036-BA2E-ED7D-4DFA10935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D0F26-E2AA-771F-95DE-225E93647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B773D-CCA4-89A3-46F8-00C6030AD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E5384-7AB2-968F-F97B-D79BB9A16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27B5C-1912-82EB-8A09-E1C2FAD0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2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4097B-F7B4-2699-793A-87CEBBA93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CFE39-BD61-8C33-70DC-1A7A56DB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059DA-B14A-703E-6105-9B31FBB85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D15B7-2E48-5A92-9518-8D520F2A2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D87DD-432D-CDA3-58EA-0CDE133F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0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3A859-8B34-1881-28C3-F18A797F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994A2-DD12-EADD-3E6C-D48A6C901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5920C-38A7-2ECC-14F7-7828BCBD0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14F03-9D7C-7D3B-BC0B-80F42792F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3EB70-0AAD-E302-E36F-0084B170E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6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9535E-0B49-81FC-2C48-B78A86B1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5D5FCF-F150-9FBB-B69A-0B04C40D1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F7F01-87DB-EB31-68BF-F252311E1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FB5AB-21D6-3476-8572-1164DEA38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7CFEE6-009D-BF61-D117-2FA231F5D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98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1A9D9-6E59-541E-B4E7-0B5BC0699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3096C-59CA-6472-502D-AA143137E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C69726-B5F2-91C9-9C24-3E5D79776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AECCA-C1F0-C846-BB50-F81ACB09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B6F2A-92F9-49DC-22FD-9785481E3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5ED47-6F26-9A8E-E6AF-4F9E4C6F2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9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4EBAF-0A3D-63BD-7BE7-A710A2CD8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EFF9E-84FC-E87F-5F1B-5F8F1DBBF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09429-EE3A-DC51-5470-3B8115B8C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E51074-DCCD-619D-1049-046B74ED4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5D19AB-3026-FDDE-74AA-04B6C0F7F3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F154C7-833E-9D16-E59F-1F9E18AE3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A49BC4-6DDF-18BE-571A-83EAFE2D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155710-3583-0523-DB26-83C4CE38F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12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12BF4-438B-D023-4241-17B0F81B0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C67F40-02C9-147D-A457-AD4C20A9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C3C75D-EDE9-16B4-529E-DA216C9A4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C57846-A4F4-EB7D-6AF3-036E62D8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28282B-A816-9E35-8B74-BEC386ED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DF7008-7659-0587-DF4D-93EE46F96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854FE6-4128-D8B4-26D2-392A84A6C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6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01833-BF49-F373-5558-97E0475CE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D4B6D-7780-BA84-B6B6-FBBFB4624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86B66-826B-4EC0-45E6-0189BCFCF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18A0F-197C-7493-71FE-A6CAC80E9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829F5-A8B5-976B-47A0-49BB3F08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770E-33E5-41F7-BD4D-F4234E9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0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C113A3-A79D-77A3-6234-B2AE12AA9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1FE6BA-3746-5FEA-3162-363471449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8FC1B-82F7-AAD8-AA59-287DD35C5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CCC6-82D5-4E87-89EE-5BCCE301FD3E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15F1-F7F9-27BC-1AF9-EBD2B98F05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5726A-EFAD-50B0-003D-5F8DCAF36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42E7E-1686-453C-A916-99D462BB3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8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BBE6303-980A-EF23-A160-72E70658D03E}"/>
              </a:ext>
            </a:extLst>
          </p:cNvPr>
          <p:cNvSpPr/>
          <p:nvPr/>
        </p:nvSpPr>
        <p:spPr>
          <a:xfrm>
            <a:off x="114217" y="-92498"/>
            <a:ext cx="10527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 sz="1800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Solar Wind at the Polar Vortex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9BC41B-D5B7-58B7-5F5C-F14B0B1DE9A4}"/>
              </a:ext>
            </a:extLst>
          </p:cNvPr>
          <p:cNvSpPr/>
          <p:nvPr/>
        </p:nvSpPr>
        <p:spPr>
          <a:xfrm>
            <a:off x="114217" y="531188"/>
            <a:ext cx="10038773" cy="75405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l">
              <a:defRPr sz="1800"/>
            </a:pPr>
            <a:r>
              <a:rPr lang="en-US" sz="2500" b="1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Project Objective:  </a:t>
            </a:r>
            <a:r>
              <a:rPr lang="en-US">
                <a:solidFill>
                  <a:schemeClr val="bg1"/>
                </a:solidFill>
                <a:cs typeface="Arial Narrow" panose="020B0604020202020204" pitchFamily="34" charset="0"/>
              </a:rPr>
              <a:t>Study some cool space stuff way high up in the sky using some satellites that measure sunlight, charged particles and wind from the sun.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8E44996-3D0D-4F2C-A6B7-F9640095414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2989" y="-21801"/>
            <a:ext cx="1740679" cy="52820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BB87984-1C2C-5EA4-3149-F3574CF6774E}"/>
              </a:ext>
            </a:extLst>
          </p:cNvPr>
          <p:cNvSpPr/>
          <p:nvPr/>
        </p:nvSpPr>
        <p:spPr>
          <a:xfrm>
            <a:off x="114216" y="1284968"/>
            <a:ext cx="2671025" cy="33855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l">
              <a:defRPr sz="1800"/>
            </a:pP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Status:  </a:t>
            </a:r>
            <a:r>
              <a:rPr lang="en-US" sz="1600" b="1" dirty="0">
                <a:solidFill>
                  <a:schemeClr val="accent6"/>
                </a:solidFill>
                <a:cs typeface="Arial Narrow" panose="020B0604020202020204" pitchFamily="34" charset="0"/>
              </a:rPr>
              <a:t>GREEN </a:t>
            </a:r>
            <a:r>
              <a:rPr lang="en-US" sz="1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 </a:t>
            </a:r>
            <a:r>
              <a:rPr lang="en-US" sz="1600" b="1" dirty="0">
                <a:solidFill>
                  <a:srgbClr val="FFC000"/>
                </a:solidFill>
                <a:cs typeface="Arial Narrow" panose="020B0604020202020204" pitchFamily="34" charset="0"/>
              </a:rPr>
              <a:t>YELLOW  </a:t>
            </a:r>
            <a:r>
              <a:rPr lang="en-US" sz="1600" b="1" dirty="0">
                <a:solidFill>
                  <a:srgbClr val="C00000"/>
                </a:solidFill>
              </a:rPr>
              <a:t>RED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7985C09-40F8-B4FD-E084-E7318C359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905373"/>
              </p:ext>
            </p:extLst>
          </p:nvPr>
        </p:nvGraphicFramePr>
        <p:xfrm>
          <a:off x="114216" y="1726485"/>
          <a:ext cx="5817393" cy="20030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1218">
                  <a:extLst>
                    <a:ext uri="{9D8B030D-6E8A-4147-A177-3AD203B41FA5}">
                      <a16:colId xmlns:a16="http://schemas.microsoft.com/office/drawing/2014/main" val="3529075737"/>
                    </a:ext>
                  </a:extLst>
                </a:gridCol>
                <a:gridCol w="3966175">
                  <a:extLst>
                    <a:ext uri="{9D8B030D-6E8A-4147-A177-3AD203B41FA5}">
                      <a16:colId xmlns:a16="http://schemas.microsoft.com/office/drawing/2014/main" val="2729980655"/>
                    </a:ext>
                  </a:extLst>
                </a:gridCol>
              </a:tblGrid>
              <a:tr h="280985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Principal Investigator: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John Doe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934280"/>
                  </a:ext>
                </a:extLst>
              </a:tr>
              <a:tr h="33965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E-mail: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Jon.doe@hardknocks.edu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627516"/>
                  </a:ext>
                </a:extLst>
              </a:tr>
              <a:tr h="33965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Organization: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University of Hard Knocks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213374"/>
                  </a:ext>
                </a:extLst>
              </a:tr>
              <a:tr h="339653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Proposal #: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21-HTIDS21-0002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027254"/>
                  </a:ext>
                </a:extLst>
              </a:tr>
              <a:tr h="339653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Start Date: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End Date: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06994"/>
                  </a:ext>
                </a:extLst>
              </a:tr>
              <a:tr h="339653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Partnering Orgs: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NOAA/Virginia Power/U of Miami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364563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E72B0544-B49F-9FCE-8C87-B6253ADA57B4}"/>
              </a:ext>
            </a:extLst>
          </p:cNvPr>
          <p:cNvSpPr/>
          <p:nvPr/>
        </p:nvSpPr>
        <p:spPr>
          <a:xfrm>
            <a:off x="6178194" y="1304323"/>
            <a:ext cx="5719024" cy="13388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 sz="1800"/>
            </a:pPr>
            <a:r>
              <a:rPr lang="en-US" sz="2500" b="1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Accomplishments/Highlights: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Completed second round of data analysis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Published first journal paper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May need a 3-month NCI to finish final paper</a:t>
            </a: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. </a:t>
            </a:r>
          </a:p>
          <a:p>
            <a:pPr algn="l">
              <a:defRPr sz="1800"/>
            </a:pPr>
            <a:endParaRPr lang="en-US"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 Narrow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90ADE9-8B7E-0A37-9E21-B8634A52A387}"/>
              </a:ext>
            </a:extLst>
          </p:cNvPr>
          <p:cNvCxnSpPr>
            <a:cxnSpLocks/>
          </p:cNvCxnSpPr>
          <p:nvPr/>
        </p:nvCxnSpPr>
        <p:spPr>
          <a:xfrm>
            <a:off x="6054903" y="1304323"/>
            <a:ext cx="0" cy="555367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74C04C8-C827-1C5D-4A8B-5E60F404D647}"/>
              </a:ext>
            </a:extLst>
          </p:cNvPr>
          <p:cNvCxnSpPr>
            <a:cxnSpLocks/>
          </p:cNvCxnSpPr>
          <p:nvPr/>
        </p:nvCxnSpPr>
        <p:spPr>
          <a:xfrm flipH="1">
            <a:off x="0" y="3809140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EDFED5DA-2075-3A76-3A16-22DB9F38B83B}"/>
              </a:ext>
            </a:extLst>
          </p:cNvPr>
          <p:cNvSpPr/>
          <p:nvPr/>
        </p:nvSpPr>
        <p:spPr>
          <a:xfrm>
            <a:off x="117999" y="3827590"/>
            <a:ext cx="5719024" cy="13388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 sz="1800"/>
            </a:pPr>
            <a:r>
              <a:rPr lang="en-US" sz="2500" b="1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Issues/Concerns/Risks: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Completed second round of data analysis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Published first journal paper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May need a 3-month NCI to finish final paper</a:t>
            </a: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. </a:t>
            </a:r>
          </a:p>
          <a:p>
            <a:pPr algn="l">
              <a:defRPr sz="1800"/>
            </a:pPr>
            <a:endParaRPr lang="en-US"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 Narrow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2F8F07B-E446-55E4-54D7-D1643DC754E5}"/>
              </a:ext>
            </a:extLst>
          </p:cNvPr>
          <p:cNvSpPr/>
          <p:nvPr/>
        </p:nvSpPr>
        <p:spPr>
          <a:xfrm>
            <a:off x="6174644" y="3827590"/>
            <a:ext cx="5899353" cy="13388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 sz="1800"/>
            </a:pPr>
            <a:r>
              <a:rPr lang="en-US" sz="2500" b="1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Upcoming Milestones/Notable Events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Completed second round of data analysis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Published first journal paper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May need a 3-month NCI to finish final paper</a:t>
            </a: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. </a:t>
            </a:r>
          </a:p>
          <a:p>
            <a:pPr algn="l">
              <a:defRPr sz="1800"/>
            </a:pPr>
            <a:endParaRPr lang="en-US"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 Narrow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708491-2D17-421E-16C9-44A091D26B61}"/>
              </a:ext>
            </a:extLst>
          </p:cNvPr>
          <p:cNvSpPr/>
          <p:nvPr/>
        </p:nvSpPr>
        <p:spPr>
          <a:xfrm>
            <a:off x="6137097" y="5290600"/>
            <a:ext cx="5972707" cy="112338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 sz="1800"/>
            </a:pPr>
            <a:r>
              <a:rPr lang="en-US" sz="2500" b="1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Past/Future User Engagement Activities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Met with Virginia Power leaders on 1 Jan 25—focused on info presentation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800"/>
            </a:pPr>
            <a:r>
              <a:rPr lang="en-US" sz="1400">
                <a:solidFill>
                  <a:schemeClr val="bg1"/>
                </a:solidFill>
                <a:cs typeface="Arial Narrow" panose="020B0604020202020204" pitchFamily="34" charset="0"/>
              </a:rPr>
              <a:t>Will be meeting with SWPC staff 2d quarter 25 to discuss user interface</a:t>
            </a:r>
          </a:p>
          <a:p>
            <a:pPr algn="l">
              <a:defRPr sz="1800"/>
            </a:pPr>
            <a:endParaRPr lang="en-US"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 Narrow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B07258-7578-4B3F-A056-81517AA4069C}"/>
              </a:ext>
            </a:extLst>
          </p:cNvPr>
          <p:cNvSpPr/>
          <p:nvPr/>
        </p:nvSpPr>
        <p:spPr>
          <a:xfrm>
            <a:off x="2781216" y="1284968"/>
            <a:ext cx="3150393" cy="33855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>
              <a:defRPr sz="1800"/>
            </a:pPr>
            <a:r>
              <a:rPr lang="en-US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Readiness Level (RL):  R-3</a:t>
            </a:r>
            <a:endParaRPr lang="en-US" sz="1600" b="1" dirty="0">
              <a:solidFill>
                <a:schemeClr val="bg1">
                  <a:lumMod val="75000"/>
                </a:schemeClr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188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D3D7DA-CAA0-B8C3-56E8-7894F58C210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52989" y="-21801"/>
            <a:ext cx="1740679" cy="52820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411D6D0-6C71-EE7C-FC0D-FA0F47AC7895}"/>
              </a:ext>
            </a:extLst>
          </p:cNvPr>
          <p:cNvSpPr/>
          <p:nvPr/>
        </p:nvSpPr>
        <p:spPr>
          <a:xfrm>
            <a:off x="114217" y="-92498"/>
            <a:ext cx="10527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defRPr sz="1800"/>
            </a:pP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 Narrow" panose="020B0604020202020204" pitchFamily="34" charset="0"/>
              </a:rPr>
              <a:t>Solar Wind at the Polar Vortex (Cont.)</a:t>
            </a:r>
          </a:p>
        </p:txBody>
      </p:sp>
    </p:spTree>
    <p:extLst>
      <p:ext uri="{BB962C8B-B14F-4D97-AF65-F5344CB8AC3E}">
        <p14:creationId xmlns:p14="http://schemas.microsoft.com/office/powerpoint/2010/main" val="211385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7BB82C64FB3643BF7343FED9A2A356" ma:contentTypeVersion="11" ma:contentTypeDescription="Create a new document." ma:contentTypeScope="" ma:versionID="1782c2de6ce488aaf1e6d8047875949d">
  <xsd:schema xmlns:xsd="http://www.w3.org/2001/XMLSchema" xmlns:xs="http://www.w3.org/2001/XMLSchema" xmlns:p="http://schemas.microsoft.com/office/2006/metadata/properties" xmlns:ns2="f793f602-7bed-42a3-b247-fe6d2c4497f2" xmlns:ns3="0b7b4788-d9f3-4ffb-b855-f3be9e30e04f" targetNamespace="http://schemas.microsoft.com/office/2006/metadata/properties" ma:root="true" ma:fieldsID="9fe72d7657b1afda0335baddefc91cb8" ns2:_="" ns3:_="">
    <xsd:import namespace="f793f602-7bed-42a3-b247-fe6d2c4497f2"/>
    <xsd:import namespace="0b7b4788-d9f3-4ffb-b855-f3be9e30e0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Number_x0020_of_x0020_Fil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93f602-7bed-42a3-b247-fe6d2c4497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umber_x0020_of_x0020_Files" ma:index="11" nillable="true" ma:displayName="Number of Files" ma:description="Number of files located in folder" ma:internalName="Number_x0020_of_x0020_Files">
      <xsd:simpleType>
        <xsd:restriction base="dms:Text">
          <xsd:maxLength value="25"/>
        </xsd:restriction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0fb68aea-d2ee-4a6c-85e6-e4b5686e96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b4788-d9f3-4ffb-b855-f3be9e30e04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1221418b-a5c6-4406-8c22-0c984d715b85}" ma:internalName="TaxCatchAll" ma:showField="CatchAllData" ma:web="0b7b4788-d9f3-4ffb-b855-f3be9e30e0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mber_x0020_of_x0020_Files xmlns="f793f602-7bed-42a3-b247-fe6d2c4497f2" xsi:nil="true"/>
    <lcf76f155ced4ddcb4097134ff3c332f xmlns="f793f602-7bed-42a3-b247-fe6d2c4497f2">
      <Terms xmlns="http://schemas.microsoft.com/office/infopath/2007/PartnerControls"/>
    </lcf76f155ced4ddcb4097134ff3c332f>
    <TaxCatchAll xmlns="0b7b4788-d9f3-4ffb-b855-f3be9e30e04f" xsi:nil="true"/>
  </documentManagement>
</p:properties>
</file>

<file path=customXml/itemProps1.xml><?xml version="1.0" encoding="utf-8"?>
<ds:datastoreItem xmlns:ds="http://schemas.openxmlformats.org/officeDocument/2006/customXml" ds:itemID="{DBF72BFD-5363-4304-B8FC-AF4B87DA529D}"/>
</file>

<file path=customXml/itemProps2.xml><?xml version="1.0" encoding="utf-8"?>
<ds:datastoreItem xmlns:ds="http://schemas.openxmlformats.org/officeDocument/2006/customXml" ds:itemID="{0D7DFA50-19D5-4B7E-9C19-C9A83A2B76E0}"/>
</file>

<file path=customXml/itemProps3.xml><?xml version="1.0" encoding="utf-8"?>
<ds:datastoreItem xmlns:ds="http://schemas.openxmlformats.org/officeDocument/2006/customXml" ds:itemID="{EC50E19F-8154-40B5-A6ED-ED4BCE964FB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</vt:vector>
  </TitlesOfParts>
  <Company>NASA OCIO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Kelly, Jonathan L. (LARC-E3)</dc:creator>
  <cp:lastModifiedBy>Kelly, Jonathan L. (LARC-E3)</cp:lastModifiedBy>
  <cp:revision>10</cp:revision>
  <dcterms:created xsi:type="dcterms:W3CDTF">2024-12-18T12:38:26Z</dcterms:created>
  <dcterms:modified xsi:type="dcterms:W3CDTF">2025-05-01T12:45:53Z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0x010100497BB82C64FB3643BF7343FED9A2A356</vt:lpwstr>
  </property>
</Properties>
</file>