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7" roundtripDataSignature="AMtx7mhHpk4QGTu3MQEcld7IGKZ/2ZjJ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Originally prepared for National Institute of Aerospace. Northern Virginia Astronomy Club, Fairfax, VA, April 12, 2015. Updated Feb 19, 2025.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0" name="Google Shape;19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earliest sighting of a total solar eclipse may have been at the time of Pharaoh Akhenaten, who originated the worship of a single god: Aten the sun disk.</a:t>
            </a:r>
            <a:endParaRPr/>
          </a:p>
        </p:txBody>
      </p:sp>
      <p:sp>
        <p:nvSpPr>
          <p:cNvPr id="191" name="Google Shape;191;p1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7" name="Google Shape;19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Almost no one bothered to draw a total solar eclipse until the 19</a:t>
            </a:r>
            <a:r>
              <a:rPr lang="en-US" baseline="30000"/>
              <a:t>th</a:t>
            </a:r>
            <a:r>
              <a:rPr lang="en-US"/>
              <a:t> century when it became the most important way to study the solar corona.</a:t>
            </a:r>
            <a:endParaRPr/>
          </a:p>
        </p:txBody>
      </p:sp>
      <p:sp>
        <p:nvSpPr>
          <p:cNvPr id="198" name="Google Shape;198;p1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4" name="Google Shape;20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advent of photography soon replaced drawing as the scientific means for recording auroral details.</a:t>
            </a:r>
            <a:endParaRPr/>
          </a:p>
        </p:txBody>
      </p:sp>
      <p:sp>
        <p:nvSpPr>
          <p:cNvPr id="205" name="Google Shape;205;p1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1" name="Google Shape;21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earliest records of sunspots were from the 700s BCE by ancient Chinese astrologers who used them as omens and could spot naked-eye sunspots when the sun was low in the horizon. A similar discovery made by the ancient Egyptians 2000 years before the Chinese may have been memorialized in the Egyptian hieroglyph for the solar disk, which has a central spot. We use this symbol today to denote the Sun.</a:t>
            </a:r>
            <a:endParaRPr/>
          </a:p>
        </p:txBody>
      </p:sp>
      <p:sp>
        <p:nvSpPr>
          <p:cNvPr id="212" name="Google Shape;212;p1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9" name="Google Shape;21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earliest surviving drawing of a sunspot comes from 1128 CE but it is unclear exactly what was being drawn!</a:t>
            </a:r>
            <a:endParaRPr/>
          </a:p>
        </p:txBody>
      </p:sp>
      <p:sp>
        <p:nvSpPr>
          <p:cNvPr id="220" name="Google Shape;220;p1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6" name="Google Shape;22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first detailed drawing had to await the invention of the optical telescope in ca 1608 CE by Galileo.</a:t>
            </a:r>
            <a:endParaRPr/>
          </a:p>
        </p:txBody>
      </p:sp>
      <p:sp>
        <p:nvSpPr>
          <p:cNvPr id="227" name="Google Shape;227;p1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3" name="Google Shape;23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AS telescopic studies improved, so too did the details that could be seen in sunspots.</a:t>
            </a:r>
            <a:endParaRPr/>
          </a:p>
        </p:txBody>
      </p:sp>
      <p:sp>
        <p:nvSpPr>
          <p:cNvPr id="234" name="Google Shape;234;p1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0" name="Google Shape;24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Some of the nicest drawings occurred in the 19</a:t>
            </a:r>
            <a:r>
              <a:rPr lang="en-US" baseline="30000"/>
              <a:t>th</a:t>
            </a:r>
            <a:r>
              <a:rPr lang="en-US"/>
              <a:t> century just before photography came into common usage.</a:t>
            </a:r>
            <a:endParaRPr/>
          </a:p>
        </p:txBody>
      </p:sp>
      <p:sp>
        <p:nvSpPr>
          <p:cNvPr id="241" name="Google Shape;241;p1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Google Shape;24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By counting the number of sunspots over time, it was discovered that they follow an 11-year cycle.</a:t>
            </a:r>
            <a:endParaRPr/>
          </a:p>
        </p:txBody>
      </p:sp>
      <p:sp>
        <p:nvSpPr>
          <p:cNvPr id="248" name="Google Shape;248;p1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4" name="Google Shape;25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Modern observations continue to follow the sunspot cycles along with solar surface details visible at many different wavelengths such as this x-ray image of the Sun.</a:t>
            </a:r>
            <a:endParaRPr/>
          </a:p>
        </p:txBody>
      </p:sp>
      <p:sp>
        <p:nvSpPr>
          <p:cNvPr id="255" name="Google Shape;255;p1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sun’s surface is a complex network of magnetic fields and heated plasma. These components can explosively rearrange themselves causing solar flares, prominences and coronal mass ejections.</a:t>
            </a:r>
            <a:endParaRPr/>
          </a:p>
        </p:txBody>
      </p:sp>
      <p:sp>
        <p:nvSpPr>
          <p:cNvPr id="102" name="Google Shape;102;p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0" name="Google Shape;26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Sunspots and solar storms cause a variety of stormy events that can directly affect our technology in space and on the ground. These phenomena are collectively called space weather.</a:t>
            </a:r>
            <a:endParaRPr/>
          </a:p>
        </p:txBody>
      </p:sp>
      <p:sp>
        <p:nvSpPr>
          <p:cNvPr id="261" name="Google Shape;261;p2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9" name="Google Shape;27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Changes in Earth’s magnetic field called magnetic storms create problems for compass navigation that can last up to several days at a time.</a:t>
            </a:r>
            <a:endParaRPr/>
          </a:p>
        </p:txBody>
      </p:sp>
      <p:sp>
        <p:nvSpPr>
          <p:cNvPr id="280" name="Google Shape;280;p2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8" name="Google Shape;28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Magnetic storms also cause currents to flow in the ground that invade telegraph systems and cause them to fail.</a:t>
            </a:r>
            <a:endParaRPr/>
          </a:p>
        </p:txBody>
      </p:sp>
      <p:sp>
        <p:nvSpPr>
          <p:cNvPr id="289" name="Google Shape;289;p2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6" name="Google Shape;29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August-September, 1859 Carrington-Hodgson Storm was a world-wide phenomenon that caused telegraph and cable systems to fail for many days.</a:t>
            </a:r>
            <a:endParaRPr/>
          </a:p>
        </p:txBody>
      </p:sp>
      <p:sp>
        <p:nvSpPr>
          <p:cNvPr id="297" name="Google Shape;297;p2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5" name="Google Shape;30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Over time, solar storms continued to cause upsets in a  variety of early technologies and were widely reported on the front pages of newspapers.</a:t>
            </a:r>
            <a:endParaRPr/>
          </a:p>
        </p:txBody>
      </p:sp>
      <p:sp>
        <p:nvSpPr>
          <p:cNvPr id="306" name="Google Shape;306;p2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8" name="Google Shape;31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In 1903, these intense solar disturbances even began to affect some electrical systems such as the streetcar system in Switzerland.</a:t>
            </a:r>
            <a:endParaRPr/>
          </a:p>
        </p:txBody>
      </p:sp>
      <p:sp>
        <p:nvSpPr>
          <p:cNvPr id="319" name="Google Shape;319;p2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1" name="Google Shape;33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advent of radio communications temporarily made communication possible during storms, however as the technology moved to higher frequencies, short wave radios began to fail too.</a:t>
            </a:r>
            <a:endParaRPr/>
          </a:p>
        </p:txBody>
      </p:sp>
      <p:sp>
        <p:nvSpPr>
          <p:cNvPr id="332" name="Google Shape;332;p2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Coronal mass ejections are billion-ton clods of magnetized plasma that can travel up to 3000 km/s and occasionally reach Earth in a few days.</a:t>
            </a:r>
            <a:endParaRPr/>
          </a:p>
        </p:txBody>
      </p:sp>
      <p:sp>
        <p:nvSpPr>
          <p:cNvPr id="108" name="Google Shape;108;p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0" name="Google Shape;38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Some intense solar flares and magnetic storms began to cause electric power grid failures in some limited geographic regions and powerful ground currents invaded transformers and caused them  to fail.</a:t>
            </a:r>
            <a:endParaRPr/>
          </a:p>
        </p:txBody>
      </p:sp>
      <p:sp>
        <p:nvSpPr>
          <p:cNvPr id="381" name="Google Shape;381;p3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8" name="Google Shape;388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Satellite systems were also frequently targets for the energetic particles that accompanies solar storms.</a:t>
            </a:r>
            <a:endParaRPr/>
          </a:p>
        </p:txBody>
      </p:sp>
      <p:sp>
        <p:nvSpPr>
          <p:cNvPr id="389" name="Google Shape;389;p3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Earth’s magnetic field rearranges itself and causes flows of particles to enter the polar regions causing spectacular aurora.</a:t>
            </a:r>
            <a:endParaRPr/>
          </a:p>
        </p:txBody>
      </p:sp>
      <p:sp>
        <p:nvSpPr>
          <p:cNvPr id="114" name="Google Shape;114;p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2" name="Google Shape;402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Radiation events also became a severe hazard to astronauts and high-altitude passenger flights.</a:t>
            </a:r>
            <a:endParaRPr/>
          </a:p>
        </p:txBody>
      </p:sp>
      <p:sp>
        <p:nvSpPr>
          <p:cNvPr id="403" name="Google Shape;403;p4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8" name="Google Shape;418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Were a Carrington-level storm to re-occur today, it would cause damages comparable to the costliest natural catastrophes we have experienced thus far.</a:t>
            </a:r>
            <a:endParaRPr/>
          </a:p>
        </p:txBody>
      </p:sp>
      <p:sp>
        <p:nvSpPr>
          <p:cNvPr id="419" name="Google Shape;419;p4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41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A collection of events that affect Earth are called space weather and each type leads to specific problems with our technology in space and on the ground.</a:t>
            </a:r>
            <a:endParaRPr/>
          </a:p>
        </p:txBody>
      </p:sp>
      <p:sp>
        <p:nvSpPr>
          <p:cNvPr id="120" name="Google Shape;120;p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4" name="Google Shape;16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Aurora have been observed as far back as the earliest ancient Chinese records in the first millennium BC. By the Middle Ages, they were considered to be ill-omens.</a:t>
            </a:r>
            <a:endParaRPr/>
          </a:p>
        </p:txBody>
      </p:sp>
      <p:sp>
        <p:nvSpPr>
          <p:cNvPr id="165" name="Google Shape;165;p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1" name="Google Shape;17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Generally, people were frightened of aurora and though they were celestial battles played out across the skies.</a:t>
            </a:r>
            <a:endParaRPr/>
          </a:p>
        </p:txBody>
      </p:sp>
      <p:sp>
        <p:nvSpPr>
          <p:cNvPr id="172" name="Google Shape;172;p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8" name="Google Shape;17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By the 19</a:t>
            </a:r>
            <a:r>
              <a:rPr lang="en-US" baseline="30000"/>
              <a:t>th</a:t>
            </a:r>
            <a:r>
              <a:rPr lang="en-US"/>
              <a:t> century, people were much better at artistically reproducing their many shapes so that they could be studied.</a:t>
            </a:r>
            <a:endParaRPr/>
          </a:p>
        </p:txBody>
      </p:sp>
      <p:sp>
        <p:nvSpPr>
          <p:cNvPr id="179" name="Google Shape;179;p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74" name="Google Shape;74;p5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0" name="Google Shape;80;p5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Only">
  <p:cSld name="OBJECT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4"/>
          <p:cNvSpPr txBox="1">
            <a:spLocks noGrp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1" name="Google Shape;21;p4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5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5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7" name="Google Shape;27;p4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6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6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3" name="Google Shape;33;p4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4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40" name="Google Shape;40;p4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46" name="Google Shape;46;p4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47" name="Google Shape;47;p4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9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5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9" name="Google Shape;59;p5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5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61" name="Google Shape;61;p5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67" name="Google Shape;67;p51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68" name="Google Shape;68;p5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42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4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4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4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/>
          <p:nvPr/>
        </p:nvSpPr>
        <p:spPr>
          <a:xfrm>
            <a:off x="2057400" y="685800"/>
            <a:ext cx="4664075" cy="191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omic Sans MS"/>
              <a:buNone/>
            </a:pPr>
            <a:r>
              <a:rPr lang="en-US" sz="4400" b="0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Solar Storms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omic Sans MS"/>
              <a:buNone/>
            </a:pPr>
            <a:r>
              <a:rPr lang="en-US" sz="3200" b="0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2000 years of calamity!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omic Sans MS"/>
              <a:buNone/>
            </a:pPr>
            <a:r>
              <a:rPr lang="en-US" sz="4400" b="0" i="0" u="none" strike="noStrike" cap="none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2282825" y="3811587"/>
            <a:ext cx="40197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Dr. Sten Odenwald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NASA HEAT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None/>
            </a:pPr>
            <a:endParaRPr/>
          </a:p>
        </p:txBody>
      </p:sp>
      <p:pic>
        <p:nvPicPr>
          <p:cNvPr id="95" name="Google Shape;95;p1" descr="nasa_1gal_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0" y="2819400"/>
            <a:ext cx="1612900" cy="98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800" y="3940175"/>
            <a:ext cx="1343025" cy="1344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 descr="image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62800" y="4495800"/>
            <a:ext cx="1152525" cy="115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7337" y="3048000"/>
            <a:ext cx="1698625" cy="46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"/>
          <p:cNvSpPr txBox="1"/>
          <p:nvPr/>
        </p:nvSpPr>
        <p:spPr>
          <a:xfrm>
            <a:off x="2914650" y="5405437"/>
            <a:ext cx="42354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Akenaten  1352-1336 BC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Total solar eclipse May 1338 BC</a:t>
            </a:r>
            <a:endParaRPr/>
          </a:p>
        </p:txBody>
      </p:sp>
      <p:pic>
        <p:nvPicPr>
          <p:cNvPr id="194" name="Google Shape;19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3650" y="457200"/>
            <a:ext cx="4076700" cy="4586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11" descr="Eclipse18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2825" y="1066800"/>
            <a:ext cx="4135437" cy="42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1"/>
          <p:cNvSpPr txBox="1"/>
          <p:nvPr/>
        </p:nvSpPr>
        <p:spPr>
          <a:xfrm>
            <a:off x="3505200" y="5867400"/>
            <a:ext cx="1781175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Eclipse 1836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"/>
          <p:cNvSpPr txBox="1"/>
          <p:nvPr/>
        </p:nvSpPr>
        <p:spPr>
          <a:xfrm>
            <a:off x="3505200" y="5867400"/>
            <a:ext cx="30734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First photograph,  1851</a:t>
            </a:r>
            <a:endParaRPr/>
          </a:p>
        </p:txBody>
      </p:sp>
      <p:pic>
        <p:nvPicPr>
          <p:cNvPr id="208" name="Google Shape;20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3200" y="914400"/>
            <a:ext cx="4083050" cy="3878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3"/>
          <p:cNvSpPr txBox="1"/>
          <p:nvPr/>
        </p:nvSpPr>
        <p:spPr>
          <a:xfrm>
            <a:off x="3276600" y="2590800"/>
            <a:ext cx="2408237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mes New Roman"/>
              <a:buNone/>
            </a:pPr>
            <a:r>
              <a:rPr lang="en-US" sz="4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Sunspots</a:t>
            </a:r>
            <a:endParaRPr/>
          </a:p>
        </p:txBody>
      </p:sp>
      <p:pic>
        <p:nvPicPr>
          <p:cNvPr id="215" name="Google Shape;21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457200"/>
            <a:ext cx="5867400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87" y="3752850"/>
            <a:ext cx="7718425" cy="2538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4"/>
          <p:cNvSpPr txBox="1"/>
          <p:nvPr/>
        </p:nvSpPr>
        <p:spPr>
          <a:xfrm>
            <a:off x="1828800" y="5715000"/>
            <a:ext cx="4970462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Chronicles of John of Worcester.  1128</a:t>
            </a:r>
            <a:endParaRPr/>
          </a:p>
        </p:txBody>
      </p:sp>
      <p:pic>
        <p:nvPicPr>
          <p:cNvPr id="223" name="Google Shape;22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0725" y="1981200"/>
            <a:ext cx="5162550" cy="289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800" y="914400"/>
            <a:ext cx="4724400" cy="47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5"/>
          <p:cNvSpPr txBox="1"/>
          <p:nvPr/>
        </p:nvSpPr>
        <p:spPr>
          <a:xfrm>
            <a:off x="3887787" y="6022975"/>
            <a:ext cx="2130425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Galileo ca 1612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/>
          <p:nvPr/>
        </p:nvSpPr>
        <p:spPr>
          <a:xfrm>
            <a:off x="3352800" y="5943600"/>
            <a:ext cx="3354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Johann Schroeter ca 1785</a:t>
            </a:r>
            <a:endParaRPr/>
          </a:p>
        </p:txBody>
      </p:sp>
      <p:pic>
        <p:nvPicPr>
          <p:cNvPr id="237" name="Google Shape;23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8737" y="1571625"/>
            <a:ext cx="6486525" cy="371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7800" y="904875"/>
            <a:ext cx="6488112" cy="4186237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7"/>
          <p:cNvSpPr txBox="1"/>
          <p:nvPr/>
        </p:nvSpPr>
        <p:spPr>
          <a:xfrm>
            <a:off x="3657600" y="5867400"/>
            <a:ext cx="1884362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Langley 1871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8"/>
          <p:cNvSpPr txBox="1"/>
          <p:nvPr/>
        </p:nvSpPr>
        <p:spPr>
          <a:xfrm>
            <a:off x="2895600" y="5943600"/>
            <a:ext cx="3567112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Heinrich Schwabe  ca 1843</a:t>
            </a:r>
            <a:endParaRPr/>
          </a:p>
        </p:txBody>
      </p:sp>
      <p:pic>
        <p:nvPicPr>
          <p:cNvPr id="251" name="Google Shape;25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990600"/>
            <a:ext cx="8229600" cy="46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19" descr="Cycle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228600"/>
            <a:ext cx="85344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8337" y="1308100"/>
            <a:ext cx="5267325" cy="424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"/>
          <p:cNvSpPr txBox="1"/>
          <p:nvPr/>
        </p:nvSpPr>
        <p:spPr>
          <a:xfrm>
            <a:off x="1295400" y="990600"/>
            <a:ext cx="59514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Ingredients for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turning sunspots into Calamity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4" name="Google Shape;264;p20"/>
          <p:cNvSpPr txBox="1"/>
          <p:nvPr/>
        </p:nvSpPr>
        <p:spPr>
          <a:xfrm>
            <a:off x="3352800" y="2743200"/>
            <a:ext cx="1860550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800"/>
              <a:buFont typeface="Times New Roman"/>
              <a:buNone/>
            </a:pPr>
            <a:r>
              <a:rPr lang="en-US" sz="4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People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5" name="Google Shape;26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3802062"/>
            <a:ext cx="3429000" cy="2601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1"/>
          <p:cNvSpPr txBox="1"/>
          <p:nvPr/>
        </p:nvSpPr>
        <p:spPr>
          <a:xfrm>
            <a:off x="304800" y="381000"/>
            <a:ext cx="85950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 sz="36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Ingredients for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 sz="36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turning sunspots into Calamity.</a:t>
            </a:r>
            <a:endParaRPr sz="2400" b="0" i="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1" name="Google Shape;271;p21"/>
          <p:cNvSpPr txBox="1"/>
          <p:nvPr/>
        </p:nvSpPr>
        <p:spPr>
          <a:xfrm>
            <a:off x="3090847" y="1981200"/>
            <a:ext cx="3776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800"/>
              <a:buFont typeface="Times New Roman"/>
              <a:buNone/>
            </a:pPr>
            <a:r>
              <a:rPr lang="en-US" sz="4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Technology</a:t>
            </a:r>
            <a:endParaRPr/>
          </a:p>
        </p:txBody>
      </p:sp>
      <p:pic>
        <p:nvPicPr>
          <p:cNvPr id="272" name="Google Shape;27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2438400"/>
            <a:ext cx="2509837" cy="2262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00" y="4800600"/>
            <a:ext cx="2509837" cy="1827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90875" y="3465512"/>
            <a:ext cx="2881312" cy="247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3200" y="2781300"/>
            <a:ext cx="2171700" cy="173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26187" y="4773612"/>
            <a:ext cx="2625725" cy="172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2"/>
          <p:cNvSpPr txBox="1"/>
          <p:nvPr/>
        </p:nvSpPr>
        <p:spPr>
          <a:xfrm>
            <a:off x="2244725" y="212725"/>
            <a:ext cx="4916487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mes New Roman"/>
              <a:buNone/>
            </a:pPr>
            <a:r>
              <a:rPr lang="en-US" sz="48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Magnetic Compass</a:t>
            </a:r>
            <a:endParaRPr/>
          </a:p>
        </p:txBody>
      </p:sp>
      <p:pic>
        <p:nvPicPr>
          <p:cNvPr id="283" name="Google Shape;28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650" y="2743200"/>
            <a:ext cx="3128962" cy="234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2175" y="1427162"/>
            <a:ext cx="4114800" cy="229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02175" y="4191000"/>
            <a:ext cx="4114800" cy="244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9800" y="1274762"/>
            <a:ext cx="4549775" cy="314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3" descr="TelegraphCircui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41562" y="4800600"/>
            <a:ext cx="4286250" cy="1858962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3"/>
          <p:cNvSpPr txBox="1"/>
          <p:nvPr/>
        </p:nvSpPr>
        <p:spPr>
          <a:xfrm>
            <a:off x="2917825" y="304800"/>
            <a:ext cx="3319462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 sz="36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Telegraph circuit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4"/>
          <p:cNvSpPr txBox="1"/>
          <p:nvPr/>
        </p:nvSpPr>
        <p:spPr>
          <a:xfrm>
            <a:off x="2819400" y="282575"/>
            <a:ext cx="3740150" cy="58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en-US" sz="32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1859 Superstorm</a:t>
            </a:r>
            <a:endParaRPr/>
          </a:p>
        </p:txBody>
      </p:sp>
      <p:pic>
        <p:nvPicPr>
          <p:cNvPr id="300" name="Google Shape;300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12954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525" y="4379912"/>
            <a:ext cx="3571875" cy="221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86400" y="3048000"/>
            <a:ext cx="3062287" cy="1887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5" descr="News18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90812" y="1685925"/>
            <a:ext cx="3762375" cy="348615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5"/>
          <p:cNvSpPr txBox="1"/>
          <p:nvPr/>
        </p:nvSpPr>
        <p:spPr>
          <a:xfrm>
            <a:off x="3505200" y="5867400"/>
            <a:ext cx="1581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NYT  1881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26" descr="News18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062" y="1423987"/>
            <a:ext cx="4333875" cy="401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6"/>
          <p:cNvSpPr txBox="1"/>
          <p:nvPr/>
        </p:nvSpPr>
        <p:spPr>
          <a:xfrm>
            <a:off x="3505200" y="5867400"/>
            <a:ext cx="1581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NYT  1882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27" descr="1903New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9362" y="1200150"/>
            <a:ext cx="4105275" cy="44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27"/>
          <p:cNvSpPr txBox="1"/>
          <p:nvPr/>
        </p:nvSpPr>
        <p:spPr>
          <a:xfrm>
            <a:off x="3505200" y="5867400"/>
            <a:ext cx="1581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NYT  1903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28" descr="News19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5550" y="1233487"/>
            <a:ext cx="4152900" cy="439102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28"/>
          <p:cNvSpPr txBox="1"/>
          <p:nvPr/>
        </p:nvSpPr>
        <p:spPr>
          <a:xfrm>
            <a:off x="3505200" y="5867400"/>
            <a:ext cx="1581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NYT  1909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29" descr="1915WirelessRadi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1371600"/>
            <a:ext cx="8496300" cy="513397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9"/>
          <p:cNvSpPr txBox="1"/>
          <p:nvPr/>
        </p:nvSpPr>
        <p:spPr>
          <a:xfrm>
            <a:off x="2359025" y="120650"/>
            <a:ext cx="442595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Times New Roman"/>
              <a:buNone/>
            </a:pPr>
            <a:r>
              <a:rPr lang="en-US" sz="40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Wireless radio, 1915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41412"/>
            <a:ext cx="9144000" cy="457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30" descr="News19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387" y="1219200"/>
            <a:ext cx="7367587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0"/>
          <p:cNvSpPr txBox="1"/>
          <p:nvPr/>
        </p:nvSpPr>
        <p:spPr>
          <a:xfrm>
            <a:off x="3505200" y="5867400"/>
            <a:ext cx="1581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NYT  1915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31" descr="1920RadioManufactur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9600"/>
            <a:ext cx="9105900" cy="482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1"/>
          <p:cNvSpPr txBox="1"/>
          <p:nvPr/>
        </p:nvSpPr>
        <p:spPr>
          <a:xfrm>
            <a:off x="2693987" y="5873750"/>
            <a:ext cx="3717925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Radio assembly line ca 1925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990600"/>
            <a:ext cx="7772400" cy="2894012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32"/>
          <p:cNvSpPr txBox="1"/>
          <p:nvPr/>
        </p:nvSpPr>
        <p:spPr>
          <a:xfrm>
            <a:off x="3505200" y="5867400"/>
            <a:ext cx="1581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NYT  1930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33" descr="News19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" y="1981200"/>
            <a:ext cx="7239000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3"/>
          <p:cNvSpPr txBox="1"/>
          <p:nvPr/>
        </p:nvSpPr>
        <p:spPr>
          <a:xfrm>
            <a:off x="3505200" y="5867400"/>
            <a:ext cx="1581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NYT  1940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4"/>
          <p:cNvSpPr txBox="1"/>
          <p:nvPr/>
        </p:nvSpPr>
        <p:spPr>
          <a:xfrm>
            <a:off x="3505200" y="5867400"/>
            <a:ext cx="1581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NYT  1956</a:t>
            </a:r>
            <a:endParaRPr/>
          </a:p>
        </p:txBody>
      </p:sp>
      <p:pic>
        <p:nvPicPr>
          <p:cNvPr id="365" name="Google Shape;36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7800" y="1116012"/>
            <a:ext cx="6096000" cy="4513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5"/>
          <p:cNvSpPr txBox="1"/>
          <p:nvPr/>
        </p:nvSpPr>
        <p:spPr>
          <a:xfrm>
            <a:off x="796925" y="1524000"/>
            <a:ext cx="7483475" cy="304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en-US" sz="32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During the Space Age,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endParaRPr sz="3200" b="0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en-US" sz="32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Reporting has been sporadic and superficial.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endParaRPr sz="3200" b="0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en-US" sz="32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Few specific incidents reported,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imes New Roman"/>
              <a:buNone/>
            </a:pPr>
            <a:r>
              <a:rPr lang="en-US" sz="32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but there have been notable exceptions: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790575"/>
            <a:ext cx="84582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9200" y="2895600"/>
            <a:ext cx="7239000" cy="177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36"/>
          <p:cNvSpPr txBox="1"/>
          <p:nvPr/>
        </p:nvSpPr>
        <p:spPr>
          <a:xfrm>
            <a:off x="3505200" y="5867400"/>
            <a:ext cx="1581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NYT  1978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7"/>
          <p:cNvSpPr txBox="1"/>
          <p:nvPr/>
        </p:nvSpPr>
        <p:spPr>
          <a:xfrm>
            <a:off x="4343400" y="4695825"/>
            <a:ext cx="4416425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imes New Roman"/>
              <a:buNone/>
            </a:pPr>
            <a:r>
              <a:rPr lang="en-US" sz="36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Quebec Blackout 1989</a:t>
            </a:r>
            <a:endParaRPr/>
          </a:p>
        </p:txBody>
      </p:sp>
      <p:pic>
        <p:nvPicPr>
          <p:cNvPr id="384" name="Google Shape;38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800" y="152400"/>
            <a:ext cx="6276975" cy="343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262" y="3709987"/>
            <a:ext cx="3895725" cy="261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8"/>
          <p:cNvSpPr txBox="1"/>
          <p:nvPr/>
        </p:nvSpPr>
        <p:spPr>
          <a:xfrm>
            <a:off x="1981200" y="5791200"/>
            <a:ext cx="5903912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imes New Roman"/>
              <a:buNone/>
            </a:pPr>
            <a:r>
              <a:rPr lang="en-US" sz="36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Canadian Anik Satellites  1994</a:t>
            </a:r>
            <a:endParaRPr/>
          </a:p>
        </p:txBody>
      </p:sp>
      <p:pic>
        <p:nvPicPr>
          <p:cNvPr id="392" name="Google Shape;39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533400"/>
            <a:ext cx="5943600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9"/>
          <p:cNvSpPr txBox="1"/>
          <p:nvPr/>
        </p:nvSpPr>
        <p:spPr>
          <a:xfrm>
            <a:off x="1493837" y="5910262"/>
            <a:ext cx="6205537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Galaxy IV - Pager Satellite Outrage, 1998</a:t>
            </a:r>
            <a:endParaRPr/>
          </a:p>
        </p:txBody>
      </p:sp>
      <p:pic>
        <p:nvPicPr>
          <p:cNvPr id="398" name="Google Shape;398;p39" descr="http://articles.chicagotribune.com/images/pixe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79450"/>
            <a:ext cx="9525" cy="9525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39"/>
          <p:cNvSpPr txBox="1"/>
          <p:nvPr/>
        </p:nvSpPr>
        <p:spPr>
          <a:xfrm>
            <a:off x="1298575" y="357187"/>
            <a:ext cx="6596062" cy="544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imes New Roman"/>
              <a:buNone/>
            </a:pPr>
            <a:r>
              <a:rPr lang="en-US" sz="3600" b="1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Satellite Outage Felt By Millions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endParaRPr sz="2400" b="1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 Just Pagers Were Affected As Radio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TV Networks And Various Other Businesses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Using Galaxy IV Scrambled To Stay Connected.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endParaRPr sz="2400" b="1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None/>
            </a:pPr>
            <a:r>
              <a:rPr lang="en-US" sz="1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“A satellite spinning aimlessly in space turned vital high-tech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None/>
            </a:pPr>
            <a:r>
              <a:rPr lang="en-US" sz="1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equipment across the country into useless plastic Wednesday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None/>
            </a:pPr>
            <a:r>
              <a:rPr lang="en-US" sz="1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threatened to slow the forward surge of the Information Age.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None/>
            </a:pPr>
            <a:r>
              <a:rPr lang="en-US" sz="1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Computer failure aboard the Galaxy IV telecommunications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None/>
            </a:pPr>
            <a:r>
              <a:rPr lang="en-US" sz="1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satellite sent hospitals, radio and television networks, businesses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None/>
            </a:pPr>
            <a:r>
              <a:rPr lang="en-US" sz="1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big and small, and millions of ordinary people scrambling to find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None/>
            </a:pPr>
            <a:r>
              <a:rPr lang="en-US" sz="1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alternatives to pagers, automated tellers and other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None/>
            </a:pPr>
            <a:r>
              <a:rPr lang="en-US" sz="1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satellite - dependent equipment.”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</a:pPr>
            <a:endParaRPr sz="1800" b="0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imes New Roman"/>
              <a:buNone/>
            </a:pPr>
            <a:r>
              <a:rPr lang="en-US" sz="18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– Chicago Tribune, May 21, 1998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4" descr="AuroraUSA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947737"/>
            <a:ext cx="7620000" cy="496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0"/>
          <p:cNvSpPr txBox="1"/>
          <p:nvPr/>
        </p:nvSpPr>
        <p:spPr>
          <a:xfrm>
            <a:off x="6443662" y="187325"/>
            <a:ext cx="2320925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Radiation Effects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(100 Rem=1 Sv)</a:t>
            </a:r>
            <a:endParaRPr/>
          </a:p>
        </p:txBody>
      </p:sp>
      <p:pic>
        <p:nvPicPr>
          <p:cNvPr id="406" name="Google Shape;40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075" y="180975"/>
            <a:ext cx="3505200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62400" y="207962"/>
            <a:ext cx="2362200" cy="25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4875" y="3838575"/>
            <a:ext cx="3219450" cy="215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29400" y="1371600"/>
            <a:ext cx="1951037" cy="130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4400" y="3981450"/>
            <a:ext cx="2495550" cy="1871662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40"/>
          <p:cNvSpPr txBox="1"/>
          <p:nvPr/>
        </p:nvSpPr>
        <p:spPr>
          <a:xfrm>
            <a:off x="1295400" y="6172200"/>
            <a:ext cx="1465262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0.4 rem/yr</a:t>
            </a:r>
            <a:endParaRPr/>
          </a:p>
        </p:txBody>
      </p:sp>
      <p:sp>
        <p:nvSpPr>
          <p:cNvPr id="412" name="Google Shape;412;p40"/>
          <p:cNvSpPr txBox="1"/>
          <p:nvPr/>
        </p:nvSpPr>
        <p:spPr>
          <a:xfrm>
            <a:off x="4349750" y="6172200"/>
            <a:ext cx="4586287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0.002 rem/flight (Crew=0.2 rem/yr)</a:t>
            </a:r>
            <a:endParaRPr/>
          </a:p>
        </p:txBody>
      </p:sp>
      <p:sp>
        <p:nvSpPr>
          <p:cNvPr id="413" name="Google Shape;413;p40"/>
          <p:cNvSpPr txBox="1"/>
          <p:nvPr/>
        </p:nvSpPr>
        <p:spPr>
          <a:xfrm>
            <a:off x="914400" y="3122612"/>
            <a:ext cx="1874837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0.2 rem/flight</a:t>
            </a:r>
            <a:endParaRPr/>
          </a:p>
        </p:txBody>
      </p:sp>
      <p:sp>
        <p:nvSpPr>
          <p:cNvPr id="414" name="Google Shape;414;p40"/>
          <p:cNvSpPr txBox="1"/>
          <p:nvPr/>
        </p:nvSpPr>
        <p:spPr>
          <a:xfrm>
            <a:off x="4089400" y="3048000"/>
            <a:ext cx="21653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0.5 rem/mission</a:t>
            </a:r>
            <a:endParaRPr/>
          </a:p>
        </p:txBody>
      </p:sp>
      <p:sp>
        <p:nvSpPr>
          <p:cNvPr id="415" name="Google Shape;415;p40"/>
          <p:cNvSpPr txBox="1"/>
          <p:nvPr/>
        </p:nvSpPr>
        <p:spPr>
          <a:xfrm>
            <a:off x="6829425" y="2889250"/>
            <a:ext cx="20891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50 rem/mission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1"/>
          <p:cNvSpPr txBox="1"/>
          <p:nvPr/>
        </p:nvSpPr>
        <p:spPr>
          <a:xfrm>
            <a:off x="1828800" y="228600"/>
            <a:ext cx="5094287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Other large economic events…</a:t>
            </a:r>
            <a:endParaRPr/>
          </a:p>
        </p:txBody>
      </p:sp>
      <p:sp>
        <p:nvSpPr>
          <p:cNvPr id="422" name="Google Shape;422;p41"/>
          <p:cNvSpPr txBox="1"/>
          <p:nvPr/>
        </p:nvSpPr>
        <p:spPr>
          <a:xfrm>
            <a:off x="1219200" y="1066800"/>
            <a:ext cx="7315200" cy="5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San Francisco Earthquake.......1906…………$ 500 billion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</a:pPr>
            <a:endParaRPr sz="2000" b="0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FFFF00"/>
                </a:solidFill>
              </a:rPr>
              <a:t>California</a:t>
            </a:r>
            <a:r>
              <a:rPr lang="en-US" sz="2000" b="0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Santa Anna Fire 2025……………..$ 250 billion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</a:pPr>
            <a:endParaRPr sz="2000" b="0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Hurricane Katrina………………2005……..….$ 120 billion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</a:pPr>
            <a:endParaRPr sz="2000" b="0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Annual loss from electricity interruptions…….$   80 billion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North American Power Grid Blackout…….....$    30 billion/day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GEO satellite revenue loss………………..…..$ &gt;25 billion</a:t>
            </a:r>
            <a:r>
              <a:rPr lang="en-US" sz="2000" b="0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</a:pPr>
            <a:endParaRPr sz="2000" b="0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Blackout of East Coast.............1965……..….$   10 billion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</a:pPr>
            <a:endParaRPr sz="2000" b="0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Mt Lassen Volcanic Eruption…1915……..….$     5 billion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None/>
            </a:pPr>
            <a:endParaRPr sz="2000" b="0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Quebec Blackout………………1989…………$     2 billion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 txBox="1"/>
          <p:nvPr/>
        </p:nvSpPr>
        <p:spPr>
          <a:xfrm>
            <a:off x="3048000" y="152400"/>
            <a:ext cx="2638425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Space Weather</a:t>
            </a:r>
            <a:endParaRPr/>
          </a:p>
        </p:txBody>
      </p:sp>
      <p:sp>
        <p:nvSpPr>
          <p:cNvPr id="123" name="Google Shape;123;p5"/>
          <p:cNvSpPr txBox="1"/>
          <p:nvPr/>
        </p:nvSpPr>
        <p:spPr>
          <a:xfrm>
            <a:off x="152400" y="1371600"/>
            <a:ext cx="16319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Solar Wind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Coronal Holes</a:t>
            </a:r>
            <a:endParaRPr/>
          </a:p>
        </p:txBody>
      </p:sp>
      <p:sp>
        <p:nvSpPr>
          <p:cNvPr id="124" name="Google Shape;124;p5"/>
          <p:cNvSpPr txBox="1"/>
          <p:nvPr/>
        </p:nvSpPr>
        <p:spPr>
          <a:xfrm>
            <a:off x="3962400" y="1295400"/>
            <a:ext cx="14160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Solar Flares</a:t>
            </a:r>
            <a:endParaRPr/>
          </a:p>
        </p:txBody>
      </p:sp>
      <p:sp>
        <p:nvSpPr>
          <p:cNvPr id="125" name="Google Shape;125;p5"/>
          <p:cNvSpPr txBox="1"/>
          <p:nvPr/>
        </p:nvSpPr>
        <p:spPr>
          <a:xfrm>
            <a:off x="6080125" y="1255712"/>
            <a:ext cx="25844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Coronal Mass Ejections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2133600" y="1371600"/>
            <a:ext cx="9461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Cosmic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Rays</a:t>
            </a:r>
            <a:endParaRPr/>
          </a:p>
        </p:txBody>
      </p:sp>
      <p:sp>
        <p:nvSpPr>
          <p:cNvPr id="127" name="Google Shape;127;p5"/>
          <p:cNvSpPr txBox="1"/>
          <p:nvPr/>
        </p:nvSpPr>
        <p:spPr>
          <a:xfrm>
            <a:off x="5181600" y="609600"/>
            <a:ext cx="19462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Solar Storms</a:t>
            </a:r>
            <a:endParaRPr/>
          </a:p>
        </p:txBody>
      </p:sp>
      <p:sp>
        <p:nvSpPr>
          <p:cNvPr id="128" name="Google Shape;128;p5"/>
          <p:cNvSpPr txBox="1"/>
          <p:nvPr/>
        </p:nvSpPr>
        <p:spPr>
          <a:xfrm>
            <a:off x="838200" y="688975"/>
            <a:ext cx="228758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‘Bad Hair Days’</a:t>
            </a:r>
            <a:endParaRPr/>
          </a:p>
        </p:txBody>
      </p:sp>
      <p:sp>
        <p:nvSpPr>
          <p:cNvPr id="129" name="Google Shape;129;p5"/>
          <p:cNvSpPr txBox="1"/>
          <p:nvPr/>
        </p:nvSpPr>
        <p:spPr>
          <a:xfrm>
            <a:off x="6324600" y="4495800"/>
            <a:ext cx="11112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 SPEs</a:t>
            </a:r>
            <a:endParaRPr/>
          </a:p>
        </p:txBody>
      </p:sp>
      <p:sp>
        <p:nvSpPr>
          <p:cNvPr id="130" name="Google Shape;130;p5"/>
          <p:cNvSpPr txBox="1"/>
          <p:nvPr/>
        </p:nvSpPr>
        <p:spPr>
          <a:xfrm>
            <a:off x="7848600" y="4495800"/>
            <a:ext cx="7556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SPEs</a:t>
            </a:r>
            <a:endParaRPr/>
          </a:p>
        </p:txBody>
      </p:sp>
      <p:sp>
        <p:nvSpPr>
          <p:cNvPr id="131" name="Google Shape;131;p5"/>
          <p:cNvSpPr txBox="1"/>
          <p:nvPr/>
        </p:nvSpPr>
        <p:spPr>
          <a:xfrm>
            <a:off x="3429000" y="3657600"/>
            <a:ext cx="1416050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Ionosphere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disruption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and Heating</a:t>
            </a:r>
            <a:endParaRPr/>
          </a:p>
        </p:txBody>
      </p:sp>
      <p:sp>
        <p:nvSpPr>
          <p:cNvPr id="132" name="Google Shape;132;p5"/>
          <p:cNvSpPr txBox="1"/>
          <p:nvPr/>
        </p:nvSpPr>
        <p:spPr>
          <a:xfrm>
            <a:off x="3733800" y="2133600"/>
            <a:ext cx="844550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X-rays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8 min.</a:t>
            </a:r>
            <a:endParaRPr/>
          </a:p>
        </p:txBody>
      </p:sp>
      <p:sp>
        <p:nvSpPr>
          <p:cNvPr id="133" name="Google Shape;133;p5"/>
          <p:cNvSpPr txBox="1"/>
          <p:nvPr/>
        </p:nvSpPr>
        <p:spPr>
          <a:xfrm>
            <a:off x="4724400" y="2133600"/>
            <a:ext cx="1149350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Energetic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Particles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~1-hr</a:t>
            </a:r>
            <a:endParaRPr/>
          </a:p>
        </p:txBody>
      </p:sp>
      <p:sp>
        <p:nvSpPr>
          <p:cNvPr id="134" name="Google Shape;134;p5"/>
          <p:cNvSpPr txBox="1"/>
          <p:nvPr/>
        </p:nvSpPr>
        <p:spPr>
          <a:xfrm>
            <a:off x="3124200" y="6096000"/>
            <a:ext cx="16700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GPS problems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Satellite drag</a:t>
            </a:r>
            <a:endParaRPr/>
          </a:p>
        </p:txBody>
      </p:sp>
      <p:sp>
        <p:nvSpPr>
          <p:cNvPr id="135" name="Google Shape;135;p5"/>
          <p:cNvSpPr txBox="1"/>
          <p:nvPr/>
        </p:nvSpPr>
        <p:spPr>
          <a:xfrm>
            <a:off x="6324600" y="2133600"/>
            <a:ext cx="26162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Plasma + magnetic field</a:t>
            </a:r>
            <a:endParaRPr/>
          </a:p>
        </p:txBody>
      </p:sp>
      <p:sp>
        <p:nvSpPr>
          <p:cNvPr id="136" name="Google Shape;136;p5"/>
          <p:cNvSpPr txBox="1"/>
          <p:nvPr/>
        </p:nvSpPr>
        <p:spPr>
          <a:xfrm>
            <a:off x="6705600" y="2971800"/>
            <a:ext cx="17716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14-hr to  4 days</a:t>
            </a:r>
            <a:endParaRPr/>
          </a:p>
        </p:txBody>
      </p:sp>
      <p:sp>
        <p:nvSpPr>
          <p:cNvPr id="137" name="Google Shape;137;p5"/>
          <p:cNvSpPr txBox="1"/>
          <p:nvPr/>
        </p:nvSpPr>
        <p:spPr>
          <a:xfrm>
            <a:off x="6400800" y="3733800"/>
            <a:ext cx="25146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Geomagnetic Storms</a:t>
            </a:r>
            <a:endParaRPr/>
          </a:p>
        </p:txBody>
      </p:sp>
      <p:sp>
        <p:nvSpPr>
          <p:cNvPr id="138" name="Google Shape;138;p5"/>
          <p:cNvSpPr txBox="1"/>
          <p:nvPr/>
        </p:nvSpPr>
        <p:spPr>
          <a:xfrm>
            <a:off x="7543800" y="5334000"/>
            <a:ext cx="12509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Satellite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Anomalies</a:t>
            </a:r>
            <a:endParaRPr/>
          </a:p>
        </p:txBody>
      </p:sp>
      <p:sp>
        <p:nvSpPr>
          <p:cNvPr id="139" name="Google Shape;139;p5"/>
          <p:cNvSpPr txBox="1"/>
          <p:nvPr/>
        </p:nvSpPr>
        <p:spPr>
          <a:xfrm>
            <a:off x="6477000" y="6248400"/>
            <a:ext cx="23304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Power Grid problems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GLEs</a:t>
            </a:r>
            <a:endParaRPr/>
          </a:p>
        </p:txBody>
      </p:sp>
      <p:sp>
        <p:nvSpPr>
          <p:cNvPr id="140" name="Google Shape;140;p5"/>
          <p:cNvSpPr txBox="1"/>
          <p:nvPr/>
        </p:nvSpPr>
        <p:spPr>
          <a:xfrm>
            <a:off x="1828800" y="5334000"/>
            <a:ext cx="12509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Satellite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Anomalies</a:t>
            </a:r>
            <a:endParaRPr/>
          </a:p>
        </p:txBody>
      </p:sp>
      <p:sp>
        <p:nvSpPr>
          <p:cNvPr id="141" name="Google Shape;141;p5"/>
          <p:cNvSpPr txBox="1"/>
          <p:nvPr/>
        </p:nvSpPr>
        <p:spPr>
          <a:xfrm>
            <a:off x="4876800" y="5334000"/>
            <a:ext cx="12509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Satellite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Anomalies</a:t>
            </a:r>
            <a:endParaRPr/>
          </a:p>
        </p:txBody>
      </p:sp>
      <p:sp>
        <p:nvSpPr>
          <p:cNvPr id="142" name="Google Shape;142;p5"/>
          <p:cNvSpPr txBox="1"/>
          <p:nvPr/>
        </p:nvSpPr>
        <p:spPr>
          <a:xfrm>
            <a:off x="152400" y="3733800"/>
            <a:ext cx="1600200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Milder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Geomagnetic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Storms</a:t>
            </a:r>
            <a:endParaRPr/>
          </a:p>
        </p:txBody>
      </p:sp>
      <p:cxnSp>
        <p:nvCxnSpPr>
          <p:cNvPr id="143" name="Google Shape;143;p5"/>
          <p:cNvCxnSpPr/>
          <p:nvPr/>
        </p:nvCxnSpPr>
        <p:spPr>
          <a:xfrm>
            <a:off x="914400" y="2133600"/>
            <a:ext cx="0" cy="13716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4" name="Google Shape;144;p5"/>
          <p:cNvCxnSpPr/>
          <p:nvPr/>
        </p:nvCxnSpPr>
        <p:spPr>
          <a:xfrm flipH="1">
            <a:off x="2438400" y="2133600"/>
            <a:ext cx="76200" cy="30480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5" name="Google Shape;145;p5"/>
          <p:cNvCxnSpPr/>
          <p:nvPr/>
        </p:nvCxnSpPr>
        <p:spPr>
          <a:xfrm flipH="1">
            <a:off x="4267200" y="1676400"/>
            <a:ext cx="152400" cy="3810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6" name="Google Shape;146;p5"/>
          <p:cNvCxnSpPr/>
          <p:nvPr/>
        </p:nvCxnSpPr>
        <p:spPr>
          <a:xfrm>
            <a:off x="4953000" y="1676400"/>
            <a:ext cx="228600" cy="3810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7" name="Google Shape;147;p5"/>
          <p:cNvCxnSpPr/>
          <p:nvPr/>
        </p:nvCxnSpPr>
        <p:spPr>
          <a:xfrm>
            <a:off x="4114800" y="3352800"/>
            <a:ext cx="0" cy="3048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8" name="Google Shape;148;p5"/>
          <p:cNvCxnSpPr/>
          <p:nvPr/>
        </p:nvCxnSpPr>
        <p:spPr>
          <a:xfrm flipH="1">
            <a:off x="3886200" y="4724400"/>
            <a:ext cx="76200" cy="12954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9" name="Google Shape;149;p5"/>
          <p:cNvCxnSpPr/>
          <p:nvPr/>
        </p:nvCxnSpPr>
        <p:spPr>
          <a:xfrm>
            <a:off x="5257800" y="3581400"/>
            <a:ext cx="76200" cy="15240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50" name="Google Shape;150;p5"/>
          <p:cNvCxnSpPr/>
          <p:nvPr/>
        </p:nvCxnSpPr>
        <p:spPr>
          <a:xfrm>
            <a:off x="7162800" y="1676400"/>
            <a:ext cx="152400" cy="3810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51" name="Google Shape;151;p5"/>
          <p:cNvCxnSpPr/>
          <p:nvPr/>
        </p:nvCxnSpPr>
        <p:spPr>
          <a:xfrm>
            <a:off x="7467600" y="2514600"/>
            <a:ext cx="0" cy="3810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52" name="Google Shape;152;p5"/>
          <p:cNvCxnSpPr/>
          <p:nvPr/>
        </p:nvCxnSpPr>
        <p:spPr>
          <a:xfrm>
            <a:off x="7467600" y="3352800"/>
            <a:ext cx="0" cy="3810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53" name="Google Shape;153;p5"/>
          <p:cNvCxnSpPr/>
          <p:nvPr/>
        </p:nvCxnSpPr>
        <p:spPr>
          <a:xfrm flipH="1">
            <a:off x="7010400" y="4191000"/>
            <a:ext cx="152400" cy="3048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54" name="Google Shape;154;p5"/>
          <p:cNvCxnSpPr/>
          <p:nvPr/>
        </p:nvCxnSpPr>
        <p:spPr>
          <a:xfrm>
            <a:off x="7924800" y="4114800"/>
            <a:ext cx="228600" cy="3048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55" name="Google Shape;155;p5"/>
          <p:cNvCxnSpPr/>
          <p:nvPr/>
        </p:nvCxnSpPr>
        <p:spPr>
          <a:xfrm>
            <a:off x="6858000" y="4953000"/>
            <a:ext cx="0" cy="11430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56" name="Google Shape;156;p5"/>
          <p:cNvCxnSpPr/>
          <p:nvPr/>
        </p:nvCxnSpPr>
        <p:spPr>
          <a:xfrm>
            <a:off x="8153400" y="6019800"/>
            <a:ext cx="0" cy="2286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57" name="Google Shape;157;p5"/>
          <p:cNvCxnSpPr/>
          <p:nvPr/>
        </p:nvCxnSpPr>
        <p:spPr>
          <a:xfrm>
            <a:off x="8229600" y="4876800"/>
            <a:ext cx="0" cy="4572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58" name="Google Shape;158;p5"/>
          <p:cNvCxnSpPr/>
          <p:nvPr/>
        </p:nvCxnSpPr>
        <p:spPr>
          <a:xfrm flipH="1">
            <a:off x="5029200" y="1143000"/>
            <a:ext cx="685800" cy="1524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59" name="Google Shape;159;p5"/>
          <p:cNvCxnSpPr/>
          <p:nvPr/>
        </p:nvCxnSpPr>
        <p:spPr>
          <a:xfrm>
            <a:off x="6248400" y="1143000"/>
            <a:ext cx="762000" cy="1524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60" name="Google Shape;160;p5"/>
          <p:cNvCxnSpPr/>
          <p:nvPr/>
        </p:nvCxnSpPr>
        <p:spPr>
          <a:xfrm flipH="1">
            <a:off x="1524000" y="1143000"/>
            <a:ext cx="304800" cy="2286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61" name="Google Shape;161;p5"/>
          <p:cNvCxnSpPr/>
          <p:nvPr/>
        </p:nvCxnSpPr>
        <p:spPr>
          <a:xfrm>
            <a:off x="1905000" y="1143000"/>
            <a:ext cx="381000" cy="22860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6" descr="Aurora15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4962" y="1366837"/>
            <a:ext cx="5934075" cy="4124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6"/>
          <p:cNvSpPr txBox="1"/>
          <p:nvPr/>
        </p:nvSpPr>
        <p:spPr>
          <a:xfrm>
            <a:off x="3505200" y="5867400"/>
            <a:ext cx="2486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Nuremberg</a:t>
            </a: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1561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7" descr="AuroraB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1437" y="1714500"/>
            <a:ext cx="6459537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7"/>
          <p:cNvSpPr txBox="1"/>
          <p:nvPr/>
        </p:nvSpPr>
        <p:spPr>
          <a:xfrm>
            <a:off x="3505200" y="5867400"/>
            <a:ext cx="144145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Aurora …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8" descr="Aurora18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895350"/>
            <a:ext cx="7620000" cy="506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8"/>
          <p:cNvSpPr txBox="1"/>
          <p:nvPr/>
        </p:nvSpPr>
        <p:spPr>
          <a:xfrm>
            <a:off x="3506787" y="6097587"/>
            <a:ext cx="1749425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Aurora 1839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"/>
          <p:cNvSpPr txBox="1"/>
          <p:nvPr/>
        </p:nvSpPr>
        <p:spPr>
          <a:xfrm>
            <a:off x="3048000" y="2133600"/>
            <a:ext cx="3287712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Times New Roman"/>
              <a:buNone/>
            </a:pPr>
            <a:r>
              <a:rPr lang="en-US" sz="7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Sun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808080"/>
      </a:dk1>
      <a:lt1>
        <a:srgbClr val="FF0000"/>
      </a:lt1>
      <a:dk2>
        <a:srgbClr val="000000"/>
      </a:dk2>
      <a:lt2>
        <a:srgbClr val="FF3300"/>
      </a:lt2>
      <a:accent1>
        <a:srgbClr val="003300"/>
      </a:accent1>
      <a:accent2>
        <a:srgbClr val="3333CC"/>
      </a:accent2>
      <a:accent3>
        <a:srgbClr val="AAAAAA"/>
      </a:accent3>
      <a:accent4>
        <a:srgbClr val="DA0000"/>
      </a:accent4>
      <a:accent5>
        <a:srgbClr val="AAADA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1196</Words>
  <Application>Microsoft Macintosh PowerPoint</Application>
  <PresentationFormat>On-screen Show (4:3)</PresentationFormat>
  <Paragraphs>183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Comic Sans MS</vt:lpstr>
      <vt:lpstr>Times New Roman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odenwald</dc:creator>
  <cp:lastModifiedBy>Milotte, Christina  (GSFC-670.0)[ADNET SYSTEMS INC]</cp:lastModifiedBy>
  <cp:revision>1</cp:revision>
  <dcterms:created xsi:type="dcterms:W3CDTF">2002-10-17T13:15:32Z</dcterms:created>
  <dcterms:modified xsi:type="dcterms:W3CDTF">2025-02-25T15:30:45Z</dcterms:modified>
</cp:coreProperties>
</file>