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Hpk4QGTu3MQEcld7IGKZ/2ZjJ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Originally prepared for National Institute of Aerospace. Northern Virginia Astronomy Club, Fairfax, VA, April 12, 2015. Updated Feb 19, 2025.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earliest sighting of a total solar eclipse may have been at the time of Pharaoh Akhenaten, who originated the worship of a single god: Aten the sun disk.</a:t>
            </a:r>
            <a:endParaRPr/>
          </a:p>
        </p:txBody>
      </p:sp>
      <p:sp>
        <p:nvSpPr>
          <p:cNvPr id="191" name="Google Shape;191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Almost no one bothered to draw a total solar eclipse until the 19</a:t>
            </a:r>
            <a:r>
              <a:rPr lang="en-US" baseline="30000"/>
              <a:t>th</a:t>
            </a:r>
            <a:r>
              <a:rPr lang="en-US"/>
              <a:t> century when it became the most important way to study the solar corona.</a:t>
            </a:r>
            <a:endParaRPr/>
          </a:p>
        </p:txBody>
      </p:sp>
      <p:sp>
        <p:nvSpPr>
          <p:cNvPr id="198" name="Google Shape;198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advent of photography soon replaced drawing as the scientific means for recording auroral details.</a:t>
            </a:r>
            <a:endParaRPr/>
          </a:p>
        </p:txBody>
      </p:sp>
      <p:sp>
        <p:nvSpPr>
          <p:cNvPr id="205" name="Google Shape;205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earliest records of sunspots were from the 700s BCE by ancient Chinese astrologers who used them as omens and could spot naked-eye sunspots when the sun was low in the horizon. A similar discovery made by the ancient Egyptians 2000 years before the Chinese may have been memorialized in the Egyptian hieroglyph for the solar disk, which has a central spot. We use this symbol today to denote the Sun.</a:t>
            </a:r>
            <a:endParaRPr/>
          </a:p>
        </p:txBody>
      </p:sp>
      <p:sp>
        <p:nvSpPr>
          <p:cNvPr id="212" name="Google Shape;212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earliest surviving drawing of a sunspot comes from 1128 CE but it is unclear exactly what was being drawn!</a:t>
            </a:r>
            <a:endParaRPr/>
          </a:p>
        </p:txBody>
      </p:sp>
      <p:sp>
        <p:nvSpPr>
          <p:cNvPr id="220" name="Google Shape;220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first detailed drawing had to await the invention of the optical telescope in ca 1608 CE by Galileo.</a:t>
            </a:r>
            <a:endParaRPr/>
          </a:p>
        </p:txBody>
      </p:sp>
      <p:sp>
        <p:nvSpPr>
          <p:cNvPr id="227" name="Google Shape;227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AS telescopic studies improved, so too did the details that could be seen in sunspots.</a:t>
            </a:r>
            <a:endParaRPr/>
          </a:p>
        </p:txBody>
      </p:sp>
      <p:sp>
        <p:nvSpPr>
          <p:cNvPr id="234" name="Google Shape;234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of the nicest drawings occurred in the 19</a:t>
            </a:r>
            <a:r>
              <a:rPr lang="en-US" baseline="30000"/>
              <a:t>th</a:t>
            </a:r>
            <a:r>
              <a:rPr lang="en-US"/>
              <a:t> century just before photography came into common usage.</a:t>
            </a:r>
            <a:endParaRPr/>
          </a:p>
        </p:txBody>
      </p:sp>
      <p:sp>
        <p:nvSpPr>
          <p:cNvPr id="241" name="Google Shape;241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By counting the number of sunspots over time, it was discovered that they follow an 11-year cycle.</a:t>
            </a:r>
            <a:endParaRPr/>
          </a:p>
        </p:txBody>
      </p:sp>
      <p:sp>
        <p:nvSpPr>
          <p:cNvPr id="248" name="Google Shape;248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Modern observations continue to follow the sunspot cycles along with solar surface details visible at many different wavelengths such as this x-ray image of the Sun.</a:t>
            </a:r>
            <a:endParaRPr/>
          </a:p>
        </p:txBody>
      </p:sp>
      <p:sp>
        <p:nvSpPr>
          <p:cNvPr id="255" name="Google Shape;255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sun’s surface is a complex network of magnetic fields and heated plasma. These components can explosively rearrange themselves causing solar flares, prominences and coronal mass ejections.</a:t>
            </a:r>
            <a:endParaRPr/>
          </a:p>
        </p:txBody>
      </p:sp>
      <p:sp>
        <p:nvSpPr>
          <p:cNvPr id="102" name="Google Shape;102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Sunspots and solar storms cause a variety of stormy events that can directly affect our technology in space and on the ground. These phenomena are collectively called space weather.</a:t>
            </a:r>
            <a:endParaRPr/>
          </a:p>
        </p:txBody>
      </p:sp>
      <p:sp>
        <p:nvSpPr>
          <p:cNvPr id="261" name="Google Shape;261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Changes in Earth’s magnetic field called magnetic storms create problems for compass navigation that can last up to several days at a time.</a:t>
            </a:r>
            <a:endParaRPr/>
          </a:p>
        </p:txBody>
      </p:sp>
      <p:sp>
        <p:nvSpPr>
          <p:cNvPr id="280" name="Google Shape;280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Magnetic storms also cause currents to flow in the ground that invade telegraph systems and cause them to fail.</a:t>
            </a:r>
            <a:endParaRPr/>
          </a:p>
        </p:txBody>
      </p:sp>
      <p:sp>
        <p:nvSpPr>
          <p:cNvPr id="289" name="Google Shape;289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August-September, 1859 Carrington-Hodgson Storm was a world-wide phenomenon that caused telegraph and cable systems to fail for many days.</a:t>
            </a:r>
            <a:endParaRPr/>
          </a:p>
        </p:txBody>
      </p:sp>
      <p:sp>
        <p:nvSpPr>
          <p:cNvPr id="297" name="Google Shape;297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Over time, solar storms continued to cause upsets in a  variety of early technologies and were widely reported on the front pages of newspapers.</a:t>
            </a:r>
            <a:endParaRPr/>
          </a:p>
        </p:txBody>
      </p:sp>
      <p:sp>
        <p:nvSpPr>
          <p:cNvPr id="306" name="Google Shape;306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1903, these intense solar disturbances even began to affect some electrical systems such as the streetcar system in Switzerland.</a:t>
            </a:r>
            <a:endParaRPr/>
          </a:p>
        </p:txBody>
      </p:sp>
      <p:sp>
        <p:nvSpPr>
          <p:cNvPr id="319" name="Google Shape;319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advent of radio communications temporarily made communication possible during storms, however as the technology moved to higher frequencies, short wave radios began to fail too.</a:t>
            </a:r>
            <a:endParaRPr/>
          </a:p>
        </p:txBody>
      </p:sp>
      <p:sp>
        <p:nvSpPr>
          <p:cNvPr id="332" name="Google Shape;332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Coronal mass ejections are billion-ton clods of magnetized plasma that can travel up to 3000 km/s and occasionally reach Earth in a few days.</a:t>
            </a:r>
            <a:endParaRPr/>
          </a:p>
        </p:txBody>
      </p:sp>
      <p:sp>
        <p:nvSpPr>
          <p:cNvPr id="108" name="Google Shape;10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intense solar flares and magnetic storms began to cause electric power grid failures in some limited geographic regions and powerful ground currents invaded transformers and caused them  to fail.</a:t>
            </a:r>
            <a:endParaRPr/>
          </a:p>
        </p:txBody>
      </p:sp>
      <p:sp>
        <p:nvSpPr>
          <p:cNvPr id="381" name="Google Shape;381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Satellite systems were also frequently targets for the energetic particles that accompanies solar storms.</a:t>
            </a:r>
            <a:endParaRPr/>
          </a:p>
        </p:txBody>
      </p:sp>
      <p:sp>
        <p:nvSpPr>
          <p:cNvPr id="389" name="Google Shape;389;p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Earth’s magnetic field rearranges itself and causes flows of particles to enter the polar regions causing spectacular aurora.</a:t>
            </a:r>
            <a:endParaRPr/>
          </a:p>
        </p:txBody>
      </p:sp>
      <p:sp>
        <p:nvSpPr>
          <p:cNvPr id="114" name="Google Shape;114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Radiation events also became a severe hazard to astronauts and high-altitude passenger flights.</a:t>
            </a:r>
            <a:endParaRPr/>
          </a:p>
        </p:txBody>
      </p:sp>
      <p:sp>
        <p:nvSpPr>
          <p:cNvPr id="403" name="Google Shape;403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Were a Carrington-level storm to re-occur today, it would cause damages comparable to the costliest natural catastrophes we have experienced thus far.</a:t>
            </a:r>
            <a:endParaRPr/>
          </a:p>
        </p:txBody>
      </p:sp>
      <p:sp>
        <p:nvSpPr>
          <p:cNvPr id="419" name="Google Shape;419;p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 collection of events that affect Earth are called space weather and each type leads to specific problems with our technology in space and on the ground.</a:t>
            </a:r>
            <a:endParaRPr/>
          </a:p>
        </p:txBody>
      </p:sp>
      <p:sp>
        <p:nvSpPr>
          <p:cNvPr id="120" name="Google Shape;120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Aurora have been observed as far back as the earliest ancient Chinese records in the first millennium BC. By the Middle Ages, they were considered to be ill-omens.</a:t>
            </a:r>
            <a:endParaRPr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Generally, people were frightened of aurora and though they were celestial battles played out across the skies.</a:t>
            </a:r>
            <a:endParaRPr/>
          </a:p>
        </p:txBody>
      </p:sp>
      <p:sp>
        <p:nvSpPr>
          <p:cNvPr id="172" name="Google Shape;172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By the 19</a:t>
            </a:r>
            <a:r>
              <a:rPr lang="en-US" baseline="30000"/>
              <a:t>th</a:t>
            </a:r>
            <a:r>
              <a:rPr lang="en-US"/>
              <a:t> century, people were much better at artistically reproducing their many shapes so that they could be studied.</a:t>
            </a:r>
            <a:endParaRPr/>
          </a:p>
        </p:txBody>
      </p:sp>
      <p:sp>
        <p:nvSpPr>
          <p:cNvPr id="179" name="Google Shape;179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5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2057400" y="685800"/>
            <a:ext cx="4664075" cy="19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Solar Storms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2000 years of calamity!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282825" y="3811587"/>
            <a:ext cx="4019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Sten Odenwald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HEAT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95" name="Google Shape;95;p1" descr="nasa_1gal_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819400"/>
            <a:ext cx="1612900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800" y="3940175"/>
            <a:ext cx="1343025" cy="134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im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4495800"/>
            <a:ext cx="11525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337" y="3048000"/>
            <a:ext cx="1698625" cy="4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2914650" y="5405437"/>
            <a:ext cx="423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Akenaten  1352-1336 BC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solar eclipse May 1338 BC</a:t>
            </a:r>
            <a:endParaRPr/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3650" y="457200"/>
            <a:ext cx="4076700" cy="458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1" descr="Eclipse18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2825" y="1066800"/>
            <a:ext cx="413543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3505200" y="5867400"/>
            <a:ext cx="17811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Eclipse 1836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/>
        </p:nvSpPr>
        <p:spPr>
          <a:xfrm>
            <a:off x="3505200" y="5867400"/>
            <a:ext cx="3073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photograph,  1851</a:t>
            </a:r>
            <a:endParaRPr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914400"/>
            <a:ext cx="4083050" cy="387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/>
        </p:nvSpPr>
        <p:spPr>
          <a:xfrm>
            <a:off x="3276600" y="2590800"/>
            <a:ext cx="24082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Sunspots</a:t>
            </a:r>
            <a:endParaRPr/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57200"/>
            <a:ext cx="58674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87" y="3752850"/>
            <a:ext cx="7718425" cy="253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/>
        </p:nvSpPr>
        <p:spPr>
          <a:xfrm>
            <a:off x="1828800" y="5715000"/>
            <a:ext cx="49704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Chronicles of John of Worcester.  1128</a:t>
            </a:r>
            <a:endParaRPr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0725" y="1981200"/>
            <a:ext cx="516255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914400"/>
            <a:ext cx="4724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5"/>
          <p:cNvSpPr txBox="1"/>
          <p:nvPr/>
        </p:nvSpPr>
        <p:spPr>
          <a:xfrm>
            <a:off x="3887787" y="6022975"/>
            <a:ext cx="21304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Galileo ca 1612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/>
        </p:nvSpPr>
        <p:spPr>
          <a:xfrm>
            <a:off x="3352800" y="5943600"/>
            <a:ext cx="335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Johann Schroeter ca 1785</a:t>
            </a:r>
            <a:endParaRPr/>
          </a:p>
        </p:txBody>
      </p:sp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737" y="1571625"/>
            <a:ext cx="648652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904875"/>
            <a:ext cx="6488112" cy="418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3657600" y="5867400"/>
            <a:ext cx="18843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Langley 1871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/>
        </p:nvSpPr>
        <p:spPr>
          <a:xfrm>
            <a:off x="2895600" y="5943600"/>
            <a:ext cx="35671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Heinrich Schwabe  ca 1843</a:t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90600"/>
            <a:ext cx="82296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 descr="Cycle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8337" y="1308100"/>
            <a:ext cx="5267325" cy="42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/>
        </p:nvSpPr>
        <p:spPr>
          <a:xfrm>
            <a:off x="1295400" y="990600"/>
            <a:ext cx="5951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Ingredients for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turning sunspots into Calamity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3352800" y="2743200"/>
            <a:ext cx="18605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lang="en-US" sz="4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3802062"/>
            <a:ext cx="3429000" cy="260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/>
        </p:nvSpPr>
        <p:spPr>
          <a:xfrm>
            <a:off x="304800" y="381000"/>
            <a:ext cx="8595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Ingredients for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turning sunspots into Calamity.</a:t>
            </a: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3090847" y="1981200"/>
            <a:ext cx="37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lang="en-US" sz="4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</a:t>
            </a:r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438400"/>
            <a:ext cx="2509837" cy="226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800600"/>
            <a:ext cx="2509837" cy="18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0875" y="3465512"/>
            <a:ext cx="2881312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2781300"/>
            <a:ext cx="21717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6187" y="4773612"/>
            <a:ext cx="2625725" cy="17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/>
        </p:nvSpPr>
        <p:spPr>
          <a:xfrm>
            <a:off x="2244725" y="212725"/>
            <a:ext cx="49164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en-US" sz="4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Magnetic Compass</a:t>
            </a:r>
            <a:endParaRPr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2743200"/>
            <a:ext cx="3128962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2175" y="1427162"/>
            <a:ext cx="41148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2175" y="4191000"/>
            <a:ext cx="4114800" cy="24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274762"/>
            <a:ext cx="4549775" cy="31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 descr="TelegraphCircu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1562" y="4800600"/>
            <a:ext cx="4286250" cy="18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/>
        </p:nvSpPr>
        <p:spPr>
          <a:xfrm>
            <a:off x="2917825" y="304800"/>
            <a:ext cx="33194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Telegraph circuit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/>
          <p:nvPr/>
        </p:nvSpPr>
        <p:spPr>
          <a:xfrm>
            <a:off x="2819400" y="282575"/>
            <a:ext cx="374015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1859 Superstorm</a:t>
            </a:r>
            <a:endParaRPr/>
          </a:p>
        </p:txBody>
      </p:sp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954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25" y="4379912"/>
            <a:ext cx="35718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3048000"/>
            <a:ext cx="3062287" cy="188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5" descr="News18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812" y="1685925"/>
            <a:ext cx="3762375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1881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6" descr="News18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062" y="1423987"/>
            <a:ext cx="4333875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6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1882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 descr="1903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362" y="1200150"/>
            <a:ext cx="41052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1903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8" descr="News1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233487"/>
            <a:ext cx="41529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8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1909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9" descr="1915WirelessRad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371600"/>
            <a:ext cx="8496300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/>
        </p:nvSpPr>
        <p:spPr>
          <a:xfrm>
            <a:off x="2359025" y="120650"/>
            <a:ext cx="44259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Wireless radio, 1915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1412"/>
            <a:ext cx="9144000" cy="4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0" descr="News19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387" y="1219200"/>
            <a:ext cx="7367587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0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1915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1" descr="1920RadioManufa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91059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1"/>
          <p:cNvSpPr txBox="1"/>
          <p:nvPr/>
        </p:nvSpPr>
        <p:spPr>
          <a:xfrm>
            <a:off x="2693987" y="5873750"/>
            <a:ext cx="3717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 assembly line ca 1925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90600"/>
            <a:ext cx="7772400" cy="289401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2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1930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3" descr="News19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1981200"/>
            <a:ext cx="7239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1940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1956</a:t>
            </a:r>
            <a:endParaRPr/>
          </a:p>
        </p:txBody>
      </p:sp>
      <p:pic>
        <p:nvPicPr>
          <p:cNvPr id="365" name="Google Shape;36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116012"/>
            <a:ext cx="6096000" cy="451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/>
        </p:nvSpPr>
        <p:spPr>
          <a:xfrm>
            <a:off x="796925" y="1524000"/>
            <a:ext cx="748347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Space Age,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Reporting has been sporadic and superficial.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specific incidents reported,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there have been notable exceptions: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790575"/>
            <a:ext cx="8458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895600"/>
            <a:ext cx="723900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6"/>
          <p:cNvSpPr txBox="1"/>
          <p:nvPr/>
        </p:nvSpPr>
        <p:spPr>
          <a:xfrm>
            <a:off x="3505200" y="5867400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NYT  1978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/>
        </p:nvSpPr>
        <p:spPr>
          <a:xfrm>
            <a:off x="4343400" y="4695825"/>
            <a:ext cx="441642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Quebec Blackout 1989</a:t>
            </a:r>
            <a:endParaRPr/>
          </a:p>
        </p:txBody>
      </p:sp>
      <p:pic>
        <p:nvPicPr>
          <p:cNvPr id="384" name="Google Shape;38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52400"/>
            <a:ext cx="627697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62" y="3709987"/>
            <a:ext cx="389572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/>
        </p:nvSpPr>
        <p:spPr>
          <a:xfrm>
            <a:off x="1981200" y="5791200"/>
            <a:ext cx="59039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Canadian Anik Satellites  1994</a:t>
            </a:r>
            <a:endParaRPr/>
          </a:p>
        </p:txBody>
      </p:sp>
      <p:pic>
        <p:nvPicPr>
          <p:cNvPr id="392" name="Google Shape;39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533400"/>
            <a:ext cx="59436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/>
        </p:nvSpPr>
        <p:spPr>
          <a:xfrm>
            <a:off x="1493837" y="5910262"/>
            <a:ext cx="62055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Galaxy IV - Pager Satellite Outrage, 1998</a:t>
            </a:r>
            <a:endParaRPr/>
          </a:p>
        </p:txBody>
      </p:sp>
      <p:pic>
        <p:nvPicPr>
          <p:cNvPr id="398" name="Google Shape;398;p39" descr="http://articles.chicagotribune.com/images/pixe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945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/>
          <p:nvPr/>
        </p:nvSpPr>
        <p:spPr>
          <a:xfrm>
            <a:off x="1298575" y="357187"/>
            <a:ext cx="6596062" cy="544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Outage Felt By Millions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Just Pagers Were Affected As Radio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TV Networks And Various Other Businesses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Galaxy IV Scrambled To Stay Connected.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 satellite spinning aimlessly in space turned vital high-tech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across the country into useless plastic Wednesday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threatened to slow the forward surge of the Information Age.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failure aboard the Galaxy IV telecommunications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sent hospitals, radio and television networks, businesses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and small, and millions of ordinary people scrambling to find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alternatives to pagers, automated tellers and other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- dependent equipment.”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– Chicago Tribune, May 21, 1998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AuroraUS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47737"/>
            <a:ext cx="762000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/>
          <p:nvPr/>
        </p:nvSpPr>
        <p:spPr>
          <a:xfrm>
            <a:off x="6443662" y="187325"/>
            <a:ext cx="23209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Radiation Effects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(100 Rem=1 Sv)</a:t>
            </a:r>
            <a:endParaRPr/>
          </a:p>
        </p:txBody>
      </p:sp>
      <p:pic>
        <p:nvPicPr>
          <p:cNvPr id="406" name="Google Shape;40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180975"/>
            <a:ext cx="3505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207962"/>
            <a:ext cx="23622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4875" y="3838575"/>
            <a:ext cx="3219450" cy="2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1371600"/>
            <a:ext cx="1951037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3981450"/>
            <a:ext cx="2495550" cy="187166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0"/>
          <p:cNvSpPr txBox="1"/>
          <p:nvPr/>
        </p:nvSpPr>
        <p:spPr>
          <a:xfrm>
            <a:off x="1295400" y="6172200"/>
            <a:ext cx="14652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0.4 rem/yr</a:t>
            </a:r>
            <a:endParaRPr/>
          </a:p>
        </p:txBody>
      </p:sp>
      <p:sp>
        <p:nvSpPr>
          <p:cNvPr id="412" name="Google Shape;412;p40"/>
          <p:cNvSpPr txBox="1"/>
          <p:nvPr/>
        </p:nvSpPr>
        <p:spPr>
          <a:xfrm>
            <a:off x="4349750" y="6172200"/>
            <a:ext cx="45862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0.002 rem/flight (Crew=0.2 rem/yr)</a:t>
            </a:r>
            <a:endParaRPr/>
          </a:p>
        </p:txBody>
      </p:sp>
      <p:sp>
        <p:nvSpPr>
          <p:cNvPr id="413" name="Google Shape;413;p40"/>
          <p:cNvSpPr txBox="1"/>
          <p:nvPr/>
        </p:nvSpPr>
        <p:spPr>
          <a:xfrm>
            <a:off x="914400" y="3122612"/>
            <a:ext cx="18748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0.2 rem/flight</a:t>
            </a:r>
            <a:endParaRPr/>
          </a:p>
        </p:txBody>
      </p:sp>
      <p:sp>
        <p:nvSpPr>
          <p:cNvPr id="414" name="Google Shape;414;p40"/>
          <p:cNvSpPr txBox="1"/>
          <p:nvPr/>
        </p:nvSpPr>
        <p:spPr>
          <a:xfrm>
            <a:off x="4089400" y="3048000"/>
            <a:ext cx="21653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rem/mission</a:t>
            </a:r>
            <a:endParaRPr/>
          </a:p>
        </p:txBody>
      </p:sp>
      <p:sp>
        <p:nvSpPr>
          <p:cNvPr id="415" name="Google Shape;415;p40"/>
          <p:cNvSpPr txBox="1"/>
          <p:nvPr/>
        </p:nvSpPr>
        <p:spPr>
          <a:xfrm>
            <a:off x="6829425" y="2889250"/>
            <a:ext cx="2089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rem/mission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/>
          <p:nvPr/>
        </p:nvSpPr>
        <p:spPr>
          <a:xfrm>
            <a:off x="1828800" y="228600"/>
            <a:ext cx="5094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Other large economic events…</a:t>
            </a:r>
            <a:endParaRPr/>
          </a:p>
        </p:txBody>
      </p:sp>
      <p:sp>
        <p:nvSpPr>
          <p:cNvPr id="422" name="Google Shape;422;p41"/>
          <p:cNvSpPr txBox="1"/>
          <p:nvPr/>
        </p:nvSpPr>
        <p:spPr>
          <a:xfrm>
            <a:off x="1219200" y="1066800"/>
            <a:ext cx="73152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San Francisco Earthquake.......1906…………$ 500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00"/>
                </a:solidFill>
              </a:rPr>
              <a:t>California</a:t>
            </a: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Santa Anna Fire 2025……………..$ 250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Hurricane Katrina………………2005……..….$ 120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Annual loss from electricity interruptions…….$   80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North American Power Grid Blackout…….....$    30 billion/day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 satellite revenue loss………………..…..$ &gt;25 billion</a:t>
            </a: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Blackout of East Coast.............1965……..….$   10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Mt Lassen Volcanic Eruption…1915……..….$     5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Quebec Blackout………………1989…………$     2 billion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3048000" y="152400"/>
            <a:ext cx="26384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 Weather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52400" y="1371600"/>
            <a:ext cx="1631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Solar Wind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Coronal Holes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3962400" y="1295400"/>
            <a:ext cx="1416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Solar Flares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6080125" y="1255712"/>
            <a:ext cx="25844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Coronal Mass Ejections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2133600" y="1371600"/>
            <a:ext cx="946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Cosmic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Rays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5181600" y="609600"/>
            <a:ext cx="1946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Solar Storms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838200" y="688975"/>
            <a:ext cx="22875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‘Bad Hair Days’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6324600" y="4495800"/>
            <a:ext cx="1111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SPEs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7848600" y="4495800"/>
            <a:ext cx="755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SPEs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3429000" y="3657600"/>
            <a:ext cx="141605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Ionosphere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disruption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Heating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3733800" y="2133600"/>
            <a:ext cx="8445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X-rays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min.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4724400" y="2133600"/>
            <a:ext cx="11493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Energetic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~1-hr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3124200" y="6096000"/>
            <a:ext cx="16700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GPS problems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Satellite drag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6324600" y="2133600"/>
            <a:ext cx="2616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Plasma + magnetic field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6705600" y="2971800"/>
            <a:ext cx="1771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14-hr to  4 days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6400800" y="37338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Geomagnetic Storms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7543800" y="5334000"/>
            <a:ext cx="1250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Satellite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Anomalies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6477000" y="6248400"/>
            <a:ext cx="2330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Grid problems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GLEs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828800" y="5334000"/>
            <a:ext cx="1250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Satellite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Anomalies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4876800" y="5334000"/>
            <a:ext cx="1250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Satellite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Anomalies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152400" y="3733800"/>
            <a:ext cx="16002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Milder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Geomagnetic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Storms</a:t>
            </a:r>
            <a:endParaRPr/>
          </a:p>
        </p:txBody>
      </p:sp>
      <p:cxnSp>
        <p:nvCxnSpPr>
          <p:cNvPr id="143" name="Google Shape;143;p5"/>
          <p:cNvCxnSpPr/>
          <p:nvPr/>
        </p:nvCxnSpPr>
        <p:spPr>
          <a:xfrm>
            <a:off x="914400" y="2133600"/>
            <a:ext cx="0" cy="13716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4" name="Google Shape;144;p5"/>
          <p:cNvCxnSpPr/>
          <p:nvPr/>
        </p:nvCxnSpPr>
        <p:spPr>
          <a:xfrm flipH="1">
            <a:off x="2438400" y="2133600"/>
            <a:ext cx="76200" cy="3048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5" name="Google Shape;145;p5"/>
          <p:cNvCxnSpPr/>
          <p:nvPr/>
        </p:nvCxnSpPr>
        <p:spPr>
          <a:xfrm flipH="1">
            <a:off x="4267200" y="1676400"/>
            <a:ext cx="152400" cy="381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" name="Google Shape;146;p5"/>
          <p:cNvCxnSpPr/>
          <p:nvPr/>
        </p:nvCxnSpPr>
        <p:spPr>
          <a:xfrm>
            <a:off x="4953000" y="1676400"/>
            <a:ext cx="228600" cy="381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7" name="Google Shape;147;p5"/>
          <p:cNvCxnSpPr/>
          <p:nvPr/>
        </p:nvCxnSpPr>
        <p:spPr>
          <a:xfrm>
            <a:off x="4114800" y="3352800"/>
            <a:ext cx="0" cy="3048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" name="Google Shape;148;p5"/>
          <p:cNvCxnSpPr/>
          <p:nvPr/>
        </p:nvCxnSpPr>
        <p:spPr>
          <a:xfrm flipH="1">
            <a:off x="3886200" y="4724400"/>
            <a:ext cx="76200" cy="12954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9" name="Google Shape;149;p5"/>
          <p:cNvCxnSpPr/>
          <p:nvPr/>
        </p:nvCxnSpPr>
        <p:spPr>
          <a:xfrm>
            <a:off x="5257800" y="3581400"/>
            <a:ext cx="76200" cy="1524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0" name="Google Shape;150;p5"/>
          <p:cNvCxnSpPr/>
          <p:nvPr/>
        </p:nvCxnSpPr>
        <p:spPr>
          <a:xfrm>
            <a:off x="7162800" y="1676400"/>
            <a:ext cx="152400" cy="381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1" name="Google Shape;151;p5"/>
          <p:cNvCxnSpPr/>
          <p:nvPr/>
        </p:nvCxnSpPr>
        <p:spPr>
          <a:xfrm>
            <a:off x="7467600" y="2514600"/>
            <a:ext cx="0" cy="381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2" name="Google Shape;152;p5"/>
          <p:cNvCxnSpPr/>
          <p:nvPr/>
        </p:nvCxnSpPr>
        <p:spPr>
          <a:xfrm>
            <a:off x="7467600" y="3352800"/>
            <a:ext cx="0" cy="381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3" name="Google Shape;153;p5"/>
          <p:cNvCxnSpPr/>
          <p:nvPr/>
        </p:nvCxnSpPr>
        <p:spPr>
          <a:xfrm flipH="1">
            <a:off x="7010400" y="4191000"/>
            <a:ext cx="152400" cy="3048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4" name="Google Shape;154;p5"/>
          <p:cNvCxnSpPr/>
          <p:nvPr/>
        </p:nvCxnSpPr>
        <p:spPr>
          <a:xfrm>
            <a:off x="7924800" y="4114800"/>
            <a:ext cx="228600" cy="3048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" name="Google Shape;155;p5"/>
          <p:cNvCxnSpPr/>
          <p:nvPr/>
        </p:nvCxnSpPr>
        <p:spPr>
          <a:xfrm>
            <a:off x="6858000" y="4953000"/>
            <a:ext cx="0" cy="11430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6" name="Google Shape;156;p5"/>
          <p:cNvCxnSpPr/>
          <p:nvPr/>
        </p:nvCxnSpPr>
        <p:spPr>
          <a:xfrm>
            <a:off x="8153400" y="6019800"/>
            <a:ext cx="0" cy="2286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7" name="Google Shape;157;p5"/>
          <p:cNvCxnSpPr/>
          <p:nvPr/>
        </p:nvCxnSpPr>
        <p:spPr>
          <a:xfrm>
            <a:off x="8229600" y="4876800"/>
            <a:ext cx="0" cy="4572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8" name="Google Shape;158;p5"/>
          <p:cNvCxnSpPr/>
          <p:nvPr/>
        </p:nvCxnSpPr>
        <p:spPr>
          <a:xfrm flipH="1">
            <a:off x="5029200" y="1143000"/>
            <a:ext cx="685800" cy="1524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9" name="Google Shape;159;p5"/>
          <p:cNvCxnSpPr/>
          <p:nvPr/>
        </p:nvCxnSpPr>
        <p:spPr>
          <a:xfrm>
            <a:off x="6248400" y="1143000"/>
            <a:ext cx="762000" cy="1524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0" name="Google Shape;160;p5"/>
          <p:cNvCxnSpPr/>
          <p:nvPr/>
        </p:nvCxnSpPr>
        <p:spPr>
          <a:xfrm flipH="1">
            <a:off x="1524000" y="1143000"/>
            <a:ext cx="304800" cy="2286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1" name="Google Shape;161;p5"/>
          <p:cNvCxnSpPr/>
          <p:nvPr/>
        </p:nvCxnSpPr>
        <p:spPr>
          <a:xfrm>
            <a:off x="1905000" y="1143000"/>
            <a:ext cx="381000" cy="2286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" descr="Aurora1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62" y="1366837"/>
            <a:ext cx="5934075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3505200" y="5867400"/>
            <a:ext cx="248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Nuremberg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1561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" descr="Aurora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1437" y="1714500"/>
            <a:ext cx="645953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3505200" y="5867400"/>
            <a:ext cx="14414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Aurora 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 descr="Aurora18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895350"/>
            <a:ext cx="7620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3506787" y="6097587"/>
            <a:ext cx="17494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Aurora 1839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3048000" y="2133600"/>
            <a:ext cx="32877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0000"/>
      </a:lt1>
      <a:dk2>
        <a:srgbClr val="000000"/>
      </a:dk2>
      <a:lt2>
        <a:srgbClr val="FF3300"/>
      </a:lt2>
      <a:accent1>
        <a:srgbClr val="003300"/>
      </a:accent1>
      <a:accent2>
        <a:srgbClr val="3333CC"/>
      </a:accent2>
      <a:accent3>
        <a:srgbClr val="AAAAAA"/>
      </a:accent3>
      <a:accent4>
        <a:srgbClr val="DA0000"/>
      </a:accent4>
      <a:accent5>
        <a:srgbClr val="AA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Macintosh PowerPoint</Application>
  <PresentationFormat>On-screen Show (4:3)</PresentationFormat>
  <Paragraphs>183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Comic Sans MS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odenwald</dc:creator>
  <cp:lastModifiedBy>Milotte, Christina  (GSFC-670.0)[ADNET SYSTEMS INC]</cp:lastModifiedBy>
  <cp:revision>1</cp:revision>
  <dcterms:created xsi:type="dcterms:W3CDTF">2002-10-17T13:15:32Z</dcterms:created>
  <dcterms:modified xsi:type="dcterms:W3CDTF">2025-02-25T15:30:45Z</dcterms:modified>
</cp:coreProperties>
</file>