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38"/>
  </p:notesMasterIdLst>
  <p:sldIdLst>
    <p:sldId id="257" r:id="rId2"/>
    <p:sldId id="446" r:id="rId3"/>
    <p:sldId id="444" r:id="rId4"/>
    <p:sldId id="445" r:id="rId5"/>
    <p:sldId id="302" r:id="rId6"/>
    <p:sldId id="440" r:id="rId7"/>
    <p:sldId id="448" r:id="rId8"/>
    <p:sldId id="450" r:id="rId9"/>
    <p:sldId id="451" r:id="rId10"/>
    <p:sldId id="419" r:id="rId11"/>
    <p:sldId id="334" r:id="rId12"/>
    <p:sldId id="490" r:id="rId13"/>
    <p:sldId id="458" r:id="rId14"/>
    <p:sldId id="459" r:id="rId15"/>
    <p:sldId id="471" r:id="rId16"/>
    <p:sldId id="506" r:id="rId17"/>
    <p:sldId id="462" r:id="rId18"/>
    <p:sldId id="468" r:id="rId19"/>
    <p:sldId id="473" r:id="rId20"/>
    <p:sldId id="474" r:id="rId21"/>
    <p:sldId id="475" r:id="rId22"/>
    <p:sldId id="476" r:id="rId23"/>
    <p:sldId id="509" r:id="rId24"/>
    <p:sldId id="510" r:id="rId25"/>
    <p:sldId id="512" r:id="rId26"/>
    <p:sldId id="478" r:id="rId27"/>
    <p:sldId id="480" r:id="rId28"/>
    <p:sldId id="481" r:id="rId29"/>
    <p:sldId id="482" r:id="rId30"/>
    <p:sldId id="485" r:id="rId31"/>
    <p:sldId id="486" r:id="rId32"/>
    <p:sldId id="487" r:id="rId33"/>
    <p:sldId id="483" r:id="rId34"/>
    <p:sldId id="484" r:id="rId35"/>
    <p:sldId id="488" r:id="rId36"/>
    <p:sldId id="514"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26" autoAdjust="0"/>
  </p:normalViewPr>
  <p:slideViewPr>
    <p:cSldViewPr>
      <p:cViewPr varScale="1">
        <p:scale>
          <a:sx n="120" d="100"/>
          <a:sy n="120" d="100"/>
        </p:scale>
        <p:origin x="19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7697427-3C70-70A7-0322-76490991EAF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276483" name="Rectangle 3">
            <a:extLst>
              <a:ext uri="{FF2B5EF4-FFF2-40B4-BE49-F238E27FC236}">
                <a16:creationId xmlns:a16="http://schemas.microsoft.com/office/drawing/2014/main" id="{E36CABF8-FE4A-5653-468B-18A5340A93D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E618053A-668F-3411-FD40-BCFC883F4E9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485" name="Rectangle 5">
            <a:extLst>
              <a:ext uri="{FF2B5EF4-FFF2-40B4-BE49-F238E27FC236}">
                <a16:creationId xmlns:a16="http://schemas.microsoft.com/office/drawing/2014/main" id="{F99D3B7D-3550-D34D-4D50-D6186FF5B2C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76486" name="Rectangle 6">
            <a:extLst>
              <a:ext uri="{FF2B5EF4-FFF2-40B4-BE49-F238E27FC236}">
                <a16:creationId xmlns:a16="http://schemas.microsoft.com/office/drawing/2014/main" id="{F9808F49-10F5-30C8-072F-B8A2727FB0D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276487" name="Rectangle 7">
            <a:extLst>
              <a:ext uri="{FF2B5EF4-FFF2-40B4-BE49-F238E27FC236}">
                <a16:creationId xmlns:a16="http://schemas.microsoft.com/office/drawing/2014/main" id="{6FD4CB2D-97A2-960B-DB51-9E316830899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2AFB99-7A46-8541-BD52-AA4E94BC04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287ECA3-41FE-DDB1-A520-5D074E681F91}"/>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33C3B96F-CAC6-7AB7-3EA4-2236AFD964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Earth has a magnetic field that reaches far out into space. This supercomputer model shows its general shape close to Earth.</a:t>
            </a:r>
          </a:p>
        </p:txBody>
      </p:sp>
      <p:sp>
        <p:nvSpPr>
          <p:cNvPr id="5124" name="Slide Number Placeholder 3">
            <a:extLst>
              <a:ext uri="{FF2B5EF4-FFF2-40B4-BE49-F238E27FC236}">
                <a16:creationId xmlns:a16="http://schemas.microsoft.com/office/drawing/2014/main" id="{CB4EF3BC-5498-61B3-660C-68CB4DE253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AA7CE3-C773-1A44-AB56-849B6D2B4F6D}"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00C925-AAFA-A5A8-3FA6-179E713268E4}"/>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3AE5DF6C-A2FA-EB72-7E05-23784594CC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Sunspots are regions of the surface where magnetic fields have been concentrated ,which makes the plasma cooler and emitting much less light than the surrounding photosphere</a:t>
            </a:r>
          </a:p>
        </p:txBody>
      </p:sp>
      <p:sp>
        <p:nvSpPr>
          <p:cNvPr id="23556" name="Slide Number Placeholder 3">
            <a:extLst>
              <a:ext uri="{FF2B5EF4-FFF2-40B4-BE49-F238E27FC236}">
                <a16:creationId xmlns:a16="http://schemas.microsoft.com/office/drawing/2014/main" id="{4431525A-1618-C112-E43E-6A2E278EC7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202623-9C74-2B42-A52D-07C3CDA5F9E9}" type="slidenum">
              <a:rPr lang="en-US" altLang="en-US" sz="1200" smtClean="0"/>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C1F0386-D05D-C0D0-B0E5-9BA73D313B8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AF852BE-70C7-4372-2AE1-B704FB1103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Convention flows are responsible for concentrating magnetic fields and even generating them deeper under the solar surface</a:t>
            </a:r>
          </a:p>
        </p:txBody>
      </p:sp>
      <p:sp>
        <p:nvSpPr>
          <p:cNvPr id="25604" name="Slide Number Placeholder 3">
            <a:extLst>
              <a:ext uri="{FF2B5EF4-FFF2-40B4-BE49-F238E27FC236}">
                <a16:creationId xmlns:a16="http://schemas.microsoft.com/office/drawing/2014/main" id="{E60AEFA7-A19D-1C9D-C3E2-DA1A012DA8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21D574-B1C4-9B41-815D-D06B7B68B71C}" type="slidenum">
              <a:rPr lang="en-US" altLang="en-US" sz="1200" smtClean="0"/>
              <a:pPr/>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E10A96B-D7F1-66AF-DDE7-434CDE7E88F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D4E8A111-C20F-2EC5-CB31-BC429F726F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Some magnetic fields get so entangled that they release energy and eject plasma into space, called coronal mass ejections</a:t>
            </a:r>
          </a:p>
        </p:txBody>
      </p:sp>
      <p:sp>
        <p:nvSpPr>
          <p:cNvPr id="27652" name="Slide Number Placeholder 3">
            <a:extLst>
              <a:ext uri="{FF2B5EF4-FFF2-40B4-BE49-F238E27FC236}">
                <a16:creationId xmlns:a16="http://schemas.microsoft.com/office/drawing/2014/main" id="{4CCE1A60-4A73-803F-2B91-2CE1CF596F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A91BD6-90DA-F845-8E1B-AB67DF99D0C0}" type="slidenum">
              <a:rPr lang="en-US" altLang="en-US" sz="1200" smtClean="0"/>
              <a:pPr/>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C4E14B1-DD06-27B1-D688-6EDC666309D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DE17E1B8-49EF-DB9A-9472-E1269C51DA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Coronal mass ejections can contain billions of tons of plasma and travel up to 3000 km/s, making the trip to Earth in less than a day from the time they were ejected</a:t>
            </a:r>
          </a:p>
        </p:txBody>
      </p:sp>
      <p:sp>
        <p:nvSpPr>
          <p:cNvPr id="29700" name="Slide Number Placeholder 3">
            <a:extLst>
              <a:ext uri="{FF2B5EF4-FFF2-40B4-BE49-F238E27FC236}">
                <a16:creationId xmlns:a16="http://schemas.microsoft.com/office/drawing/2014/main" id="{974739B2-7940-7CDF-C6A2-0376841DF3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908079-B04B-E344-B8A2-60D31A601DB5}" type="slidenum">
              <a:rPr lang="en-US" altLang="en-US" sz="1200" smtClean="0"/>
              <a:pPr/>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9B48BD7-6337-21A3-2B49-846F811E352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4359CD2-2A86-CE0A-ED38-0B9CE0D81C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this magnetized plasma arrives near earth, it can cause rapid changes in Earth’s magnetic field allowing energetic particles to travel into the polar regions</a:t>
            </a:r>
          </a:p>
        </p:txBody>
      </p:sp>
      <p:sp>
        <p:nvSpPr>
          <p:cNvPr id="31748" name="Slide Number Placeholder 3">
            <a:extLst>
              <a:ext uri="{FF2B5EF4-FFF2-40B4-BE49-F238E27FC236}">
                <a16:creationId xmlns:a16="http://schemas.microsoft.com/office/drawing/2014/main" id="{A9B82787-E9F5-8F21-71A7-9115F6CEBD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978733-169A-764E-9718-3DECFE7E53B7}" type="slidenum">
              <a:rPr lang="en-US" altLang="en-US" sz="1200" smtClean="0"/>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F38B521-6CC0-8417-45D0-374DD6E8C77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2B0DF6A4-B682-C525-E490-548945A383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particles collide with atoms of nitrogen and oxygen to reveal the beautiful aurora</a:t>
            </a:r>
          </a:p>
        </p:txBody>
      </p:sp>
      <p:sp>
        <p:nvSpPr>
          <p:cNvPr id="33796" name="Slide Number Placeholder 3">
            <a:extLst>
              <a:ext uri="{FF2B5EF4-FFF2-40B4-BE49-F238E27FC236}">
                <a16:creationId xmlns:a16="http://schemas.microsoft.com/office/drawing/2014/main" id="{8B1FD3EB-48AC-6531-F667-263396F17C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4BC232-9244-E643-BB26-16A6D30929F3}" type="slidenum">
              <a:rPr lang="en-US" altLang="en-US" sz="1200" smtClean="0"/>
              <a:pPr/>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A324CA0-42C8-012F-5F8E-1A39F2799AC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7F7440EC-ABB0-65D0-97A8-8023F68E2B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changes also cause magnetic storms near ground level that can lead to a variety of problems with our technology</a:t>
            </a:r>
          </a:p>
        </p:txBody>
      </p:sp>
      <p:sp>
        <p:nvSpPr>
          <p:cNvPr id="36868" name="Slide Number Placeholder 3">
            <a:extLst>
              <a:ext uri="{FF2B5EF4-FFF2-40B4-BE49-F238E27FC236}">
                <a16:creationId xmlns:a16="http://schemas.microsoft.com/office/drawing/2014/main" id="{FEFE4AD5-85A9-AA4C-0E5B-7CB3D39840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DA929A-732C-A147-9412-AF0DCF6A03AC}" type="slidenum">
              <a:rPr lang="en-US" altLang="en-US" sz="1200" smtClean="0"/>
              <a:pPr/>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DA11B0E-EF19-E5A9-1578-7F593EDB9A6C}"/>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42265A1-FAC0-5053-663C-347DD25511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summary of the various ways that ‘space weather’ storms can affect our technology</a:t>
            </a:r>
          </a:p>
        </p:txBody>
      </p:sp>
      <p:sp>
        <p:nvSpPr>
          <p:cNvPr id="39940" name="Slide Number Placeholder 3">
            <a:extLst>
              <a:ext uri="{FF2B5EF4-FFF2-40B4-BE49-F238E27FC236}">
                <a16:creationId xmlns:a16="http://schemas.microsoft.com/office/drawing/2014/main" id="{4B76EEFC-DD4B-7B01-A66B-09BC2FF552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D41C73-87F4-1243-97A7-E67482D4D451}" type="slidenum">
              <a:rPr lang="en-US" altLang="en-US" sz="1200" smtClean="0"/>
              <a:pPr/>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6E318D2-EF3A-25A8-E67E-6A023703D448}"/>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16226106-4FC9-5A28-B933-A1C4C08F28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list of some of the most historically consequential storms in the ;last few hundred years</a:t>
            </a:r>
          </a:p>
        </p:txBody>
      </p:sp>
      <p:sp>
        <p:nvSpPr>
          <p:cNvPr id="41988" name="Slide Number Placeholder 3">
            <a:extLst>
              <a:ext uri="{FF2B5EF4-FFF2-40B4-BE49-F238E27FC236}">
                <a16:creationId xmlns:a16="http://schemas.microsoft.com/office/drawing/2014/main" id="{6C2E666F-BFB6-759E-C298-E21F4393EE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96E083-8FA7-7F42-90C3-DA3939F24360}" type="slidenum">
              <a:rPr lang="en-US" altLang="en-US" sz="1200" smtClean="0"/>
              <a:pPr/>
              <a:t>21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E55D963-07A4-18D0-3117-4117FFC5CC78}"/>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8A87A33D-F420-03E3-D904-D7A633EF81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electric power grid is susceptible to geomagnetic storms because many transformers are ‘grounded’ to Earth where currents can flow into them from magnetic storm events</a:t>
            </a:r>
          </a:p>
        </p:txBody>
      </p:sp>
      <p:sp>
        <p:nvSpPr>
          <p:cNvPr id="48132" name="Slide Number Placeholder 3">
            <a:extLst>
              <a:ext uri="{FF2B5EF4-FFF2-40B4-BE49-F238E27FC236}">
                <a16:creationId xmlns:a16="http://schemas.microsoft.com/office/drawing/2014/main" id="{A1DF7A2E-6138-C0A6-1196-A5CD0EEC24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4D7D11-2D8F-7A4D-AEA3-45E6E0389F70}" type="slidenum">
              <a:rPr lang="en-US" altLang="en-US" sz="1200" smtClean="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BB1F858-B58D-C434-888B-8BF59267FA3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CD124B0-CDF4-F251-7E04-1132B3A310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space it looks like the magnetic field of a bar magnet but is more complex because the solar wind flows past Earth (left to right)</a:t>
            </a:r>
          </a:p>
        </p:txBody>
      </p:sp>
      <p:sp>
        <p:nvSpPr>
          <p:cNvPr id="7172" name="Slide Number Placeholder 3">
            <a:extLst>
              <a:ext uri="{FF2B5EF4-FFF2-40B4-BE49-F238E27FC236}">
                <a16:creationId xmlns:a16="http://schemas.microsoft.com/office/drawing/2014/main" id="{F90441D2-4E04-FFAD-751A-9D2552D286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06D661-E9BA-0D43-B249-B0CA3D206FCF}" type="slidenum">
              <a:rPr lang="en-US" altLang="en-US" sz="1200" smtClean="0"/>
              <a:pPr/>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A01A31A-56A7-5DEF-355C-CA607D5FC728}"/>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2B568BD2-E90A-55A6-2A30-7FCF7C1DEF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Space weather storms can also involve bursts of high energy radiation that can be harmful to astronauts not properly shielded</a:t>
            </a:r>
          </a:p>
        </p:txBody>
      </p:sp>
      <p:sp>
        <p:nvSpPr>
          <p:cNvPr id="50180" name="Slide Number Placeholder 3">
            <a:extLst>
              <a:ext uri="{FF2B5EF4-FFF2-40B4-BE49-F238E27FC236}">
                <a16:creationId xmlns:a16="http://schemas.microsoft.com/office/drawing/2014/main" id="{D33F28B0-7E63-20FE-A335-C949DA45A99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94D50F-CD20-B64F-80A2-98F24A306BBF}" type="slidenum">
              <a:rPr lang="en-US" altLang="en-US" sz="1200" smtClean="0"/>
              <a:pPr/>
              <a:t>27</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516F473-53E0-1A2E-9EFB-37F656AD7D7F}"/>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202EEDBC-B27B-BE42-B757-EBE49E9C1A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High altitude polar airline flights can also receive large doses of radiation during their flight times equal to several chest x-rays for each event</a:t>
            </a:r>
          </a:p>
        </p:txBody>
      </p:sp>
      <p:sp>
        <p:nvSpPr>
          <p:cNvPr id="52228" name="Slide Number Placeholder 3">
            <a:extLst>
              <a:ext uri="{FF2B5EF4-FFF2-40B4-BE49-F238E27FC236}">
                <a16:creationId xmlns:a16="http://schemas.microsoft.com/office/drawing/2014/main" id="{77A4CB22-3F0A-F1FC-E926-2D6B80E143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6D86C4-A381-ED4A-96DD-B02A7D62F29E}" type="slidenum">
              <a:rPr lang="en-US" altLang="en-US" sz="1200" smtClean="0"/>
              <a:pPr/>
              <a:t>28</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F61D5B8-004B-0A8E-A224-5BDCDB84816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C4A45167-A0FE-E756-2374-F4805BD761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variety of satellite systems can also be affected by space weather events and have to be constantly monitored</a:t>
            </a:r>
          </a:p>
        </p:txBody>
      </p:sp>
      <p:sp>
        <p:nvSpPr>
          <p:cNvPr id="54276" name="Slide Number Placeholder 3">
            <a:extLst>
              <a:ext uri="{FF2B5EF4-FFF2-40B4-BE49-F238E27FC236}">
                <a16:creationId xmlns:a16="http://schemas.microsoft.com/office/drawing/2014/main" id="{83E339B3-B676-7676-E658-76874F76CF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8A667E-7F21-C14D-9377-3ED8DEA5A4AB}" type="slidenum">
              <a:rPr lang="en-US" altLang="en-US" sz="1200" smtClean="0"/>
              <a:pPr/>
              <a:t>29</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F2263FF-9D25-BBC6-DE16-7E9992C51630}"/>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C92154EE-64F6-FB6D-D79E-1DE0815AE69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Geosynchronous satellites of which there are over 400 in operation, can be damaged or fail to perform during ‘anomalies’</a:t>
            </a:r>
          </a:p>
        </p:txBody>
      </p:sp>
      <p:sp>
        <p:nvSpPr>
          <p:cNvPr id="57348" name="Slide Number Placeholder 3">
            <a:extLst>
              <a:ext uri="{FF2B5EF4-FFF2-40B4-BE49-F238E27FC236}">
                <a16:creationId xmlns:a16="http://schemas.microsoft.com/office/drawing/2014/main" id="{50FA4FC9-0B46-BF9A-17D1-116A1ECA62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6A93C3-C038-D847-82C4-7C5B0746B6FF}" type="slidenum">
              <a:rPr lang="en-US" altLang="en-US" sz="1200" smtClean="0"/>
              <a:pPr/>
              <a:t>31</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7EBFC67-A73D-6328-2E06-E016D65EF722}"/>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2D2E730F-5088-950B-C952-BB9CFBAD5B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dependence on reliable satellites grows every year</a:t>
            </a:r>
          </a:p>
        </p:txBody>
      </p:sp>
      <p:sp>
        <p:nvSpPr>
          <p:cNvPr id="59396" name="Slide Number Placeholder 3">
            <a:extLst>
              <a:ext uri="{FF2B5EF4-FFF2-40B4-BE49-F238E27FC236}">
                <a16:creationId xmlns:a16="http://schemas.microsoft.com/office/drawing/2014/main" id="{9CDEA17A-4B3D-F85E-82AF-2EFBEC5F57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8D8D00-B9CD-2A4E-B18E-0D5E2B2AA819}" type="slidenum">
              <a:rPr lang="en-US" altLang="en-US" sz="1200" smtClean="0"/>
              <a:pPr/>
              <a:t>32</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C5D96D1-4A40-64ED-6A4E-4C91F6DD3E4B}"/>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8A51A727-5325-21C5-FEDF-D3F7703C41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Space weather affects a variety of satellite systems in many different ways</a:t>
            </a:r>
          </a:p>
        </p:txBody>
      </p:sp>
      <p:sp>
        <p:nvSpPr>
          <p:cNvPr id="61444" name="Slide Number Placeholder 3">
            <a:extLst>
              <a:ext uri="{FF2B5EF4-FFF2-40B4-BE49-F238E27FC236}">
                <a16:creationId xmlns:a16="http://schemas.microsoft.com/office/drawing/2014/main" id="{9BEA3756-35FC-B3B8-6563-B2FDAB8A00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33D8D4-BF86-BE46-8ED0-30B37DE09C58}" type="slidenum">
              <a:rPr lang="en-US" altLang="en-US" sz="1200" smtClean="0"/>
              <a:pPr/>
              <a:t>33</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D7B4EF2-E7C9-E9CC-B2D9-61B47D5679F5}"/>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2B9EC87-7BAB-6A4E-19F3-39335C2485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Some satellites have actually been fatally affected because of severe space weather storms</a:t>
            </a:r>
          </a:p>
        </p:txBody>
      </p:sp>
      <p:sp>
        <p:nvSpPr>
          <p:cNvPr id="63492" name="Slide Number Placeholder 3">
            <a:extLst>
              <a:ext uri="{FF2B5EF4-FFF2-40B4-BE49-F238E27FC236}">
                <a16:creationId xmlns:a16="http://schemas.microsoft.com/office/drawing/2014/main" id="{837F635D-3B34-12B9-F7DE-30CED5939A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2DC9F1-04A3-1C49-AA0D-D02DF6E11C59}" type="slidenum">
              <a:rPr lang="en-US" altLang="en-US" sz="1200" smtClean="0"/>
              <a:pPr/>
              <a:t>34</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8F7B647-B5EA-ED17-44C1-FCA48C9CD99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48B8AE7F-146B-B6EA-8808-42BD95D843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most severe space weather event in 1859, were it to happen today, would rank among the most expensive natural disasters in history</a:t>
            </a:r>
          </a:p>
        </p:txBody>
      </p:sp>
      <p:sp>
        <p:nvSpPr>
          <p:cNvPr id="65540" name="Slide Number Placeholder 3">
            <a:extLst>
              <a:ext uri="{FF2B5EF4-FFF2-40B4-BE49-F238E27FC236}">
                <a16:creationId xmlns:a16="http://schemas.microsoft.com/office/drawing/2014/main" id="{095F9456-3810-EC14-D52E-83AFA1BFAA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ADFE79-FC28-214C-B8AE-18AF55FF58CC}" type="slidenum">
              <a:rPr lang="en-US" altLang="en-US" sz="1200" smtClean="0"/>
              <a:pPr/>
              <a:t>35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C73F807-B23D-3858-40F9-6E5F677499B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C1808D31-C7E0-E016-23C4-7FB413728E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Some energetic particles and cosmic rays get trapped in this field, which is why we have the van Allen radiation belts</a:t>
            </a:r>
          </a:p>
        </p:txBody>
      </p:sp>
      <p:sp>
        <p:nvSpPr>
          <p:cNvPr id="9220" name="Slide Number Placeholder 3">
            <a:extLst>
              <a:ext uri="{FF2B5EF4-FFF2-40B4-BE49-F238E27FC236}">
                <a16:creationId xmlns:a16="http://schemas.microsoft.com/office/drawing/2014/main" id="{0975BDA3-6C9C-0C13-FA29-63330DA8AF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4249CF-D5E5-B143-9511-EF5A31FC7904}" type="slidenum">
              <a:rPr lang="en-US" altLang="en-US" sz="1200" smtClean="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6B74798-1B65-1220-A1F0-454431DA7685}"/>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61FE942-6904-1A65-F060-0E41F3054E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sun is also a magnetic star with its own field trapped in the high temperature plasmas.</a:t>
            </a:r>
          </a:p>
        </p:txBody>
      </p:sp>
      <p:sp>
        <p:nvSpPr>
          <p:cNvPr id="11268" name="Slide Number Placeholder 3">
            <a:extLst>
              <a:ext uri="{FF2B5EF4-FFF2-40B4-BE49-F238E27FC236}">
                <a16:creationId xmlns:a16="http://schemas.microsoft.com/office/drawing/2014/main" id="{45D9B5ED-0028-B8B2-001E-75D2E13469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ED9762-8212-A345-BEE2-7459FE2A9E2A}"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6915C9A-6C67-A51F-ADE0-7D56C356B3F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AF1F5870-5BD0-66B7-0033-D691FD398E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iIt is a complex field concentrated in sunspots but sometimes these fields release their stormed energy to heat the local plasmas to millions of degrees</a:t>
            </a:r>
          </a:p>
        </p:txBody>
      </p:sp>
      <p:sp>
        <p:nvSpPr>
          <p:cNvPr id="13316" name="Slide Number Placeholder 3">
            <a:extLst>
              <a:ext uri="{FF2B5EF4-FFF2-40B4-BE49-F238E27FC236}">
                <a16:creationId xmlns:a16="http://schemas.microsoft.com/office/drawing/2014/main" id="{6DA6F98C-FDFE-21A4-95E9-249E82EAA1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B96D6F-CD67-1545-ABB5-01310D3D0A44}" type="slidenum">
              <a:rPr lang="en-US" altLang="en-US" sz="1200" smtClean="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135A402-BAE7-457D-A7B7-2DEB06C8822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2595BFF-27F1-D937-3B08-9765C1363C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heated plasmas emit x-rays and dapple the entire surface with pinpoint dots of energy shown in this x-ray image</a:t>
            </a:r>
          </a:p>
        </p:txBody>
      </p:sp>
      <p:sp>
        <p:nvSpPr>
          <p:cNvPr id="15364" name="Slide Number Placeholder 3">
            <a:extLst>
              <a:ext uri="{FF2B5EF4-FFF2-40B4-BE49-F238E27FC236}">
                <a16:creationId xmlns:a16="http://schemas.microsoft.com/office/drawing/2014/main" id="{9F0EFE7F-6DA4-9E38-C222-BC811778DB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DA2465-68BF-3148-9BC1-ADEE5E80B1E3}" type="slidenum">
              <a:rPr lang="en-US" altLang="en-US" sz="1200" smtClean="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3E23E2B-A400-9CD8-D389-AEDFE5290C51}"/>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D2D6413-0945-BAB1-B376-7E982E6227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Plasmas at lower temperatures tend to follow along the magnetic lines of force of the sun</a:t>
            </a:r>
          </a:p>
        </p:txBody>
      </p:sp>
      <p:sp>
        <p:nvSpPr>
          <p:cNvPr id="17412" name="Slide Number Placeholder 3">
            <a:extLst>
              <a:ext uri="{FF2B5EF4-FFF2-40B4-BE49-F238E27FC236}">
                <a16:creationId xmlns:a16="http://schemas.microsoft.com/office/drawing/2014/main" id="{0BFD2C85-F74E-02D7-B84E-71E8D192C0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EE604B-10B0-9D4B-B05E-D3DEB1286CEC}" type="slidenum">
              <a:rPr lang="en-US" altLang="en-US" sz="1200" smtClean="0"/>
              <a:pPr/>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7A37E88-8F63-D318-2F4F-DF90A6F4D65F}"/>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0F36C1F-1590-1A9C-E909-744AB9DC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solar surface is a vast network of these tangled magnetic fields that connect sunspots</a:t>
            </a:r>
          </a:p>
        </p:txBody>
      </p:sp>
      <p:sp>
        <p:nvSpPr>
          <p:cNvPr id="19460" name="Slide Number Placeholder 3">
            <a:extLst>
              <a:ext uri="{FF2B5EF4-FFF2-40B4-BE49-F238E27FC236}">
                <a16:creationId xmlns:a16="http://schemas.microsoft.com/office/drawing/2014/main" id="{EDE58A4E-9400-0C2C-99D0-FFADFD0C29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BDF086-7080-494F-A9B9-719B69ABAECD}" type="slidenum">
              <a:rPr lang="en-US" altLang="en-US" sz="1200" smtClean="0"/>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A857555-627D-63DB-9E94-85CB5DBF82D7}"/>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A6CD8B7-D160-17A9-8DEC-A521DCE2BF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Some of these magnetic fields are illuminated by the heated plasma so that we can actually see the magnetic lines of force</a:t>
            </a:r>
          </a:p>
        </p:txBody>
      </p:sp>
      <p:sp>
        <p:nvSpPr>
          <p:cNvPr id="21508" name="Slide Number Placeholder 3">
            <a:extLst>
              <a:ext uri="{FF2B5EF4-FFF2-40B4-BE49-F238E27FC236}">
                <a16:creationId xmlns:a16="http://schemas.microsoft.com/office/drawing/2014/main" id="{194AB115-B945-00F4-CD8D-5F2A26F97C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394F12-557D-3346-818E-D8A3325C304E}" type="slidenum">
              <a:rPr lang="en-US" altLang="en-US" sz="1200" smtClean="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0CD67CE-8741-0166-0643-9E3FA82E7B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7E788F-5D8A-D442-CA0F-EBC1098FA3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AFE953B-9FB8-C42F-9728-2994BDA436B6}"/>
              </a:ext>
            </a:extLst>
          </p:cNvPr>
          <p:cNvSpPr>
            <a:spLocks noGrp="1" noChangeArrowheads="1"/>
          </p:cNvSpPr>
          <p:nvPr>
            <p:ph type="sldNum" sz="quarter" idx="12"/>
          </p:nvPr>
        </p:nvSpPr>
        <p:spPr>
          <a:ln/>
        </p:spPr>
        <p:txBody>
          <a:bodyPr/>
          <a:lstStyle>
            <a:lvl1pPr>
              <a:defRPr/>
            </a:lvl1pPr>
          </a:lstStyle>
          <a:p>
            <a:pPr>
              <a:defRPr/>
            </a:pPr>
            <a:fld id="{B82973A3-3A5D-1849-907B-B764CE0E616B}" type="slidenum">
              <a:rPr lang="en-US" altLang="en-US"/>
              <a:pPr>
                <a:defRPr/>
              </a:pPr>
              <a:t>‹#›</a:t>
            </a:fld>
            <a:endParaRPr lang="en-US" altLang="en-US"/>
          </a:p>
        </p:txBody>
      </p:sp>
    </p:spTree>
    <p:extLst>
      <p:ext uri="{BB962C8B-B14F-4D97-AF65-F5344CB8AC3E}">
        <p14:creationId xmlns:p14="http://schemas.microsoft.com/office/powerpoint/2010/main" val="207631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BC978A-0350-6A74-E60B-111594832D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DDAF966-5DF9-EECA-FE49-28D8AC47BF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4DB28FA-B086-946E-C7B7-7A2C01951535}"/>
              </a:ext>
            </a:extLst>
          </p:cNvPr>
          <p:cNvSpPr>
            <a:spLocks noGrp="1" noChangeArrowheads="1"/>
          </p:cNvSpPr>
          <p:nvPr>
            <p:ph type="sldNum" sz="quarter" idx="12"/>
          </p:nvPr>
        </p:nvSpPr>
        <p:spPr>
          <a:ln/>
        </p:spPr>
        <p:txBody>
          <a:bodyPr/>
          <a:lstStyle>
            <a:lvl1pPr>
              <a:defRPr/>
            </a:lvl1pPr>
          </a:lstStyle>
          <a:p>
            <a:pPr>
              <a:defRPr/>
            </a:pPr>
            <a:fld id="{8DA6EB8C-3BCA-7948-B5D8-1394AC5DD1FA}" type="slidenum">
              <a:rPr lang="en-US" altLang="en-US"/>
              <a:pPr>
                <a:defRPr/>
              </a:pPr>
              <a:t>‹#›</a:t>
            </a:fld>
            <a:endParaRPr lang="en-US" altLang="en-US"/>
          </a:p>
        </p:txBody>
      </p:sp>
    </p:spTree>
    <p:extLst>
      <p:ext uri="{BB962C8B-B14F-4D97-AF65-F5344CB8AC3E}">
        <p14:creationId xmlns:p14="http://schemas.microsoft.com/office/powerpoint/2010/main" val="136183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6D6A7A-E791-320F-C5CA-3813BC735C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B5512EC-E989-3094-744D-FCCD6DA492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B8304D0-2524-F6A6-45FD-898EDB0D4EFE}"/>
              </a:ext>
            </a:extLst>
          </p:cNvPr>
          <p:cNvSpPr>
            <a:spLocks noGrp="1" noChangeArrowheads="1"/>
          </p:cNvSpPr>
          <p:nvPr>
            <p:ph type="sldNum" sz="quarter" idx="12"/>
          </p:nvPr>
        </p:nvSpPr>
        <p:spPr>
          <a:ln/>
        </p:spPr>
        <p:txBody>
          <a:bodyPr/>
          <a:lstStyle>
            <a:lvl1pPr>
              <a:defRPr/>
            </a:lvl1pPr>
          </a:lstStyle>
          <a:p>
            <a:pPr>
              <a:defRPr/>
            </a:pPr>
            <a:fld id="{6ACA94EB-395F-B64E-87A9-802A54CC56C7}" type="slidenum">
              <a:rPr lang="en-US" altLang="en-US"/>
              <a:pPr>
                <a:defRPr/>
              </a:pPr>
              <a:t>‹#›</a:t>
            </a:fld>
            <a:endParaRPr lang="en-US" altLang="en-US"/>
          </a:p>
        </p:txBody>
      </p:sp>
    </p:spTree>
    <p:extLst>
      <p:ext uri="{BB962C8B-B14F-4D97-AF65-F5344CB8AC3E}">
        <p14:creationId xmlns:p14="http://schemas.microsoft.com/office/powerpoint/2010/main" val="416582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4823060-E83F-3D3D-0D8A-8868CB4F0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5B424C8-1F23-B8BB-7328-10087AA8FE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BB927B1-EFCB-0DA6-44F2-B49E2DB16A4A}"/>
              </a:ext>
            </a:extLst>
          </p:cNvPr>
          <p:cNvSpPr>
            <a:spLocks noGrp="1" noChangeArrowheads="1"/>
          </p:cNvSpPr>
          <p:nvPr>
            <p:ph type="sldNum" sz="quarter" idx="12"/>
          </p:nvPr>
        </p:nvSpPr>
        <p:spPr>
          <a:ln/>
        </p:spPr>
        <p:txBody>
          <a:bodyPr/>
          <a:lstStyle>
            <a:lvl1pPr>
              <a:defRPr/>
            </a:lvl1pPr>
          </a:lstStyle>
          <a:p>
            <a:pPr>
              <a:defRPr/>
            </a:pPr>
            <a:fld id="{9FE81DE1-6B3D-8740-832E-7183340FE1EB}" type="slidenum">
              <a:rPr lang="en-US" altLang="en-US"/>
              <a:pPr>
                <a:defRPr/>
              </a:pPr>
              <a:t>‹#›</a:t>
            </a:fld>
            <a:endParaRPr lang="en-US" altLang="en-US"/>
          </a:p>
        </p:txBody>
      </p:sp>
    </p:spTree>
    <p:extLst>
      <p:ext uri="{BB962C8B-B14F-4D97-AF65-F5344CB8AC3E}">
        <p14:creationId xmlns:p14="http://schemas.microsoft.com/office/powerpoint/2010/main" val="252758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EDDCCF-C34F-F59B-BDCB-21C48F8CF0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28728A-AF48-0F8A-15B1-12B2792BB0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0CA2E8-DB7F-E8BF-F77A-70ADCC4391AD}"/>
              </a:ext>
            </a:extLst>
          </p:cNvPr>
          <p:cNvSpPr>
            <a:spLocks noGrp="1" noChangeArrowheads="1"/>
          </p:cNvSpPr>
          <p:nvPr>
            <p:ph type="sldNum" sz="quarter" idx="12"/>
          </p:nvPr>
        </p:nvSpPr>
        <p:spPr>
          <a:ln/>
        </p:spPr>
        <p:txBody>
          <a:bodyPr/>
          <a:lstStyle>
            <a:lvl1pPr>
              <a:defRPr/>
            </a:lvl1pPr>
          </a:lstStyle>
          <a:p>
            <a:pPr>
              <a:defRPr/>
            </a:pPr>
            <a:fld id="{6BFB313D-524D-DF4E-8EB5-3B26B1EB4683}" type="slidenum">
              <a:rPr lang="en-US" altLang="en-US"/>
              <a:pPr>
                <a:defRPr/>
              </a:pPr>
              <a:t>‹#›</a:t>
            </a:fld>
            <a:endParaRPr lang="en-US" altLang="en-US"/>
          </a:p>
        </p:txBody>
      </p:sp>
    </p:spTree>
    <p:extLst>
      <p:ext uri="{BB962C8B-B14F-4D97-AF65-F5344CB8AC3E}">
        <p14:creationId xmlns:p14="http://schemas.microsoft.com/office/powerpoint/2010/main" val="27958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966DDCC-B02E-3C65-409D-23DE5B8D5F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FDC817-5C18-E1C7-8341-20E4908D91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A0BC232-5D07-46D9-AA3A-710B82EA9842}"/>
              </a:ext>
            </a:extLst>
          </p:cNvPr>
          <p:cNvSpPr>
            <a:spLocks noGrp="1" noChangeArrowheads="1"/>
          </p:cNvSpPr>
          <p:nvPr>
            <p:ph type="sldNum" sz="quarter" idx="12"/>
          </p:nvPr>
        </p:nvSpPr>
        <p:spPr>
          <a:ln/>
        </p:spPr>
        <p:txBody>
          <a:bodyPr/>
          <a:lstStyle>
            <a:lvl1pPr>
              <a:defRPr/>
            </a:lvl1pPr>
          </a:lstStyle>
          <a:p>
            <a:pPr>
              <a:defRPr/>
            </a:pPr>
            <a:fld id="{8598B977-3095-8642-879F-75CC57B64FCF}" type="slidenum">
              <a:rPr lang="en-US" altLang="en-US"/>
              <a:pPr>
                <a:defRPr/>
              </a:pPr>
              <a:t>‹#›</a:t>
            </a:fld>
            <a:endParaRPr lang="en-US" altLang="en-US"/>
          </a:p>
        </p:txBody>
      </p:sp>
    </p:spTree>
    <p:extLst>
      <p:ext uri="{BB962C8B-B14F-4D97-AF65-F5344CB8AC3E}">
        <p14:creationId xmlns:p14="http://schemas.microsoft.com/office/powerpoint/2010/main" val="183282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F5D6545-E8AE-CE36-A39B-5CA6AD43A6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1AFC963-08F1-F300-16C9-C4449A7B9D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8EC10F5-0E35-9B1E-AD0E-49402C28F88F}"/>
              </a:ext>
            </a:extLst>
          </p:cNvPr>
          <p:cNvSpPr>
            <a:spLocks noGrp="1" noChangeArrowheads="1"/>
          </p:cNvSpPr>
          <p:nvPr>
            <p:ph type="sldNum" sz="quarter" idx="12"/>
          </p:nvPr>
        </p:nvSpPr>
        <p:spPr>
          <a:ln/>
        </p:spPr>
        <p:txBody>
          <a:bodyPr/>
          <a:lstStyle>
            <a:lvl1pPr>
              <a:defRPr/>
            </a:lvl1pPr>
          </a:lstStyle>
          <a:p>
            <a:pPr>
              <a:defRPr/>
            </a:pPr>
            <a:fld id="{15B93B40-6C01-C64F-9C43-860A43EA6477}" type="slidenum">
              <a:rPr lang="en-US" altLang="en-US"/>
              <a:pPr>
                <a:defRPr/>
              </a:pPr>
              <a:t>‹#›</a:t>
            </a:fld>
            <a:endParaRPr lang="en-US" altLang="en-US"/>
          </a:p>
        </p:txBody>
      </p:sp>
    </p:spTree>
    <p:extLst>
      <p:ext uri="{BB962C8B-B14F-4D97-AF65-F5344CB8AC3E}">
        <p14:creationId xmlns:p14="http://schemas.microsoft.com/office/powerpoint/2010/main" val="361166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59CC78-8519-9413-1402-6080D1801B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6CD0EBC-A888-54A4-B866-4F793F73D5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74F22AB-285C-4734-E3D2-BA6C41C107B1}"/>
              </a:ext>
            </a:extLst>
          </p:cNvPr>
          <p:cNvSpPr>
            <a:spLocks noGrp="1" noChangeArrowheads="1"/>
          </p:cNvSpPr>
          <p:nvPr>
            <p:ph type="sldNum" sz="quarter" idx="12"/>
          </p:nvPr>
        </p:nvSpPr>
        <p:spPr>
          <a:ln/>
        </p:spPr>
        <p:txBody>
          <a:bodyPr/>
          <a:lstStyle>
            <a:lvl1pPr>
              <a:defRPr/>
            </a:lvl1pPr>
          </a:lstStyle>
          <a:p>
            <a:pPr>
              <a:defRPr/>
            </a:pPr>
            <a:fld id="{46757A6B-C0E6-E340-A6D4-52848596CD4A}" type="slidenum">
              <a:rPr lang="en-US" altLang="en-US"/>
              <a:pPr>
                <a:defRPr/>
              </a:pPr>
              <a:t>‹#›</a:t>
            </a:fld>
            <a:endParaRPr lang="en-US" altLang="en-US"/>
          </a:p>
        </p:txBody>
      </p:sp>
    </p:spTree>
    <p:extLst>
      <p:ext uri="{BB962C8B-B14F-4D97-AF65-F5344CB8AC3E}">
        <p14:creationId xmlns:p14="http://schemas.microsoft.com/office/powerpoint/2010/main" val="422357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7A25F0-5392-9C3B-7BA6-9813834D67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8437DC6-DFD0-C751-2D1B-7BB6283CDF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2985763-E64D-A74B-C581-584CA5BB1C7B}"/>
              </a:ext>
            </a:extLst>
          </p:cNvPr>
          <p:cNvSpPr>
            <a:spLocks noGrp="1" noChangeArrowheads="1"/>
          </p:cNvSpPr>
          <p:nvPr>
            <p:ph type="sldNum" sz="quarter" idx="12"/>
          </p:nvPr>
        </p:nvSpPr>
        <p:spPr>
          <a:ln/>
        </p:spPr>
        <p:txBody>
          <a:bodyPr/>
          <a:lstStyle>
            <a:lvl1pPr>
              <a:defRPr/>
            </a:lvl1pPr>
          </a:lstStyle>
          <a:p>
            <a:pPr>
              <a:defRPr/>
            </a:pPr>
            <a:fld id="{2A5941CC-11DA-AE4A-8AC5-75EFE1185D10}" type="slidenum">
              <a:rPr lang="en-US" altLang="en-US"/>
              <a:pPr>
                <a:defRPr/>
              </a:pPr>
              <a:t>‹#›</a:t>
            </a:fld>
            <a:endParaRPr lang="en-US" altLang="en-US"/>
          </a:p>
        </p:txBody>
      </p:sp>
    </p:spTree>
    <p:extLst>
      <p:ext uri="{BB962C8B-B14F-4D97-AF65-F5344CB8AC3E}">
        <p14:creationId xmlns:p14="http://schemas.microsoft.com/office/powerpoint/2010/main" val="106582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903805-2902-DF54-9CCD-7ACECFE9F7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3E03C9D-474B-76B2-F765-BA48B5CC20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F2E590C-E2E9-3916-0335-2EBAC69C4FB3}"/>
              </a:ext>
            </a:extLst>
          </p:cNvPr>
          <p:cNvSpPr>
            <a:spLocks noGrp="1" noChangeArrowheads="1"/>
          </p:cNvSpPr>
          <p:nvPr>
            <p:ph type="sldNum" sz="quarter" idx="12"/>
          </p:nvPr>
        </p:nvSpPr>
        <p:spPr>
          <a:ln/>
        </p:spPr>
        <p:txBody>
          <a:bodyPr/>
          <a:lstStyle>
            <a:lvl1pPr>
              <a:defRPr/>
            </a:lvl1pPr>
          </a:lstStyle>
          <a:p>
            <a:pPr>
              <a:defRPr/>
            </a:pPr>
            <a:fld id="{0E1BC675-906F-3B4A-BBF4-AD6F44629887}" type="slidenum">
              <a:rPr lang="en-US" altLang="en-US"/>
              <a:pPr>
                <a:defRPr/>
              </a:pPr>
              <a:t>‹#›</a:t>
            </a:fld>
            <a:endParaRPr lang="en-US" altLang="en-US"/>
          </a:p>
        </p:txBody>
      </p:sp>
    </p:spTree>
    <p:extLst>
      <p:ext uri="{BB962C8B-B14F-4D97-AF65-F5344CB8AC3E}">
        <p14:creationId xmlns:p14="http://schemas.microsoft.com/office/powerpoint/2010/main" val="414431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49A92F3-1363-6136-83F7-CC7F43363A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DB1026-49DD-1431-FA34-C030033C08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478CF6A-AA0D-EFB5-9FA9-ED52733B222F}"/>
              </a:ext>
            </a:extLst>
          </p:cNvPr>
          <p:cNvSpPr>
            <a:spLocks noGrp="1" noChangeArrowheads="1"/>
          </p:cNvSpPr>
          <p:nvPr>
            <p:ph type="sldNum" sz="quarter" idx="12"/>
          </p:nvPr>
        </p:nvSpPr>
        <p:spPr>
          <a:ln/>
        </p:spPr>
        <p:txBody>
          <a:bodyPr/>
          <a:lstStyle>
            <a:lvl1pPr>
              <a:defRPr/>
            </a:lvl1pPr>
          </a:lstStyle>
          <a:p>
            <a:pPr>
              <a:defRPr/>
            </a:pPr>
            <a:fld id="{80C1FB00-A161-D046-B597-D55B00F90B5E}" type="slidenum">
              <a:rPr lang="en-US" altLang="en-US"/>
              <a:pPr>
                <a:defRPr/>
              </a:pPr>
              <a:t>‹#›</a:t>
            </a:fld>
            <a:endParaRPr lang="en-US" altLang="en-US"/>
          </a:p>
        </p:txBody>
      </p:sp>
    </p:spTree>
    <p:extLst>
      <p:ext uri="{BB962C8B-B14F-4D97-AF65-F5344CB8AC3E}">
        <p14:creationId xmlns:p14="http://schemas.microsoft.com/office/powerpoint/2010/main" val="142065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4C8382A-16F4-E16B-0CB7-3163081BC8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E8308A4-F773-BD08-75CB-03445156EC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941071D-C89C-B96E-9DB5-BEFADE03CF98}"/>
              </a:ext>
            </a:extLst>
          </p:cNvPr>
          <p:cNvSpPr>
            <a:spLocks noGrp="1" noChangeArrowheads="1"/>
          </p:cNvSpPr>
          <p:nvPr>
            <p:ph type="sldNum" sz="quarter" idx="12"/>
          </p:nvPr>
        </p:nvSpPr>
        <p:spPr>
          <a:ln/>
        </p:spPr>
        <p:txBody>
          <a:bodyPr/>
          <a:lstStyle>
            <a:lvl1pPr>
              <a:defRPr/>
            </a:lvl1pPr>
          </a:lstStyle>
          <a:p>
            <a:pPr>
              <a:defRPr/>
            </a:pPr>
            <a:fld id="{8A1072FF-E1FB-2046-9189-122B0FAFD64D}" type="slidenum">
              <a:rPr lang="en-US" altLang="en-US"/>
              <a:pPr>
                <a:defRPr/>
              </a:pPr>
              <a:t>‹#›</a:t>
            </a:fld>
            <a:endParaRPr lang="en-US" altLang="en-US"/>
          </a:p>
        </p:txBody>
      </p:sp>
    </p:spTree>
    <p:extLst>
      <p:ext uri="{BB962C8B-B14F-4D97-AF65-F5344CB8AC3E}">
        <p14:creationId xmlns:p14="http://schemas.microsoft.com/office/powerpoint/2010/main" val="198039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63BD1F-4091-5055-FD2F-D952C243492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2CAA04F-27B7-58E2-6814-13E236C6B2B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2B8A68-EC93-E67B-7D39-D0218C2C132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A206E95B-F5A9-1B81-BFD0-D8D305CA553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0A41072D-7B27-4B43-92E6-809172FA151A}"/>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D28C6D-B866-F047-9C01-7394FAE3AD7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HP_Administrator\My%20Documents\PowerPoints-2Gby\Magnetism\sunssu3s.mpeg" TargetMode="External"/><Relationship Id="rId1" Type="http://schemas.microsoft.com/office/2007/relationships/media" Target="file:///C:\Documents%20and%20Settings\HP_Administrator\My%20Documents\PowerPoints-2Gby\Magnetism\sunssu3s.mpeg" TargetMode="External"/><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HP_Administrator\My%20Documents\PowerPoints-2Gby\Magnetism\EITdec99.mpg" TargetMode="External"/><Relationship Id="rId1" Type="http://schemas.microsoft.com/office/2007/relationships/media" Target="file:///C:\Documents%20and%20Settings\HP_Administrator\My%20Documents\PowerPoints-2Gby\Magnetism\EITdec99.mpg" TargetMode="External"/><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D550C2BA-498B-0513-1AD0-C156F906BBF9}"/>
              </a:ext>
            </a:extLst>
          </p:cNvPr>
          <p:cNvSpPr txBox="1">
            <a:spLocks noChangeArrowheads="1"/>
          </p:cNvSpPr>
          <p:nvPr/>
        </p:nvSpPr>
        <p:spPr bwMode="auto">
          <a:xfrm>
            <a:off x="1371600" y="685800"/>
            <a:ext cx="58626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solidFill>
                  <a:srgbClr val="FFFF00"/>
                </a:solidFill>
                <a:latin typeface="Comic Sans MS" panose="030F0902030302020204" pitchFamily="66" charset="0"/>
              </a:rPr>
              <a:t>Space Weather from </a:t>
            </a:r>
          </a:p>
          <a:p>
            <a:pPr>
              <a:spcBef>
                <a:spcPct val="0"/>
              </a:spcBef>
              <a:buFontTx/>
              <a:buNone/>
            </a:pPr>
            <a:r>
              <a:rPr lang="en-US" altLang="en-US" sz="4400">
                <a:solidFill>
                  <a:srgbClr val="FFFF00"/>
                </a:solidFill>
                <a:latin typeface="Comic Sans MS" panose="030F0902030302020204" pitchFamily="66" charset="0"/>
              </a:rPr>
              <a:t>           A to B</a:t>
            </a:r>
          </a:p>
        </p:txBody>
      </p:sp>
      <p:sp>
        <p:nvSpPr>
          <p:cNvPr id="3075" name="Text Box 6">
            <a:extLst>
              <a:ext uri="{FF2B5EF4-FFF2-40B4-BE49-F238E27FC236}">
                <a16:creationId xmlns:a16="http://schemas.microsoft.com/office/drawing/2014/main" id="{B7C0A054-C921-E18A-B571-80251728844B}"/>
              </a:ext>
            </a:extLst>
          </p:cNvPr>
          <p:cNvSpPr txBox="1">
            <a:spLocks noChangeArrowheads="1"/>
          </p:cNvSpPr>
          <p:nvPr/>
        </p:nvSpPr>
        <p:spPr bwMode="auto">
          <a:xfrm>
            <a:off x="2870200" y="2593975"/>
            <a:ext cx="2528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FFFF00"/>
                </a:solidFill>
              </a:rPr>
              <a:t>Dr. Sten Odenwald</a:t>
            </a:r>
          </a:p>
          <a:p>
            <a:pPr algn="ctr">
              <a:spcBef>
                <a:spcPct val="0"/>
              </a:spcBef>
              <a:buFontTx/>
              <a:buNone/>
            </a:pPr>
            <a:r>
              <a:rPr lang="en-US" altLang="en-US" sz="2400">
                <a:solidFill>
                  <a:srgbClr val="FFFF00"/>
                </a:solidFill>
              </a:rPr>
              <a:t>NASA / ADNET</a:t>
            </a:r>
          </a:p>
        </p:txBody>
      </p:sp>
      <p:sp>
        <p:nvSpPr>
          <p:cNvPr id="3076" name="Text Box 7">
            <a:extLst>
              <a:ext uri="{FF2B5EF4-FFF2-40B4-BE49-F238E27FC236}">
                <a16:creationId xmlns:a16="http://schemas.microsoft.com/office/drawing/2014/main" id="{827D2079-EAE9-2024-D8A1-6288475EAB93}"/>
              </a:ext>
            </a:extLst>
          </p:cNvPr>
          <p:cNvSpPr txBox="1">
            <a:spLocks noChangeArrowheads="1"/>
          </p:cNvSpPr>
          <p:nvPr/>
        </p:nvSpPr>
        <p:spPr bwMode="auto">
          <a:xfrm>
            <a:off x="1905000" y="5257800"/>
            <a:ext cx="4508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FFFF00"/>
                </a:solidFill>
              </a:rPr>
              <a:t>NASA Inspire Webcast</a:t>
            </a:r>
          </a:p>
          <a:p>
            <a:pPr algn="ctr">
              <a:spcBef>
                <a:spcPct val="0"/>
              </a:spcBef>
              <a:buFontTx/>
              <a:buNone/>
            </a:pPr>
            <a:r>
              <a:rPr lang="en-US" altLang="en-US" sz="2400">
                <a:solidFill>
                  <a:srgbClr val="FFFF00"/>
                </a:solidFill>
              </a:rPr>
              <a:t>NASA Goddard Spaceflight Center</a:t>
            </a:r>
          </a:p>
          <a:p>
            <a:pPr algn="ctr">
              <a:spcBef>
                <a:spcPct val="0"/>
              </a:spcBef>
              <a:buFontTx/>
              <a:buNone/>
            </a:pPr>
            <a:r>
              <a:rPr lang="en-US" altLang="en-US" sz="2400">
                <a:solidFill>
                  <a:srgbClr val="FFFF00"/>
                </a:solidFill>
              </a:rPr>
              <a:t>November 3, 2011</a:t>
            </a:r>
          </a:p>
        </p:txBody>
      </p:sp>
      <p:pic>
        <p:nvPicPr>
          <p:cNvPr id="3077" name="Picture 9">
            <a:extLst>
              <a:ext uri="{FF2B5EF4-FFF2-40B4-BE49-F238E27FC236}">
                <a16:creationId xmlns:a16="http://schemas.microsoft.com/office/drawing/2014/main" id="{C3E26331-2BBE-5CAB-5F2C-26BE5222B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10000"/>
            <a:ext cx="1612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a:extLst>
              <a:ext uri="{FF2B5EF4-FFF2-40B4-BE49-F238E27FC236}">
                <a16:creationId xmlns:a16="http://schemas.microsoft.com/office/drawing/2014/main" id="{ACB4DDE2-602B-EF57-03E7-638A54E1C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18288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35474A75-1143-592F-6ACD-675FDD00E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66294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a:extLst>
              <a:ext uri="{FF2B5EF4-FFF2-40B4-BE49-F238E27FC236}">
                <a16:creationId xmlns:a16="http://schemas.microsoft.com/office/drawing/2014/main" id="{733D554D-193C-FA96-991C-94BFC58C3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1" name="sunssu3s.mpeg">
            <a:hlinkClick r:id="" action="ppaction://media"/>
            <a:extLst>
              <a:ext uri="{FF2B5EF4-FFF2-40B4-BE49-F238E27FC236}">
                <a16:creationId xmlns:a16="http://schemas.microsoft.com/office/drawing/2014/main" id="{89E2CF32-6D00-9C68-B596-AC07E5FB952F}"/>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600200" y="1458913"/>
            <a:ext cx="58674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767" fill="hold"/>
                                        <p:tgtEl>
                                          <p:spTgt spid="2580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58051"/>
                </p:tgtEl>
              </p:cMediaNode>
            </p:video>
            <p:seq concurrent="1" nextAc="seek">
              <p:cTn id="8" restart="whenNotActive" fill="hold" evtFilter="cancelBubble" nodeType="interactiveSeq">
                <p:stCondLst>
                  <p:cond evt="onClick" delay="0">
                    <p:tgtEl>
                      <p:spTgt spid="2580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8051"/>
                                        </p:tgtEl>
                                      </p:cBhvr>
                                    </p:cmd>
                                  </p:childTnLst>
                                </p:cTn>
                              </p:par>
                            </p:childTnLst>
                          </p:cTn>
                        </p:par>
                      </p:childTnLst>
                    </p:cTn>
                  </p:par>
                </p:childTnLst>
              </p:cTn>
              <p:nextCondLst>
                <p:cond evt="onClick" delay="0">
                  <p:tgtEl>
                    <p:spTgt spid="25805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7C0F5BA-480F-9BA6-2A89-B83D6B195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00088"/>
            <a:ext cx="54864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6B93D737-6585-7E5C-D5BB-BDEE9C2ABB76}"/>
              </a:ext>
            </a:extLst>
          </p:cNvPr>
          <p:cNvSpPr txBox="1">
            <a:spLocks noChangeArrowheads="1"/>
          </p:cNvSpPr>
          <p:nvPr/>
        </p:nvSpPr>
        <p:spPr bwMode="auto">
          <a:xfrm>
            <a:off x="441325" y="6284913"/>
            <a:ext cx="197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Courtesy - SOHO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03D3D554-699E-2868-67C5-35C5FCE2C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a:extLst>
              <a:ext uri="{FF2B5EF4-FFF2-40B4-BE49-F238E27FC236}">
                <a16:creationId xmlns:a16="http://schemas.microsoft.com/office/drawing/2014/main" id="{8FC273E1-E689-0E86-00D7-3A25DF90A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914400"/>
            <a:ext cx="48768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a:extLst>
              <a:ext uri="{FF2B5EF4-FFF2-40B4-BE49-F238E27FC236}">
                <a16:creationId xmlns:a16="http://schemas.microsoft.com/office/drawing/2014/main" id="{174A5956-48C8-84CF-DC69-6BFADDEC1DF8}"/>
              </a:ext>
            </a:extLst>
          </p:cNvPr>
          <p:cNvSpPr txBox="1">
            <a:spLocks noChangeArrowheads="1"/>
          </p:cNvSpPr>
          <p:nvPr/>
        </p:nvSpPr>
        <p:spPr bwMode="auto">
          <a:xfrm>
            <a:off x="441325" y="6284913"/>
            <a:ext cx="329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Courtesy – B. Jackson (UCLA)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67D4B931-DB5B-2D29-9FAB-94C40124DFEE}"/>
              </a:ext>
            </a:extLst>
          </p:cNvPr>
          <p:cNvSpPr txBox="1">
            <a:spLocks noChangeArrowheads="1"/>
          </p:cNvSpPr>
          <p:nvPr/>
        </p:nvSpPr>
        <p:spPr bwMode="auto">
          <a:xfrm>
            <a:off x="2667000" y="2362200"/>
            <a:ext cx="184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6000">
              <a:solidFill>
                <a:schemeClr val="hlink"/>
              </a:solidFill>
            </a:endParaRPr>
          </a:p>
          <a:p>
            <a:pPr>
              <a:spcBef>
                <a:spcPct val="0"/>
              </a:spcBef>
              <a:buFontTx/>
              <a:buNone/>
            </a:pPr>
            <a:endParaRPr lang="en-US" altLang="en-US" sz="2400"/>
          </a:p>
        </p:txBody>
      </p:sp>
      <p:pic>
        <p:nvPicPr>
          <p:cNvPr id="30723" name="Picture 3">
            <a:extLst>
              <a:ext uri="{FF2B5EF4-FFF2-40B4-BE49-F238E27FC236}">
                <a16:creationId xmlns:a16="http://schemas.microsoft.com/office/drawing/2014/main" id="{4AAAC553-D1F4-A81E-F0CE-E7C2463ED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41325"/>
            <a:ext cx="61722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2AFFBCF1-2CF3-7EE5-670A-2680319E3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0"/>
            <a:ext cx="6019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F135BB6F-A833-816C-F11E-E49A775D288B}"/>
              </a:ext>
            </a:extLst>
          </p:cNvPr>
          <p:cNvSpPr txBox="1">
            <a:spLocks noChangeArrowheads="1"/>
          </p:cNvSpPr>
          <p:nvPr/>
        </p:nvSpPr>
        <p:spPr bwMode="auto">
          <a:xfrm>
            <a:off x="746125" y="6284913"/>
            <a:ext cx="196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Courtesy - DMSP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A71BD324-89F3-B4BB-FE03-0A3B3D845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9000"/>
            <a:ext cx="7467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50A3236A-B6C7-4C7A-AC45-EB27D74DD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7724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3">
            <a:extLst>
              <a:ext uri="{FF2B5EF4-FFF2-40B4-BE49-F238E27FC236}">
                <a16:creationId xmlns:a16="http://schemas.microsoft.com/office/drawing/2014/main" id="{152931C2-E13E-84DD-800A-BB946D2BAC51}"/>
              </a:ext>
            </a:extLst>
          </p:cNvPr>
          <p:cNvSpPr txBox="1">
            <a:spLocks noChangeArrowheads="1"/>
          </p:cNvSpPr>
          <p:nvPr/>
        </p:nvSpPr>
        <p:spPr bwMode="auto">
          <a:xfrm>
            <a:off x="3429000" y="6248400"/>
            <a:ext cx="492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latin typeface="Arial" panose="020B0604020202020204" pitchFamily="34" charset="0"/>
              </a:rPr>
              <a:t>New York Times….. March 2, 1930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EA327C90-7116-6D4F-7128-351F2164B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0575"/>
            <a:ext cx="8458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a:extLst>
              <a:ext uri="{FF2B5EF4-FFF2-40B4-BE49-F238E27FC236}">
                <a16:creationId xmlns:a16="http://schemas.microsoft.com/office/drawing/2014/main" id="{E5E525E8-3134-EB83-859D-14F8F562F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72390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a:extLst>
              <a:ext uri="{FF2B5EF4-FFF2-40B4-BE49-F238E27FC236}">
                <a16:creationId xmlns:a16="http://schemas.microsoft.com/office/drawing/2014/main" id="{D60E363E-FBFA-7760-98A7-BF4BBFA30DA1}"/>
              </a:ext>
            </a:extLst>
          </p:cNvPr>
          <p:cNvSpPr txBox="1">
            <a:spLocks noChangeArrowheads="1"/>
          </p:cNvSpPr>
          <p:nvPr/>
        </p:nvSpPr>
        <p:spPr bwMode="auto">
          <a:xfrm>
            <a:off x="3733800" y="5638800"/>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latin typeface="Arial" panose="020B0604020202020204" pitchFamily="34" charset="0"/>
              </a:rPr>
              <a:t>New York Times…April 29, 1978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5FAD941-3877-8744-23B5-181FA492E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4119563"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FEA9D357-7E93-7E43-8876-64D6A80DE597}"/>
              </a:ext>
            </a:extLst>
          </p:cNvPr>
          <p:cNvSpPr txBox="1">
            <a:spLocks noChangeArrowheads="1"/>
          </p:cNvSpPr>
          <p:nvPr/>
        </p:nvSpPr>
        <p:spPr bwMode="auto">
          <a:xfrm>
            <a:off x="3048000" y="152400"/>
            <a:ext cx="2638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Space Weather</a:t>
            </a:r>
          </a:p>
        </p:txBody>
      </p:sp>
      <p:sp>
        <p:nvSpPr>
          <p:cNvPr id="38915" name="Text Box 3">
            <a:extLst>
              <a:ext uri="{FF2B5EF4-FFF2-40B4-BE49-F238E27FC236}">
                <a16:creationId xmlns:a16="http://schemas.microsoft.com/office/drawing/2014/main" id="{78015EF0-5736-AF4E-5833-7FD6EA213642}"/>
              </a:ext>
            </a:extLst>
          </p:cNvPr>
          <p:cNvSpPr txBox="1">
            <a:spLocks noChangeArrowheads="1"/>
          </p:cNvSpPr>
          <p:nvPr/>
        </p:nvSpPr>
        <p:spPr bwMode="auto">
          <a:xfrm>
            <a:off x="152400" y="1371600"/>
            <a:ext cx="163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66FFFF"/>
                </a:solidFill>
                <a:latin typeface="Arial" panose="020B0604020202020204" pitchFamily="34" charset="0"/>
              </a:rPr>
              <a:t>Solar Wind</a:t>
            </a:r>
          </a:p>
          <a:p>
            <a:pPr eaLnBrk="1" hangingPunct="1">
              <a:spcBef>
                <a:spcPct val="0"/>
              </a:spcBef>
              <a:buFontTx/>
              <a:buNone/>
            </a:pPr>
            <a:r>
              <a:rPr lang="en-US" altLang="en-US" sz="1800">
                <a:solidFill>
                  <a:srgbClr val="66FFFF"/>
                </a:solidFill>
                <a:latin typeface="Arial" panose="020B0604020202020204" pitchFamily="34" charset="0"/>
              </a:rPr>
              <a:t>Coronal Holes</a:t>
            </a:r>
          </a:p>
        </p:txBody>
      </p:sp>
      <p:sp>
        <p:nvSpPr>
          <p:cNvPr id="38916" name="Text Box 4">
            <a:extLst>
              <a:ext uri="{FF2B5EF4-FFF2-40B4-BE49-F238E27FC236}">
                <a16:creationId xmlns:a16="http://schemas.microsoft.com/office/drawing/2014/main" id="{9B3E5D1B-FDD0-3587-28E2-023FF5322049}"/>
              </a:ext>
            </a:extLst>
          </p:cNvPr>
          <p:cNvSpPr txBox="1">
            <a:spLocks noChangeArrowheads="1"/>
          </p:cNvSpPr>
          <p:nvPr/>
        </p:nvSpPr>
        <p:spPr bwMode="auto">
          <a:xfrm>
            <a:off x="3962400" y="129540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Solar Flares</a:t>
            </a:r>
          </a:p>
        </p:txBody>
      </p:sp>
      <p:sp>
        <p:nvSpPr>
          <p:cNvPr id="38917" name="Text Box 5">
            <a:extLst>
              <a:ext uri="{FF2B5EF4-FFF2-40B4-BE49-F238E27FC236}">
                <a16:creationId xmlns:a16="http://schemas.microsoft.com/office/drawing/2014/main" id="{133996FC-034F-9D7A-F1E9-48232F606D55}"/>
              </a:ext>
            </a:extLst>
          </p:cNvPr>
          <p:cNvSpPr txBox="1">
            <a:spLocks noChangeArrowheads="1"/>
          </p:cNvSpPr>
          <p:nvPr/>
        </p:nvSpPr>
        <p:spPr bwMode="auto">
          <a:xfrm>
            <a:off x="6080125" y="1255713"/>
            <a:ext cx="258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Coronal Mass Ejections</a:t>
            </a:r>
          </a:p>
        </p:txBody>
      </p:sp>
      <p:sp>
        <p:nvSpPr>
          <p:cNvPr id="38918" name="Text Box 6">
            <a:extLst>
              <a:ext uri="{FF2B5EF4-FFF2-40B4-BE49-F238E27FC236}">
                <a16:creationId xmlns:a16="http://schemas.microsoft.com/office/drawing/2014/main" id="{C0FC13FF-D5BB-8AB9-CB31-8BE9B262373A}"/>
              </a:ext>
            </a:extLst>
          </p:cNvPr>
          <p:cNvSpPr txBox="1">
            <a:spLocks noChangeArrowheads="1"/>
          </p:cNvSpPr>
          <p:nvPr/>
        </p:nvSpPr>
        <p:spPr bwMode="auto">
          <a:xfrm>
            <a:off x="2133600" y="1371600"/>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66FFFF"/>
                </a:solidFill>
                <a:latin typeface="Arial" panose="020B0604020202020204" pitchFamily="34" charset="0"/>
              </a:rPr>
              <a:t>Cosmic</a:t>
            </a:r>
          </a:p>
          <a:p>
            <a:pPr eaLnBrk="1" hangingPunct="1">
              <a:spcBef>
                <a:spcPct val="0"/>
              </a:spcBef>
              <a:buFontTx/>
              <a:buNone/>
            </a:pPr>
            <a:r>
              <a:rPr lang="en-US" altLang="en-US" sz="1800">
                <a:solidFill>
                  <a:srgbClr val="66FFFF"/>
                </a:solidFill>
                <a:latin typeface="Arial" panose="020B0604020202020204" pitchFamily="34" charset="0"/>
              </a:rPr>
              <a:t>Rays</a:t>
            </a:r>
          </a:p>
        </p:txBody>
      </p:sp>
      <p:sp>
        <p:nvSpPr>
          <p:cNvPr id="38919" name="Text Box 7">
            <a:extLst>
              <a:ext uri="{FF2B5EF4-FFF2-40B4-BE49-F238E27FC236}">
                <a16:creationId xmlns:a16="http://schemas.microsoft.com/office/drawing/2014/main" id="{06DE4646-45C0-547A-7812-5C40B2CF9D51}"/>
              </a:ext>
            </a:extLst>
          </p:cNvPr>
          <p:cNvSpPr txBox="1">
            <a:spLocks noChangeArrowheads="1"/>
          </p:cNvSpPr>
          <p:nvPr/>
        </p:nvSpPr>
        <p:spPr bwMode="auto">
          <a:xfrm>
            <a:off x="5181600" y="609600"/>
            <a:ext cx="194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latin typeface="Arial" panose="020B0604020202020204" pitchFamily="34" charset="0"/>
              </a:rPr>
              <a:t>Solar Storms</a:t>
            </a:r>
          </a:p>
        </p:txBody>
      </p:sp>
      <p:sp>
        <p:nvSpPr>
          <p:cNvPr id="38920" name="Text Box 8">
            <a:extLst>
              <a:ext uri="{FF2B5EF4-FFF2-40B4-BE49-F238E27FC236}">
                <a16:creationId xmlns:a16="http://schemas.microsoft.com/office/drawing/2014/main" id="{49DE2CCE-A02F-BA80-708B-79BAF6A6D164}"/>
              </a:ext>
            </a:extLst>
          </p:cNvPr>
          <p:cNvSpPr txBox="1">
            <a:spLocks noChangeArrowheads="1"/>
          </p:cNvSpPr>
          <p:nvPr/>
        </p:nvSpPr>
        <p:spPr bwMode="auto">
          <a:xfrm>
            <a:off x="838200" y="688975"/>
            <a:ext cx="2287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66FFFF"/>
                </a:solidFill>
                <a:latin typeface="Arial" panose="020B0604020202020204" pitchFamily="34" charset="0"/>
              </a:rPr>
              <a:t>‘Bad Hair Days’</a:t>
            </a:r>
          </a:p>
        </p:txBody>
      </p:sp>
      <p:sp>
        <p:nvSpPr>
          <p:cNvPr id="38921" name="Text Box 9">
            <a:extLst>
              <a:ext uri="{FF2B5EF4-FFF2-40B4-BE49-F238E27FC236}">
                <a16:creationId xmlns:a16="http://schemas.microsoft.com/office/drawing/2014/main" id="{44CD42B9-CC3D-4E65-0A27-ECB43C2EFB0D}"/>
              </a:ext>
            </a:extLst>
          </p:cNvPr>
          <p:cNvSpPr txBox="1">
            <a:spLocks noChangeArrowheads="1"/>
          </p:cNvSpPr>
          <p:nvPr/>
        </p:nvSpPr>
        <p:spPr bwMode="auto">
          <a:xfrm>
            <a:off x="6324600" y="44958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No SPEs</a:t>
            </a:r>
          </a:p>
        </p:txBody>
      </p:sp>
      <p:sp>
        <p:nvSpPr>
          <p:cNvPr id="38922" name="Text Box 10">
            <a:extLst>
              <a:ext uri="{FF2B5EF4-FFF2-40B4-BE49-F238E27FC236}">
                <a16:creationId xmlns:a16="http://schemas.microsoft.com/office/drawing/2014/main" id="{3EBE79A7-B32E-8F91-36F2-DD540FD11A78}"/>
              </a:ext>
            </a:extLst>
          </p:cNvPr>
          <p:cNvSpPr txBox="1">
            <a:spLocks noChangeArrowheads="1"/>
          </p:cNvSpPr>
          <p:nvPr/>
        </p:nvSpPr>
        <p:spPr bwMode="auto">
          <a:xfrm>
            <a:off x="7848600" y="4495800"/>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SPEs</a:t>
            </a:r>
          </a:p>
        </p:txBody>
      </p:sp>
      <p:sp>
        <p:nvSpPr>
          <p:cNvPr id="38923" name="Text Box 11">
            <a:extLst>
              <a:ext uri="{FF2B5EF4-FFF2-40B4-BE49-F238E27FC236}">
                <a16:creationId xmlns:a16="http://schemas.microsoft.com/office/drawing/2014/main" id="{D29ECF7B-82E7-022E-2891-E6718176F296}"/>
              </a:ext>
            </a:extLst>
          </p:cNvPr>
          <p:cNvSpPr txBox="1">
            <a:spLocks noChangeArrowheads="1"/>
          </p:cNvSpPr>
          <p:nvPr/>
        </p:nvSpPr>
        <p:spPr bwMode="auto">
          <a:xfrm>
            <a:off x="3429000" y="3657600"/>
            <a:ext cx="1416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Ionosphere</a:t>
            </a:r>
          </a:p>
          <a:p>
            <a:pPr eaLnBrk="1" hangingPunct="1">
              <a:spcBef>
                <a:spcPct val="0"/>
              </a:spcBef>
              <a:buFontTx/>
              <a:buNone/>
            </a:pPr>
            <a:r>
              <a:rPr lang="en-US" altLang="en-US" sz="1800">
                <a:solidFill>
                  <a:srgbClr val="FFFF00"/>
                </a:solidFill>
                <a:latin typeface="Arial" panose="020B0604020202020204" pitchFamily="34" charset="0"/>
              </a:rPr>
              <a:t>disruption</a:t>
            </a:r>
          </a:p>
          <a:p>
            <a:pPr eaLnBrk="1" hangingPunct="1">
              <a:spcBef>
                <a:spcPct val="0"/>
              </a:spcBef>
              <a:buFontTx/>
              <a:buNone/>
            </a:pPr>
            <a:r>
              <a:rPr lang="en-US" altLang="en-US" sz="1800">
                <a:solidFill>
                  <a:srgbClr val="FFFF00"/>
                </a:solidFill>
                <a:latin typeface="Arial" panose="020B0604020202020204" pitchFamily="34" charset="0"/>
              </a:rPr>
              <a:t>and Heating</a:t>
            </a:r>
          </a:p>
        </p:txBody>
      </p:sp>
      <p:sp>
        <p:nvSpPr>
          <p:cNvPr id="38924" name="Text Box 12">
            <a:extLst>
              <a:ext uri="{FF2B5EF4-FFF2-40B4-BE49-F238E27FC236}">
                <a16:creationId xmlns:a16="http://schemas.microsoft.com/office/drawing/2014/main" id="{D52E9541-7111-8F04-22BF-16D685F07B64}"/>
              </a:ext>
            </a:extLst>
          </p:cNvPr>
          <p:cNvSpPr txBox="1">
            <a:spLocks noChangeArrowheads="1"/>
          </p:cNvSpPr>
          <p:nvPr/>
        </p:nvSpPr>
        <p:spPr bwMode="auto">
          <a:xfrm>
            <a:off x="3733800" y="2133600"/>
            <a:ext cx="844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X-rays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solidFill>
                  <a:srgbClr val="FFFF00"/>
                </a:solidFill>
                <a:latin typeface="Arial" panose="020B0604020202020204" pitchFamily="34" charset="0"/>
              </a:rPr>
              <a:t>8 min.</a:t>
            </a:r>
          </a:p>
        </p:txBody>
      </p:sp>
      <p:sp>
        <p:nvSpPr>
          <p:cNvPr id="38925" name="Text Box 13">
            <a:extLst>
              <a:ext uri="{FF2B5EF4-FFF2-40B4-BE49-F238E27FC236}">
                <a16:creationId xmlns:a16="http://schemas.microsoft.com/office/drawing/2014/main" id="{018E9607-A6A7-D997-42F6-B5E91C830AFB}"/>
              </a:ext>
            </a:extLst>
          </p:cNvPr>
          <p:cNvSpPr txBox="1">
            <a:spLocks noChangeArrowheads="1"/>
          </p:cNvSpPr>
          <p:nvPr/>
        </p:nvSpPr>
        <p:spPr bwMode="auto">
          <a:xfrm>
            <a:off x="4724400" y="2133600"/>
            <a:ext cx="1149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Energetic</a:t>
            </a:r>
          </a:p>
          <a:p>
            <a:pPr eaLnBrk="1" hangingPunct="1">
              <a:spcBef>
                <a:spcPct val="0"/>
              </a:spcBef>
              <a:buFontTx/>
              <a:buNone/>
            </a:pPr>
            <a:r>
              <a:rPr lang="en-US" altLang="en-US" sz="1800">
                <a:solidFill>
                  <a:srgbClr val="FFFF00"/>
                </a:solidFill>
                <a:latin typeface="Arial" panose="020B0604020202020204" pitchFamily="34" charset="0"/>
              </a:rPr>
              <a:t>Particles</a:t>
            </a:r>
          </a:p>
          <a:p>
            <a:pPr eaLnBrk="1" hangingPunct="1">
              <a:spcBef>
                <a:spcPct val="0"/>
              </a:spcBef>
              <a:buFontTx/>
              <a:buNone/>
            </a:pPr>
            <a:endParaRPr lang="en-US" altLang="en-US" sz="1800">
              <a:solidFill>
                <a:srgbClr val="FFFF00"/>
              </a:solidFill>
              <a:latin typeface="Arial" panose="020B0604020202020204" pitchFamily="34" charset="0"/>
            </a:endParaRPr>
          </a:p>
          <a:p>
            <a:pPr eaLnBrk="1" hangingPunct="1">
              <a:spcBef>
                <a:spcPct val="0"/>
              </a:spcBef>
              <a:buFontTx/>
              <a:buNone/>
            </a:pPr>
            <a:r>
              <a:rPr lang="en-US" altLang="en-US" sz="1800">
                <a:solidFill>
                  <a:srgbClr val="FFFF00"/>
                </a:solidFill>
                <a:latin typeface="Arial" panose="020B0604020202020204" pitchFamily="34" charset="0"/>
              </a:rPr>
              <a:t>~1-hr</a:t>
            </a:r>
          </a:p>
        </p:txBody>
      </p:sp>
      <p:sp>
        <p:nvSpPr>
          <p:cNvPr id="38926" name="Text Box 14">
            <a:extLst>
              <a:ext uri="{FF2B5EF4-FFF2-40B4-BE49-F238E27FC236}">
                <a16:creationId xmlns:a16="http://schemas.microsoft.com/office/drawing/2014/main" id="{762453C3-845A-6B26-F21C-BCD86FB28DAC}"/>
              </a:ext>
            </a:extLst>
          </p:cNvPr>
          <p:cNvSpPr txBox="1">
            <a:spLocks noChangeArrowheads="1"/>
          </p:cNvSpPr>
          <p:nvPr/>
        </p:nvSpPr>
        <p:spPr bwMode="auto">
          <a:xfrm>
            <a:off x="3124200" y="6096000"/>
            <a:ext cx="167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GPS problems</a:t>
            </a:r>
          </a:p>
          <a:p>
            <a:pPr eaLnBrk="1" hangingPunct="1">
              <a:spcBef>
                <a:spcPct val="0"/>
              </a:spcBef>
              <a:buFontTx/>
              <a:buNone/>
            </a:pPr>
            <a:r>
              <a:rPr lang="en-US" altLang="en-US" sz="1800">
                <a:solidFill>
                  <a:srgbClr val="FFFF00"/>
                </a:solidFill>
                <a:latin typeface="Arial" panose="020B0604020202020204" pitchFamily="34" charset="0"/>
              </a:rPr>
              <a:t>Satellite drag</a:t>
            </a:r>
          </a:p>
        </p:txBody>
      </p:sp>
      <p:sp>
        <p:nvSpPr>
          <p:cNvPr id="38927" name="Text Box 15">
            <a:extLst>
              <a:ext uri="{FF2B5EF4-FFF2-40B4-BE49-F238E27FC236}">
                <a16:creationId xmlns:a16="http://schemas.microsoft.com/office/drawing/2014/main" id="{CF4823E8-EB1C-8A49-0017-D42B283F27B3}"/>
              </a:ext>
            </a:extLst>
          </p:cNvPr>
          <p:cNvSpPr txBox="1">
            <a:spLocks noChangeArrowheads="1"/>
          </p:cNvSpPr>
          <p:nvPr/>
        </p:nvSpPr>
        <p:spPr bwMode="auto">
          <a:xfrm>
            <a:off x="6324600" y="2133600"/>
            <a:ext cx="261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Plasma + magnetic field</a:t>
            </a:r>
          </a:p>
        </p:txBody>
      </p:sp>
      <p:sp>
        <p:nvSpPr>
          <p:cNvPr id="38928" name="Text Box 16">
            <a:extLst>
              <a:ext uri="{FF2B5EF4-FFF2-40B4-BE49-F238E27FC236}">
                <a16:creationId xmlns:a16="http://schemas.microsoft.com/office/drawing/2014/main" id="{688D0836-C319-CDE7-CB2C-FAF74C4A973D}"/>
              </a:ext>
            </a:extLst>
          </p:cNvPr>
          <p:cNvSpPr txBox="1">
            <a:spLocks noChangeArrowheads="1"/>
          </p:cNvSpPr>
          <p:nvPr/>
        </p:nvSpPr>
        <p:spPr bwMode="auto">
          <a:xfrm>
            <a:off x="6705600" y="2971800"/>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14-hr to  4 days</a:t>
            </a:r>
          </a:p>
        </p:txBody>
      </p:sp>
      <p:sp>
        <p:nvSpPr>
          <p:cNvPr id="38929" name="Text Box 17">
            <a:extLst>
              <a:ext uri="{FF2B5EF4-FFF2-40B4-BE49-F238E27FC236}">
                <a16:creationId xmlns:a16="http://schemas.microsoft.com/office/drawing/2014/main" id="{32538685-B95A-3041-2BC7-EB814F296AD9}"/>
              </a:ext>
            </a:extLst>
          </p:cNvPr>
          <p:cNvSpPr txBox="1">
            <a:spLocks noChangeArrowheads="1"/>
          </p:cNvSpPr>
          <p:nvPr/>
        </p:nvSpPr>
        <p:spPr bwMode="auto">
          <a:xfrm>
            <a:off x="6400800" y="37338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Geomagnetic Storms</a:t>
            </a:r>
          </a:p>
        </p:txBody>
      </p:sp>
      <p:sp>
        <p:nvSpPr>
          <p:cNvPr id="38930" name="Text Box 18">
            <a:extLst>
              <a:ext uri="{FF2B5EF4-FFF2-40B4-BE49-F238E27FC236}">
                <a16:creationId xmlns:a16="http://schemas.microsoft.com/office/drawing/2014/main" id="{6DF57BAA-55D8-3BEA-BDB3-1990051B36EC}"/>
              </a:ext>
            </a:extLst>
          </p:cNvPr>
          <p:cNvSpPr txBox="1">
            <a:spLocks noChangeArrowheads="1"/>
          </p:cNvSpPr>
          <p:nvPr/>
        </p:nvSpPr>
        <p:spPr bwMode="auto">
          <a:xfrm>
            <a:off x="7543800" y="53340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Satellite</a:t>
            </a:r>
          </a:p>
          <a:p>
            <a:pPr eaLnBrk="1" hangingPunct="1">
              <a:spcBef>
                <a:spcPct val="0"/>
              </a:spcBef>
              <a:buFontTx/>
              <a:buNone/>
            </a:pPr>
            <a:r>
              <a:rPr lang="en-US" altLang="en-US" sz="1800">
                <a:solidFill>
                  <a:srgbClr val="FF0000"/>
                </a:solidFill>
                <a:latin typeface="Arial" panose="020B0604020202020204" pitchFamily="34" charset="0"/>
              </a:rPr>
              <a:t>Anomalies</a:t>
            </a:r>
          </a:p>
        </p:txBody>
      </p:sp>
      <p:sp>
        <p:nvSpPr>
          <p:cNvPr id="38931" name="Text Box 19">
            <a:extLst>
              <a:ext uri="{FF2B5EF4-FFF2-40B4-BE49-F238E27FC236}">
                <a16:creationId xmlns:a16="http://schemas.microsoft.com/office/drawing/2014/main" id="{9188ACAE-8EAC-8B8A-66FA-ACF71B65E520}"/>
              </a:ext>
            </a:extLst>
          </p:cNvPr>
          <p:cNvSpPr txBox="1">
            <a:spLocks noChangeArrowheads="1"/>
          </p:cNvSpPr>
          <p:nvPr/>
        </p:nvSpPr>
        <p:spPr bwMode="auto">
          <a:xfrm>
            <a:off x="6477000" y="6248400"/>
            <a:ext cx="233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0000"/>
                </a:solidFill>
                <a:latin typeface="Arial" panose="020B0604020202020204" pitchFamily="34" charset="0"/>
              </a:rPr>
              <a:t>Power Grid problems</a:t>
            </a:r>
          </a:p>
          <a:p>
            <a:pPr eaLnBrk="1" hangingPunct="1">
              <a:spcBef>
                <a:spcPct val="0"/>
              </a:spcBef>
              <a:buFontTx/>
              <a:buNone/>
            </a:pPr>
            <a:r>
              <a:rPr lang="en-US" altLang="en-US" sz="1800">
                <a:solidFill>
                  <a:srgbClr val="FF0000"/>
                </a:solidFill>
                <a:latin typeface="Arial" panose="020B0604020202020204" pitchFamily="34" charset="0"/>
              </a:rPr>
              <a:t>GLEs</a:t>
            </a:r>
          </a:p>
        </p:txBody>
      </p:sp>
      <p:sp>
        <p:nvSpPr>
          <p:cNvPr id="38932" name="Text Box 20">
            <a:extLst>
              <a:ext uri="{FF2B5EF4-FFF2-40B4-BE49-F238E27FC236}">
                <a16:creationId xmlns:a16="http://schemas.microsoft.com/office/drawing/2014/main" id="{6E88437B-270D-E4FC-84B5-BB07EDADF909}"/>
              </a:ext>
            </a:extLst>
          </p:cNvPr>
          <p:cNvSpPr txBox="1">
            <a:spLocks noChangeArrowheads="1"/>
          </p:cNvSpPr>
          <p:nvPr/>
        </p:nvSpPr>
        <p:spPr bwMode="auto">
          <a:xfrm>
            <a:off x="1828800" y="53340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66FFFF"/>
                </a:solidFill>
                <a:latin typeface="Arial" panose="020B0604020202020204" pitchFamily="34" charset="0"/>
              </a:rPr>
              <a:t>Satellite</a:t>
            </a:r>
          </a:p>
          <a:p>
            <a:pPr eaLnBrk="1" hangingPunct="1">
              <a:spcBef>
                <a:spcPct val="0"/>
              </a:spcBef>
              <a:buFontTx/>
              <a:buNone/>
            </a:pPr>
            <a:r>
              <a:rPr lang="en-US" altLang="en-US" sz="1800">
                <a:solidFill>
                  <a:srgbClr val="66FFFF"/>
                </a:solidFill>
                <a:latin typeface="Arial" panose="020B0604020202020204" pitchFamily="34" charset="0"/>
              </a:rPr>
              <a:t>Anomalies</a:t>
            </a:r>
          </a:p>
        </p:txBody>
      </p:sp>
      <p:sp>
        <p:nvSpPr>
          <p:cNvPr id="38933" name="Text Box 21">
            <a:extLst>
              <a:ext uri="{FF2B5EF4-FFF2-40B4-BE49-F238E27FC236}">
                <a16:creationId xmlns:a16="http://schemas.microsoft.com/office/drawing/2014/main" id="{4B774C96-3B5B-D05C-A685-E9C9ED7C54C7}"/>
              </a:ext>
            </a:extLst>
          </p:cNvPr>
          <p:cNvSpPr txBox="1">
            <a:spLocks noChangeArrowheads="1"/>
          </p:cNvSpPr>
          <p:nvPr/>
        </p:nvSpPr>
        <p:spPr bwMode="auto">
          <a:xfrm>
            <a:off x="4876800" y="53340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Satellite</a:t>
            </a:r>
          </a:p>
          <a:p>
            <a:pPr eaLnBrk="1" hangingPunct="1">
              <a:spcBef>
                <a:spcPct val="0"/>
              </a:spcBef>
              <a:buFontTx/>
              <a:buNone/>
            </a:pPr>
            <a:r>
              <a:rPr lang="en-US" altLang="en-US" sz="1800">
                <a:solidFill>
                  <a:srgbClr val="FFFF00"/>
                </a:solidFill>
                <a:latin typeface="Arial" panose="020B0604020202020204" pitchFamily="34" charset="0"/>
              </a:rPr>
              <a:t>Anomalies</a:t>
            </a:r>
          </a:p>
        </p:txBody>
      </p:sp>
      <p:sp>
        <p:nvSpPr>
          <p:cNvPr id="38934" name="Text Box 22">
            <a:extLst>
              <a:ext uri="{FF2B5EF4-FFF2-40B4-BE49-F238E27FC236}">
                <a16:creationId xmlns:a16="http://schemas.microsoft.com/office/drawing/2014/main" id="{A17DED3D-70BC-C5F0-4DA1-F556BDC09D74}"/>
              </a:ext>
            </a:extLst>
          </p:cNvPr>
          <p:cNvSpPr txBox="1">
            <a:spLocks noChangeArrowheads="1"/>
          </p:cNvSpPr>
          <p:nvPr/>
        </p:nvSpPr>
        <p:spPr bwMode="auto">
          <a:xfrm>
            <a:off x="152400" y="37338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66FFFF"/>
                </a:solidFill>
                <a:latin typeface="Arial" panose="020B0604020202020204" pitchFamily="34" charset="0"/>
              </a:rPr>
              <a:t>Milder</a:t>
            </a:r>
          </a:p>
          <a:p>
            <a:pPr eaLnBrk="1" hangingPunct="1">
              <a:spcBef>
                <a:spcPct val="0"/>
              </a:spcBef>
              <a:buFontTx/>
              <a:buNone/>
            </a:pPr>
            <a:r>
              <a:rPr lang="en-US" altLang="en-US" sz="1800">
                <a:solidFill>
                  <a:srgbClr val="66FFFF"/>
                </a:solidFill>
                <a:latin typeface="Arial" panose="020B0604020202020204" pitchFamily="34" charset="0"/>
              </a:rPr>
              <a:t>Geomagnetic </a:t>
            </a:r>
          </a:p>
          <a:p>
            <a:pPr eaLnBrk="1" hangingPunct="1">
              <a:spcBef>
                <a:spcPct val="0"/>
              </a:spcBef>
              <a:buFontTx/>
              <a:buNone/>
            </a:pPr>
            <a:r>
              <a:rPr lang="en-US" altLang="en-US" sz="1800">
                <a:solidFill>
                  <a:srgbClr val="66FFFF"/>
                </a:solidFill>
                <a:latin typeface="Arial" panose="020B0604020202020204" pitchFamily="34" charset="0"/>
              </a:rPr>
              <a:t>Storms</a:t>
            </a:r>
          </a:p>
        </p:txBody>
      </p:sp>
      <p:sp>
        <p:nvSpPr>
          <p:cNvPr id="38935" name="Line 23">
            <a:extLst>
              <a:ext uri="{FF2B5EF4-FFF2-40B4-BE49-F238E27FC236}">
                <a16:creationId xmlns:a16="http://schemas.microsoft.com/office/drawing/2014/main" id="{5D3A038B-EDF6-3D6B-272A-11414ABE9A90}"/>
              </a:ext>
            </a:extLst>
          </p:cNvPr>
          <p:cNvSpPr>
            <a:spLocks noChangeShapeType="1"/>
          </p:cNvSpPr>
          <p:nvPr/>
        </p:nvSpPr>
        <p:spPr bwMode="auto">
          <a:xfrm>
            <a:off x="914400" y="2133600"/>
            <a:ext cx="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6" name="Line 24">
            <a:extLst>
              <a:ext uri="{FF2B5EF4-FFF2-40B4-BE49-F238E27FC236}">
                <a16:creationId xmlns:a16="http://schemas.microsoft.com/office/drawing/2014/main" id="{EEC0F0F3-26E7-FCC9-925B-9895666316DE}"/>
              </a:ext>
            </a:extLst>
          </p:cNvPr>
          <p:cNvSpPr>
            <a:spLocks noChangeShapeType="1"/>
          </p:cNvSpPr>
          <p:nvPr/>
        </p:nvSpPr>
        <p:spPr bwMode="auto">
          <a:xfrm flipH="1">
            <a:off x="2438400" y="2133600"/>
            <a:ext cx="76200" cy="3048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Line 25">
            <a:extLst>
              <a:ext uri="{FF2B5EF4-FFF2-40B4-BE49-F238E27FC236}">
                <a16:creationId xmlns:a16="http://schemas.microsoft.com/office/drawing/2014/main" id="{FE07C819-0472-7DCB-FE80-EFB9A432E839}"/>
              </a:ext>
            </a:extLst>
          </p:cNvPr>
          <p:cNvSpPr>
            <a:spLocks noChangeShapeType="1"/>
          </p:cNvSpPr>
          <p:nvPr/>
        </p:nvSpPr>
        <p:spPr bwMode="auto">
          <a:xfrm flipH="1">
            <a:off x="4267200" y="1676400"/>
            <a:ext cx="1524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8" name="Line 26">
            <a:extLst>
              <a:ext uri="{FF2B5EF4-FFF2-40B4-BE49-F238E27FC236}">
                <a16:creationId xmlns:a16="http://schemas.microsoft.com/office/drawing/2014/main" id="{231EC601-54B0-5CF8-4C7B-A351C5609FD2}"/>
              </a:ext>
            </a:extLst>
          </p:cNvPr>
          <p:cNvSpPr>
            <a:spLocks noChangeShapeType="1"/>
          </p:cNvSpPr>
          <p:nvPr/>
        </p:nvSpPr>
        <p:spPr bwMode="auto">
          <a:xfrm>
            <a:off x="4953000" y="1676400"/>
            <a:ext cx="2286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9" name="Line 27">
            <a:extLst>
              <a:ext uri="{FF2B5EF4-FFF2-40B4-BE49-F238E27FC236}">
                <a16:creationId xmlns:a16="http://schemas.microsoft.com/office/drawing/2014/main" id="{1C9496E1-C4F1-A4A7-405E-FFDD9BF1D2DB}"/>
              </a:ext>
            </a:extLst>
          </p:cNvPr>
          <p:cNvSpPr>
            <a:spLocks noChangeShapeType="1"/>
          </p:cNvSpPr>
          <p:nvPr/>
        </p:nvSpPr>
        <p:spPr bwMode="auto">
          <a:xfrm>
            <a:off x="4114800" y="3352800"/>
            <a:ext cx="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Line 28">
            <a:extLst>
              <a:ext uri="{FF2B5EF4-FFF2-40B4-BE49-F238E27FC236}">
                <a16:creationId xmlns:a16="http://schemas.microsoft.com/office/drawing/2014/main" id="{8AC36B7E-762F-74A1-B1A5-66DC2447DF42}"/>
              </a:ext>
            </a:extLst>
          </p:cNvPr>
          <p:cNvSpPr>
            <a:spLocks noChangeShapeType="1"/>
          </p:cNvSpPr>
          <p:nvPr/>
        </p:nvSpPr>
        <p:spPr bwMode="auto">
          <a:xfrm flipH="1">
            <a:off x="3886200" y="4724400"/>
            <a:ext cx="76200" cy="1295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Line 29">
            <a:extLst>
              <a:ext uri="{FF2B5EF4-FFF2-40B4-BE49-F238E27FC236}">
                <a16:creationId xmlns:a16="http://schemas.microsoft.com/office/drawing/2014/main" id="{505D46DF-A972-5B44-A7E5-828B89BAF53A}"/>
              </a:ext>
            </a:extLst>
          </p:cNvPr>
          <p:cNvSpPr>
            <a:spLocks noChangeShapeType="1"/>
          </p:cNvSpPr>
          <p:nvPr/>
        </p:nvSpPr>
        <p:spPr bwMode="auto">
          <a:xfrm>
            <a:off x="5257800" y="3581400"/>
            <a:ext cx="76200" cy="152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2" name="Line 30">
            <a:extLst>
              <a:ext uri="{FF2B5EF4-FFF2-40B4-BE49-F238E27FC236}">
                <a16:creationId xmlns:a16="http://schemas.microsoft.com/office/drawing/2014/main" id="{591A9021-8151-ADC4-C596-C05F10B1C077}"/>
              </a:ext>
            </a:extLst>
          </p:cNvPr>
          <p:cNvSpPr>
            <a:spLocks noChangeShapeType="1"/>
          </p:cNvSpPr>
          <p:nvPr/>
        </p:nvSpPr>
        <p:spPr bwMode="auto">
          <a:xfrm>
            <a:off x="7162800" y="1676400"/>
            <a:ext cx="1524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Line 31">
            <a:extLst>
              <a:ext uri="{FF2B5EF4-FFF2-40B4-BE49-F238E27FC236}">
                <a16:creationId xmlns:a16="http://schemas.microsoft.com/office/drawing/2014/main" id="{4ECB6365-1C8A-E088-5020-CB1CBE6363DE}"/>
              </a:ext>
            </a:extLst>
          </p:cNvPr>
          <p:cNvSpPr>
            <a:spLocks noChangeShapeType="1"/>
          </p:cNvSpPr>
          <p:nvPr/>
        </p:nvSpPr>
        <p:spPr bwMode="auto">
          <a:xfrm>
            <a:off x="7467600" y="25146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4" name="Line 32">
            <a:extLst>
              <a:ext uri="{FF2B5EF4-FFF2-40B4-BE49-F238E27FC236}">
                <a16:creationId xmlns:a16="http://schemas.microsoft.com/office/drawing/2014/main" id="{6B1193E0-4165-614B-2B8C-0C960058E772}"/>
              </a:ext>
            </a:extLst>
          </p:cNvPr>
          <p:cNvSpPr>
            <a:spLocks noChangeShapeType="1"/>
          </p:cNvSpPr>
          <p:nvPr/>
        </p:nvSpPr>
        <p:spPr bwMode="auto">
          <a:xfrm>
            <a:off x="7467600" y="33528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5" name="Line 33">
            <a:extLst>
              <a:ext uri="{FF2B5EF4-FFF2-40B4-BE49-F238E27FC236}">
                <a16:creationId xmlns:a16="http://schemas.microsoft.com/office/drawing/2014/main" id="{A1327565-6AF5-E5D5-F896-68B8EC33569C}"/>
              </a:ext>
            </a:extLst>
          </p:cNvPr>
          <p:cNvSpPr>
            <a:spLocks noChangeShapeType="1"/>
          </p:cNvSpPr>
          <p:nvPr/>
        </p:nvSpPr>
        <p:spPr bwMode="auto">
          <a:xfrm flipH="1">
            <a:off x="7010400" y="4191000"/>
            <a:ext cx="1524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6" name="Line 34">
            <a:extLst>
              <a:ext uri="{FF2B5EF4-FFF2-40B4-BE49-F238E27FC236}">
                <a16:creationId xmlns:a16="http://schemas.microsoft.com/office/drawing/2014/main" id="{F21AB795-D958-380E-EFB3-F2A318EB8FD0}"/>
              </a:ext>
            </a:extLst>
          </p:cNvPr>
          <p:cNvSpPr>
            <a:spLocks noChangeShapeType="1"/>
          </p:cNvSpPr>
          <p:nvPr/>
        </p:nvSpPr>
        <p:spPr bwMode="auto">
          <a:xfrm>
            <a:off x="7924800" y="4114800"/>
            <a:ext cx="2286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7" name="Line 35">
            <a:extLst>
              <a:ext uri="{FF2B5EF4-FFF2-40B4-BE49-F238E27FC236}">
                <a16:creationId xmlns:a16="http://schemas.microsoft.com/office/drawing/2014/main" id="{9053FD72-47A2-8097-F39C-4FB1DF27BB63}"/>
              </a:ext>
            </a:extLst>
          </p:cNvPr>
          <p:cNvSpPr>
            <a:spLocks noChangeShapeType="1"/>
          </p:cNvSpPr>
          <p:nvPr/>
        </p:nvSpPr>
        <p:spPr bwMode="auto">
          <a:xfrm>
            <a:off x="6858000" y="4953000"/>
            <a:ext cx="0" cy="1143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8" name="Line 36">
            <a:extLst>
              <a:ext uri="{FF2B5EF4-FFF2-40B4-BE49-F238E27FC236}">
                <a16:creationId xmlns:a16="http://schemas.microsoft.com/office/drawing/2014/main" id="{C5112ABE-A731-9A29-E3CA-A3E13A711BCE}"/>
              </a:ext>
            </a:extLst>
          </p:cNvPr>
          <p:cNvSpPr>
            <a:spLocks noChangeShapeType="1"/>
          </p:cNvSpPr>
          <p:nvPr/>
        </p:nvSpPr>
        <p:spPr bwMode="auto">
          <a:xfrm>
            <a:off x="8153400" y="6019800"/>
            <a:ext cx="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9" name="Line 37">
            <a:extLst>
              <a:ext uri="{FF2B5EF4-FFF2-40B4-BE49-F238E27FC236}">
                <a16:creationId xmlns:a16="http://schemas.microsoft.com/office/drawing/2014/main" id="{40C0E079-E21C-EA08-90C7-31B0AD138675}"/>
              </a:ext>
            </a:extLst>
          </p:cNvPr>
          <p:cNvSpPr>
            <a:spLocks noChangeShapeType="1"/>
          </p:cNvSpPr>
          <p:nvPr/>
        </p:nvSpPr>
        <p:spPr bwMode="auto">
          <a:xfrm>
            <a:off x="8229600" y="4876800"/>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0" name="Line 38">
            <a:extLst>
              <a:ext uri="{FF2B5EF4-FFF2-40B4-BE49-F238E27FC236}">
                <a16:creationId xmlns:a16="http://schemas.microsoft.com/office/drawing/2014/main" id="{3DD3C55A-EE99-47BE-FAC3-7C247644C1D7}"/>
              </a:ext>
            </a:extLst>
          </p:cNvPr>
          <p:cNvSpPr>
            <a:spLocks noChangeShapeType="1"/>
          </p:cNvSpPr>
          <p:nvPr/>
        </p:nvSpPr>
        <p:spPr bwMode="auto">
          <a:xfrm flipH="1">
            <a:off x="5029200" y="1143000"/>
            <a:ext cx="6858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1" name="Line 39">
            <a:extLst>
              <a:ext uri="{FF2B5EF4-FFF2-40B4-BE49-F238E27FC236}">
                <a16:creationId xmlns:a16="http://schemas.microsoft.com/office/drawing/2014/main" id="{31D81248-1CD4-1BE8-30DE-0060D316CADC}"/>
              </a:ext>
            </a:extLst>
          </p:cNvPr>
          <p:cNvSpPr>
            <a:spLocks noChangeShapeType="1"/>
          </p:cNvSpPr>
          <p:nvPr/>
        </p:nvSpPr>
        <p:spPr bwMode="auto">
          <a:xfrm>
            <a:off x="6248400" y="1143000"/>
            <a:ext cx="7620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2" name="Line 40">
            <a:extLst>
              <a:ext uri="{FF2B5EF4-FFF2-40B4-BE49-F238E27FC236}">
                <a16:creationId xmlns:a16="http://schemas.microsoft.com/office/drawing/2014/main" id="{A147170B-02B7-8E47-014C-043F5C1D66FD}"/>
              </a:ext>
            </a:extLst>
          </p:cNvPr>
          <p:cNvSpPr>
            <a:spLocks noChangeShapeType="1"/>
          </p:cNvSpPr>
          <p:nvPr/>
        </p:nvSpPr>
        <p:spPr bwMode="auto">
          <a:xfrm flipH="1">
            <a:off x="1524000" y="1143000"/>
            <a:ext cx="3048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3" name="Line 41">
            <a:extLst>
              <a:ext uri="{FF2B5EF4-FFF2-40B4-BE49-F238E27FC236}">
                <a16:creationId xmlns:a16="http://schemas.microsoft.com/office/drawing/2014/main" id="{BBAA055B-3D06-6168-7FD9-EA9360317716}"/>
              </a:ext>
            </a:extLst>
          </p:cNvPr>
          <p:cNvSpPr>
            <a:spLocks noChangeShapeType="1"/>
          </p:cNvSpPr>
          <p:nvPr/>
        </p:nvSpPr>
        <p:spPr bwMode="auto">
          <a:xfrm>
            <a:off x="1905000" y="1143000"/>
            <a:ext cx="3810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A46F7B6F-D66F-C48B-02CC-DB38FC67574F}"/>
              </a:ext>
            </a:extLst>
          </p:cNvPr>
          <p:cNvSpPr txBox="1">
            <a:spLocks noChangeArrowheads="1"/>
          </p:cNvSpPr>
          <p:nvPr/>
        </p:nvSpPr>
        <p:spPr bwMode="auto">
          <a:xfrm>
            <a:off x="1447800" y="1219200"/>
            <a:ext cx="5715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66FFFF"/>
                </a:solidFill>
                <a:latin typeface="Arial" panose="020B0604020202020204" pitchFamily="34" charset="0"/>
              </a:rPr>
              <a:t>April 17, 1882                 	       292</a:t>
            </a:r>
          </a:p>
          <a:p>
            <a:pPr eaLnBrk="1" hangingPunct="1">
              <a:spcBef>
                <a:spcPct val="0"/>
              </a:spcBef>
              <a:buFontTx/>
              <a:buNone/>
            </a:pPr>
            <a:r>
              <a:rPr lang="en-US" altLang="en-US" sz="2000">
                <a:solidFill>
                  <a:srgbClr val="66FFFF"/>
                </a:solidFill>
                <a:latin typeface="Arial" panose="020B0604020202020204" pitchFamily="34" charset="0"/>
              </a:rPr>
              <a:t>November 17, 1882          	       304           </a:t>
            </a:r>
          </a:p>
          <a:p>
            <a:pPr eaLnBrk="1" hangingPunct="1">
              <a:spcBef>
                <a:spcPct val="0"/>
              </a:spcBef>
              <a:buFontTx/>
              <a:buNone/>
            </a:pPr>
            <a:r>
              <a:rPr lang="en-US" altLang="en-US" sz="2000">
                <a:solidFill>
                  <a:srgbClr val="66FFFF"/>
                </a:solidFill>
                <a:latin typeface="Arial" panose="020B0604020202020204" pitchFamily="34" charset="0"/>
              </a:rPr>
              <a:t>October 31, 1903             	       308</a:t>
            </a:r>
          </a:p>
          <a:p>
            <a:pPr eaLnBrk="1" hangingPunct="1">
              <a:spcBef>
                <a:spcPct val="0"/>
              </a:spcBef>
              <a:buFontTx/>
              <a:buNone/>
            </a:pPr>
            <a:r>
              <a:rPr lang="en-US" altLang="en-US" sz="2000">
                <a:solidFill>
                  <a:srgbClr val="66FFFF"/>
                </a:solidFill>
                <a:latin typeface="Arial" panose="020B0604020202020204" pitchFamily="34" charset="0"/>
              </a:rPr>
              <a:t>September 25, 1909        	       329</a:t>
            </a:r>
          </a:p>
          <a:p>
            <a:pPr eaLnBrk="1" hangingPunct="1">
              <a:spcBef>
                <a:spcPct val="0"/>
              </a:spcBef>
              <a:buFontTx/>
              <a:buNone/>
            </a:pPr>
            <a:r>
              <a:rPr lang="en-US" altLang="en-US" sz="2000">
                <a:solidFill>
                  <a:srgbClr val="66FFFF"/>
                </a:solidFill>
                <a:latin typeface="Arial" panose="020B0604020202020204" pitchFamily="34" charset="0"/>
              </a:rPr>
              <a:t>May 15, 1921                   	       258</a:t>
            </a:r>
            <a:r>
              <a:rPr lang="en-US" altLang="en-US" sz="2000">
                <a:solidFill>
                  <a:srgbClr val="FFFF00"/>
                </a:solidFill>
                <a:latin typeface="Arial" panose="020B0604020202020204" pitchFamily="34" charset="0"/>
              </a:rPr>
              <a:t>	</a:t>
            </a:r>
            <a:endParaRPr lang="en-US" altLang="en-US" sz="2000">
              <a:solidFill>
                <a:srgbClr val="66FFFF"/>
              </a:solidFill>
              <a:latin typeface="Arial" panose="020B0604020202020204" pitchFamily="34" charset="0"/>
            </a:endParaRPr>
          </a:p>
          <a:p>
            <a:pPr eaLnBrk="1" hangingPunct="1">
              <a:spcBef>
                <a:spcPct val="0"/>
              </a:spcBef>
              <a:buFontTx/>
              <a:buNone/>
            </a:pPr>
            <a:r>
              <a:rPr lang="en-US" altLang="en-US" sz="2000">
                <a:solidFill>
                  <a:srgbClr val="66FFFF"/>
                </a:solidFill>
                <a:latin typeface="Arial" panose="020B0604020202020204" pitchFamily="34" charset="0"/>
              </a:rPr>
              <a:t>January 22, 1938              	       239</a:t>
            </a:r>
          </a:p>
          <a:p>
            <a:pPr eaLnBrk="1" hangingPunct="1">
              <a:spcBef>
                <a:spcPct val="0"/>
              </a:spcBef>
              <a:buFontTx/>
              <a:buNone/>
            </a:pPr>
            <a:r>
              <a:rPr lang="en-US" altLang="en-US" sz="2000">
                <a:solidFill>
                  <a:srgbClr val="66FFFF"/>
                </a:solidFill>
                <a:latin typeface="Arial" panose="020B0604020202020204" pitchFamily="34" charset="0"/>
              </a:rPr>
              <a:t>March 25, 1940               	       242         </a:t>
            </a:r>
          </a:p>
          <a:p>
            <a:pPr eaLnBrk="1" hangingPunct="1">
              <a:spcBef>
                <a:spcPct val="0"/>
              </a:spcBef>
              <a:buFontTx/>
              <a:buNone/>
            </a:pPr>
            <a:r>
              <a:rPr lang="en-US" altLang="en-US" sz="2000">
                <a:solidFill>
                  <a:srgbClr val="66FFFF"/>
                </a:solidFill>
                <a:latin typeface="Arial" panose="020B0604020202020204" pitchFamily="34" charset="0"/>
              </a:rPr>
              <a:t>July 5, 1941                    	       302</a:t>
            </a:r>
          </a:p>
          <a:p>
            <a:pPr eaLnBrk="1" hangingPunct="1">
              <a:spcBef>
                <a:spcPct val="0"/>
              </a:spcBef>
              <a:buFontTx/>
              <a:buNone/>
            </a:pPr>
            <a:r>
              <a:rPr lang="en-US" altLang="en-US" sz="2000">
                <a:solidFill>
                  <a:srgbClr val="8BE0F1"/>
                </a:solidFill>
                <a:latin typeface="Arial" panose="020B0604020202020204" pitchFamily="34" charset="0"/>
              </a:rPr>
              <a:t>September 19, 1941        	       349</a:t>
            </a:r>
          </a:p>
          <a:p>
            <a:pPr eaLnBrk="1" hangingPunct="1">
              <a:spcBef>
                <a:spcPct val="0"/>
              </a:spcBef>
              <a:buFontTx/>
              <a:buNone/>
            </a:pPr>
            <a:r>
              <a:rPr lang="en-US" altLang="en-US" sz="2000">
                <a:solidFill>
                  <a:srgbClr val="8BE0F1"/>
                </a:solidFill>
                <a:latin typeface="Arial" panose="020B0604020202020204" pitchFamily="34" charset="0"/>
              </a:rPr>
              <a:t>March 28, 1946                	       322</a:t>
            </a:r>
          </a:p>
          <a:p>
            <a:pPr eaLnBrk="1" hangingPunct="1">
              <a:spcBef>
                <a:spcPct val="0"/>
              </a:spcBef>
              <a:buFontTx/>
              <a:buNone/>
            </a:pPr>
            <a:r>
              <a:rPr lang="en-US" altLang="en-US" sz="2000">
                <a:solidFill>
                  <a:srgbClr val="66FFFF"/>
                </a:solidFill>
                <a:latin typeface="Arial" panose="020B0604020202020204" pitchFamily="34" charset="0"/>
              </a:rPr>
              <a:t>February 11, 1958            	       298               </a:t>
            </a:r>
          </a:p>
          <a:p>
            <a:pPr eaLnBrk="1" hangingPunct="1">
              <a:spcBef>
                <a:spcPct val="0"/>
              </a:spcBef>
              <a:buFontTx/>
              <a:buNone/>
            </a:pPr>
            <a:r>
              <a:rPr lang="en-US" altLang="en-US" sz="2000">
                <a:solidFill>
                  <a:srgbClr val="66FFFF"/>
                </a:solidFill>
                <a:latin typeface="Arial" panose="020B0604020202020204" pitchFamily="34" charset="0"/>
              </a:rPr>
              <a:t>July 15, 1959                    	       347              </a:t>
            </a:r>
          </a:p>
          <a:p>
            <a:pPr eaLnBrk="1" hangingPunct="1">
              <a:spcBef>
                <a:spcPct val="0"/>
              </a:spcBef>
              <a:buFontTx/>
              <a:buNone/>
            </a:pPr>
            <a:r>
              <a:rPr lang="en-US" altLang="en-US" sz="2000">
                <a:solidFill>
                  <a:srgbClr val="66FFFF"/>
                </a:solidFill>
                <a:latin typeface="Arial" panose="020B0604020202020204" pitchFamily="34" charset="0"/>
              </a:rPr>
              <a:t>November 13, 1960          	       352</a:t>
            </a:r>
            <a:r>
              <a:rPr lang="en-US" altLang="en-US" sz="2000">
                <a:solidFill>
                  <a:srgbClr val="FFFF00"/>
                </a:solidFill>
                <a:latin typeface="Arial" panose="020B0604020202020204" pitchFamily="34" charset="0"/>
              </a:rPr>
              <a:t>               </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March 13, 1989                	       348 </a:t>
            </a:r>
          </a:p>
          <a:p>
            <a:pPr eaLnBrk="1" hangingPunct="1">
              <a:spcBef>
                <a:spcPct val="0"/>
              </a:spcBef>
              <a:buFontTx/>
              <a:buNone/>
            </a:pPr>
            <a:r>
              <a:rPr lang="en-US" altLang="en-US" sz="2000">
                <a:solidFill>
                  <a:srgbClr val="FFFF00"/>
                </a:solidFill>
                <a:latin typeface="Arial" panose="020B0604020202020204" pitchFamily="34" charset="0"/>
              </a:rPr>
              <a:t>October 29, 2003		       298             </a:t>
            </a:r>
          </a:p>
        </p:txBody>
      </p:sp>
      <p:sp>
        <p:nvSpPr>
          <p:cNvPr id="40963" name="Text Box 3">
            <a:extLst>
              <a:ext uri="{FF2B5EF4-FFF2-40B4-BE49-F238E27FC236}">
                <a16:creationId xmlns:a16="http://schemas.microsoft.com/office/drawing/2014/main" id="{7E79EBAD-CD11-A04E-258F-0830510A3D44}"/>
              </a:ext>
            </a:extLst>
          </p:cNvPr>
          <p:cNvSpPr txBox="1">
            <a:spLocks noChangeArrowheads="1"/>
          </p:cNvSpPr>
          <p:nvPr/>
        </p:nvSpPr>
        <p:spPr bwMode="auto">
          <a:xfrm>
            <a:off x="1600200" y="228600"/>
            <a:ext cx="536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solidFill>
                  <a:srgbClr val="FFFF00"/>
                </a:solidFill>
                <a:latin typeface="Arial" panose="020B0604020202020204" pitchFamily="34" charset="0"/>
              </a:rPr>
              <a:t>Famous   Recent  Storms</a:t>
            </a:r>
          </a:p>
        </p:txBody>
      </p:sp>
      <p:sp>
        <p:nvSpPr>
          <p:cNvPr id="40964" name="Text Box 4">
            <a:extLst>
              <a:ext uri="{FF2B5EF4-FFF2-40B4-BE49-F238E27FC236}">
                <a16:creationId xmlns:a16="http://schemas.microsoft.com/office/drawing/2014/main" id="{C2E9F157-DABE-BE2A-ABDC-F9EDF18DF8F0}"/>
              </a:ext>
            </a:extLst>
          </p:cNvPr>
          <p:cNvSpPr txBox="1">
            <a:spLocks noChangeArrowheads="1"/>
          </p:cNvSpPr>
          <p:nvPr/>
        </p:nvSpPr>
        <p:spPr bwMode="auto">
          <a:xfrm>
            <a:off x="5622925" y="79851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AA*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4C72BADE-4758-87D1-392C-EC0E54D8CB99}"/>
              </a:ext>
            </a:extLst>
          </p:cNvPr>
          <p:cNvSpPr txBox="1">
            <a:spLocks noChangeArrowheads="1"/>
          </p:cNvSpPr>
          <p:nvPr/>
        </p:nvSpPr>
        <p:spPr bwMode="auto">
          <a:xfrm>
            <a:off x="1828800" y="152400"/>
            <a:ext cx="457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latin typeface="Arial" panose="020B0604020202020204" pitchFamily="34" charset="0"/>
              </a:rPr>
              <a:t>Human and Technology Impacts</a:t>
            </a:r>
          </a:p>
        </p:txBody>
      </p:sp>
      <p:graphicFrame>
        <p:nvGraphicFramePr>
          <p:cNvPr id="243715" name="Group 3">
            <a:extLst>
              <a:ext uri="{FF2B5EF4-FFF2-40B4-BE49-F238E27FC236}">
                <a16:creationId xmlns:a16="http://schemas.microsoft.com/office/drawing/2014/main" id="{98C5F84C-22EB-638A-1803-F35996654382}"/>
              </a:ext>
            </a:extLst>
          </p:cNvPr>
          <p:cNvGraphicFramePr>
            <a:graphicFrameLocks noGrp="1"/>
          </p:cNvGraphicFramePr>
          <p:nvPr>
            <p:ph/>
          </p:nvPr>
        </p:nvGraphicFramePr>
        <p:xfrm>
          <a:off x="457200" y="762000"/>
          <a:ext cx="8229600" cy="5695950"/>
        </p:xfrm>
        <a:graphic>
          <a:graphicData uri="http://schemas.openxmlformats.org/drawingml/2006/table">
            <a:tbl>
              <a:tblPr/>
              <a:tblGrid>
                <a:gridCol w="2943225">
                  <a:extLst>
                    <a:ext uri="{9D8B030D-6E8A-4147-A177-3AD203B41FA5}">
                      <a16:colId xmlns:a16="http://schemas.microsoft.com/office/drawing/2014/main" val="20000"/>
                    </a:ext>
                  </a:extLst>
                </a:gridCol>
                <a:gridCol w="5286375">
                  <a:extLst>
                    <a:ext uri="{9D8B030D-6E8A-4147-A177-3AD203B41FA5}">
                      <a16:colId xmlns:a16="http://schemas.microsoft.com/office/drawing/2014/main" val="20001"/>
                    </a:ext>
                  </a:extLst>
                </a:gridCol>
              </a:tblGrid>
              <a:tr h="649247">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1830, 1837, 1839, 1859, 1870, 1892, 1921, 1926, 1927, 1938, 1940,  1958,  1960,  1981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Perceptions of cities on fire, fire department calls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9247">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1851, 1852, 1858, 1859, 1870, 1872, 1877, 1882, 1894, 1921, 1926,  1938,  1940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altLang="en-US" sz="14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Telegraph outages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70">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1919, 1921, 1930, 1938, 1940, 1941,  1946,  1958,  1960,  1972</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Radio or TV interference</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284">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1832, 1837, 1859, 1882, 1926, 1938,  1960,  1989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altLang="en-US" sz="14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Severe psychic anxiety, mass panic, 'Doomsday'</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1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1903,  1918,  1989,  1991,  2003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Electrical system failures or disruptions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41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1835,  1837,  1859,  1872,  1946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                  Compass and navigation problems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005">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1859,  1882,  1921,  1940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Fires and equipment damage.</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9716">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1859, 1860, 1882, 1903, 1909, 1921,  1940,  1958</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                  Electrical shocks and high-voltage conditions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41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1972,  1989,  1998,  2000,  2003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Satellite failures and upsets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41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1972,  1989,  2000,  2003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                  Excessive astronaut radiation dosages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7005">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1938,  1940,  1946,  1989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Air Travel  issues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8284">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1915, 1918, 1926, 1940, 1941, 1943,  1950,  1957,  1958,  1989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66FFFF"/>
                          </a:solidFill>
                          <a:effectLst/>
                          <a:latin typeface="Times New Roman" panose="02020603050405020304" pitchFamily="18" charset="0"/>
                          <a:ea typeface="Times New Roman" panose="02020603050405020304" pitchFamily="18" charset="0"/>
                          <a:cs typeface="Arial" panose="020B0604020202020204" pitchFamily="34" charset="0"/>
                        </a:rPr>
                        <a:t>                  Military communications problems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541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2003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GPS positioning errors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2B3BBEE-5C30-B4E0-57DA-A14AA9B8F3E0}"/>
              </a:ext>
            </a:extLst>
          </p:cNvPr>
          <p:cNvSpPr>
            <a:spLocks noChangeArrowheads="1"/>
          </p:cNvSpPr>
          <p:nvPr/>
        </p:nvSpPr>
        <p:spPr bwMode="auto">
          <a:xfrm>
            <a:off x="457200" y="5486400"/>
            <a:ext cx="8223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The light streaks shot upwards from the horizon and varied in width and length, </a:t>
            </a:r>
          </a:p>
          <a:p>
            <a:pPr eaLnBrk="1" hangingPunct="1">
              <a:spcBef>
                <a:spcPct val="0"/>
              </a:spcBef>
              <a:buFontTx/>
              <a:buNone/>
            </a:pPr>
            <a:r>
              <a:rPr lang="en-US" altLang="en-US" sz="1800">
                <a:solidFill>
                  <a:srgbClr val="FFFF00"/>
                </a:solidFill>
                <a:latin typeface="Arial" panose="020B0604020202020204" pitchFamily="34" charset="0"/>
              </a:rPr>
              <a:t>and changed as long as the phenomenon was visible. It was a grand sight, </a:t>
            </a:r>
          </a:p>
          <a:p>
            <a:pPr eaLnBrk="1" hangingPunct="1">
              <a:spcBef>
                <a:spcPct val="0"/>
              </a:spcBef>
              <a:buFontTx/>
              <a:buNone/>
            </a:pPr>
            <a:r>
              <a:rPr lang="en-US" altLang="en-US" sz="1800">
                <a:solidFill>
                  <a:srgbClr val="FFFF00"/>
                </a:solidFill>
                <a:latin typeface="Arial" panose="020B0604020202020204" pitchFamily="34" charset="0"/>
              </a:rPr>
              <a:t>and was witnessed by thousands of persons, many of whom never saw the </a:t>
            </a:r>
          </a:p>
          <a:p>
            <a:pPr eaLnBrk="1" hangingPunct="1">
              <a:spcBef>
                <a:spcPct val="0"/>
              </a:spcBef>
              <a:buFontTx/>
              <a:buNone/>
            </a:pPr>
            <a:r>
              <a:rPr lang="en-US" altLang="en-US" sz="1800">
                <a:solidFill>
                  <a:srgbClr val="FFFF00"/>
                </a:solidFill>
                <a:latin typeface="Arial" panose="020B0604020202020204" pitchFamily="34" charset="0"/>
              </a:rPr>
              <a:t>like before. [The Baltimore Sun, , 1859, p.1 ] </a:t>
            </a:r>
          </a:p>
        </p:txBody>
      </p:sp>
      <p:pic>
        <p:nvPicPr>
          <p:cNvPr id="44035" name="Picture 3">
            <a:extLst>
              <a:ext uri="{FF2B5EF4-FFF2-40B4-BE49-F238E27FC236}">
                <a16:creationId xmlns:a16="http://schemas.microsoft.com/office/drawing/2014/main" id="{0C41836D-8614-45B0-616A-30A178785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79F589E1-A26C-C027-6FD4-54DC2127A244}"/>
              </a:ext>
            </a:extLst>
          </p:cNvPr>
          <p:cNvSpPr txBox="1">
            <a:spLocks noChangeArrowheads="1"/>
          </p:cNvSpPr>
          <p:nvPr/>
        </p:nvSpPr>
        <p:spPr bwMode="auto">
          <a:xfrm>
            <a:off x="381000" y="5105400"/>
            <a:ext cx="8458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solidFill>
                  <a:srgbClr val="FFFF00"/>
                </a:solidFill>
                <a:latin typeface="Arial" panose="020B0604020202020204" pitchFamily="34" charset="0"/>
              </a:rPr>
              <a:t>Crowds of people gathered at the street corners, admiring and commenting upon the singular spectacle…Several old women were nearly frightened to death, thinking it announced the end of the world, and immediately took to saying their prayers. A fat old citizen tremblingly stated that this was the avant courier of a dreadful epidemic like cholera of 1833. [New Orleans Daily Picayune, p.5] </a:t>
            </a:r>
          </a:p>
        </p:txBody>
      </p:sp>
      <p:pic>
        <p:nvPicPr>
          <p:cNvPr id="45059" name="Picture 3">
            <a:extLst>
              <a:ext uri="{FF2B5EF4-FFF2-40B4-BE49-F238E27FC236}">
                <a16:creationId xmlns:a16="http://schemas.microsoft.com/office/drawing/2014/main" id="{BCAD45D9-8424-65AF-605C-E6BE72292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BE5E555B-F14E-5B92-1E59-B11B43DF93DF}"/>
              </a:ext>
            </a:extLst>
          </p:cNvPr>
          <p:cNvSpPr txBox="1">
            <a:spLocks noChangeArrowheads="1"/>
          </p:cNvSpPr>
          <p:nvPr/>
        </p:nvSpPr>
        <p:spPr bwMode="auto">
          <a:xfrm>
            <a:off x="685800" y="5486400"/>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solidFill>
                  <a:srgbClr val="FFFF00"/>
                </a:solidFill>
                <a:latin typeface="Arial" panose="020B0604020202020204" pitchFamily="34" charset="0"/>
              </a:rPr>
              <a:t>The French telegraph communications at Paris were greatly affected, and on interrupting the circuit of the conducting wire strong sparks were observed. The same thing occurred at the same time at all the telegraphic station in France…[The Illustrated London News, September 24, 1859]. </a:t>
            </a:r>
          </a:p>
        </p:txBody>
      </p:sp>
      <p:pic>
        <p:nvPicPr>
          <p:cNvPr id="46083" name="Picture 3">
            <a:extLst>
              <a:ext uri="{FF2B5EF4-FFF2-40B4-BE49-F238E27FC236}">
                <a16:creationId xmlns:a16="http://schemas.microsoft.com/office/drawing/2014/main" id="{9D7FEC4B-DD7B-4C51-A7F4-6BA389C13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01DAED-31DA-D3B2-F6DB-8B764AE638E0}"/>
              </a:ext>
            </a:extLst>
          </p:cNvPr>
          <p:cNvSpPr>
            <a:spLocks noChangeArrowheads="1"/>
          </p:cNvSpPr>
          <p:nvPr/>
        </p:nvSpPr>
        <p:spPr bwMode="auto">
          <a:xfrm>
            <a:off x="609600" y="16002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rgbClr val="FFFF00"/>
                </a:solidFill>
                <a:latin typeface="Arial" panose="020B0604020202020204" pitchFamily="34" charset="0"/>
              </a:rPr>
              <a:t>Power grid damage</a:t>
            </a:r>
          </a:p>
        </p:txBody>
      </p:sp>
      <p:pic>
        <p:nvPicPr>
          <p:cNvPr id="47107" name="Picture 3">
            <a:extLst>
              <a:ext uri="{FF2B5EF4-FFF2-40B4-BE49-F238E27FC236}">
                <a16:creationId xmlns:a16="http://schemas.microsoft.com/office/drawing/2014/main" id="{A4291A5D-B8F3-8EA1-76C8-A13940708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3657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a:extLst>
              <a:ext uri="{FF2B5EF4-FFF2-40B4-BE49-F238E27FC236}">
                <a16:creationId xmlns:a16="http://schemas.microsoft.com/office/drawing/2014/main" id="{FE859FFF-93CA-0206-150B-3FB3C2DFE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4572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6">
            <a:extLst>
              <a:ext uri="{FF2B5EF4-FFF2-40B4-BE49-F238E27FC236}">
                <a16:creationId xmlns:a16="http://schemas.microsoft.com/office/drawing/2014/main" id="{9FA84ADE-C1F9-DF6F-83F0-5AF2FA5DBB4B}"/>
              </a:ext>
            </a:extLst>
          </p:cNvPr>
          <p:cNvSpPr txBox="1">
            <a:spLocks noChangeArrowheads="1"/>
          </p:cNvSpPr>
          <p:nvPr/>
        </p:nvSpPr>
        <p:spPr bwMode="auto">
          <a:xfrm>
            <a:off x="5638800" y="4343400"/>
            <a:ext cx="2568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$30 billion per day </a:t>
            </a:r>
          </a:p>
          <a:p>
            <a:pPr>
              <a:spcBef>
                <a:spcPct val="0"/>
              </a:spcBef>
              <a:buFontTx/>
              <a:buNone/>
            </a:pPr>
            <a:r>
              <a:rPr lang="en-US" altLang="en-US" sz="2400">
                <a:solidFill>
                  <a:srgbClr val="FFFF00"/>
                </a:solidFill>
              </a:rPr>
              <a:t>GDP loss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56CC74BC-29D0-9980-B3CC-0CFA1CF48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4953000"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Line 3">
            <a:extLst>
              <a:ext uri="{FF2B5EF4-FFF2-40B4-BE49-F238E27FC236}">
                <a16:creationId xmlns:a16="http://schemas.microsoft.com/office/drawing/2014/main" id="{6C678687-33DE-856D-69C2-8862D875080B}"/>
              </a:ext>
            </a:extLst>
          </p:cNvPr>
          <p:cNvSpPr>
            <a:spLocks noChangeShapeType="1"/>
          </p:cNvSpPr>
          <p:nvPr/>
        </p:nvSpPr>
        <p:spPr bwMode="auto">
          <a:xfrm flipH="1">
            <a:off x="1752600" y="1905000"/>
            <a:ext cx="45720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6" name="Text Box 4">
            <a:extLst>
              <a:ext uri="{FF2B5EF4-FFF2-40B4-BE49-F238E27FC236}">
                <a16:creationId xmlns:a16="http://schemas.microsoft.com/office/drawing/2014/main" id="{E67525BF-2EFE-6135-027F-7B3A5547F78C}"/>
              </a:ext>
            </a:extLst>
          </p:cNvPr>
          <p:cNvSpPr txBox="1">
            <a:spLocks noChangeArrowheads="1"/>
          </p:cNvSpPr>
          <p:nvPr/>
        </p:nvSpPr>
        <p:spPr bwMode="auto">
          <a:xfrm>
            <a:off x="533400" y="381000"/>
            <a:ext cx="2889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Spacesuit</a:t>
            </a:r>
          </a:p>
          <a:p>
            <a:pPr eaLnBrk="1" hangingPunct="1">
              <a:spcBef>
                <a:spcPct val="0"/>
              </a:spcBef>
              <a:buFontTx/>
              <a:buNone/>
            </a:pPr>
            <a:r>
              <a:rPr lang="en-US" altLang="en-US" sz="1800">
                <a:solidFill>
                  <a:srgbClr val="FFFF00"/>
                </a:solidFill>
                <a:latin typeface="Arial" panose="020B0604020202020204" pitchFamily="34" charset="0"/>
              </a:rPr>
              <a:t>~1 gm/cm2</a:t>
            </a:r>
          </a:p>
          <a:p>
            <a:pPr eaLnBrk="1" hangingPunct="1">
              <a:spcBef>
                <a:spcPct val="0"/>
              </a:spcBef>
              <a:buFontTx/>
              <a:buNone/>
            </a:pPr>
            <a:r>
              <a:rPr lang="en-US" altLang="en-US" sz="1800">
                <a:solidFill>
                  <a:srgbClr val="FFFF00"/>
                </a:solidFill>
                <a:latin typeface="Arial" panose="020B0604020202020204" pitchFamily="34" charset="0"/>
              </a:rPr>
              <a:t>       Nausea, Malaise</a:t>
            </a:r>
          </a:p>
          <a:p>
            <a:pPr eaLnBrk="1" hangingPunct="1">
              <a:spcBef>
                <a:spcPct val="0"/>
              </a:spcBef>
              <a:buFontTx/>
              <a:buNone/>
            </a:pPr>
            <a:r>
              <a:rPr lang="en-US" altLang="en-US" sz="1800">
                <a:solidFill>
                  <a:srgbClr val="FFFF00"/>
                </a:solidFill>
                <a:latin typeface="Arial" panose="020B0604020202020204" pitchFamily="34" charset="0"/>
              </a:rPr>
              <a:t>       Blood cell damage</a:t>
            </a:r>
          </a:p>
          <a:p>
            <a:pPr eaLnBrk="1" hangingPunct="1">
              <a:spcBef>
                <a:spcPct val="0"/>
              </a:spcBef>
              <a:buFontTx/>
              <a:buNone/>
            </a:pPr>
            <a:r>
              <a:rPr lang="en-US" altLang="en-US" sz="1800">
                <a:solidFill>
                  <a:srgbClr val="FFFF00"/>
                </a:solidFill>
                <a:latin typeface="Arial" panose="020B0604020202020204" pitchFamily="34" charset="0"/>
              </a:rPr>
              <a:t>       Slight chance of death</a:t>
            </a:r>
          </a:p>
        </p:txBody>
      </p:sp>
      <p:sp>
        <p:nvSpPr>
          <p:cNvPr id="49157" name="Line 5">
            <a:extLst>
              <a:ext uri="{FF2B5EF4-FFF2-40B4-BE49-F238E27FC236}">
                <a16:creationId xmlns:a16="http://schemas.microsoft.com/office/drawing/2014/main" id="{C72321AF-FDF0-0F70-4510-B2C76454E307}"/>
              </a:ext>
            </a:extLst>
          </p:cNvPr>
          <p:cNvSpPr>
            <a:spLocks noChangeShapeType="1"/>
          </p:cNvSpPr>
          <p:nvPr/>
        </p:nvSpPr>
        <p:spPr bwMode="auto">
          <a:xfrm flipH="1">
            <a:off x="2667000" y="1524000"/>
            <a:ext cx="2209800" cy="1905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Text Box 6">
            <a:extLst>
              <a:ext uri="{FF2B5EF4-FFF2-40B4-BE49-F238E27FC236}">
                <a16:creationId xmlns:a16="http://schemas.microsoft.com/office/drawing/2014/main" id="{61257FBA-D55D-3C20-335B-D7F6DC2B7C90}"/>
              </a:ext>
            </a:extLst>
          </p:cNvPr>
          <p:cNvSpPr txBox="1">
            <a:spLocks noChangeArrowheads="1"/>
          </p:cNvSpPr>
          <p:nvPr/>
        </p:nvSpPr>
        <p:spPr bwMode="auto">
          <a:xfrm>
            <a:off x="4953000" y="381000"/>
            <a:ext cx="3905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FF00"/>
                </a:solidFill>
                <a:latin typeface="Arial" panose="020B0604020202020204" pitchFamily="34" charset="0"/>
              </a:rPr>
              <a:t>Spacecraft</a:t>
            </a:r>
          </a:p>
          <a:p>
            <a:pPr eaLnBrk="1" hangingPunct="1">
              <a:spcBef>
                <a:spcPct val="0"/>
              </a:spcBef>
              <a:buFontTx/>
              <a:buNone/>
            </a:pPr>
            <a:r>
              <a:rPr lang="en-US" altLang="en-US" sz="1800">
                <a:solidFill>
                  <a:srgbClr val="FFFF00"/>
                </a:solidFill>
                <a:latin typeface="Arial" panose="020B0604020202020204" pitchFamily="34" charset="0"/>
              </a:rPr>
              <a:t>~10 gm/cm2</a:t>
            </a:r>
          </a:p>
          <a:p>
            <a:pPr eaLnBrk="1" hangingPunct="1">
              <a:spcBef>
                <a:spcPct val="0"/>
              </a:spcBef>
              <a:buFontTx/>
              <a:buNone/>
            </a:pPr>
            <a:r>
              <a:rPr lang="en-US" altLang="en-US" sz="1800">
                <a:solidFill>
                  <a:srgbClr val="FFFF00"/>
                </a:solidFill>
                <a:latin typeface="Arial" panose="020B0604020202020204" pitchFamily="34" charset="0"/>
              </a:rPr>
              <a:t>      No significant health effects</a:t>
            </a:r>
          </a:p>
          <a:p>
            <a:pPr eaLnBrk="1" hangingPunct="1">
              <a:spcBef>
                <a:spcPct val="0"/>
              </a:spcBef>
              <a:buFontTx/>
              <a:buNone/>
            </a:pPr>
            <a:r>
              <a:rPr lang="en-US" altLang="en-US" sz="1800">
                <a:solidFill>
                  <a:srgbClr val="FFFF00"/>
                </a:solidFill>
                <a:latin typeface="Arial" panose="020B0604020202020204" pitchFamily="34" charset="0"/>
              </a:rPr>
              <a:t>      Below 30-day limit for Astronauts</a:t>
            </a:r>
          </a:p>
        </p:txBody>
      </p:sp>
      <p:pic>
        <p:nvPicPr>
          <p:cNvPr id="49159" name="Picture 9">
            <a:extLst>
              <a:ext uri="{FF2B5EF4-FFF2-40B4-BE49-F238E27FC236}">
                <a16:creationId xmlns:a16="http://schemas.microsoft.com/office/drawing/2014/main" id="{8682613A-D94F-AE90-F315-AB40642D5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438400"/>
            <a:ext cx="33782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6D3D770-BB07-DDE0-0A6A-D9887A541E0D}"/>
              </a:ext>
            </a:extLst>
          </p:cNvPr>
          <p:cNvSpPr>
            <a:spLocks noChangeArrowheads="1"/>
          </p:cNvSpPr>
          <p:nvPr/>
        </p:nvSpPr>
        <p:spPr bwMode="auto">
          <a:xfrm>
            <a:off x="381000" y="4572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rgbClr val="FFFF00"/>
                </a:solidFill>
                <a:latin typeface="Arial" panose="020B0604020202020204" pitchFamily="34" charset="0"/>
              </a:rPr>
              <a:t>Airline Traffic:</a:t>
            </a:r>
          </a:p>
          <a:p>
            <a:pPr algn="ctr" eaLnBrk="1" hangingPunct="1">
              <a:spcBef>
                <a:spcPct val="50000"/>
              </a:spcBef>
              <a:buFontTx/>
              <a:buNone/>
            </a:pPr>
            <a:r>
              <a:rPr lang="en-US" altLang="en-US">
                <a:solidFill>
                  <a:srgbClr val="FFFF00"/>
                </a:solidFill>
                <a:latin typeface="Arial" panose="020B0604020202020204" pitchFamily="34" charset="0"/>
              </a:rPr>
              <a:t>Polar traffic re-routed</a:t>
            </a:r>
          </a:p>
        </p:txBody>
      </p:sp>
      <p:pic>
        <p:nvPicPr>
          <p:cNvPr id="51203" name="Picture 3">
            <a:extLst>
              <a:ext uri="{FF2B5EF4-FFF2-40B4-BE49-F238E27FC236}">
                <a16:creationId xmlns:a16="http://schemas.microsoft.com/office/drawing/2014/main" id="{BDD9B316-5B1A-5619-E4AB-04BB868C5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7973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a:extLst>
              <a:ext uri="{FF2B5EF4-FFF2-40B4-BE49-F238E27FC236}">
                <a16:creationId xmlns:a16="http://schemas.microsoft.com/office/drawing/2014/main" id="{C3BFE8C3-86DB-EC99-83B9-D0F604BCD2BB}"/>
              </a:ext>
            </a:extLst>
          </p:cNvPr>
          <p:cNvSpPr txBox="1">
            <a:spLocks noChangeArrowheads="1"/>
          </p:cNvSpPr>
          <p:nvPr/>
        </p:nvSpPr>
        <p:spPr bwMode="auto">
          <a:xfrm>
            <a:off x="914400" y="2209800"/>
            <a:ext cx="31289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FF00"/>
                </a:solidFill>
                <a:latin typeface="Arial" panose="020B0604020202020204" pitchFamily="34" charset="0"/>
              </a:rPr>
              <a:t>1995          20  flights</a:t>
            </a:r>
          </a:p>
          <a:p>
            <a:pPr eaLnBrk="1" hangingPunct="1">
              <a:spcBef>
                <a:spcPct val="0"/>
              </a:spcBef>
              <a:buFontTx/>
              <a:buNone/>
            </a:pPr>
            <a:endParaRPr lang="en-US" altLang="en-US" sz="2400" b="1">
              <a:solidFill>
                <a:srgbClr val="FFFF00"/>
              </a:solidFill>
              <a:latin typeface="Arial" panose="020B0604020202020204" pitchFamily="34" charset="0"/>
            </a:endParaRPr>
          </a:p>
          <a:p>
            <a:pPr eaLnBrk="1" hangingPunct="1">
              <a:spcBef>
                <a:spcPct val="0"/>
              </a:spcBef>
              <a:buFontTx/>
              <a:buNone/>
            </a:pPr>
            <a:r>
              <a:rPr lang="en-US" altLang="en-US" sz="2400" b="1">
                <a:solidFill>
                  <a:srgbClr val="FFFF00"/>
                </a:solidFill>
                <a:latin typeface="Arial" panose="020B0604020202020204" pitchFamily="34" charset="0"/>
              </a:rPr>
              <a:t>2012      6000  flights</a:t>
            </a:r>
          </a:p>
        </p:txBody>
      </p:sp>
      <p:sp>
        <p:nvSpPr>
          <p:cNvPr id="51205" name="Text Box 5">
            <a:extLst>
              <a:ext uri="{FF2B5EF4-FFF2-40B4-BE49-F238E27FC236}">
                <a16:creationId xmlns:a16="http://schemas.microsoft.com/office/drawing/2014/main" id="{70DB78EA-7357-FEE6-0EDB-67DEBE594F8C}"/>
              </a:ext>
            </a:extLst>
          </p:cNvPr>
          <p:cNvSpPr txBox="1">
            <a:spLocks noChangeArrowheads="1"/>
          </p:cNvSpPr>
          <p:nvPr/>
        </p:nvSpPr>
        <p:spPr bwMode="auto">
          <a:xfrm>
            <a:off x="685800" y="4038600"/>
            <a:ext cx="3863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FFFF00"/>
                </a:solidFill>
                <a:latin typeface="Arial" panose="020B0604020202020204" pitchFamily="34" charset="0"/>
              </a:rPr>
              <a:t>Polar Cap Absorption Zone</a:t>
            </a:r>
          </a:p>
          <a:p>
            <a:pPr algn="ctr" eaLnBrk="1" hangingPunct="1">
              <a:spcBef>
                <a:spcPct val="0"/>
              </a:spcBef>
              <a:buFontTx/>
              <a:buNone/>
            </a:pPr>
            <a:r>
              <a:rPr lang="en-US" altLang="en-US" sz="2400">
                <a:solidFill>
                  <a:srgbClr val="FFFF00"/>
                </a:solidFill>
                <a:latin typeface="Arial" panose="020B0604020202020204" pitchFamily="34" charset="0"/>
              </a:rPr>
              <a:t>Extends to Lower-48</a:t>
            </a:r>
          </a:p>
          <a:p>
            <a:pPr algn="ctr" eaLnBrk="1" hangingPunct="1">
              <a:spcBef>
                <a:spcPct val="0"/>
              </a:spcBef>
              <a:buFontTx/>
              <a:buNone/>
            </a:pPr>
            <a:endParaRPr lang="en-US" altLang="en-US" sz="240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E8300E4-9921-6C08-617E-A6ED49FD086C}"/>
              </a:ext>
            </a:extLst>
          </p:cNvPr>
          <p:cNvSpPr>
            <a:spLocks noChangeArrowheads="1"/>
          </p:cNvSpPr>
          <p:nvPr/>
        </p:nvSpPr>
        <p:spPr bwMode="auto">
          <a:xfrm>
            <a:off x="609600" y="1371600"/>
            <a:ext cx="22860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a:solidFill>
                  <a:srgbClr val="FFFF00"/>
                </a:solidFill>
                <a:latin typeface="Arial" panose="020B0604020202020204" pitchFamily="34" charset="0"/>
              </a:rPr>
              <a:t>GPS Satellite System:</a:t>
            </a:r>
          </a:p>
          <a:p>
            <a:pPr algn="ctr" eaLnBrk="1" hangingPunct="1">
              <a:spcBef>
                <a:spcPct val="50000"/>
              </a:spcBef>
              <a:buFontTx/>
              <a:buNone/>
            </a:pPr>
            <a:endParaRPr lang="en-US" altLang="en-US">
              <a:solidFill>
                <a:srgbClr val="FFFF00"/>
              </a:solidFill>
              <a:latin typeface="Arial" panose="020B0604020202020204" pitchFamily="34" charset="0"/>
            </a:endParaRPr>
          </a:p>
          <a:p>
            <a:pPr algn="ctr" eaLnBrk="1" hangingPunct="1">
              <a:spcBef>
                <a:spcPct val="50000"/>
              </a:spcBef>
              <a:buFontTx/>
              <a:buNone/>
            </a:pPr>
            <a:r>
              <a:rPr lang="en-US" altLang="en-US">
                <a:solidFill>
                  <a:srgbClr val="FFFF00"/>
                </a:solidFill>
                <a:latin typeface="Arial" panose="020B0604020202020204" pitchFamily="34" charset="0"/>
              </a:rPr>
              <a:t>200-meter errors for hours</a:t>
            </a:r>
          </a:p>
        </p:txBody>
      </p:sp>
      <p:pic>
        <p:nvPicPr>
          <p:cNvPr id="53251" name="Picture 3">
            <a:extLst>
              <a:ext uri="{FF2B5EF4-FFF2-40B4-BE49-F238E27FC236}">
                <a16:creationId xmlns:a16="http://schemas.microsoft.com/office/drawing/2014/main" id="{E41F4016-9E76-D226-A9E4-3369026EA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09600"/>
            <a:ext cx="3352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a:extLst>
              <a:ext uri="{FF2B5EF4-FFF2-40B4-BE49-F238E27FC236}">
                <a16:creationId xmlns:a16="http://schemas.microsoft.com/office/drawing/2014/main" id="{7AA3BD88-808C-77B1-6C6B-F7BDC92BD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21113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a:extLst>
              <a:ext uri="{FF2B5EF4-FFF2-40B4-BE49-F238E27FC236}">
                <a16:creationId xmlns:a16="http://schemas.microsoft.com/office/drawing/2014/main" id="{A1A86772-5CE6-FBEA-48C9-45980809EB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429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a:extLst>
              <a:ext uri="{FF2B5EF4-FFF2-40B4-BE49-F238E27FC236}">
                <a16:creationId xmlns:a16="http://schemas.microsoft.com/office/drawing/2014/main" id="{EE602E4D-4033-DE3D-47A0-27D92D9DF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429000"/>
            <a:ext cx="21320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4D2F6FD-850A-B64B-A063-A09E21352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8975"/>
            <a:ext cx="7086600"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81E2EF29-8902-C830-4D25-BCD2BD143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66763"/>
            <a:ext cx="7086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EACEEFB-7866-A194-4F91-9A8DA3BDB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E63AD908-F9CA-CF08-A0D5-3A28C1537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ECD9AB4F-ED85-449E-E833-BD7CEB024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04225"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3">
            <a:extLst>
              <a:ext uri="{FF2B5EF4-FFF2-40B4-BE49-F238E27FC236}">
                <a16:creationId xmlns:a16="http://schemas.microsoft.com/office/drawing/2014/main" id="{1D8183A2-2A1A-6F33-369F-66E664EE0E08}"/>
              </a:ext>
            </a:extLst>
          </p:cNvPr>
          <p:cNvSpPr txBox="1">
            <a:spLocks noChangeArrowheads="1"/>
          </p:cNvSpPr>
          <p:nvPr/>
        </p:nvSpPr>
        <p:spPr bwMode="auto">
          <a:xfrm>
            <a:off x="3124200" y="228600"/>
            <a:ext cx="267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latin typeface="Arial" panose="020B0604020202020204" pitchFamily="34" charset="0"/>
              </a:rPr>
              <a:t>Satellite    Impacts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5C45B574-3161-7A01-7703-3682A3DAC7DA}"/>
              </a:ext>
            </a:extLst>
          </p:cNvPr>
          <p:cNvSpPr txBox="1">
            <a:spLocks noChangeArrowheads="1"/>
          </p:cNvSpPr>
          <p:nvPr/>
        </p:nvSpPr>
        <p:spPr bwMode="auto">
          <a:xfrm>
            <a:off x="1374775" y="228600"/>
            <a:ext cx="58404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FFFF00"/>
                </a:solidFill>
                <a:latin typeface="Arial" panose="020B0604020202020204" pitchFamily="34" charset="0"/>
              </a:rPr>
              <a:t>23</a:t>
            </a:r>
            <a:r>
              <a:rPr lang="en-US" altLang="en-US" sz="3600" baseline="30000">
                <a:solidFill>
                  <a:srgbClr val="FFFF00"/>
                </a:solidFill>
                <a:latin typeface="Arial" panose="020B0604020202020204" pitchFamily="34" charset="0"/>
              </a:rPr>
              <a:t>rd</a:t>
            </a:r>
            <a:r>
              <a:rPr lang="en-US" altLang="en-US" sz="3600">
                <a:solidFill>
                  <a:srgbClr val="FFFF00"/>
                </a:solidFill>
                <a:latin typeface="Arial" panose="020B0604020202020204" pitchFamily="34" charset="0"/>
              </a:rPr>
              <a:t> Cycle Satellite Outages</a:t>
            </a:r>
          </a:p>
          <a:p>
            <a:pPr algn="ctr" eaLnBrk="1" hangingPunct="1">
              <a:spcBef>
                <a:spcPct val="0"/>
              </a:spcBef>
              <a:buFontTx/>
              <a:buNone/>
            </a:pPr>
            <a:r>
              <a:rPr lang="en-US" altLang="en-US" sz="3600">
                <a:solidFill>
                  <a:srgbClr val="FFFF00"/>
                </a:solidFill>
                <a:latin typeface="Arial" panose="020B0604020202020204" pitchFamily="34" charset="0"/>
              </a:rPr>
              <a:t>(1997-2004)</a:t>
            </a:r>
          </a:p>
        </p:txBody>
      </p:sp>
      <p:sp>
        <p:nvSpPr>
          <p:cNvPr id="62467" name="Text Box 3">
            <a:extLst>
              <a:ext uri="{FF2B5EF4-FFF2-40B4-BE49-F238E27FC236}">
                <a16:creationId xmlns:a16="http://schemas.microsoft.com/office/drawing/2014/main" id="{F2F630F2-4617-81CB-DD75-6E3749C8FFAF}"/>
              </a:ext>
            </a:extLst>
          </p:cNvPr>
          <p:cNvSpPr txBox="1">
            <a:spLocks noChangeArrowheads="1"/>
          </p:cNvSpPr>
          <p:nvPr/>
        </p:nvSpPr>
        <p:spPr bwMode="auto">
          <a:xfrm>
            <a:off x="2057400" y="1981200"/>
            <a:ext cx="47259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FF00"/>
                </a:solidFill>
                <a:latin typeface="Arial" panose="020B0604020202020204" pitchFamily="34" charset="0"/>
              </a:rPr>
              <a:t>Telstar 401		$  250 million</a:t>
            </a:r>
          </a:p>
          <a:p>
            <a:pPr eaLnBrk="1" hangingPunct="1">
              <a:spcBef>
                <a:spcPct val="0"/>
              </a:spcBef>
              <a:buFontTx/>
              <a:buNone/>
            </a:pPr>
            <a:r>
              <a:rPr lang="en-US" altLang="en-US" sz="2400">
                <a:solidFill>
                  <a:srgbClr val="FFFF00"/>
                </a:solidFill>
                <a:latin typeface="Arial" panose="020B0604020202020204" pitchFamily="34" charset="0"/>
              </a:rPr>
              <a:t>Tempo-2		$  150 million</a:t>
            </a:r>
          </a:p>
          <a:p>
            <a:pPr eaLnBrk="1" hangingPunct="1">
              <a:spcBef>
                <a:spcPct val="0"/>
              </a:spcBef>
              <a:buFontTx/>
              <a:buNone/>
            </a:pPr>
            <a:r>
              <a:rPr lang="en-US" altLang="en-US" sz="2400">
                <a:solidFill>
                  <a:srgbClr val="FFFF00"/>
                </a:solidFill>
                <a:latin typeface="Arial" panose="020B0604020202020204" pitchFamily="34" charset="0"/>
              </a:rPr>
              <a:t>Adeos			$  474 million</a:t>
            </a:r>
          </a:p>
          <a:p>
            <a:pPr eaLnBrk="1" hangingPunct="1">
              <a:spcBef>
                <a:spcPct val="0"/>
              </a:spcBef>
              <a:buFontTx/>
              <a:buNone/>
            </a:pPr>
            <a:r>
              <a:rPr lang="en-US" altLang="en-US" sz="2400">
                <a:solidFill>
                  <a:srgbClr val="FFFF00"/>
                </a:solidFill>
                <a:latin typeface="Arial" panose="020B0604020202020204" pitchFamily="34" charset="0"/>
              </a:rPr>
              <a:t>PAS-6			$  150 million</a:t>
            </a:r>
          </a:p>
          <a:p>
            <a:pPr eaLnBrk="1" hangingPunct="1">
              <a:spcBef>
                <a:spcPct val="0"/>
              </a:spcBef>
              <a:buFontTx/>
              <a:buNone/>
            </a:pPr>
            <a:r>
              <a:rPr lang="en-US" altLang="en-US" sz="2400">
                <a:solidFill>
                  <a:srgbClr val="FFFF00"/>
                </a:solidFill>
                <a:latin typeface="Arial" panose="020B0604020202020204" pitchFamily="34" charset="0"/>
              </a:rPr>
              <a:t>Equator-S		$    12 million</a:t>
            </a:r>
          </a:p>
          <a:p>
            <a:pPr eaLnBrk="1" hangingPunct="1">
              <a:spcBef>
                <a:spcPct val="0"/>
              </a:spcBef>
              <a:buFontTx/>
              <a:buNone/>
            </a:pPr>
            <a:r>
              <a:rPr lang="en-US" altLang="en-US" sz="2400">
                <a:solidFill>
                  <a:srgbClr val="FFFF00"/>
                </a:solidFill>
                <a:latin typeface="Arial" panose="020B0604020202020204" pitchFamily="34" charset="0"/>
              </a:rPr>
              <a:t>ASCA			$  100 million</a:t>
            </a:r>
          </a:p>
          <a:p>
            <a:pPr eaLnBrk="1" hangingPunct="1">
              <a:spcBef>
                <a:spcPct val="0"/>
              </a:spcBef>
              <a:buFontTx/>
              <a:buNone/>
            </a:pPr>
            <a:r>
              <a:rPr lang="en-US" altLang="en-US" sz="2400">
                <a:solidFill>
                  <a:srgbClr val="FFFF00"/>
                </a:solidFill>
                <a:latin typeface="Arial" panose="020B0604020202020204" pitchFamily="34" charset="0"/>
              </a:rPr>
              <a:t>Midori-II		$  640 million</a:t>
            </a:r>
          </a:p>
        </p:txBody>
      </p:sp>
      <p:sp>
        <p:nvSpPr>
          <p:cNvPr id="62468" name="Text Box 4">
            <a:extLst>
              <a:ext uri="{FF2B5EF4-FFF2-40B4-BE49-F238E27FC236}">
                <a16:creationId xmlns:a16="http://schemas.microsoft.com/office/drawing/2014/main" id="{96D7B973-926F-3743-9AC8-A9097B356E5C}"/>
              </a:ext>
            </a:extLst>
          </p:cNvPr>
          <p:cNvSpPr txBox="1">
            <a:spLocks noChangeArrowheads="1"/>
          </p:cNvSpPr>
          <p:nvPr/>
        </p:nvSpPr>
        <p:spPr bwMode="auto">
          <a:xfrm>
            <a:off x="1981200" y="5486400"/>
            <a:ext cx="568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FFFF00"/>
                </a:solidFill>
                <a:latin typeface="Arial" panose="020B0604020202020204" pitchFamily="34" charset="0"/>
              </a:rPr>
              <a:t>Total  =  $1.8 billion to $2.95 billion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792F7C30-5966-357B-9A04-7A1C402915E8}"/>
              </a:ext>
            </a:extLst>
          </p:cNvPr>
          <p:cNvSpPr txBox="1">
            <a:spLocks noChangeArrowheads="1"/>
          </p:cNvSpPr>
          <p:nvPr/>
        </p:nvSpPr>
        <p:spPr bwMode="auto">
          <a:xfrm>
            <a:off x="1828800" y="228600"/>
            <a:ext cx="5094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FFFF00"/>
                </a:solidFill>
                <a:latin typeface="Arial" panose="020B0604020202020204" pitchFamily="34" charset="0"/>
              </a:rPr>
              <a:t>Other large economic events…</a:t>
            </a:r>
          </a:p>
        </p:txBody>
      </p:sp>
      <p:sp>
        <p:nvSpPr>
          <p:cNvPr id="64515" name="Text Box 3">
            <a:extLst>
              <a:ext uri="{FF2B5EF4-FFF2-40B4-BE49-F238E27FC236}">
                <a16:creationId xmlns:a16="http://schemas.microsoft.com/office/drawing/2014/main" id="{A2B4B4DD-F429-A781-DAFA-F7518BDD1B96}"/>
              </a:ext>
            </a:extLst>
          </p:cNvPr>
          <p:cNvSpPr txBox="1">
            <a:spLocks noChangeArrowheads="1"/>
          </p:cNvSpPr>
          <p:nvPr/>
        </p:nvSpPr>
        <p:spPr bwMode="auto">
          <a:xfrm>
            <a:off x="990600" y="1295400"/>
            <a:ext cx="74676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FFFF00"/>
                </a:solidFill>
                <a:latin typeface="Arial" panose="020B0604020202020204" pitchFamily="34" charset="0"/>
              </a:rPr>
              <a:t>San Francisco Earthquake.......1906…………$ 500 billion</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California Santa Anna Fire……2025…………$ 250 billion</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Hurricane Katrina………………2005……..….$ 120 billion</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Annual loss from electricity interruptions…….$   80 billion</a:t>
            </a:r>
          </a:p>
          <a:p>
            <a:pPr eaLnBrk="1" hangingPunct="1">
              <a:spcBef>
                <a:spcPct val="0"/>
              </a:spcBef>
              <a:buFontTx/>
              <a:buNone/>
            </a:pPr>
            <a:r>
              <a:rPr lang="en-US" altLang="en-US" sz="2000">
                <a:solidFill>
                  <a:srgbClr val="FFFF00"/>
                </a:solidFill>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North American Power Grid Blackout…….....$    30 billion/day</a:t>
            </a:r>
          </a:p>
          <a:p>
            <a:pPr eaLnBrk="1" hangingPunct="1">
              <a:spcBef>
                <a:spcPct val="0"/>
              </a:spcBef>
              <a:buFontTx/>
              <a:buNone/>
            </a:pPr>
            <a:r>
              <a:rPr lang="en-US" altLang="en-US" sz="2000">
                <a:latin typeface="Arial" panose="020B0604020202020204" pitchFamily="34" charset="0"/>
              </a:rPr>
              <a:t>GEO satellite revenue loss………………..…..$ &gt;25 billion</a:t>
            </a:r>
            <a:r>
              <a:rPr lang="en-US" altLang="en-US" sz="2000">
                <a:solidFill>
                  <a:srgbClr val="FFFF00"/>
                </a:solidFill>
                <a:latin typeface="Arial" panose="020B0604020202020204" pitchFamily="34" charset="0"/>
              </a:rPr>
              <a:t> </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Blackout of East Coast.............1965……..….$   10 billion</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Mt Lassen Volcanic Eruption…1915……..….$     5 billion</a:t>
            </a:r>
          </a:p>
          <a:p>
            <a:pPr eaLnBrk="1" hangingPunct="1">
              <a:spcBef>
                <a:spcPct val="0"/>
              </a:spcBef>
              <a:buFontTx/>
              <a:buNone/>
            </a:pPr>
            <a:endParaRPr lang="en-US" altLang="en-US" sz="2000">
              <a:solidFill>
                <a:srgbClr val="FFFF00"/>
              </a:solidFill>
              <a:latin typeface="Arial" panose="020B0604020202020204" pitchFamily="34" charset="0"/>
            </a:endParaRPr>
          </a:p>
          <a:p>
            <a:pPr eaLnBrk="1" hangingPunct="1">
              <a:spcBef>
                <a:spcPct val="0"/>
              </a:spcBef>
              <a:buFontTx/>
              <a:buNone/>
            </a:pPr>
            <a:r>
              <a:rPr lang="en-US" altLang="en-US" sz="2000">
                <a:solidFill>
                  <a:srgbClr val="FFFF00"/>
                </a:solidFill>
                <a:latin typeface="Arial" panose="020B0604020202020204" pitchFamily="34" charset="0"/>
              </a:rPr>
              <a:t>Quebec Blackout………………1989…………$     2 billion</a:t>
            </a:r>
          </a:p>
          <a:p>
            <a:pPr eaLnBrk="1" hangingPunct="1">
              <a:spcBef>
                <a:spcPct val="0"/>
              </a:spcBef>
              <a:buFontTx/>
              <a:buNone/>
            </a:pPr>
            <a:endParaRPr lang="en-US" altLang="en-US" sz="24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F7C115BC-240E-BC6F-BC9A-2C9C593B4DD3}"/>
              </a:ext>
            </a:extLst>
          </p:cNvPr>
          <p:cNvSpPr txBox="1">
            <a:spLocks noChangeArrowheads="1"/>
          </p:cNvSpPr>
          <p:nvPr/>
        </p:nvSpPr>
        <p:spPr bwMode="auto">
          <a:xfrm>
            <a:off x="1828800" y="228600"/>
            <a:ext cx="4795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FFFF00"/>
                </a:solidFill>
                <a:latin typeface="Arial" panose="020B0604020202020204" pitchFamily="34" charset="0"/>
              </a:rPr>
              <a:t>Space Weather Resources…</a:t>
            </a:r>
          </a:p>
        </p:txBody>
      </p:sp>
      <p:sp>
        <p:nvSpPr>
          <p:cNvPr id="66563" name="Text Box 4">
            <a:extLst>
              <a:ext uri="{FF2B5EF4-FFF2-40B4-BE49-F238E27FC236}">
                <a16:creationId xmlns:a16="http://schemas.microsoft.com/office/drawing/2014/main" id="{502F239D-0DEC-07AF-D470-98419377D5FD}"/>
              </a:ext>
            </a:extLst>
          </p:cNvPr>
          <p:cNvSpPr txBox="1">
            <a:spLocks noChangeArrowheads="1"/>
          </p:cNvSpPr>
          <p:nvPr/>
        </p:nvSpPr>
        <p:spPr bwMode="auto">
          <a:xfrm>
            <a:off x="838200" y="1676400"/>
            <a:ext cx="76962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rgbClr val="FFFF00"/>
                </a:solidFill>
                <a:latin typeface="Comic Sans MS" panose="030F0902030302020204" pitchFamily="66" charset="0"/>
              </a:rPr>
              <a:t>YouTube Videos: ‘Sten Odenwald’</a:t>
            </a:r>
          </a:p>
          <a:p>
            <a:pPr>
              <a:spcBef>
                <a:spcPct val="50000"/>
              </a:spcBef>
              <a:buFontTx/>
              <a:buNone/>
            </a:pPr>
            <a:endParaRPr lang="en-US" altLang="en-US">
              <a:solidFill>
                <a:srgbClr val="FFFF00"/>
              </a:solidFill>
              <a:latin typeface="Comic Sans MS" panose="030F0902030302020204" pitchFamily="66" charset="0"/>
            </a:endParaRPr>
          </a:p>
          <a:p>
            <a:pPr>
              <a:spcBef>
                <a:spcPct val="50000"/>
              </a:spcBef>
              <a:buFontTx/>
              <a:buNone/>
            </a:pPr>
            <a:r>
              <a:rPr lang="en-US" altLang="en-US" sz="2400">
                <a:solidFill>
                  <a:srgbClr val="FFFF00"/>
                </a:solidFill>
                <a:latin typeface="Comic Sans MS" panose="030F0902030302020204" pitchFamily="66" charset="0"/>
              </a:rPr>
              <a:t>   http://www.youtube.com/watch?v=DSfAI6_7bjU</a:t>
            </a:r>
          </a:p>
          <a:p>
            <a:pPr>
              <a:spcBef>
                <a:spcPct val="50000"/>
              </a:spcBef>
              <a:buFontTx/>
              <a:buNone/>
            </a:pPr>
            <a:endParaRPr lang="en-US" altLang="en-US" sz="2400">
              <a:solidFill>
                <a:srgbClr val="FFFF00"/>
              </a:solidFill>
              <a:latin typeface="Comic Sans MS" panose="030F0902030302020204" pitchFamily="66" charset="0"/>
            </a:endParaRPr>
          </a:p>
          <a:p>
            <a:pPr>
              <a:spcBef>
                <a:spcPct val="50000"/>
              </a:spcBef>
              <a:buFontTx/>
              <a:buNone/>
            </a:pPr>
            <a:endParaRPr lang="en-US" altLang="en-US" sz="2400">
              <a:solidFill>
                <a:srgbClr val="FFFF00"/>
              </a:solidFill>
              <a:latin typeface="Comic Sans MS" panose="030F0902030302020204" pitchFamily="66" charset="0"/>
            </a:endParaRPr>
          </a:p>
          <a:p>
            <a:pPr>
              <a:spcBef>
                <a:spcPct val="50000"/>
              </a:spcBef>
              <a:buFontTx/>
              <a:buNone/>
            </a:pP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872968F-132E-5F99-F6D6-02F0E5CD5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14800"/>
            <a:ext cx="310038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A9014CFB-866F-BDBF-0832-25FEC48F3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45720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a:extLst>
              <a:ext uri="{FF2B5EF4-FFF2-40B4-BE49-F238E27FC236}">
                <a16:creationId xmlns:a16="http://schemas.microsoft.com/office/drawing/2014/main" id="{7A325EEF-A732-D5C3-F282-13EF2DE57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563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547B9D86-E854-0466-57FD-81E82329A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626158C-F0D7-B665-CDFC-CD45B395A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60452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EITdec99.mpg">
            <a:hlinkClick r:id="" action="ppaction://media"/>
            <a:extLst>
              <a:ext uri="{FF2B5EF4-FFF2-40B4-BE49-F238E27FC236}">
                <a16:creationId xmlns:a16="http://schemas.microsoft.com/office/drawing/2014/main" id="{9C09740C-F7A1-197D-17BC-11DC01BA46D0}"/>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371600" y="2286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500" fill="hold"/>
                                        <p:tgtEl>
                                          <p:spTgt spid="21709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7090"/>
                </p:tgtEl>
              </p:cMediaNode>
            </p:video>
            <p:seq concurrent="1" nextAc="seek">
              <p:cTn id="8" restart="whenNotActive" fill="hold" evtFilter="cancelBubble" nodeType="interactiveSeq">
                <p:stCondLst>
                  <p:cond evt="onClick" delay="0">
                    <p:tgtEl>
                      <p:spTgt spid="21709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7090"/>
                                        </p:tgtEl>
                                      </p:cBhvr>
                                    </p:cmd>
                                  </p:childTnLst>
                                </p:cTn>
                              </p:par>
                            </p:childTnLst>
                          </p:cTn>
                        </p:par>
                      </p:childTnLst>
                    </p:cTn>
                  </p:par>
                </p:childTnLst>
              </p:cTn>
              <p:nextCondLst>
                <p:cond evt="onClick" delay="0">
                  <p:tgtEl>
                    <p:spTgt spid="21709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CBCF35FC-1D98-F6EC-6A58-58B5FC736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56297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pot">
  <a:themeElements>
    <a:clrScheme name="">
      <a:dk1>
        <a:srgbClr val="808080"/>
      </a:dk1>
      <a:lt1>
        <a:srgbClr val="FF0000"/>
      </a:lt1>
      <a:dk2>
        <a:srgbClr val="000000"/>
      </a:dk2>
      <a:lt2>
        <a:srgbClr val="FF3300"/>
      </a:lt2>
      <a:accent1>
        <a:srgbClr val="003300"/>
      </a:accent1>
      <a:accent2>
        <a:srgbClr val="3333CC"/>
      </a:accent2>
      <a:accent3>
        <a:srgbClr val="AAAAAA"/>
      </a:accent3>
      <a:accent4>
        <a:srgbClr val="DA0000"/>
      </a:accent4>
      <a:accent5>
        <a:srgbClr val="AAADA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1004</TotalTime>
  <Words>1482</Words>
  <Application>Microsoft Macintosh PowerPoint</Application>
  <PresentationFormat>On-screen Show (4:3)</PresentationFormat>
  <Paragraphs>210</Paragraphs>
  <Slides>36</Slides>
  <Notes>27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Times New Roman</vt:lpstr>
      <vt:lpstr>Arial</vt:lpstr>
      <vt:lpstr>Comic Sans MS</vt:lpstr>
      <vt:lpstr>Blank Presentation.pot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Raytheon STX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odenwald</dc:creator>
  <cp:lastModifiedBy>Milotte, Christina  (GSFC-670.0)[ADNET SYSTEMS INC]</cp:lastModifiedBy>
  <cp:revision>73</cp:revision>
  <dcterms:created xsi:type="dcterms:W3CDTF">2002-10-17T13:15:32Z</dcterms:created>
  <dcterms:modified xsi:type="dcterms:W3CDTF">2025-02-25T13:59:32Z</dcterms:modified>
</cp:coreProperties>
</file>