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ZBEYgcI1alojD8rQbDtfuXTbP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194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000"/>
              <a:buFont typeface="Arial"/>
              <a:buNone/>
            </a:pPr>
            <a:r>
              <a:rPr lang="en-US" sz="2000">
                <a:solidFill>
                  <a:schemeClr val="dk1"/>
                </a:solidFill>
              </a:rPr>
              <a:t>Originally prepared for NASA NSSEC</a:t>
            </a:r>
            <a:r>
              <a:rPr lang="en-US" sz="1400">
                <a:solidFill>
                  <a:schemeClr val="dk1"/>
                </a:solidFill>
              </a:rPr>
              <a:t>, </a:t>
            </a:r>
            <a:r>
              <a:rPr lang="en-US" sz="2000">
                <a:solidFill>
                  <a:schemeClr val="dk1"/>
                </a:solidFill>
              </a:rPr>
              <a:t>August, 2018. Updated 2/29/25</a:t>
            </a:r>
            <a:endParaRPr>
              <a:solidFill>
                <a:schemeClr val="dk1"/>
              </a:solidFill>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We are now able to calculate realistic sunspot cycle models although the details of their amplitudes and long-term behavior seems controlled by random or chaotic process that cannot be deterministically modeled.</a:t>
            </a:r>
            <a:endParaRPr/>
          </a:p>
        </p:txBody>
      </p:sp>
      <p:sp>
        <p:nvSpPr>
          <p:cNvPr id="199" name="Google Shape;199;p1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Magnetic reconnection models can now show how surface magnetic fields can generate explosive events, however data is still not available at resolutions where most of this activity occurs so these models are limited in scope and currently incomplete.</a:t>
            </a:r>
            <a:endParaRPr/>
          </a:p>
        </p:txBody>
      </p:sp>
      <p:sp>
        <p:nvSpPr>
          <p:cNvPr id="208" name="Google Shape;208;p1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Models of coronal mass ejections are now adequate to follow the ejection of the se plasma clouds through interplanetary space in a near-realistic manner so that, given images near the sun, we can predict whether a given CME is likely to impact our magnetosphere or merely be a near-miss.</a:t>
            </a:r>
            <a:endParaRPr/>
          </a:p>
        </p:txBody>
      </p:sp>
      <p:sp>
        <p:nvSpPr>
          <p:cNvPr id="217" name="Google Shape;217;p1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These models show features of the CMEs in terms of average properties, but the supercomputer models let scientists dissect the model data in many different ways so that it can be compared with actual observations.</a:t>
            </a:r>
            <a:endParaRPr/>
          </a:p>
        </p:txBody>
      </p:sp>
      <p:sp>
        <p:nvSpPr>
          <p:cNvPr id="225" name="Google Shape;225;p1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Other models represent Earth’s magnetic field in space and predict its changes as a magnetized plasma cloud, or the solar wind, pass across it, compressing the sunward side (on the left hand side) and stretching out the midnight or back-side (right hand side) into a comet-like tail.</a:t>
            </a:r>
            <a:endParaRPr/>
          </a:p>
        </p:txBody>
      </p:sp>
      <p:sp>
        <p:nvSpPr>
          <p:cNvPr id="233" name="Google Shape;233;p1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Another feature of space weather is the cosmic rays. These come from our sun and also from beyond the solar system. </a:t>
            </a:r>
            <a:endParaRPr/>
          </a:p>
        </p:txBody>
      </p:sp>
      <p:sp>
        <p:nvSpPr>
          <p:cNvPr id="241" name="Google Shape;241;p1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Spacecraft such as IBEX can create images of the distant heliopause where interstellar magnetic fields are interacting with the solar magnetic field carried by the solar wind.</a:t>
            </a:r>
            <a:endParaRPr/>
          </a:p>
        </p:txBody>
      </p:sp>
      <p:sp>
        <p:nvSpPr>
          <p:cNvPr id="249" name="Google Shape;249;p1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8" name="Google Shape;25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During sunspot maximum when the sun is most magnetically active, cosmic rays have a hard time reaching the inner solar system. This means that the cosmic ray flows near Earth are at a maximum during sunspot minimum, and at a minimum during sunspot maximum.</a:t>
            </a:r>
            <a:endParaRPr/>
          </a:p>
        </p:txBody>
      </p:sp>
      <p:sp>
        <p:nvSpPr>
          <p:cNvPr id="259" name="Google Shape;259;p1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Although earth's magnetic field is mostly south-type in the Northern Hemisphere and north-type in the Southern Hemisphere, it is also very lumpy due to variations in the currents creating the field in the liquid outer core region.</a:t>
            </a:r>
            <a:endParaRPr/>
          </a:p>
        </p:txBody>
      </p:sp>
      <p:sp>
        <p:nvSpPr>
          <p:cNvPr id="267" name="Google Shape;267;p1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Just as the sun flips its magnetic poles every 11 years, Earth flips its magnetic poles though over timescales from 200,000 to 700,00 years.</a:t>
            </a:r>
            <a:endParaRPr/>
          </a:p>
        </p:txBody>
      </p:sp>
      <p:sp>
        <p:nvSpPr>
          <p:cNvPr id="275" name="Google Shape;275;p19: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Space weather consists of many different components, each of which affects our technologies in various ways.</a:t>
            </a:r>
            <a:endParaRPr/>
          </a:p>
        </p:txBody>
      </p:sp>
      <p:sp>
        <p:nvSpPr>
          <p:cNvPr id="93" name="Google Shape;93;p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Modeling the exact shape of Earth’s magnetic field in space is statical to accurate forecasts of how space weather will affect Earth. It is a very complex ‘magnetohydrodynamic’ system with many different current flows and subsystems.</a:t>
            </a:r>
            <a:endParaRPr/>
          </a:p>
        </p:txBody>
      </p:sp>
      <p:sp>
        <p:nvSpPr>
          <p:cNvPr id="290" name="Google Shape;290;p2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Many different academic and government groups specialize in modeling different components of this vast sun-earth system These components have been recently combined together in to consolidated modeling systems that treat storm events from cradle-to-grave.</a:t>
            </a:r>
            <a:endParaRPr/>
          </a:p>
        </p:txBody>
      </p:sp>
      <p:sp>
        <p:nvSpPr>
          <p:cNvPr id="298" name="Google Shape;298;p2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One such modeling system is at the NASA Goddard Space Flight Center in Greenbelt, Maryland.</a:t>
            </a:r>
            <a:endParaRPr/>
          </a:p>
        </p:txBody>
      </p:sp>
      <p:sp>
        <p:nvSpPr>
          <p:cNvPr id="309" name="Google Shape;309;p2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The CCMC lets space weather forecasters use the most current physics-based mathematical models and satellite data to forecast each storm event several days in advance allowing forecasters to offer 24 to 48-hour predictions to a variety of civilian and military customers.</a:t>
            </a:r>
            <a:endParaRPr/>
          </a:p>
        </p:txBody>
      </p:sp>
      <p:sp>
        <p:nvSpPr>
          <p:cNvPr id="316" name="Google Shape;316;p2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When combined with radiation modeling that predicts dosages for various kinds of shielding, satellite operators and engineers can anticipate how much shielding is needed to make their instruments operate safely.</a:t>
            </a:r>
            <a:endParaRPr/>
          </a:p>
        </p:txBody>
      </p:sp>
      <p:sp>
        <p:nvSpPr>
          <p:cNvPr id="336" name="Google Shape;336;p2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NOAAs Space Weather Prediction Service in Boulder, Colorado is the analog to the National Weather Service and serves forecasts to thousands of civilian, commercial and military customers every day.</a:t>
            </a:r>
            <a:endParaRPr/>
          </a:p>
        </p:txBody>
      </p:sp>
      <p:sp>
        <p:nvSpPr>
          <p:cNvPr id="344" name="Google Shape;344;p2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Predicting space weather requires a detailed understanding of how plasma and magnetic fields interact, and their origins in space and time afforded by the most powerful physical theories we have, rendered in mathematical form.</a:t>
            </a:r>
            <a:endParaRPr/>
          </a:p>
        </p:txBody>
      </p:sp>
      <p:sp>
        <p:nvSpPr>
          <p:cNvPr id="138" name="Google Shape;138;p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It is even possible to download these forecasts to your smart device or laptop.</a:t>
            </a:r>
            <a:endParaRPr/>
          </a:p>
        </p:txBody>
      </p:sp>
      <p:sp>
        <p:nvSpPr>
          <p:cNvPr id="377" name="Google Shape;377;p3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 name="Google Shape;1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Some aspects of forecasting require a detailed computation of the state of the particles and fields near Earth and their flows.</a:t>
            </a:r>
            <a:endParaRPr/>
          </a:p>
        </p:txBody>
      </p:sp>
      <p:sp>
        <p:nvSpPr>
          <p:cNvPr id="149" name="Google Shape;149;p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Ultimately, we need to understand the deep interior of the sun where its energy is generated and in which its magnetic fields arise.</a:t>
            </a:r>
            <a:endParaRPr/>
          </a:p>
        </p:txBody>
      </p:sp>
      <p:sp>
        <p:nvSpPr>
          <p:cNvPr id="157" name="Google Shape;157;p5: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We can probe the interior of the sun using helioseismology, which is exactly akin to seismology on Earth used to probe its deep interior.</a:t>
            </a:r>
            <a:endParaRPr/>
          </a:p>
        </p:txBody>
      </p:sp>
      <p:sp>
        <p:nvSpPr>
          <p:cNvPr id="165" name="Google Shape;165;p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 name="Google Shape;17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Helioseismology reveals how the sun’s matter rotates and causes shear layers to develop in which magnetic fields are generated.</a:t>
            </a:r>
            <a:endParaRPr/>
          </a:p>
        </p:txBody>
      </p:sp>
      <p:sp>
        <p:nvSpPr>
          <p:cNvPr id="174" name="Google Shape;174;p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Other models calculate the movement of magnetic fields below the solar surface and how convection concentrates them into sunspots. Detailed modeling of sunspots using supercomputers yields astonishingly accurate images of model sunspots.</a:t>
            </a:r>
            <a:endParaRPr/>
          </a:p>
        </p:txBody>
      </p:sp>
      <p:sp>
        <p:nvSpPr>
          <p:cNvPr id="183" name="Google Shape;183;p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Other models probe the subsurface plasma flow data and create physics-based models of these flows and how they change in time to produce the 11-year sunspot cycle.</a:t>
            </a:r>
            <a:endParaRPr/>
          </a:p>
        </p:txBody>
      </p:sp>
      <p:sp>
        <p:nvSpPr>
          <p:cNvPr id="191" name="Google Shape;191;p9: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4"/>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lt1"/>
              </a:buClr>
              <a:buSzPts val="2400"/>
              <a:buFont typeface="Arial"/>
              <a:buNone/>
              <a:defRPr sz="2400"/>
            </a:lvl1pPr>
            <a:lvl2pPr lvl="1" algn="ctr">
              <a:spcBef>
                <a:spcPts val="400"/>
              </a:spcBef>
              <a:spcAft>
                <a:spcPts val="0"/>
              </a:spcAft>
              <a:buClr>
                <a:schemeClr val="lt1"/>
              </a:buClr>
              <a:buSzPts val="2000"/>
              <a:buFont typeface="Arial"/>
              <a:buNone/>
              <a:defRPr sz="2000"/>
            </a:lvl2pPr>
            <a:lvl3pPr lvl="2" algn="ctr">
              <a:spcBef>
                <a:spcPts val="360"/>
              </a:spcBef>
              <a:spcAft>
                <a:spcPts val="0"/>
              </a:spcAft>
              <a:buClr>
                <a:schemeClr val="lt1"/>
              </a:buClr>
              <a:buSzPts val="1800"/>
              <a:buFont typeface="Arial"/>
              <a:buNone/>
              <a:defRPr sz="1800"/>
            </a:lvl3pPr>
            <a:lvl4pPr lvl="3" algn="ctr">
              <a:spcBef>
                <a:spcPts val="320"/>
              </a:spcBef>
              <a:spcAft>
                <a:spcPts val="0"/>
              </a:spcAft>
              <a:buClr>
                <a:schemeClr val="lt1"/>
              </a:buClr>
              <a:buSzPts val="1600"/>
              <a:buFont typeface="Arial"/>
              <a:buNone/>
              <a:defRPr sz="1600"/>
            </a:lvl4pPr>
            <a:lvl5pPr lvl="4" algn="ctr">
              <a:spcBef>
                <a:spcPts val="320"/>
              </a:spcBef>
              <a:spcAft>
                <a:spcPts val="0"/>
              </a:spcAft>
              <a:buClr>
                <a:schemeClr val="lt1"/>
              </a:buClr>
              <a:buSzPts val="1600"/>
              <a:buFont typeface="Arial"/>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4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4" name="Google Shape;74;p4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5" name="Google Shape;75;p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44"/>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lt1"/>
              </a:buClr>
              <a:buSzPts val="2400"/>
              <a:buFont typeface="Arial"/>
              <a:buNone/>
              <a:defRPr sz="2400"/>
            </a:lvl1pPr>
            <a:lvl2pPr marL="914400" lvl="1" indent="-228600" algn="l">
              <a:spcBef>
                <a:spcPts val="400"/>
              </a:spcBef>
              <a:spcAft>
                <a:spcPts val="0"/>
              </a:spcAft>
              <a:buClr>
                <a:schemeClr val="lt1"/>
              </a:buClr>
              <a:buSzPts val="2000"/>
              <a:buFont typeface="Arial"/>
              <a:buNone/>
              <a:defRPr sz="2000"/>
            </a:lvl2pPr>
            <a:lvl3pPr marL="1371600" lvl="2" indent="-228600" algn="l">
              <a:spcBef>
                <a:spcPts val="360"/>
              </a:spcBef>
              <a:spcAft>
                <a:spcPts val="0"/>
              </a:spcAft>
              <a:buClr>
                <a:schemeClr val="lt1"/>
              </a:buClr>
              <a:buSzPts val="1800"/>
              <a:buFont typeface="Arial"/>
              <a:buNone/>
              <a:defRPr sz="1800"/>
            </a:lvl3pPr>
            <a:lvl4pPr marL="1828800" lvl="3" indent="-228600" algn="l">
              <a:spcBef>
                <a:spcPts val="320"/>
              </a:spcBef>
              <a:spcAft>
                <a:spcPts val="0"/>
              </a:spcAft>
              <a:buClr>
                <a:schemeClr val="lt1"/>
              </a:buClr>
              <a:buSzPts val="1600"/>
              <a:buFont typeface="Arial"/>
              <a:buNone/>
              <a:defRPr sz="1600"/>
            </a:lvl4pPr>
            <a:lvl5pPr marL="2286000" lvl="4" indent="-228600" algn="l">
              <a:spcBef>
                <a:spcPts val="320"/>
              </a:spcBef>
              <a:spcAft>
                <a:spcPts val="0"/>
              </a:spcAft>
              <a:buClr>
                <a:schemeClr val="lt1"/>
              </a:buClr>
              <a:buSzPts val="1600"/>
              <a:buFont typeface="Arial"/>
              <a:buNone/>
              <a:defRPr sz="1600"/>
            </a:lvl5pPr>
            <a:lvl6pPr marL="2743200" lvl="5" indent="-228600" algn="l">
              <a:lnSpc>
                <a:spcPct val="90000"/>
              </a:lnSpc>
              <a:spcBef>
                <a:spcPts val="500"/>
              </a:spcBef>
              <a:spcAft>
                <a:spcPts val="0"/>
              </a:spcAft>
              <a:buClr>
                <a:schemeClr val="lt1"/>
              </a:buClr>
              <a:buSzPts val="1600"/>
              <a:buNone/>
              <a:defRPr sz="1600"/>
            </a:lvl6pPr>
            <a:lvl7pPr marL="3200400" lvl="6" indent="-228600" algn="l">
              <a:lnSpc>
                <a:spcPct val="90000"/>
              </a:lnSpc>
              <a:spcBef>
                <a:spcPts val="500"/>
              </a:spcBef>
              <a:spcAft>
                <a:spcPts val="0"/>
              </a:spcAft>
              <a:buClr>
                <a:schemeClr val="lt1"/>
              </a:buClr>
              <a:buSzPts val="1600"/>
              <a:buNone/>
              <a:defRPr sz="1600"/>
            </a:lvl7pPr>
            <a:lvl8pPr marL="3657600" lvl="7" indent="-228600" algn="l">
              <a:lnSpc>
                <a:spcPct val="90000"/>
              </a:lnSpc>
              <a:spcBef>
                <a:spcPts val="500"/>
              </a:spcBef>
              <a:spcAft>
                <a:spcPts val="0"/>
              </a:spcAft>
              <a:buClr>
                <a:schemeClr val="lt1"/>
              </a:buClr>
              <a:buSzPts val="1600"/>
              <a:buNone/>
              <a:defRPr sz="1600"/>
            </a:lvl8pPr>
            <a:lvl9pPr marL="4114800" lvl="8" indent="-228600" algn="l">
              <a:lnSpc>
                <a:spcPct val="90000"/>
              </a:lnSpc>
              <a:spcBef>
                <a:spcPts val="500"/>
              </a:spcBef>
              <a:spcAft>
                <a:spcPts val="0"/>
              </a:spcAft>
              <a:buClr>
                <a:schemeClr val="lt1"/>
              </a:buClr>
              <a:buSzPts val="1600"/>
              <a:buNone/>
              <a:defRPr sz="1600"/>
            </a:lvl9pPr>
          </a:lstStyle>
          <a:p>
            <a:endParaRPr/>
          </a:p>
        </p:txBody>
      </p:sp>
      <p:sp>
        <p:nvSpPr>
          <p:cNvPr id="81" name="Google Shape;81;p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3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8" name="Google Shape;28;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3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4" name="Google Shape;34;p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
        <p:cNvGrpSpPr/>
        <p:nvPr/>
      </p:nvGrpSpPr>
      <p:grpSpPr>
        <a:xfrm>
          <a:off x="0" y="0"/>
          <a:ext cx="0" cy="0"/>
          <a:chOff x="0" y="0"/>
          <a:chExt cx="0" cy="0"/>
        </a:xfrm>
      </p:grpSpPr>
      <p:sp>
        <p:nvSpPr>
          <p:cNvPr id="38" name="Google Shape;38;p3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38"/>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0" name="Google Shape;40;p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
        <p:cNvGrpSpPr/>
        <p:nvPr/>
      </p:nvGrpSpPr>
      <p:grpSpPr>
        <a:xfrm>
          <a:off x="0" y="0"/>
          <a:ext cx="0" cy="0"/>
          <a:chOff x="0" y="0"/>
          <a:chExt cx="0" cy="0"/>
        </a:xfrm>
      </p:grpSpPr>
      <p:sp>
        <p:nvSpPr>
          <p:cNvPr id="44" name="Google Shape;44;p39"/>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39"/>
          <p:cNvSpPr>
            <a:spLocks noGrp="1"/>
          </p:cNvSpPr>
          <p:nvPr>
            <p:ph type="pic" idx="2"/>
          </p:nvPr>
        </p:nvSpPr>
        <p:spPr>
          <a:xfrm>
            <a:off x="3887788" y="987425"/>
            <a:ext cx="4629150" cy="4873625"/>
          </a:xfrm>
          <a:prstGeom prst="rect">
            <a:avLst/>
          </a:prstGeom>
          <a:noFill/>
          <a:ln>
            <a:noFill/>
          </a:ln>
        </p:spPr>
      </p:sp>
      <p:sp>
        <p:nvSpPr>
          <p:cNvPr id="46" name="Google Shape;46;p39"/>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lt1"/>
              </a:buClr>
              <a:buSzPts val="1600"/>
              <a:buFont typeface="Arial"/>
              <a:buNone/>
              <a:defRPr sz="1600"/>
            </a:lvl1pPr>
            <a:lvl2pPr marL="914400" lvl="1" indent="-228600" algn="l">
              <a:spcBef>
                <a:spcPts val="280"/>
              </a:spcBef>
              <a:spcAft>
                <a:spcPts val="0"/>
              </a:spcAft>
              <a:buClr>
                <a:schemeClr val="lt1"/>
              </a:buClr>
              <a:buSzPts val="1400"/>
              <a:buFont typeface="Arial"/>
              <a:buNone/>
              <a:defRPr sz="1400"/>
            </a:lvl2pPr>
            <a:lvl3pPr marL="1371600" lvl="2" indent="-228600" algn="l">
              <a:spcBef>
                <a:spcPts val="240"/>
              </a:spcBef>
              <a:spcAft>
                <a:spcPts val="0"/>
              </a:spcAft>
              <a:buClr>
                <a:schemeClr val="lt1"/>
              </a:buClr>
              <a:buSzPts val="1200"/>
              <a:buFont typeface="Arial"/>
              <a:buNone/>
              <a:defRPr sz="1200"/>
            </a:lvl3pPr>
            <a:lvl4pPr marL="1828800" lvl="3" indent="-228600" algn="l">
              <a:spcBef>
                <a:spcPts val="200"/>
              </a:spcBef>
              <a:spcAft>
                <a:spcPts val="0"/>
              </a:spcAft>
              <a:buClr>
                <a:schemeClr val="lt1"/>
              </a:buClr>
              <a:buSzPts val="1000"/>
              <a:buFont typeface="Arial"/>
              <a:buNone/>
              <a:defRPr sz="1000"/>
            </a:lvl4pPr>
            <a:lvl5pPr marL="2286000" lvl="4" indent="-228600" algn="l">
              <a:spcBef>
                <a:spcPts val="200"/>
              </a:spcBef>
              <a:spcAft>
                <a:spcPts val="0"/>
              </a:spcAft>
              <a:buClr>
                <a:schemeClr val="lt1"/>
              </a:buClr>
              <a:buSzPts val="1000"/>
              <a:buFont typeface="Arial"/>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7" name="Google Shape;47;p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4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40"/>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53" name="Google Shape;53;p40"/>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lt1"/>
              </a:buClr>
              <a:buSzPts val="1600"/>
              <a:buFont typeface="Arial"/>
              <a:buNone/>
              <a:defRPr sz="1600"/>
            </a:lvl1pPr>
            <a:lvl2pPr marL="914400" lvl="1" indent="-228600" algn="l">
              <a:spcBef>
                <a:spcPts val="280"/>
              </a:spcBef>
              <a:spcAft>
                <a:spcPts val="0"/>
              </a:spcAft>
              <a:buClr>
                <a:schemeClr val="lt1"/>
              </a:buClr>
              <a:buSzPts val="1400"/>
              <a:buFont typeface="Arial"/>
              <a:buNone/>
              <a:defRPr sz="1400"/>
            </a:lvl2pPr>
            <a:lvl3pPr marL="1371600" lvl="2" indent="-228600" algn="l">
              <a:spcBef>
                <a:spcPts val="240"/>
              </a:spcBef>
              <a:spcAft>
                <a:spcPts val="0"/>
              </a:spcAft>
              <a:buClr>
                <a:schemeClr val="lt1"/>
              </a:buClr>
              <a:buSzPts val="1200"/>
              <a:buFont typeface="Arial"/>
              <a:buNone/>
              <a:defRPr sz="1200"/>
            </a:lvl3pPr>
            <a:lvl4pPr marL="1828800" lvl="3" indent="-228600" algn="l">
              <a:spcBef>
                <a:spcPts val="200"/>
              </a:spcBef>
              <a:spcAft>
                <a:spcPts val="0"/>
              </a:spcAft>
              <a:buClr>
                <a:schemeClr val="lt1"/>
              </a:buClr>
              <a:buSzPts val="1000"/>
              <a:buFont typeface="Arial"/>
              <a:buNone/>
              <a:defRPr sz="1000"/>
            </a:lvl4pPr>
            <a:lvl5pPr marL="2286000" lvl="4" indent="-228600" algn="l">
              <a:spcBef>
                <a:spcPts val="200"/>
              </a:spcBef>
              <a:spcAft>
                <a:spcPts val="0"/>
              </a:spcAft>
              <a:buClr>
                <a:schemeClr val="lt1"/>
              </a:buClr>
              <a:buSzPts val="1000"/>
              <a:buFont typeface="Arial"/>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4" name="Google Shape;54;p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4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42"/>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42"/>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5" name="Google Shape;65;p42"/>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6" name="Google Shape;66;p42"/>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7" name="Google Shape;67;p42"/>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8" name="Google Shape;68;p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400"/>
              <a:buFont typeface="Arial"/>
              <a:buNone/>
              <a:defRPr sz="14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1" name="Google Shape;11;p3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2" name="Google Shape;12;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 name="Google Shape;13;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4" name="Google Shape;14;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ccmc.gsfc.nasa.gov/"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subTitle" idx="1"/>
          </p:nvPr>
        </p:nvSpPr>
        <p:spPr>
          <a:xfrm>
            <a:off x="1066800" y="762000"/>
            <a:ext cx="6400800" cy="3124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Space Weather</a:t>
            </a:r>
            <a:endParaRPr/>
          </a:p>
          <a:p>
            <a:pPr marL="0" lvl="0" indent="0" algn="ctr" rtl="0">
              <a:lnSpc>
                <a:spcPct val="100000"/>
              </a:lnSpc>
              <a:spcBef>
                <a:spcPts val="80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Forecasting</a:t>
            </a:r>
            <a:endParaRPr/>
          </a:p>
          <a:p>
            <a:pPr marL="0" lvl="0" indent="0" algn="ctr" rtl="0">
              <a:lnSpc>
                <a:spcPct val="100000"/>
              </a:lnSpc>
              <a:spcBef>
                <a:spcPts val="80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and</a:t>
            </a:r>
            <a:endParaRPr/>
          </a:p>
          <a:p>
            <a:pPr marL="0" lvl="0" indent="0" algn="ctr" rtl="0">
              <a:lnSpc>
                <a:spcPct val="100000"/>
              </a:lnSpc>
              <a:spcBef>
                <a:spcPts val="80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Modeling</a:t>
            </a:r>
            <a:endParaRPr/>
          </a:p>
        </p:txBody>
      </p:sp>
      <p:sp>
        <p:nvSpPr>
          <p:cNvPr id="89" name="Google Shape;89;p1"/>
          <p:cNvSpPr txBox="1"/>
          <p:nvPr/>
        </p:nvSpPr>
        <p:spPr>
          <a:xfrm>
            <a:off x="3098850" y="4364025"/>
            <a:ext cx="23367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Dr. Sten Odenwald</a:t>
            </a:r>
            <a:endParaRPr sz="20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a:solidFill>
                  <a:schemeClr val="lt1"/>
                </a:solidFill>
              </a:rPr>
              <a:t>NASA HEAT</a:t>
            </a:r>
            <a:endParaRPr sz="2000">
              <a:solidFill>
                <a:schemeClr val="lt1"/>
              </a:solidFill>
            </a:endParaRPr>
          </a:p>
          <a:p>
            <a:pPr marL="0" marR="0" lvl="0" indent="0" algn="ctr" rtl="0">
              <a:lnSpc>
                <a:spcPct val="100000"/>
              </a:lnSpc>
              <a:spcBef>
                <a:spcPts val="0"/>
              </a:spcBef>
              <a:spcAft>
                <a:spcPts val="0"/>
              </a:spcAft>
              <a:buClr>
                <a:schemeClr val="lt1"/>
              </a:buClr>
              <a:buSzPts val="2000"/>
              <a:buFont typeface="Arial"/>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Sunspot Cycle Modeling</a:t>
            </a:r>
            <a:endParaRPr/>
          </a:p>
        </p:txBody>
      </p:sp>
      <p:sp>
        <p:nvSpPr>
          <p:cNvPr id="202" name="Google Shape;202;p10"/>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03" name="Google Shape;203;p10"/>
          <p:cNvPicPr preferRelativeResize="0"/>
          <p:nvPr/>
        </p:nvPicPr>
        <p:blipFill rotWithShape="1">
          <a:blip r:embed="rId3">
            <a:alphaModFix/>
          </a:blip>
          <a:srcRect/>
          <a:stretch/>
        </p:blipFill>
        <p:spPr>
          <a:xfrm>
            <a:off x="304800" y="2209800"/>
            <a:ext cx="4038600" cy="2938462"/>
          </a:xfrm>
          <a:prstGeom prst="rect">
            <a:avLst/>
          </a:prstGeom>
          <a:noFill/>
          <a:ln>
            <a:noFill/>
          </a:ln>
        </p:spPr>
      </p:pic>
      <p:pic>
        <p:nvPicPr>
          <p:cNvPr id="204" name="Google Shape;204;p10"/>
          <p:cNvPicPr preferRelativeResize="0"/>
          <p:nvPr/>
        </p:nvPicPr>
        <p:blipFill rotWithShape="1">
          <a:blip r:embed="rId4">
            <a:alphaModFix/>
          </a:blip>
          <a:srcRect/>
          <a:stretch/>
        </p:blipFill>
        <p:spPr>
          <a:xfrm>
            <a:off x="4495800" y="2590800"/>
            <a:ext cx="4286250" cy="2143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Solar Flare Modeling</a:t>
            </a:r>
            <a:endParaRPr/>
          </a:p>
        </p:txBody>
      </p:sp>
      <p:sp>
        <p:nvSpPr>
          <p:cNvPr id="211" name="Google Shape;211;p11"/>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12" name="Google Shape;212;p11"/>
          <p:cNvPicPr preferRelativeResize="0"/>
          <p:nvPr/>
        </p:nvPicPr>
        <p:blipFill rotWithShape="1">
          <a:blip r:embed="rId3">
            <a:alphaModFix/>
          </a:blip>
          <a:srcRect/>
          <a:stretch/>
        </p:blipFill>
        <p:spPr>
          <a:xfrm>
            <a:off x="4191000" y="1752600"/>
            <a:ext cx="4567237" cy="3905250"/>
          </a:xfrm>
          <a:prstGeom prst="rect">
            <a:avLst/>
          </a:prstGeom>
          <a:noFill/>
          <a:ln>
            <a:noFill/>
          </a:ln>
        </p:spPr>
      </p:pic>
      <p:pic>
        <p:nvPicPr>
          <p:cNvPr id="213" name="Google Shape;213;p11"/>
          <p:cNvPicPr preferRelativeResize="0"/>
          <p:nvPr/>
        </p:nvPicPr>
        <p:blipFill rotWithShape="1">
          <a:blip r:embed="rId4">
            <a:alphaModFix/>
          </a:blip>
          <a:srcRect/>
          <a:stretch/>
        </p:blipFill>
        <p:spPr>
          <a:xfrm>
            <a:off x="609600" y="1752600"/>
            <a:ext cx="3381375" cy="3962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CME Modeling</a:t>
            </a:r>
            <a:endParaRPr/>
          </a:p>
        </p:txBody>
      </p:sp>
      <p:sp>
        <p:nvSpPr>
          <p:cNvPr id="220" name="Google Shape;220;p12"/>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21" name="Google Shape;221;p12"/>
          <p:cNvPicPr preferRelativeResize="0"/>
          <p:nvPr/>
        </p:nvPicPr>
        <p:blipFill rotWithShape="1">
          <a:blip r:embed="rId3">
            <a:alphaModFix/>
          </a:blip>
          <a:srcRect/>
          <a:stretch/>
        </p:blipFill>
        <p:spPr>
          <a:xfrm>
            <a:off x="1600200" y="1447800"/>
            <a:ext cx="5924550" cy="52117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CME Modeling</a:t>
            </a:r>
            <a:endParaRPr/>
          </a:p>
        </p:txBody>
      </p:sp>
      <p:sp>
        <p:nvSpPr>
          <p:cNvPr id="228" name="Google Shape;228;p13"/>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29" name="Google Shape;229;p13"/>
          <p:cNvPicPr preferRelativeResize="0"/>
          <p:nvPr/>
        </p:nvPicPr>
        <p:blipFill rotWithShape="1">
          <a:blip r:embed="rId3">
            <a:alphaModFix/>
          </a:blip>
          <a:srcRect/>
          <a:stretch/>
        </p:blipFill>
        <p:spPr>
          <a:xfrm>
            <a:off x="304800" y="1143000"/>
            <a:ext cx="8458200" cy="5181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CME Modeling</a:t>
            </a:r>
            <a:endParaRPr/>
          </a:p>
        </p:txBody>
      </p:sp>
      <p:sp>
        <p:nvSpPr>
          <p:cNvPr id="236" name="Google Shape;236;p14"/>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37" name="Google Shape;237;p14"/>
          <p:cNvPicPr preferRelativeResize="0">
            <a:picLocks noGrp="1"/>
          </p:cNvPicPr>
          <p:nvPr>
            <p:ph type="body" idx="1"/>
          </p:nvPr>
        </p:nvPicPr>
        <p:blipFill rotWithShape="1">
          <a:blip r:embed="rId3">
            <a:alphaModFix/>
          </a:blip>
          <a:srcRect/>
          <a:stretch/>
        </p:blipFill>
        <p:spPr>
          <a:xfrm>
            <a:off x="1714500" y="1719262"/>
            <a:ext cx="5715000" cy="4286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Cosmic Ray Modeling</a:t>
            </a:r>
            <a:endParaRPr/>
          </a:p>
        </p:txBody>
      </p:sp>
      <p:sp>
        <p:nvSpPr>
          <p:cNvPr id="244" name="Google Shape;244;p15"/>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45" name="Google Shape;245;p15"/>
          <p:cNvPicPr preferRelativeResize="0"/>
          <p:nvPr/>
        </p:nvPicPr>
        <p:blipFill rotWithShape="1">
          <a:blip r:embed="rId3">
            <a:alphaModFix/>
          </a:blip>
          <a:srcRect/>
          <a:stretch/>
        </p:blipFill>
        <p:spPr>
          <a:xfrm>
            <a:off x="1295400" y="1447800"/>
            <a:ext cx="6172200" cy="48117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Cosmic Ray Modeling</a:t>
            </a:r>
            <a:endParaRPr/>
          </a:p>
        </p:txBody>
      </p:sp>
      <p:sp>
        <p:nvSpPr>
          <p:cNvPr id="252" name="Google Shape;252;p16"/>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53" name="Google Shape;253;p16"/>
          <p:cNvPicPr preferRelativeResize="0"/>
          <p:nvPr/>
        </p:nvPicPr>
        <p:blipFill rotWithShape="1">
          <a:blip r:embed="rId3">
            <a:alphaModFix/>
          </a:blip>
          <a:srcRect/>
          <a:stretch/>
        </p:blipFill>
        <p:spPr>
          <a:xfrm>
            <a:off x="381000" y="1981200"/>
            <a:ext cx="3240087" cy="4219575"/>
          </a:xfrm>
          <a:prstGeom prst="rect">
            <a:avLst/>
          </a:prstGeom>
          <a:noFill/>
          <a:ln>
            <a:noFill/>
          </a:ln>
        </p:spPr>
      </p:pic>
      <p:pic>
        <p:nvPicPr>
          <p:cNvPr id="254" name="Google Shape;254;p16"/>
          <p:cNvPicPr preferRelativeResize="0"/>
          <p:nvPr/>
        </p:nvPicPr>
        <p:blipFill rotWithShape="1">
          <a:blip r:embed="rId4">
            <a:alphaModFix/>
          </a:blip>
          <a:srcRect/>
          <a:stretch/>
        </p:blipFill>
        <p:spPr>
          <a:xfrm>
            <a:off x="4419600" y="1676400"/>
            <a:ext cx="3581400" cy="2019300"/>
          </a:xfrm>
          <a:prstGeom prst="rect">
            <a:avLst/>
          </a:prstGeom>
          <a:noFill/>
          <a:ln>
            <a:noFill/>
          </a:ln>
        </p:spPr>
      </p:pic>
      <p:pic>
        <p:nvPicPr>
          <p:cNvPr id="255" name="Google Shape;255;p16"/>
          <p:cNvPicPr preferRelativeResize="0"/>
          <p:nvPr/>
        </p:nvPicPr>
        <p:blipFill rotWithShape="1">
          <a:blip r:embed="rId5">
            <a:alphaModFix/>
          </a:blip>
          <a:srcRect/>
          <a:stretch/>
        </p:blipFill>
        <p:spPr>
          <a:xfrm>
            <a:off x="5105400" y="3962400"/>
            <a:ext cx="2333625" cy="2117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Cosmic Ray Modeling</a:t>
            </a:r>
            <a:endParaRPr/>
          </a:p>
        </p:txBody>
      </p:sp>
      <p:sp>
        <p:nvSpPr>
          <p:cNvPr id="262" name="Google Shape;262;p17"/>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63" name="Google Shape;263;p17"/>
          <p:cNvPicPr preferRelativeResize="0"/>
          <p:nvPr/>
        </p:nvPicPr>
        <p:blipFill rotWithShape="1">
          <a:blip r:embed="rId3">
            <a:alphaModFix/>
          </a:blip>
          <a:srcRect/>
          <a:stretch/>
        </p:blipFill>
        <p:spPr>
          <a:xfrm>
            <a:off x="1295400" y="1447800"/>
            <a:ext cx="6438900" cy="5229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Geospace Modeling</a:t>
            </a:r>
            <a:endParaRPr/>
          </a:p>
        </p:txBody>
      </p:sp>
      <p:sp>
        <p:nvSpPr>
          <p:cNvPr id="270" name="Google Shape;270;p18"/>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71" name="Google Shape;271;p18"/>
          <p:cNvPicPr preferRelativeResize="0"/>
          <p:nvPr/>
        </p:nvPicPr>
        <p:blipFill rotWithShape="1">
          <a:blip r:embed="rId3">
            <a:alphaModFix/>
          </a:blip>
          <a:srcRect/>
          <a:stretch/>
        </p:blipFill>
        <p:spPr>
          <a:xfrm>
            <a:off x="609600" y="1600200"/>
            <a:ext cx="7924800" cy="4613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Geospace Modeling</a:t>
            </a:r>
            <a:endParaRPr/>
          </a:p>
        </p:txBody>
      </p:sp>
      <p:sp>
        <p:nvSpPr>
          <p:cNvPr id="278" name="Google Shape;278;p19"/>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79" name="Google Shape;279;p19"/>
          <p:cNvPicPr preferRelativeResize="0"/>
          <p:nvPr/>
        </p:nvPicPr>
        <p:blipFill rotWithShape="1">
          <a:blip r:embed="rId3">
            <a:alphaModFix/>
          </a:blip>
          <a:srcRect/>
          <a:stretch/>
        </p:blipFill>
        <p:spPr>
          <a:xfrm>
            <a:off x="990600" y="2209800"/>
            <a:ext cx="7086600" cy="38750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p:nvPr/>
        </p:nvSpPr>
        <p:spPr>
          <a:xfrm>
            <a:off x="3048000" y="152400"/>
            <a:ext cx="2638425" cy="519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Space Weather</a:t>
            </a:r>
            <a:endParaRPr/>
          </a:p>
        </p:txBody>
      </p:sp>
      <p:sp>
        <p:nvSpPr>
          <p:cNvPr id="96" name="Google Shape;96;p2"/>
          <p:cNvSpPr txBox="1"/>
          <p:nvPr/>
        </p:nvSpPr>
        <p:spPr>
          <a:xfrm>
            <a:off x="152400" y="1371600"/>
            <a:ext cx="16319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FF"/>
              </a:buClr>
              <a:buSzPts val="1800"/>
              <a:buFont typeface="Arial"/>
              <a:buNone/>
            </a:pPr>
            <a:r>
              <a:rPr lang="en-US" sz="1800" b="0" i="0" u="none" strike="noStrike" cap="none">
                <a:solidFill>
                  <a:srgbClr val="66FFFF"/>
                </a:solidFill>
                <a:latin typeface="Arial"/>
                <a:ea typeface="Arial"/>
                <a:cs typeface="Arial"/>
                <a:sym typeface="Arial"/>
              </a:rPr>
              <a:t>Solar Wind</a:t>
            </a:r>
            <a:endParaRPr/>
          </a:p>
          <a:p>
            <a:pPr marL="0" marR="0" lvl="0" indent="0" algn="l" rtl="0">
              <a:lnSpc>
                <a:spcPct val="100000"/>
              </a:lnSpc>
              <a:spcBef>
                <a:spcPts val="0"/>
              </a:spcBef>
              <a:spcAft>
                <a:spcPts val="0"/>
              </a:spcAft>
              <a:buClr>
                <a:srgbClr val="66FFFF"/>
              </a:buClr>
              <a:buSzPts val="1800"/>
              <a:buFont typeface="Arial"/>
              <a:buNone/>
            </a:pPr>
            <a:r>
              <a:rPr lang="en-US" sz="1800" b="0" i="0" u="none" strike="noStrike" cap="none">
                <a:solidFill>
                  <a:srgbClr val="66FFFF"/>
                </a:solidFill>
                <a:latin typeface="Arial"/>
                <a:ea typeface="Arial"/>
                <a:cs typeface="Arial"/>
                <a:sym typeface="Arial"/>
              </a:rPr>
              <a:t>Coronal Holes</a:t>
            </a:r>
            <a:endParaRPr/>
          </a:p>
        </p:txBody>
      </p:sp>
      <p:sp>
        <p:nvSpPr>
          <p:cNvPr id="97" name="Google Shape;97;p2"/>
          <p:cNvSpPr txBox="1"/>
          <p:nvPr/>
        </p:nvSpPr>
        <p:spPr>
          <a:xfrm>
            <a:off x="3962400" y="1295400"/>
            <a:ext cx="14160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Solar Flares</a:t>
            </a:r>
            <a:endParaRPr/>
          </a:p>
        </p:txBody>
      </p:sp>
      <p:sp>
        <p:nvSpPr>
          <p:cNvPr id="98" name="Google Shape;98;p2"/>
          <p:cNvSpPr txBox="1"/>
          <p:nvPr/>
        </p:nvSpPr>
        <p:spPr>
          <a:xfrm>
            <a:off x="6080125" y="1255712"/>
            <a:ext cx="25844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Coronal Mass Ejections</a:t>
            </a:r>
            <a:endParaRPr/>
          </a:p>
        </p:txBody>
      </p:sp>
      <p:sp>
        <p:nvSpPr>
          <p:cNvPr id="99" name="Google Shape;99;p2"/>
          <p:cNvSpPr txBox="1"/>
          <p:nvPr/>
        </p:nvSpPr>
        <p:spPr>
          <a:xfrm>
            <a:off x="2133600" y="1371600"/>
            <a:ext cx="9461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FF"/>
              </a:buClr>
              <a:buSzPts val="1800"/>
              <a:buFont typeface="Arial"/>
              <a:buNone/>
            </a:pPr>
            <a:r>
              <a:rPr lang="en-US" sz="1800" b="0" i="0" u="none" strike="noStrike" cap="none">
                <a:solidFill>
                  <a:srgbClr val="66FFFF"/>
                </a:solidFill>
                <a:latin typeface="Arial"/>
                <a:ea typeface="Arial"/>
                <a:cs typeface="Arial"/>
                <a:sym typeface="Arial"/>
              </a:rPr>
              <a:t>Cosmic</a:t>
            </a:r>
            <a:endParaRPr/>
          </a:p>
          <a:p>
            <a:pPr marL="0" marR="0" lvl="0" indent="0" algn="l" rtl="0">
              <a:lnSpc>
                <a:spcPct val="100000"/>
              </a:lnSpc>
              <a:spcBef>
                <a:spcPts val="0"/>
              </a:spcBef>
              <a:spcAft>
                <a:spcPts val="0"/>
              </a:spcAft>
              <a:buClr>
                <a:srgbClr val="66FFFF"/>
              </a:buClr>
              <a:buSzPts val="1800"/>
              <a:buFont typeface="Arial"/>
              <a:buNone/>
            </a:pPr>
            <a:r>
              <a:rPr lang="en-US" sz="1800" b="0" i="0" u="none" strike="noStrike" cap="none">
                <a:solidFill>
                  <a:srgbClr val="66FFFF"/>
                </a:solidFill>
                <a:latin typeface="Arial"/>
                <a:ea typeface="Arial"/>
                <a:cs typeface="Arial"/>
                <a:sym typeface="Arial"/>
              </a:rPr>
              <a:t>Rays</a:t>
            </a:r>
            <a:endParaRPr/>
          </a:p>
        </p:txBody>
      </p:sp>
      <p:sp>
        <p:nvSpPr>
          <p:cNvPr id="100" name="Google Shape;100;p2"/>
          <p:cNvSpPr txBox="1"/>
          <p:nvPr/>
        </p:nvSpPr>
        <p:spPr>
          <a:xfrm>
            <a:off x="5181600" y="609600"/>
            <a:ext cx="194627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Arial"/>
              <a:buNone/>
            </a:pPr>
            <a:r>
              <a:rPr lang="en-US" sz="2400" b="0" i="0" u="none" strike="noStrike" cap="none">
                <a:solidFill>
                  <a:srgbClr val="FF0000"/>
                </a:solidFill>
                <a:latin typeface="Arial"/>
                <a:ea typeface="Arial"/>
                <a:cs typeface="Arial"/>
                <a:sym typeface="Arial"/>
              </a:rPr>
              <a:t>Solar Storms</a:t>
            </a:r>
            <a:endParaRPr/>
          </a:p>
        </p:txBody>
      </p:sp>
      <p:sp>
        <p:nvSpPr>
          <p:cNvPr id="101" name="Google Shape;101;p2"/>
          <p:cNvSpPr txBox="1"/>
          <p:nvPr/>
        </p:nvSpPr>
        <p:spPr>
          <a:xfrm>
            <a:off x="838200" y="688975"/>
            <a:ext cx="2287587"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FF"/>
              </a:buClr>
              <a:buSzPts val="2400"/>
              <a:buFont typeface="Arial"/>
              <a:buNone/>
            </a:pPr>
            <a:r>
              <a:rPr lang="en-US" sz="2400" b="0" i="0" u="none" strike="noStrike" cap="none">
                <a:solidFill>
                  <a:srgbClr val="66FFFF"/>
                </a:solidFill>
                <a:latin typeface="Arial"/>
                <a:ea typeface="Arial"/>
                <a:cs typeface="Arial"/>
                <a:sym typeface="Arial"/>
              </a:rPr>
              <a:t>‘Bad Hair Days’</a:t>
            </a:r>
            <a:endParaRPr/>
          </a:p>
        </p:txBody>
      </p:sp>
      <p:sp>
        <p:nvSpPr>
          <p:cNvPr id="102" name="Google Shape;102;p2"/>
          <p:cNvSpPr txBox="1"/>
          <p:nvPr/>
        </p:nvSpPr>
        <p:spPr>
          <a:xfrm>
            <a:off x="6324600" y="4495800"/>
            <a:ext cx="11112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No SPEs</a:t>
            </a:r>
            <a:endParaRPr/>
          </a:p>
        </p:txBody>
      </p:sp>
      <p:sp>
        <p:nvSpPr>
          <p:cNvPr id="103" name="Google Shape;103;p2"/>
          <p:cNvSpPr txBox="1"/>
          <p:nvPr/>
        </p:nvSpPr>
        <p:spPr>
          <a:xfrm>
            <a:off x="7848600" y="4495800"/>
            <a:ext cx="7556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SPEs</a:t>
            </a:r>
            <a:endParaRPr/>
          </a:p>
        </p:txBody>
      </p:sp>
      <p:sp>
        <p:nvSpPr>
          <p:cNvPr id="104" name="Google Shape;104;p2"/>
          <p:cNvSpPr txBox="1"/>
          <p:nvPr/>
        </p:nvSpPr>
        <p:spPr>
          <a:xfrm>
            <a:off x="3429000" y="3657600"/>
            <a:ext cx="1416050" cy="915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Ionosphere</a:t>
            </a:r>
            <a:endParaRPr/>
          </a:p>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disruption</a:t>
            </a:r>
            <a:endParaRPr/>
          </a:p>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and Heating</a:t>
            </a:r>
            <a:endParaRPr/>
          </a:p>
        </p:txBody>
      </p:sp>
      <p:sp>
        <p:nvSpPr>
          <p:cNvPr id="105" name="Google Shape;105;p2"/>
          <p:cNvSpPr txBox="1"/>
          <p:nvPr/>
        </p:nvSpPr>
        <p:spPr>
          <a:xfrm>
            <a:off x="3733800" y="2133600"/>
            <a:ext cx="844550" cy="11906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X-rays</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8 min.</a:t>
            </a:r>
            <a:endParaRPr/>
          </a:p>
        </p:txBody>
      </p:sp>
      <p:sp>
        <p:nvSpPr>
          <p:cNvPr id="106" name="Google Shape;106;p2"/>
          <p:cNvSpPr txBox="1"/>
          <p:nvPr/>
        </p:nvSpPr>
        <p:spPr>
          <a:xfrm>
            <a:off x="4724400" y="2133600"/>
            <a:ext cx="1149350" cy="11906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Energetic</a:t>
            </a:r>
            <a:endParaRPr/>
          </a:p>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Particles</a:t>
            </a:r>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~1-hr</a:t>
            </a:r>
            <a:endParaRPr/>
          </a:p>
        </p:txBody>
      </p:sp>
      <p:sp>
        <p:nvSpPr>
          <p:cNvPr id="107" name="Google Shape;107;p2"/>
          <p:cNvSpPr txBox="1"/>
          <p:nvPr/>
        </p:nvSpPr>
        <p:spPr>
          <a:xfrm>
            <a:off x="3124200" y="6096000"/>
            <a:ext cx="16700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GPS problems</a:t>
            </a:r>
            <a:endParaRPr/>
          </a:p>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Satellite drag</a:t>
            </a:r>
            <a:endParaRPr/>
          </a:p>
        </p:txBody>
      </p:sp>
      <p:sp>
        <p:nvSpPr>
          <p:cNvPr id="108" name="Google Shape;108;p2"/>
          <p:cNvSpPr txBox="1"/>
          <p:nvPr/>
        </p:nvSpPr>
        <p:spPr>
          <a:xfrm>
            <a:off x="6324600" y="2133600"/>
            <a:ext cx="26162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Plasma + magnetic field</a:t>
            </a:r>
            <a:endParaRPr/>
          </a:p>
        </p:txBody>
      </p:sp>
      <p:sp>
        <p:nvSpPr>
          <p:cNvPr id="109" name="Google Shape;109;p2"/>
          <p:cNvSpPr txBox="1"/>
          <p:nvPr/>
        </p:nvSpPr>
        <p:spPr>
          <a:xfrm>
            <a:off x="6705600" y="2971800"/>
            <a:ext cx="17716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14-hr to  4 days</a:t>
            </a:r>
            <a:endParaRPr/>
          </a:p>
        </p:txBody>
      </p:sp>
      <p:sp>
        <p:nvSpPr>
          <p:cNvPr id="110" name="Google Shape;110;p2"/>
          <p:cNvSpPr txBox="1"/>
          <p:nvPr/>
        </p:nvSpPr>
        <p:spPr>
          <a:xfrm>
            <a:off x="6400800" y="3733800"/>
            <a:ext cx="25146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Geomagnetic Storms</a:t>
            </a:r>
            <a:endParaRPr/>
          </a:p>
        </p:txBody>
      </p:sp>
      <p:sp>
        <p:nvSpPr>
          <p:cNvPr id="111" name="Google Shape;111;p2"/>
          <p:cNvSpPr txBox="1"/>
          <p:nvPr/>
        </p:nvSpPr>
        <p:spPr>
          <a:xfrm>
            <a:off x="7543800" y="5334000"/>
            <a:ext cx="12509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Satellite</a:t>
            </a:r>
            <a:endParaRPr/>
          </a:p>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Anomalies</a:t>
            </a:r>
            <a:endParaRPr/>
          </a:p>
        </p:txBody>
      </p:sp>
      <p:sp>
        <p:nvSpPr>
          <p:cNvPr id="112" name="Google Shape;112;p2"/>
          <p:cNvSpPr txBox="1"/>
          <p:nvPr/>
        </p:nvSpPr>
        <p:spPr>
          <a:xfrm>
            <a:off x="6477000" y="6248400"/>
            <a:ext cx="23304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Power Grid problems</a:t>
            </a:r>
            <a:endParaRPr/>
          </a:p>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GLEs</a:t>
            </a:r>
            <a:endParaRPr/>
          </a:p>
        </p:txBody>
      </p:sp>
      <p:sp>
        <p:nvSpPr>
          <p:cNvPr id="113" name="Google Shape;113;p2"/>
          <p:cNvSpPr txBox="1"/>
          <p:nvPr/>
        </p:nvSpPr>
        <p:spPr>
          <a:xfrm>
            <a:off x="1828800" y="5334000"/>
            <a:ext cx="12509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FF"/>
              </a:buClr>
              <a:buSzPts val="1800"/>
              <a:buFont typeface="Arial"/>
              <a:buNone/>
            </a:pPr>
            <a:r>
              <a:rPr lang="en-US" sz="1800" b="0" i="0" u="none" strike="noStrike" cap="none">
                <a:solidFill>
                  <a:srgbClr val="66FFFF"/>
                </a:solidFill>
                <a:latin typeface="Arial"/>
                <a:ea typeface="Arial"/>
                <a:cs typeface="Arial"/>
                <a:sym typeface="Arial"/>
              </a:rPr>
              <a:t>Satellite</a:t>
            </a:r>
            <a:endParaRPr/>
          </a:p>
          <a:p>
            <a:pPr marL="0" marR="0" lvl="0" indent="0" algn="l" rtl="0">
              <a:lnSpc>
                <a:spcPct val="100000"/>
              </a:lnSpc>
              <a:spcBef>
                <a:spcPts val="0"/>
              </a:spcBef>
              <a:spcAft>
                <a:spcPts val="0"/>
              </a:spcAft>
              <a:buClr>
                <a:srgbClr val="66FFFF"/>
              </a:buClr>
              <a:buSzPts val="1800"/>
              <a:buFont typeface="Arial"/>
              <a:buNone/>
            </a:pPr>
            <a:r>
              <a:rPr lang="en-US" sz="1800" b="0" i="0" u="none" strike="noStrike" cap="none">
                <a:solidFill>
                  <a:srgbClr val="66FFFF"/>
                </a:solidFill>
                <a:latin typeface="Arial"/>
                <a:ea typeface="Arial"/>
                <a:cs typeface="Arial"/>
                <a:sym typeface="Arial"/>
              </a:rPr>
              <a:t>Anomalies</a:t>
            </a:r>
            <a:endParaRPr/>
          </a:p>
        </p:txBody>
      </p:sp>
      <p:sp>
        <p:nvSpPr>
          <p:cNvPr id="114" name="Google Shape;114;p2"/>
          <p:cNvSpPr txBox="1"/>
          <p:nvPr/>
        </p:nvSpPr>
        <p:spPr>
          <a:xfrm>
            <a:off x="4876800" y="5334000"/>
            <a:ext cx="12509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Satellite</a:t>
            </a:r>
            <a:endParaRPr/>
          </a:p>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Anomalies</a:t>
            </a:r>
            <a:endParaRPr/>
          </a:p>
        </p:txBody>
      </p:sp>
      <p:sp>
        <p:nvSpPr>
          <p:cNvPr id="115" name="Google Shape;115;p2"/>
          <p:cNvSpPr txBox="1"/>
          <p:nvPr/>
        </p:nvSpPr>
        <p:spPr>
          <a:xfrm>
            <a:off x="152400" y="3733800"/>
            <a:ext cx="1600200" cy="915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6FFFF"/>
              </a:buClr>
              <a:buSzPts val="1800"/>
              <a:buFont typeface="Arial"/>
              <a:buNone/>
            </a:pPr>
            <a:r>
              <a:rPr lang="en-US" sz="1800" b="0" i="0" u="none" strike="noStrike" cap="none">
                <a:solidFill>
                  <a:srgbClr val="66FFFF"/>
                </a:solidFill>
                <a:latin typeface="Arial"/>
                <a:ea typeface="Arial"/>
                <a:cs typeface="Arial"/>
                <a:sym typeface="Arial"/>
              </a:rPr>
              <a:t>Milder</a:t>
            </a:r>
            <a:endParaRPr/>
          </a:p>
          <a:p>
            <a:pPr marL="0" marR="0" lvl="0" indent="0" algn="l" rtl="0">
              <a:lnSpc>
                <a:spcPct val="100000"/>
              </a:lnSpc>
              <a:spcBef>
                <a:spcPts val="0"/>
              </a:spcBef>
              <a:spcAft>
                <a:spcPts val="0"/>
              </a:spcAft>
              <a:buClr>
                <a:srgbClr val="66FFFF"/>
              </a:buClr>
              <a:buSzPts val="1800"/>
              <a:buFont typeface="Arial"/>
              <a:buNone/>
            </a:pPr>
            <a:r>
              <a:rPr lang="en-US" sz="1800" b="0" i="0" u="none" strike="noStrike" cap="none">
                <a:solidFill>
                  <a:srgbClr val="66FFFF"/>
                </a:solidFill>
                <a:latin typeface="Arial"/>
                <a:ea typeface="Arial"/>
                <a:cs typeface="Arial"/>
                <a:sym typeface="Arial"/>
              </a:rPr>
              <a:t>Geomagnetic </a:t>
            </a:r>
            <a:endParaRPr/>
          </a:p>
          <a:p>
            <a:pPr marL="0" marR="0" lvl="0" indent="0" algn="l" rtl="0">
              <a:lnSpc>
                <a:spcPct val="100000"/>
              </a:lnSpc>
              <a:spcBef>
                <a:spcPts val="0"/>
              </a:spcBef>
              <a:spcAft>
                <a:spcPts val="0"/>
              </a:spcAft>
              <a:buClr>
                <a:srgbClr val="66FFFF"/>
              </a:buClr>
              <a:buSzPts val="1800"/>
              <a:buFont typeface="Arial"/>
              <a:buNone/>
            </a:pPr>
            <a:r>
              <a:rPr lang="en-US" sz="1800" b="0" i="0" u="none" strike="noStrike" cap="none">
                <a:solidFill>
                  <a:srgbClr val="66FFFF"/>
                </a:solidFill>
                <a:latin typeface="Arial"/>
                <a:ea typeface="Arial"/>
                <a:cs typeface="Arial"/>
                <a:sym typeface="Arial"/>
              </a:rPr>
              <a:t>Storms</a:t>
            </a:r>
            <a:endParaRPr/>
          </a:p>
        </p:txBody>
      </p:sp>
      <p:cxnSp>
        <p:nvCxnSpPr>
          <p:cNvPr id="116" name="Google Shape;116;p2"/>
          <p:cNvCxnSpPr/>
          <p:nvPr/>
        </p:nvCxnSpPr>
        <p:spPr>
          <a:xfrm>
            <a:off x="914400" y="2133600"/>
            <a:ext cx="0" cy="1371600"/>
          </a:xfrm>
          <a:prstGeom prst="straightConnector1">
            <a:avLst/>
          </a:prstGeom>
          <a:noFill/>
          <a:ln w="57150" cap="flat" cmpd="sng">
            <a:solidFill>
              <a:schemeClr val="lt1"/>
            </a:solidFill>
            <a:prstDash val="solid"/>
            <a:miter lim="800000"/>
            <a:headEnd type="none" w="med" len="med"/>
            <a:tailEnd type="triangle" w="med" len="med"/>
          </a:ln>
        </p:spPr>
      </p:cxnSp>
      <p:cxnSp>
        <p:nvCxnSpPr>
          <p:cNvPr id="117" name="Google Shape;117;p2"/>
          <p:cNvCxnSpPr/>
          <p:nvPr/>
        </p:nvCxnSpPr>
        <p:spPr>
          <a:xfrm flipH="1">
            <a:off x="2438400" y="2133600"/>
            <a:ext cx="76200" cy="3048000"/>
          </a:xfrm>
          <a:prstGeom prst="straightConnector1">
            <a:avLst/>
          </a:prstGeom>
          <a:noFill/>
          <a:ln w="57150" cap="flat" cmpd="sng">
            <a:solidFill>
              <a:schemeClr val="lt1"/>
            </a:solidFill>
            <a:prstDash val="solid"/>
            <a:miter lim="800000"/>
            <a:headEnd type="none" w="med" len="med"/>
            <a:tailEnd type="triangle" w="med" len="med"/>
          </a:ln>
        </p:spPr>
      </p:cxnSp>
      <p:cxnSp>
        <p:nvCxnSpPr>
          <p:cNvPr id="118" name="Google Shape;118;p2"/>
          <p:cNvCxnSpPr/>
          <p:nvPr/>
        </p:nvCxnSpPr>
        <p:spPr>
          <a:xfrm flipH="1">
            <a:off x="4267200" y="1676400"/>
            <a:ext cx="152400" cy="381000"/>
          </a:xfrm>
          <a:prstGeom prst="straightConnector1">
            <a:avLst/>
          </a:prstGeom>
          <a:noFill/>
          <a:ln w="57150" cap="flat" cmpd="sng">
            <a:solidFill>
              <a:schemeClr val="lt1"/>
            </a:solidFill>
            <a:prstDash val="solid"/>
            <a:miter lim="800000"/>
            <a:headEnd type="none" w="med" len="med"/>
            <a:tailEnd type="triangle" w="med" len="med"/>
          </a:ln>
        </p:spPr>
      </p:cxnSp>
      <p:cxnSp>
        <p:nvCxnSpPr>
          <p:cNvPr id="119" name="Google Shape;119;p2"/>
          <p:cNvCxnSpPr/>
          <p:nvPr/>
        </p:nvCxnSpPr>
        <p:spPr>
          <a:xfrm>
            <a:off x="4953000" y="1676400"/>
            <a:ext cx="228600" cy="3810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0" name="Google Shape;120;p2"/>
          <p:cNvCxnSpPr/>
          <p:nvPr/>
        </p:nvCxnSpPr>
        <p:spPr>
          <a:xfrm>
            <a:off x="4114800" y="3352800"/>
            <a:ext cx="0" cy="3048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1" name="Google Shape;121;p2"/>
          <p:cNvCxnSpPr/>
          <p:nvPr/>
        </p:nvCxnSpPr>
        <p:spPr>
          <a:xfrm flipH="1">
            <a:off x="3886200" y="4724400"/>
            <a:ext cx="76200" cy="12954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2" name="Google Shape;122;p2"/>
          <p:cNvCxnSpPr/>
          <p:nvPr/>
        </p:nvCxnSpPr>
        <p:spPr>
          <a:xfrm>
            <a:off x="5257800" y="3581400"/>
            <a:ext cx="76200" cy="15240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3" name="Google Shape;123;p2"/>
          <p:cNvCxnSpPr/>
          <p:nvPr/>
        </p:nvCxnSpPr>
        <p:spPr>
          <a:xfrm>
            <a:off x="7162800" y="1676400"/>
            <a:ext cx="152400" cy="3810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4" name="Google Shape;124;p2"/>
          <p:cNvCxnSpPr/>
          <p:nvPr/>
        </p:nvCxnSpPr>
        <p:spPr>
          <a:xfrm>
            <a:off x="7467600" y="2514600"/>
            <a:ext cx="0" cy="3810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5" name="Google Shape;125;p2"/>
          <p:cNvCxnSpPr/>
          <p:nvPr/>
        </p:nvCxnSpPr>
        <p:spPr>
          <a:xfrm>
            <a:off x="7467600" y="3352800"/>
            <a:ext cx="0" cy="3810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6" name="Google Shape;126;p2"/>
          <p:cNvCxnSpPr/>
          <p:nvPr/>
        </p:nvCxnSpPr>
        <p:spPr>
          <a:xfrm flipH="1">
            <a:off x="7010400" y="4191000"/>
            <a:ext cx="152400" cy="3048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7" name="Google Shape;127;p2"/>
          <p:cNvCxnSpPr/>
          <p:nvPr/>
        </p:nvCxnSpPr>
        <p:spPr>
          <a:xfrm>
            <a:off x="7924800" y="4114800"/>
            <a:ext cx="228600" cy="3048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8" name="Google Shape;128;p2"/>
          <p:cNvCxnSpPr/>
          <p:nvPr/>
        </p:nvCxnSpPr>
        <p:spPr>
          <a:xfrm>
            <a:off x="6858000" y="4953000"/>
            <a:ext cx="0" cy="1143000"/>
          </a:xfrm>
          <a:prstGeom prst="straightConnector1">
            <a:avLst/>
          </a:prstGeom>
          <a:noFill/>
          <a:ln w="57150" cap="flat" cmpd="sng">
            <a:solidFill>
              <a:schemeClr val="lt1"/>
            </a:solidFill>
            <a:prstDash val="solid"/>
            <a:miter lim="800000"/>
            <a:headEnd type="none" w="med" len="med"/>
            <a:tailEnd type="triangle" w="med" len="med"/>
          </a:ln>
        </p:spPr>
      </p:cxnSp>
      <p:cxnSp>
        <p:nvCxnSpPr>
          <p:cNvPr id="129" name="Google Shape;129;p2"/>
          <p:cNvCxnSpPr/>
          <p:nvPr/>
        </p:nvCxnSpPr>
        <p:spPr>
          <a:xfrm>
            <a:off x="8153400" y="6019800"/>
            <a:ext cx="0" cy="228600"/>
          </a:xfrm>
          <a:prstGeom prst="straightConnector1">
            <a:avLst/>
          </a:prstGeom>
          <a:noFill/>
          <a:ln w="57150" cap="flat" cmpd="sng">
            <a:solidFill>
              <a:schemeClr val="lt1"/>
            </a:solidFill>
            <a:prstDash val="solid"/>
            <a:miter lim="800000"/>
            <a:headEnd type="none" w="med" len="med"/>
            <a:tailEnd type="triangle" w="med" len="med"/>
          </a:ln>
        </p:spPr>
      </p:cxnSp>
      <p:cxnSp>
        <p:nvCxnSpPr>
          <p:cNvPr id="130" name="Google Shape;130;p2"/>
          <p:cNvCxnSpPr/>
          <p:nvPr/>
        </p:nvCxnSpPr>
        <p:spPr>
          <a:xfrm>
            <a:off x="8229600" y="4876800"/>
            <a:ext cx="0" cy="457200"/>
          </a:xfrm>
          <a:prstGeom prst="straightConnector1">
            <a:avLst/>
          </a:prstGeom>
          <a:noFill/>
          <a:ln w="57150" cap="flat" cmpd="sng">
            <a:solidFill>
              <a:schemeClr val="lt1"/>
            </a:solidFill>
            <a:prstDash val="solid"/>
            <a:miter lim="800000"/>
            <a:headEnd type="none" w="med" len="med"/>
            <a:tailEnd type="triangle" w="med" len="med"/>
          </a:ln>
        </p:spPr>
      </p:cxnSp>
      <p:cxnSp>
        <p:nvCxnSpPr>
          <p:cNvPr id="131" name="Google Shape;131;p2"/>
          <p:cNvCxnSpPr/>
          <p:nvPr/>
        </p:nvCxnSpPr>
        <p:spPr>
          <a:xfrm flipH="1">
            <a:off x="5029200" y="1143000"/>
            <a:ext cx="685800" cy="152400"/>
          </a:xfrm>
          <a:prstGeom prst="straightConnector1">
            <a:avLst/>
          </a:prstGeom>
          <a:noFill/>
          <a:ln w="57150" cap="flat" cmpd="sng">
            <a:solidFill>
              <a:schemeClr val="lt1"/>
            </a:solidFill>
            <a:prstDash val="solid"/>
            <a:miter lim="800000"/>
            <a:headEnd type="none" w="med" len="med"/>
            <a:tailEnd type="triangle" w="med" len="med"/>
          </a:ln>
        </p:spPr>
      </p:cxnSp>
      <p:cxnSp>
        <p:nvCxnSpPr>
          <p:cNvPr id="132" name="Google Shape;132;p2"/>
          <p:cNvCxnSpPr/>
          <p:nvPr/>
        </p:nvCxnSpPr>
        <p:spPr>
          <a:xfrm>
            <a:off x="6248400" y="1143000"/>
            <a:ext cx="762000" cy="152400"/>
          </a:xfrm>
          <a:prstGeom prst="straightConnector1">
            <a:avLst/>
          </a:prstGeom>
          <a:noFill/>
          <a:ln w="57150" cap="flat" cmpd="sng">
            <a:solidFill>
              <a:schemeClr val="lt1"/>
            </a:solidFill>
            <a:prstDash val="solid"/>
            <a:miter lim="800000"/>
            <a:headEnd type="none" w="med" len="med"/>
            <a:tailEnd type="triangle" w="med" len="med"/>
          </a:ln>
        </p:spPr>
      </p:cxnSp>
      <p:cxnSp>
        <p:nvCxnSpPr>
          <p:cNvPr id="133" name="Google Shape;133;p2"/>
          <p:cNvCxnSpPr/>
          <p:nvPr/>
        </p:nvCxnSpPr>
        <p:spPr>
          <a:xfrm flipH="1">
            <a:off x="1524000" y="1143000"/>
            <a:ext cx="304800" cy="228600"/>
          </a:xfrm>
          <a:prstGeom prst="straightConnector1">
            <a:avLst/>
          </a:prstGeom>
          <a:noFill/>
          <a:ln w="57150" cap="flat" cmpd="sng">
            <a:solidFill>
              <a:schemeClr val="lt1"/>
            </a:solidFill>
            <a:prstDash val="solid"/>
            <a:miter lim="800000"/>
            <a:headEnd type="none" w="med" len="med"/>
            <a:tailEnd type="triangle" w="med" len="med"/>
          </a:ln>
        </p:spPr>
      </p:cxnSp>
      <p:cxnSp>
        <p:nvCxnSpPr>
          <p:cNvPr id="134" name="Google Shape;134;p2"/>
          <p:cNvCxnSpPr/>
          <p:nvPr/>
        </p:nvCxnSpPr>
        <p:spPr>
          <a:xfrm>
            <a:off x="1905000" y="1143000"/>
            <a:ext cx="381000" cy="228600"/>
          </a:xfrm>
          <a:prstGeom prst="straightConnector1">
            <a:avLst/>
          </a:prstGeom>
          <a:noFill/>
          <a:ln w="57150" cap="flat" cmpd="sng">
            <a:solidFill>
              <a:schemeClr val="lt1"/>
            </a:solidFill>
            <a:prstDash val="solid"/>
            <a:miter lim="800000"/>
            <a:headEnd type="none" w="med" len="med"/>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Geospace Modeling</a:t>
            </a:r>
            <a:endParaRPr/>
          </a:p>
        </p:txBody>
      </p:sp>
      <p:sp>
        <p:nvSpPr>
          <p:cNvPr id="285" name="Google Shape;285;p20"/>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86" name="Google Shape;286;p20"/>
          <p:cNvPicPr preferRelativeResize="0"/>
          <p:nvPr/>
        </p:nvPicPr>
        <p:blipFill rotWithShape="1">
          <a:blip r:embed="rId3">
            <a:alphaModFix/>
          </a:blip>
          <a:srcRect/>
          <a:stretch/>
        </p:blipFill>
        <p:spPr>
          <a:xfrm>
            <a:off x="1143000" y="1066800"/>
            <a:ext cx="7086600" cy="54213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Geospace Modeling</a:t>
            </a:r>
            <a:endParaRPr/>
          </a:p>
        </p:txBody>
      </p:sp>
      <p:sp>
        <p:nvSpPr>
          <p:cNvPr id="293" name="Google Shape;293;p21"/>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294" name="Google Shape;294;p21"/>
          <p:cNvPicPr preferRelativeResize="0"/>
          <p:nvPr/>
        </p:nvPicPr>
        <p:blipFill rotWithShape="1">
          <a:blip r:embed="rId3">
            <a:alphaModFix/>
          </a:blip>
          <a:srcRect/>
          <a:stretch/>
        </p:blipFill>
        <p:spPr>
          <a:xfrm>
            <a:off x="990600" y="1600200"/>
            <a:ext cx="6696075" cy="4759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2"/>
          <p:cNvSpPr txBox="1">
            <a:spLocks noGrp="1"/>
          </p:cNvSpPr>
          <p:nvPr>
            <p:ph type="title"/>
          </p:nvPr>
        </p:nvSpPr>
        <p:spPr>
          <a:xfrm>
            <a:off x="457200" y="274637"/>
            <a:ext cx="8229600" cy="4873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400"/>
              <a:buFont typeface="Arial"/>
              <a:buNone/>
            </a:pPr>
            <a:r>
              <a:rPr lang="en-US" sz="2400" b="0" i="0" u="none">
                <a:solidFill>
                  <a:schemeClr val="lt1"/>
                </a:solidFill>
                <a:latin typeface="Arial"/>
                <a:ea typeface="Arial"/>
                <a:cs typeface="Arial"/>
                <a:sym typeface="Arial"/>
              </a:rPr>
              <a:t>NASA  Community Coordinated Modeling Center</a:t>
            </a:r>
            <a:br>
              <a:rPr lang="en-US" sz="2400" b="0" i="0" u="none">
                <a:solidFill>
                  <a:schemeClr val="lt1"/>
                </a:solidFill>
                <a:latin typeface="Arial"/>
                <a:ea typeface="Arial"/>
                <a:cs typeface="Arial"/>
                <a:sym typeface="Arial"/>
              </a:rPr>
            </a:br>
            <a:endParaRPr/>
          </a:p>
        </p:txBody>
      </p:sp>
      <p:sp>
        <p:nvSpPr>
          <p:cNvPr id="301" name="Google Shape;301;p22"/>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sp>
        <p:nvSpPr>
          <p:cNvPr id="302" name="Google Shape;302;p22"/>
          <p:cNvSpPr txBox="1"/>
          <p:nvPr/>
        </p:nvSpPr>
        <p:spPr>
          <a:xfrm>
            <a:off x="457200" y="2667000"/>
            <a:ext cx="2971800" cy="25638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http://ccmc.gsfc.nasa.gov/</a:t>
            </a:r>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Cradle-to-grave</a:t>
            </a:r>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Solar surface</a:t>
            </a:r>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Solar wind</a:t>
            </a:r>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Geospace</a:t>
            </a:r>
            <a:endParaRPr/>
          </a:p>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pic>
        <p:nvPicPr>
          <p:cNvPr id="303" name="Google Shape;303;p22"/>
          <p:cNvPicPr preferRelativeResize="0"/>
          <p:nvPr/>
        </p:nvPicPr>
        <p:blipFill rotWithShape="1">
          <a:blip r:embed="rId4">
            <a:alphaModFix/>
          </a:blip>
          <a:srcRect/>
          <a:stretch/>
        </p:blipFill>
        <p:spPr>
          <a:xfrm>
            <a:off x="6629400" y="1143000"/>
            <a:ext cx="1962150" cy="885825"/>
          </a:xfrm>
          <a:prstGeom prst="rect">
            <a:avLst/>
          </a:prstGeom>
          <a:noFill/>
          <a:ln>
            <a:noFill/>
          </a:ln>
        </p:spPr>
      </p:pic>
      <p:pic>
        <p:nvPicPr>
          <p:cNvPr id="304" name="Google Shape;304;p22"/>
          <p:cNvPicPr preferRelativeResize="0"/>
          <p:nvPr/>
        </p:nvPicPr>
        <p:blipFill rotWithShape="1">
          <a:blip r:embed="rId5">
            <a:alphaModFix/>
          </a:blip>
          <a:srcRect/>
          <a:stretch/>
        </p:blipFill>
        <p:spPr>
          <a:xfrm>
            <a:off x="4267200" y="2286000"/>
            <a:ext cx="4695825" cy="4448175"/>
          </a:xfrm>
          <a:prstGeom prst="rect">
            <a:avLst/>
          </a:prstGeom>
          <a:noFill/>
          <a:ln>
            <a:noFill/>
          </a:ln>
        </p:spPr>
      </p:pic>
      <p:pic>
        <p:nvPicPr>
          <p:cNvPr id="305" name="Google Shape;305;p22"/>
          <p:cNvPicPr preferRelativeResize="0"/>
          <p:nvPr/>
        </p:nvPicPr>
        <p:blipFill rotWithShape="1">
          <a:blip r:embed="rId6">
            <a:alphaModFix/>
          </a:blip>
          <a:srcRect/>
          <a:stretch/>
        </p:blipFill>
        <p:spPr>
          <a:xfrm>
            <a:off x="457200" y="914400"/>
            <a:ext cx="5638800" cy="1254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CCMC - Products</a:t>
            </a:r>
            <a:endParaRPr/>
          </a:p>
        </p:txBody>
      </p:sp>
      <p:pic>
        <p:nvPicPr>
          <p:cNvPr id="312" name="Google Shape;312;p23"/>
          <p:cNvPicPr preferRelativeResize="0"/>
          <p:nvPr/>
        </p:nvPicPr>
        <p:blipFill rotWithShape="1">
          <a:blip r:embed="rId3">
            <a:alphaModFix/>
          </a:blip>
          <a:srcRect/>
          <a:stretch/>
        </p:blipFill>
        <p:spPr>
          <a:xfrm>
            <a:off x="838200" y="1600200"/>
            <a:ext cx="7391400" cy="4619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CCMC - Products</a:t>
            </a:r>
            <a:endParaRPr/>
          </a:p>
        </p:txBody>
      </p:sp>
      <p:pic>
        <p:nvPicPr>
          <p:cNvPr id="319" name="Google Shape;319;p24"/>
          <p:cNvPicPr preferRelativeResize="0"/>
          <p:nvPr/>
        </p:nvPicPr>
        <p:blipFill rotWithShape="1">
          <a:blip r:embed="rId3">
            <a:alphaModFix/>
          </a:blip>
          <a:srcRect/>
          <a:stretch/>
        </p:blipFill>
        <p:spPr>
          <a:xfrm>
            <a:off x="1676400" y="1828800"/>
            <a:ext cx="6096000" cy="398938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CCMC - Products</a:t>
            </a:r>
            <a:endParaRPr/>
          </a:p>
        </p:txBody>
      </p:sp>
      <p:pic>
        <p:nvPicPr>
          <p:cNvPr id="325" name="Google Shape;325;p25"/>
          <p:cNvPicPr preferRelativeResize="0"/>
          <p:nvPr/>
        </p:nvPicPr>
        <p:blipFill rotWithShape="1">
          <a:blip r:embed="rId3">
            <a:alphaModFix/>
          </a:blip>
          <a:srcRect/>
          <a:stretch/>
        </p:blipFill>
        <p:spPr>
          <a:xfrm>
            <a:off x="1524000" y="1828800"/>
            <a:ext cx="6324600" cy="4257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3200"/>
              <a:buFont typeface="Arial"/>
              <a:buNone/>
            </a:pPr>
            <a:r>
              <a:rPr lang="en-US" sz="3200" b="0" i="0" u="none">
                <a:solidFill>
                  <a:schemeClr val="lt2"/>
                </a:solidFill>
                <a:latin typeface="Arial"/>
                <a:ea typeface="Arial"/>
                <a:cs typeface="Arial"/>
                <a:sym typeface="Arial"/>
              </a:rPr>
              <a:t>Integrated Space Weather Analysis System</a:t>
            </a:r>
            <a:br>
              <a:rPr lang="en-US" sz="3200" b="0" i="0" u="none">
                <a:solidFill>
                  <a:schemeClr val="lt2"/>
                </a:solidFill>
                <a:latin typeface="Arial"/>
                <a:ea typeface="Arial"/>
                <a:cs typeface="Arial"/>
                <a:sym typeface="Arial"/>
              </a:rPr>
            </a:br>
            <a:r>
              <a:rPr lang="en-US" sz="2800" b="0" i="0" u="none">
                <a:solidFill>
                  <a:schemeClr val="lt2"/>
                </a:solidFill>
                <a:latin typeface="Arial"/>
                <a:ea typeface="Arial"/>
                <a:cs typeface="Arial"/>
                <a:sym typeface="Arial"/>
              </a:rPr>
              <a:t>http://iswa.gsfc.nasa.gov/iswa/iSWA.html</a:t>
            </a:r>
            <a:endParaRPr/>
          </a:p>
        </p:txBody>
      </p:sp>
      <p:pic>
        <p:nvPicPr>
          <p:cNvPr id="331" name="Google Shape;331;p26"/>
          <p:cNvPicPr preferRelativeResize="0"/>
          <p:nvPr/>
        </p:nvPicPr>
        <p:blipFill rotWithShape="1">
          <a:blip r:embed="rId3">
            <a:alphaModFix/>
          </a:blip>
          <a:srcRect/>
          <a:stretch/>
        </p:blipFill>
        <p:spPr>
          <a:xfrm>
            <a:off x="2133600" y="1981200"/>
            <a:ext cx="4267200" cy="1352550"/>
          </a:xfrm>
          <a:prstGeom prst="rect">
            <a:avLst/>
          </a:prstGeom>
          <a:noFill/>
          <a:ln>
            <a:noFill/>
          </a:ln>
        </p:spPr>
      </p:pic>
      <p:pic>
        <p:nvPicPr>
          <p:cNvPr id="332" name="Google Shape;332;p26"/>
          <p:cNvPicPr preferRelativeResize="0"/>
          <p:nvPr/>
        </p:nvPicPr>
        <p:blipFill rotWithShape="1">
          <a:blip r:embed="rId4">
            <a:alphaModFix/>
          </a:blip>
          <a:srcRect/>
          <a:stretch/>
        </p:blipFill>
        <p:spPr>
          <a:xfrm>
            <a:off x="228600" y="4419600"/>
            <a:ext cx="8705850" cy="1581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Radiation Modeling – SPENVIS</a:t>
            </a:r>
            <a:br>
              <a:rPr lang="en-US" sz="4000" b="0" i="0" u="none">
                <a:solidFill>
                  <a:schemeClr val="lt2"/>
                </a:solidFill>
                <a:latin typeface="Arial"/>
                <a:ea typeface="Arial"/>
                <a:cs typeface="Arial"/>
                <a:sym typeface="Arial"/>
              </a:rPr>
            </a:br>
            <a:r>
              <a:rPr lang="en-US" sz="2800" b="0" i="0" u="none">
                <a:solidFill>
                  <a:schemeClr val="lt2"/>
                </a:solidFill>
                <a:latin typeface="Arial"/>
                <a:ea typeface="Arial"/>
                <a:cs typeface="Arial"/>
                <a:sym typeface="Arial"/>
              </a:rPr>
              <a:t>http://www.spenvis.oma.be/</a:t>
            </a:r>
            <a:endParaRPr/>
          </a:p>
        </p:txBody>
      </p:sp>
      <p:pic>
        <p:nvPicPr>
          <p:cNvPr id="339" name="Google Shape;339;p27"/>
          <p:cNvPicPr preferRelativeResize="0"/>
          <p:nvPr/>
        </p:nvPicPr>
        <p:blipFill rotWithShape="1">
          <a:blip r:embed="rId3">
            <a:alphaModFix/>
          </a:blip>
          <a:srcRect/>
          <a:stretch/>
        </p:blipFill>
        <p:spPr>
          <a:xfrm>
            <a:off x="304800" y="1905000"/>
            <a:ext cx="3200400" cy="2338387"/>
          </a:xfrm>
          <a:prstGeom prst="rect">
            <a:avLst/>
          </a:prstGeom>
          <a:noFill/>
          <a:ln>
            <a:noFill/>
          </a:ln>
        </p:spPr>
      </p:pic>
      <p:pic>
        <p:nvPicPr>
          <p:cNvPr id="340" name="Google Shape;340;p27"/>
          <p:cNvPicPr preferRelativeResize="0"/>
          <p:nvPr/>
        </p:nvPicPr>
        <p:blipFill rotWithShape="1">
          <a:blip r:embed="rId4">
            <a:alphaModFix/>
          </a:blip>
          <a:srcRect/>
          <a:stretch/>
        </p:blipFill>
        <p:spPr>
          <a:xfrm>
            <a:off x="4495800" y="3276600"/>
            <a:ext cx="4319587" cy="34178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NOAA/SWS Space Weather Prediction Service</a:t>
            </a:r>
            <a:br>
              <a:rPr lang="en-US" sz="4000" b="0" i="0" u="none">
                <a:solidFill>
                  <a:schemeClr val="lt2"/>
                </a:solidFill>
                <a:latin typeface="Arial"/>
                <a:ea typeface="Arial"/>
                <a:cs typeface="Arial"/>
                <a:sym typeface="Arial"/>
              </a:rPr>
            </a:br>
            <a:r>
              <a:rPr lang="en-US" sz="2800" b="0" i="0" u="none">
                <a:solidFill>
                  <a:schemeClr val="lt2"/>
                </a:solidFill>
                <a:latin typeface="Arial"/>
                <a:ea typeface="Arial"/>
                <a:cs typeface="Arial"/>
                <a:sym typeface="Arial"/>
              </a:rPr>
              <a:t>http://www.swpc.noaa.gov/</a:t>
            </a:r>
            <a:endParaRPr/>
          </a:p>
        </p:txBody>
      </p:sp>
      <p:pic>
        <p:nvPicPr>
          <p:cNvPr id="347" name="Google Shape;347;p28"/>
          <p:cNvPicPr preferRelativeResize="0"/>
          <p:nvPr/>
        </p:nvPicPr>
        <p:blipFill rotWithShape="1">
          <a:blip r:embed="rId3">
            <a:alphaModFix/>
          </a:blip>
          <a:srcRect/>
          <a:stretch/>
        </p:blipFill>
        <p:spPr>
          <a:xfrm>
            <a:off x="1219200" y="2438400"/>
            <a:ext cx="6781800" cy="4086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NOAA/SWS Space Weather Prediction Service</a:t>
            </a:r>
            <a:br>
              <a:rPr lang="en-US" sz="4000" b="0" i="0" u="none">
                <a:solidFill>
                  <a:schemeClr val="lt2"/>
                </a:solidFill>
                <a:latin typeface="Arial"/>
                <a:ea typeface="Arial"/>
                <a:cs typeface="Arial"/>
                <a:sym typeface="Arial"/>
              </a:rPr>
            </a:br>
            <a:r>
              <a:rPr lang="en-US" sz="2800" b="0" i="0" u="none">
                <a:solidFill>
                  <a:schemeClr val="lt2"/>
                </a:solidFill>
                <a:latin typeface="Arial"/>
                <a:ea typeface="Arial"/>
                <a:cs typeface="Arial"/>
                <a:sym typeface="Arial"/>
              </a:rPr>
              <a:t>http://www.swpc.noaa.gov/</a:t>
            </a:r>
            <a:endParaRPr/>
          </a:p>
        </p:txBody>
      </p:sp>
      <p:pic>
        <p:nvPicPr>
          <p:cNvPr id="353" name="Google Shape;353;p29"/>
          <p:cNvPicPr preferRelativeResize="0"/>
          <p:nvPr/>
        </p:nvPicPr>
        <p:blipFill rotWithShape="1">
          <a:blip r:embed="rId3">
            <a:alphaModFix/>
          </a:blip>
          <a:srcRect/>
          <a:stretch/>
        </p:blipFill>
        <p:spPr>
          <a:xfrm>
            <a:off x="304800" y="1828800"/>
            <a:ext cx="2952750" cy="2390775"/>
          </a:xfrm>
          <a:prstGeom prst="rect">
            <a:avLst/>
          </a:prstGeom>
          <a:noFill/>
          <a:ln>
            <a:noFill/>
          </a:ln>
        </p:spPr>
      </p:pic>
      <p:pic>
        <p:nvPicPr>
          <p:cNvPr id="354" name="Google Shape;354;p29"/>
          <p:cNvPicPr preferRelativeResize="0"/>
          <p:nvPr/>
        </p:nvPicPr>
        <p:blipFill rotWithShape="1">
          <a:blip r:embed="rId4">
            <a:alphaModFix/>
          </a:blip>
          <a:srcRect/>
          <a:stretch/>
        </p:blipFill>
        <p:spPr>
          <a:xfrm>
            <a:off x="4114800" y="1905000"/>
            <a:ext cx="4191000" cy="2362200"/>
          </a:xfrm>
          <a:prstGeom prst="rect">
            <a:avLst/>
          </a:prstGeom>
          <a:noFill/>
          <a:ln>
            <a:noFill/>
          </a:ln>
        </p:spPr>
      </p:pic>
      <p:pic>
        <p:nvPicPr>
          <p:cNvPr id="355" name="Google Shape;355;p29"/>
          <p:cNvPicPr preferRelativeResize="0"/>
          <p:nvPr/>
        </p:nvPicPr>
        <p:blipFill rotWithShape="1">
          <a:blip r:embed="rId5">
            <a:alphaModFix/>
          </a:blip>
          <a:srcRect/>
          <a:stretch/>
        </p:blipFill>
        <p:spPr>
          <a:xfrm>
            <a:off x="457200" y="4495800"/>
            <a:ext cx="2667000" cy="2000250"/>
          </a:xfrm>
          <a:prstGeom prst="rect">
            <a:avLst/>
          </a:prstGeom>
          <a:noFill/>
          <a:ln>
            <a:noFill/>
          </a:ln>
        </p:spPr>
      </p:pic>
      <p:pic>
        <p:nvPicPr>
          <p:cNvPr id="356" name="Google Shape;356;p29"/>
          <p:cNvPicPr preferRelativeResize="0"/>
          <p:nvPr/>
        </p:nvPicPr>
        <p:blipFill rotWithShape="1">
          <a:blip r:embed="rId6">
            <a:alphaModFix/>
          </a:blip>
          <a:srcRect/>
          <a:stretch/>
        </p:blipFill>
        <p:spPr>
          <a:xfrm>
            <a:off x="3581400" y="4572000"/>
            <a:ext cx="2143125" cy="1905000"/>
          </a:xfrm>
          <a:prstGeom prst="rect">
            <a:avLst/>
          </a:prstGeom>
          <a:noFill/>
          <a:ln>
            <a:noFill/>
          </a:ln>
        </p:spPr>
      </p:pic>
      <p:pic>
        <p:nvPicPr>
          <p:cNvPr id="357" name="Google Shape;357;p29"/>
          <p:cNvPicPr preferRelativeResize="0"/>
          <p:nvPr/>
        </p:nvPicPr>
        <p:blipFill rotWithShape="1">
          <a:blip r:embed="rId7">
            <a:alphaModFix/>
          </a:blip>
          <a:srcRect/>
          <a:stretch/>
        </p:blipFill>
        <p:spPr>
          <a:xfrm>
            <a:off x="5867400" y="4724400"/>
            <a:ext cx="2952750" cy="1619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
          <p:cNvSpPr txBox="1">
            <a:spLocks noGrp="1"/>
          </p:cNvSpPr>
          <p:nvPr>
            <p:ph type="title"/>
          </p:nvPr>
        </p:nvSpPr>
        <p:spPr>
          <a:xfrm>
            <a:off x="457200" y="274637"/>
            <a:ext cx="8229600" cy="5635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Physics-based Modeling</a:t>
            </a:r>
            <a:endParaRPr/>
          </a:p>
        </p:txBody>
      </p:sp>
      <p:sp>
        <p:nvSpPr>
          <p:cNvPr id="141" name="Google Shape;141;p3"/>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142" name="Google Shape;142;p3"/>
          <p:cNvPicPr preferRelativeResize="0"/>
          <p:nvPr/>
        </p:nvPicPr>
        <p:blipFill rotWithShape="1">
          <a:blip r:embed="rId3">
            <a:alphaModFix/>
          </a:blip>
          <a:srcRect/>
          <a:stretch/>
        </p:blipFill>
        <p:spPr>
          <a:xfrm>
            <a:off x="457200" y="1828800"/>
            <a:ext cx="2743200" cy="1797050"/>
          </a:xfrm>
          <a:prstGeom prst="rect">
            <a:avLst/>
          </a:prstGeom>
          <a:noFill/>
          <a:ln>
            <a:noFill/>
          </a:ln>
        </p:spPr>
      </p:pic>
      <p:pic>
        <p:nvPicPr>
          <p:cNvPr id="143" name="Google Shape;143;p3"/>
          <p:cNvPicPr preferRelativeResize="0"/>
          <p:nvPr/>
        </p:nvPicPr>
        <p:blipFill rotWithShape="1">
          <a:blip r:embed="rId4">
            <a:alphaModFix/>
          </a:blip>
          <a:srcRect/>
          <a:stretch/>
        </p:blipFill>
        <p:spPr>
          <a:xfrm>
            <a:off x="3886200" y="1752600"/>
            <a:ext cx="4562475" cy="3171825"/>
          </a:xfrm>
          <a:prstGeom prst="rect">
            <a:avLst/>
          </a:prstGeom>
          <a:noFill/>
          <a:ln>
            <a:noFill/>
          </a:ln>
        </p:spPr>
      </p:pic>
      <p:sp>
        <p:nvSpPr>
          <p:cNvPr id="144" name="Google Shape;144;p3"/>
          <p:cNvSpPr txBox="1"/>
          <p:nvPr/>
        </p:nvSpPr>
        <p:spPr>
          <a:xfrm>
            <a:off x="517525" y="4227512"/>
            <a:ext cx="22542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Maxwell’s Equations</a:t>
            </a:r>
            <a:endParaRPr/>
          </a:p>
        </p:txBody>
      </p:sp>
      <p:sp>
        <p:nvSpPr>
          <p:cNvPr id="145" name="Google Shape;145;p3"/>
          <p:cNvSpPr txBox="1"/>
          <p:nvPr/>
        </p:nvSpPr>
        <p:spPr>
          <a:xfrm>
            <a:off x="3733800" y="5181600"/>
            <a:ext cx="4819650" cy="915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Magnetohydrodynamics Equations:</a:t>
            </a:r>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Conservation of mass, energy, momentum for</a:t>
            </a:r>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neutrals and 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The Sun Today</a:t>
            </a:r>
            <a:br>
              <a:rPr lang="en-US" sz="4000" b="0" i="0" u="none">
                <a:solidFill>
                  <a:schemeClr val="lt2"/>
                </a:solidFill>
                <a:latin typeface="Arial"/>
                <a:ea typeface="Arial"/>
                <a:cs typeface="Arial"/>
                <a:sym typeface="Arial"/>
              </a:rPr>
            </a:br>
            <a:r>
              <a:rPr lang="en-US" sz="2800" b="0" i="0" u="none">
                <a:solidFill>
                  <a:schemeClr val="lt2"/>
                </a:solidFill>
                <a:latin typeface="Arial"/>
                <a:ea typeface="Arial"/>
                <a:cs typeface="Arial"/>
                <a:sym typeface="Arial"/>
              </a:rPr>
              <a:t>http://www.swpc.noaa.gov/</a:t>
            </a:r>
            <a:endParaRPr/>
          </a:p>
        </p:txBody>
      </p:sp>
      <p:pic>
        <p:nvPicPr>
          <p:cNvPr id="363" name="Google Shape;363;p30"/>
          <p:cNvPicPr preferRelativeResize="0"/>
          <p:nvPr/>
        </p:nvPicPr>
        <p:blipFill rotWithShape="1">
          <a:blip r:embed="rId3">
            <a:alphaModFix/>
          </a:blip>
          <a:srcRect/>
          <a:stretch/>
        </p:blipFill>
        <p:spPr>
          <a:xfrm>
            <a:off x="381000" y="2438400"/>
            <a:ext cx="2819400" cy="2154237"/>
          </a:xfrm>
          <a:prstGeom prst="rect">
            <a:avLst/>
          </a:prstGeom>
          <a:noFill/>
          <a:ln>
            <a:noFill/>
          </a:ln>
        </p:spPr>
      </p:pic>
      <p:sp>
        <p:nvSpPr>
          <p:cNvPr id="364" name="Google Shape;364;p30"/>
          <p:cNvSpPr txBox="1"/>
          <p:nvPr/>
        </p:nvSpPr>
        <p:spPr>
          <a:xfrm>
            <a:off x="152400" y="5562600"/>
            <a:ext cx="40703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http://www.swpc.noaa.gov/SolarCycle/</a:t>
            </a:r>
            <a:endParaRPr/>
          </a:p>
        </p:txBody>
      </p:sp>
      <p:pic>
        <p:nvPicPr>
          <p:cNvPr id="365" name="Google Shape;365;p30"/>
          <p:cNvPicPr preferRelativeResize="0"/>
          <p:nvPr/>
        </p:nvPicPr>
        <p:blipFill rotWithShape="1">
          <a:blip r:embed="rId4">
            <a:alphaModFix/>
          </a:blip>
          <a:srcRect/>
          <a:stretch/>
        </p:blipFill>
        <p:spPr>
          <a:xfrm>
            <a:off x="3962400" y="2057400"/>
            <a:ext cx="4876800" cy="3116262"/>
          </a:xfrm>
          <a:prstGeom prst="rect">
            <a:avLst/>
          </a:prstGeom>
          <a:noFill/>
          <a:ln>
            <a:noFill/>
          </a:ln>
        </p:spPr>
      </p:pic>
      <p:sp>
        <p:nvSpPr>
          <p:cNvPr id="366" name="Google Shape;366;p30"/>
          <p:cNvSpPr txBox="1"/>
          <p:nvPr/>
        </p:nvSpPr>
        <p:spPr>
          <a:xfrm>
            <a:off x="5622925" y="5446712"/>
            <a:ext cx="27749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http://sdowww.lmsal.com/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1"/>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The Sun Today</a:t>
            </a:r>
            <a:br>
              <a:rPr lang="en-US" sz="4000" b="0" i="0" u="none">
                <a:solidFill>
                  <a:schemeClr val="lt2"/>
                </a:solidFill>
                <a:latin typeface="Arial"/>
                <a:ea typeface="Arial"/>
                <a:cs typeface="Arial"/>
                <a:sym typeface="Arial"/>
              </a:rPr>
            </a:br>
            <a:endParaRPr/>
          </a:p>
        </p:txBody>
      </p:sp>
      <p:sp>
        <p:nvSpPr>
          <p:cNvPr id="372" name="Google Shape;372;p31"/>
          <p:cNvSpPr txBox="1"/>
          <p:nvPr/>
        </p:nvSpPr>
        <p:spPr>
          <a:xfrm>
            <a:off x="2209800" y="6491287"/>
            <a:ext cx="47942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http://sunearth.gsfc.nasa.gov/spaceweather/#</a:t>
            </a:r>
            <a:endParaRPr/>
          </a:p>
        </p:txBody>
      </p:sp>
      <p:pic>
        <p:nvPicPr>
          <p:cNvPr id="373" name="Google Shape;373;p31"/>
          <p:cNvPicPr preferRelativeResize="0"/>
          <p:nvPr/>
        </p:nvPicPr>
        <p:blipFill rotWithShape="1">
          <a:blip r:embed="rId3">
            <a:alphaModFix/>
          </a:blip>
          <a:srcRect/>
          <a:stretch/>
        </p:blipFill>
        <p:spPr>
          <a:xfrm>
            <a:off x="685800" y="1524000"/>
            <a:ext cx="7381875" cy="4708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2"/>
          <p:cNvSpPr txBox="1">
            <a:spLocks noGrp="1"/>
          </p:cNvSpPr>
          <p:nvPr>
            <p:ph type="title"/>
          </p:nvPr>
        </p:nvSpPr>
        <p:spPr>
          <a:xfrm>
            <a:off x="457200" y="274637"/>
            <a:ext cx="8229600" cy="7921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Space Weather Apps</a:t>
            </a:r>
            <a:br>
              <a:rPr lang="en-US" sz="4000" b="0" i="0" u="none">
                <a:solidFill>
                  <a:schemeClr val="lt2"/>
                </a:solidFill>
                <a:latin typeface="Arial"/>
                <a:ea typeface="Arial"/>
                <a:cs typeface="Arial"/>
                <a:sym typeface="Arial"/>
              </a:rPr>
            </a:br>
            <a:endParaRPr/>
          </a:p>
        </p:txBody>
      </p:sp>
      <p:pic>
        <p:nvPicPr>
          <p:cNvPr id="380" name="Google Shape;380;p32"/>
          <p:cNvPicPr preferRelativeResize="0"/>
          <p:nvPr/>
        </p:nvPicPr>
        <p:blipFill rotWithShape="1">
          <a:blip r:embed="rId3">
            <a:alphaModFix/>
          </a:blip>
          <a:srcRect/>
          <a:stretch/>
        </p:blipFill>
        <p:spPr>
          <a:xfrm>
            <a:off x="304800" y="1219200"/>
            <a:ext cx="1751012" cy="2590800"/>
          </a:xfrm>
          <a:prstGeom prst="rect">
            <a:avLst/>
          </a:prstGeom>
          <a:noFill/>
          <a:ln>
            <a:noFill/>
          </a:ln>
        </p:spPr>
      </p:pic>
      <p:sp>
        <p:nvSpPr>
          <p:cNvPr id="381" name="Google Shape;381;p32"/>
          <p:cNvSpPr txBox="1"/>
          <p:nvPr/>
        </p:nvSpPr>
        <p:spPr>
          <a:xfrm>
            <a:off x="533400" y="4114800"/>
            <a:ext cx="1047750" cy="20145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Space</a:t>
            </a:r>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Weather</a:t>
            </a:r>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Center</a:t>
            </a:r>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iPhone.</a:t>
            </a:r>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pic>
        <p:nvPicPr>
          <p:cNvPr id="382" name="Google Shape;382;p32"/>
          <p:cNvPicPr preferRelativeResize="0"/>
          <p:nvPr/>
        </p:nvPicPr>
        <p:blipFill rotWithShape="1">
          <a:blip r:embed="rId4">
            <a:alphaModFix/>
          </a:blip>
          <a:srcRect/>
          <a:stretch/>
        </p:blipFill>
        <p:spPr>
          <a:xfrm>
            <a:off x="2438400" y="1219200"/>
            <a:ext cx="1793875" cy="2590800"/>
          </a:xfrm>
          <a:prstGeom prst="rect">
            <a:avLst/>
          </a:prstGeom>
          <a:noFill/>
          <a:ln>
            <a:noFill/>
          </a:ln>
        </p:spPr>
      </p:pic>
      <p:sp>
        <p:nvSpPr>
          <p:cNvPr id="383" name="Google Shape;383;p32"/>
          <p:cNvSpPr txBox="1"/>
          <p:nvPr/>
        </p:nvSpPr>
        <p:spPr>
          <a:xfrm>
            <a:off x="2667000" y="4267200"/>
            <a:ext cx="1670050" cy="11906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ASTRA </a:t>
            </a:r>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Android phone</a:t>
            </a:r>
            <a:endParaRPr/>
          </a:p>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pic>
        <p:nvPicPr>
          <p:cNvPr id="384" name="Google Shape;384;p32"/>
          <p:cNvPicPr preferRelativeResize="0"/>
          <p:nvPr/>
        </p:nvPicPr>
        <p:blipFill rotWithShape="1">
          <a:blip r:embed="rId5">
            <a:alphaModFix/>
          </a:blip>
          <a:srcRect/>
          <a:stretch/>
        </p:blipFill>
        <p:spPr>
          <a:xfrm>
            <a:off x="4648200" y="1219200"/>
            <a:ext cx="1830387" cy="2667000"/>
          </a:xfrm>
          <a:prstGeom prst="rect">
            <a:avLst/>
          </a:prstGeom>
          <a:noFill/>
          <a:ln>
            <a:noFill/>
          </a:ln>
        </p:spPr>
      </p:pic>
      <p:sp>
        <p:nvSpPr>
          <p:cNvPr id="385" name="Google Shape;385;p32"/>
          <p:cNvSpPr txBox="1"/>
          <p:nvPr/>
        </p:nvSpPr>
        <p:spPr>
          <a:xfrm>
            <a:off x="4876800" y="4267200"/>
            <a:ext cx="946150" cy="1465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3D Sun</a:t>
            </a:r>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NASA  </a:t>
            </a:r>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iPhone</a:t>
            </a:r>
            <a:endParaRPr/>
          </a:p>
        </p:txBody>
      </p:sp>
      <p:pic>
        <p:nvPicPr>
          <p:cNvPr id="386" name="Google Shape;386;p32"/>
          <p:cNvPicPr preferRelativeResize="0"/>
          <p:nvPr/>
        </p:nvPicPr>
        <p:blipFill rotWithShape="1">
          <a:blip r:embed="rId6">
            <a:alphaModFix/>
          </a:blip>
          <a:srcRect/>
          <a:stretch/>
        </p:blipFill>
        <p:spPr>
          <a:xfrm>
            <a:off x="6934200" y="1066800"/>
            <a:ext cx="1908175" cy="2743200"/>
          </a:xfrm>
          <a:prstGeom prst="rect">
            <a:avLst/>
          </a:prstGeom>
          <a:noFill/>
          <a:ln>
            <a:noFill/>
          </a:ln>
        </p:spPr>
      </p:pic>
      <p:sp>
        <p:nvSpPr>
          <p:cNvPr id="387" name="Google Shape;387;p32"/>
          <p:cNvSpPr txBox="1"/>
          <p:nvPr/>
        </p:nvSpPr>
        <p:spPr>
          <a:xfrm>
            <a:off x="7070725" y="4227512"/>
            <a:ext cx="1758950" cy="1465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Space Weather</a:t>
            </a:r>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NASA</a:t>
            </a:r>
            <a:endParaRPr/>
          </a:p>
          <a:p>
            <a:pPr marL="0" marR="0" lvl="0" indent="0" algn="l" rtl="0">
              <a:lnSpc>
                <a:spcPct val="100000"/>
              </a:lnSpc>
              <a:spcBef>
                <a:spcPts val="0"/>
              </a:spcBef>
              <a:spcAft>
                <a:spcPts val="0"/>
              </a:spcAft>
              <a:buClr>
                <a:schemeClr val="lt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iPhone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txBox="1">
            <a:spLocks noGrp="1"/>
          </p:cNvSpPr>
          <p:nvPr>
            <p:ph type="title"/>
          </p:nvPr>
        </p:nvSpPr>
        <p:spPr>
          <a:xfrm>
            <a:off x="457200" y="274637"/>
            <a:ext cx="8229600" cy="5635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Modeling</a:t>
            </a:r>
            <a:endParaRPr/>
          </a:p>
        </p:txBody>
      </p:sp>
      <p:sp>
        <p:nvSpPr>
          <p:cNvPr id="152" name="Google Shape;152;p4"/>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153" name="Google Shape;153;p4"/>
          <p:cNvPicPr preferRelativeResize="0"/>
          <p:nvPr/>
        </p:nvPicPr>
        <p:blipFill rotWithShape="1">
          <a:blip r:embed="rId3">
            <a:alphaModFix/>
          </a:blip>
          <a:srcRect/>
          <a:stretch/>
        </p:blipFill>
        <p:spPr>
          <a:xfrm>
            <a:off x="914400" y="990600"/>
            <a:ext cx="7391400" cy="55324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5"/>
          <p:cNvSpPr txBox="1">
            <a:spLocks noGrp="1"/>
          </p:cNvSpPr>
          <p:nvPr>
            <p:ph type="title"/>
          </p:nvPr>
        </p:nvSpPr>
        <p:spPr>
          <a:xfrm>
            <a:off x="457200" y="274637"/>
            <a:ext cx="8229600" cy="5635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Solar Modeling</a:t>
            </a:r>
            <a:endParaRPr/>
          </a:p>
        </p:txBody>
      </p:sp>
      <p:sp>
        <p:nvSpPr>
          <p:cNvPr id="160" name="Google Shape;160;p5"/>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161" name="Google Shape;161;p5"/>
          <p:cNvPicPr preferRelativeResize="0"/>
          <p:nvPr/>
        </p:nvPicPr>
        <p:blipFill rotWithShape="1">
          <a:blip r:embed="rId3">
            <a:alphaModFix/>
          </a:blip>
          <a:srcRect/>
          <a:stretch/>
        </p:blipFill>
        <p:spPr>
          <a:xfrm>
            <a:off x="1600200" y="990600"/>
            <a:ext cx="5848350" cy="5410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Solar Modeling</a:t>
            </a:r>
            <a:endParaRPr/>
          </a:p>
        </p:txBody>
      </p:sp>
      <p:sp>
        <p:nvSpPr>
          <p:cNvPr id="168" name="Google Shape;168;p6"/>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169" name="Google Shape;169;p6"/>
          <p:cNvPicPr preferRelativeResize="0"/>
          <p:nvPr/>
        </p:nvPicPr>
        <p:blipFill rotWithShape="1">
          <a:blip r:embed="rId3">
            <a:alphaModFix/>
          </a:blip>
          <a:srcRect/>
          <a:stretch/>
        </p:blipFill>
        <p:spPr>
          <a:xfrm>
            <a:off x="457200" y="1828800"/>
            <a:ext cx="2425700" cy="2438400"/>
          </a:xfrm>
          <a:prstGeom prst="rect">
            <a:avLst/>
          </a:prstGeom>
          <a:noFill/>
          <a:ln>
            <a:noFill/>
          </a:ln>
        </p:spPr>
      </p:pic>
      <p:pic>
        <p:nvPicPr>
          <p:cNvPr id="170" name="Google Shape;170;p6"/>
          <p:cNvPicPr preferRelativeResize="0"/>
          <p:nvPr/>
        </p:nvPicPr>
        <p:blipFill rotWithShape="1">
          <a:blip r:embed="rId4">
            <a:alphaModFix/>
          </a:blip>
          <a:srcRect/>
          <a:stretch/>
        </p:blipFill>
        <p:spPr>
          <a:xfrm>
            <a:off x="4419600" y="1447800"/>
            <a:ext cx="3810000" cy="381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7"/>
          <p:cNvSpPr txBox="1">
            <a:spLocks noGrp="1"/>
          </p:cNvSpPr>
          <p:nvPr>
            <p:ph type="title"/>
          </p:nvPr>
        </p:nvSpPr>
        <p:spPr>
          <a:xfrm>
            <a:off x="457200" y="274637"/>
            <a:ext cx="8229600" cy="8683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000"/>
              <a:buFont typeface="Arial"/>
              <a:buNone/>
            </a:pPr>
            <a:r>
              <a:rPr lang="en-US" sz="4000" b="0" i="0" u="none">
                <a:solidFill>
                  <a:schemeClr val="lt2"/>
                </a:solidFill>
                <a:latin typeface="Arial"/>
                <a:ea typeface="Arial"/>
                <a:cs typeface="Arial"/>
                <a:sym typeface="Arial"/>
              </a:rPr>
              <a:t>Solar Rotation and Plasma Flows</a:t>
            </a:r>
            <a:endParaRPr/>
          </a:p>
        </p:txBody>
      </p:sp>
      <p:sp>
        <p:nvSpPr>
          <p:cNvPr id="177" name="Google Shape;177;p7"/>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178" name="Google Shape;178;p7"/>
          <p:cNvPicPr preferRelativeResize="0"/>
          <p:nvPr/>
        </p:nvPicPr>
        <p:blipFill rotWithShape="1">
          <a:blip r:embed="rId3">
            <a:alphaModFix/>
          </a:blip>
          <a:srcRect/>
          <a:stretch/>
        </p:blipFill>
        <p:spPr>
          <a:xfrm>
            <a:off x="304800" y="4343400"/>
            <a:ext cx="7848600" cy="2355850"/>
          </a:xfrm>
          <a:prstGeom prst="rect">
            <a:avLst/>
          </a:prstGeom>
          <a:noFill/>
          <a:ln>
            <a:noFill/>
          </a:ln>
        </p:spPr>
      </p:pic>
      <p:pic>
        <p:nvPicPr>
          <p:cNvPr id="179" name="Google Shape;179;p7"/>
          <p:cNvPicPr preferRelativeResize="0"/>
          <p:nvPr/>
        </p:nvPicPr>
        <p:blipFill rotWithShape="1">
          <a:blip r:embed="rId4">
            <a:alphaModFix/>
          </a:blip>
          <a:srcRect/>
          <a:stretch/>
        </p:blipFill>
        <p:spPr>
          <a:xfrm>
            <a:off x="381000" y="1447800"/>
            <a:ext cx="3657600" cy="27733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Sunspot Modeling</a:t>
            </a:r>
            <a:endParaRPr/>
          </a:p>
        </p:txBody>
      </p:sp>
      <p:sp>
        <p:nvSpPr>
          <p:cNvPr id="186" name="Google Shape;186;p8"/>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187" name="Google Shape;187;p8"/>
          <p:cNvPicPr preferRelativeResize="0"/>
          <p:nvPr/>
        </p:nvPicPr>
        <p:blipFill rotWithShape="1">
          <a:blip r:embed="rId3">
            <a:alphaModFix/>
          </a:blip>
          <a:srcRect/>
          <a:stretch/>
        </p:blipFill>
        <p:spPr>
          <a:xfrm>
            <a:off x="1447800" y="1524000"/>
            <a:ext cx="6248400" cy="49355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2"/>
              </a:buClr>
              <a:buSzPts val="4400"/>
              <a:buFont typeface="Arial"/>
              <a:buNone/>
            </a:pPr>
            <a:r>
              <a:rPr lang="en-US" sz="4400" b="0" i="0" u="none">
                <a:solidFill>
                  <a:schemeClr val="lt2"/>
                </a:solidFill>
                <a:latin typeface="Arial"/>
                <a:ea typeface="Arial"/>
                <a:cs typeface="Arial"/>
                <a:sym typeface="Arial"/>
              </a:rPr>
              <a:t>Sunspot Cycle Modeling</a:t>
            </a:r>
            <a:endParaRPr/>
          </a:p>
        </p:txBody>
      </p:sp>
      <p:sp>
        <p:nvSpPr>
          <p:cNvPr id="194" name="Google Shape;194;p9"/>
          <p:cNvSpPr txBox="1"/>
          <p:nvPr/>
        </p:nvSpPr>
        <p:spPr>
          <a:xfrm>
            <a:off x="1752600" y="2514600"/>
            <a:ext cx="873125" cy="1373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endParaRPr sz="2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2800" b="0" i="0" u="none">
              <a:solidFill>
                <a:schemeClr val="lt1"/>
              </a:solidFill>
              <a:latin typeface="Arial"/>
              <a:ea typeface="Arial"/>
              <a:cs typeface="Arial"/>
              <a:sym typeface="Arial"/>
            </a:endParaRPr>
          </a:p>
        </p:txBody>
      </p:sp>
      <p:pic>
        <p:nvPicPr>
          <p:cNvPr id="195" name="Google Shape;195;p9"/>
          <p:cNvPicPr preferRelativeResize="0"/>
          <p:nvPr/>
        </p:nvPicPr>
        <p:blipFill rotWithShape="1">
          <a:blip r:embed="rId3">
            <a:alphaModFix/>
          </a:blip>
          <a:srcRect/>
          <a:stretch/>
        </p:blipFill>
        <p:spPr>
          <a:xfrm>
            <a:off x="2057400" y="1676400"/>
            <a:ext cx="4343400" cy="4343400"/>
          </a:xfrm>
          <a:prstGeom prst="rect">
            <a:avLst/>
          </a:prstGeom>
          <a:noFill/>
          <a:ln>
            <a:noFill/>
          </a:ln>
        </p:spPr>
      </p:pic>
    </p:spTree>
  </p:cSld>
  <p:clrMapOvr>
    <a:masterClrMapping/>
  </p:clrMapOvr>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1168</Words>
  <Application>Microsoft Macintosh PowerPoint</Application>
  <PresentationFormat>On-screen Show (4:3)</PresentationFormat>
  <Paragraphs>198</Paragraphs>
  <Slides>32</Slides>
  <Notes>32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32</vt:i4>
      </vt:variant>
    </vt:vector>
  </HeadingPairs>
  <TitlesOfParts>
    <vt:vector size="34" baseType="lpstr">
      <vt:lpstr>Arial</vt:lpstr>
      <vt:lpstr>Default Design</vt:lpstr>
      <vt:lpstr>PowerPoint Presentation</vt:lpstr>
      <vt:lpstr>PowerPoint Presentation</vt:lpstr>
      <vt:lpstr>Physics-based Modeling</vt:lpstr>
      <vt:lpstr>Modeling</vt:lpstr>
      <vt:lpstr>Solar Modeling</vt:lpstr>
      <vt:lpstr>Solar Modeling</vt:lpstr>
      <vt:lpstr>Solar Rotation and Plasma Flows</vt:lpstr>
      <vt:lpstr>Sunspot Modeling</vt:lpstr>
      <vt:lpstr>Sunspot Cycle Modeling</vt:lpstr>
      <vt:lpstr>Sunspot Cycle Modeling</vt:lpstr>
      <vt:lpstr>Solar Flare Modeling</vt:lpstr>
      <vt:lpstr>CME Modeling</vt:lpstr>
      <vt:lpstr>CME Modeling</vt:lpstr>
      <vt:lpstr>CME Modeling</vt:lpstr>
      <vt:lpstr>Cosmic Ray Modeling</vt:lpstr>
      <vt:lpstr>Cosmic Ray Modeling</vt:lpstr>
      <vt:lpstr>Cosmic Ray Modeling</vt:lpstr>
      <vt:lpstr>Geospace Modeling</vt:lpstr>
      <vt:lpstr>Geospace Modeling</vt:lpstr>
      <vt:lpstr>Geospace Modeling</vt:lpstr>
      <vt:lpstr>Geospace Modeling</vt:lpstr>
      <vt:lpstr>NASA  Community Coordinated Modeling Center </vt:lpstr>
      <vt:lpstr>CCMC - Products</vt:lpstr>
      <vt:lpstr>CCMC - Products</vt:lpstr>
      <vt:lpstr>CCMC - Products</vt:lpstr>
      <vt:lpstr>Integrated Space Weather Analysis System http://iswa.gsfc.nasa.gov/iswa/iSWA.html</vt:lpstr>
      <vt:lpstr>Radiation Modeling – SPENVIS http://www.spenvis.oma.be/</vt:lpstr>
      <vt:lpstr>NOAA/SWS Space Weather Prediction Service http://www.swpc.noaa.gov/</vt:lpstr>
      <vt:lpstr>NOAA/SWS Space Weather Prediction Service http://www.swpc.noaa.gov/</vt:lpstr>
      <vt:lpstr>The Sun Today http://www.swpc.noaa.gov/</vt:lpstr>
      <vt:lpstr>The Sun Today </vt:lpstr>
      <vt:lpstr>Space Weather Apps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sodenwal</dc:creator>
  <cp:lastModifiedBy>Milotte, Christina  (GSFC-670.0)[ADNET SYSTEMS INC]</cp:lastModifiedBy>
  <cp:revision>1</cp:revision>
  <dcterms:created xsi:type="dcterms:W3CDTF">2011-07-06T13:59:33Z</dcterms:created>
  <dcterms:modified xsi:type="dcterms:W3CDTF">2025-02-25T13:53:18Z</dcterms:modified>
</cp:coreProperties>
</file>