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Fuu282WCFZdaKJ2jX6IQwWQkt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Originally created by Dr. Odenwald for NSSEC in January 2016. Updated 2/18/25</a:t>
            </a: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Sunspots are very complex systems of magnetic fields interacting with the local solar surface plasma.</a:t>
            </a:r>
            <a:endParaRPr/>
          </a:p>
        </p:txBody>
      </p:sp>
      <p:sp>
        <p:nvSpPr>
          <p:cNvPr id="152" name="Google Shape;152;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Because of complex convection, differential rotation and meridional surface flows, the number of sunspots increase and decrease with an 11-year cycle.</a:t>
            </a:r>
            <a:endParaRPr/>
          </a:p>
        </p:txBody>
      </p:sp>
      <p:sp>
        <p:nvSpPr>
          <p:cNvPr id="159" name="Google Shape;159;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These sunspots cycles have been observed since the 1600s but sometimes they vanish completely for decades like the Maunder Minimum between 1650-1710.</a:t>
            </a:r>
            <a:endParaRPr/>
          </a:p>
        </p:txBody>
      </p:sp>
      <p:sp>
        <p:nvSpPr>
          <p:cNvPr id="166" name="Google Shape;166;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We are currently at the peak of Sunspot Cycle 25 (SC25).</a:t>
            </a:r>
            <a:endParaRPr/>
          </a:p>
        </p:txBody>
      </p:sp>
      <p:sp>
        <p:nvSpPr>
          <p:cNvPr id="174" name="Google Shape;174;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When sunspots collide, opposing magnetic field systems reconnect into new shapes and release stored magnetic energy, which can heat the local plasma to millions of degrees.</a:t>
            </a:r>
            <a:endParaRPr/>
          </a:p>
        </p:txBody>
      </p:sp>
      <p:sp>
        <p:nvSpPr>
          <p:cNvPr id="183" name="Google Shape;183;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Magnetic reconnection energy causes intense bursts of x-rays which are called solar flares.</a:t>
            </a:r>
            <a:endParaRPr/>
          </a:p>
        </p:txBody>
      </p:sp>
      <p:sp>
        <p:nvSpPr>
          <p:cNvPr id="193" name="Google Shape;193;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9" name="Google Shape;20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Intense solar flares can release billions of tons of plasma into interplanetary space called coronal mass ejections.</a:t>
            </a:r>
            <a:endParaRPr/>
          </a:p>
        </p:txBody>
      </p:sp>
      <p:sp>
        <p:nvSpPr>
          <p:cNvPr id="210" name="Google Shape;210;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Some of the energy and plasma from thousands of mini-flares also provide the mass and momentum to create a wind from the sun that flows out into interplanetary space.</a:t>
            </a:r>
            <a:endParaRPr/>
          </a:p>
        </p:txBody>
      </p:sp>
      <p:sp>
        <p:nvSpPr>
          <p:cNvPr id="219" name="Google Shape;219;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8" name="Google Shape;22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solar wind can also transport matter from coronal mass ejections and other outflows like a conveyor belt in space.</a:t>
            </a:r>
            <a:endParaRPr/>
          </a:p>
        </p:txBody>
      </p:sp>
      <p:sp>
        <p:nvSpPr>
          <p:cNvPr id="229" name="Google Shape;229;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Eventually the solar wind collides with the interstellar medium to form the heliopause, making the solar system look like a comet.</a:t>
            </a:r>
            <a:endParaRPr/>
          </a:p>
        </p:txBody>
      </p:sp>
      <p:sp>
        <p:nvSpPr>
          <p:cNvPr id="238" name="Google Shape;238;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Our Earth’s magnetic field is generated in the outer liquid core and extends millions of miles into space.</a:t>
            </a:r>
            <a:endParaRPr/>
          </a:p>
        </p:txBody>
      </p:sp>
      <p:sp>
        <p:nvSpPr>
          <p:cNvPr id="247" name="Google Shape;247;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Models of this ‘geomagnetic’ field show how it is organized in a complex way because of the charged and magnetic solar wind plasma streaming by.</a:t>
            </a:r>
            <a:endParaRPr/>
          </a:p>
        </p:txBody>
      </p:sp>
      <p:sp>
        <p:nvSpPr>
          <p:cNvPr id="255" name="Google Shape;255;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Close-in to Earth, energetic particles such as electrons and protons can be trapped by the intense geomagnetic field to form the Van Allen radiation belts.</a:t>
            </a:r>
            <a:endParaRPr/>
          </a:p>
        </p:txBody>
      </p:sp>
      <p:sp>
        <p:nvSpPr>
          <p:cNvPr id="262" name="Google Shape;262;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6" name="Google Shape;27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Suring intense solar storms and coronal mass ejection events, Earth’s magnetic field changes in complex ways to create what are called magnetic storms.</a:t>
            </a:r>
            <a:endParaRPr/>
          </a:p>
        </p:txBody>
      </p:sp>
      <p:sp>
        <p:nvSpPr>
          <p:cNvPr id="277" name="Google Shape;277;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 name="Google Shape;28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At the same time, trapped particles in the comet-like magnetic tail flow into the polar regions to form the aurora.</a:t>
            </a:r>
            <a:endParaRPr/>
          </a:p>
        </p:txBody>
      </p:sp>
      <p:sp>
        <p:nvSpPr>
          <p:cNvPr id="286" name="Google Shape;286;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3" name="Google Shape;293;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Aurora can be seen from satellites.</a:t>
            </a:r>
            <a:endParaRPr/>
          </a:p>
        </p:txBody>
      </p:sp>
      <p:sp>
        <p:nvSpPr>
          <p:cNvPr id="294" name="Google Shape;294;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1" name="Google Shape;30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But we all know them from how beautiful they look from the ground.</a:t>
            </a:r>
            <a:endParaRPr/>
          </a:p>
        </p:txBody>
      </p:sp>
      <p:sp>
        <p:nvSpPr>
          <p:cNvPr id="302" name="Google Shape;302;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8" name="Google Shape;30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There have been many intense solar storms that have affected Earth, and many of these caused upsets in the performance of telegraph, radio and satellite communications.</a:t>
            </a:r>
            <a:endParaRPr/>
          </a:p>
        </p:txBody>
      </p:sp>
      <p:sp>
        <p:nvSpPr>
          <p:cNvPr id="309" name="Google Shape;309;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sun has a magnetic field that can be seen in the corona with the right kind of photography.</a:t>
            </a:r>
            <a:endParaRPr/>
          </a:p>
        </p:txBody>
      </p:sp>
      <p:sp>
        <p:nvSpPr>
          <p:cNvPr id="103" name="Google Shape;103;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7" name="Google Shape;3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Another feature of space weather are cosmic rays. Many of them come from our sun, but the most energetic cosmic ray particles come from supernovae and distant galaxies beyond our Milky Way.</a:t>
            </a:r>
            <a:endParaRPr/>
          </a:p>
        </p:txBody>
      </p:sp>
      <p:sp>
        <p:nvSpPr>
          <p:cNvPr id="318" name="Google Shape;318;p3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6" name="Google Shape;3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most powerful source of cosmic rays in our local Milky Way is the supernova remnant called the Crab Nebula in the constellation Taurus.</a:t>
            </a:r>
            <a:endParaRPr/>
          </a:p>
        </p:txBody>
      </p:sp>
      <p:sp>
        <p:nvSpPr>
          <p:cNvPr id="327" name="Google Shape;327;p3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5" name="Google Shape;3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most powerful source of cosmic rays in our local universe is the galaxy called Centaurus-A which has a supermassive black hole in its dense core region.</a:t>
            </a:r>
            <a:endParaRPr/>
          </a:p>
        </p:txBody>
      </p:sp>
      <p:sp>
        <p:nvSpPr>
          <p:cNvPr id="336" name="Google Shape;336;p3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In summary, space weather is a collection of solar and geophysical phenomena that each cause specific problems with our technology, which is why space weather is such an important subject of investigation and steadily improved forecasting.</a:t>
            </a:r>
            <a:endParaRPr/>
          </a:p>
        </p:txBody>
      </p:sp>
      <p:sp>
        <p:nvSpPr>
          <p:cNvPr id="345" name="Google Shape;345;p3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On the surface the magnetic field often gets concentrated into sunspots.</a:t>
            </a:r>
            <a:endParaRPr/>
          </a:p>
        </p:txBody>
      </p:sp>
      <p:sp>
        <p:nvSpPr>
          <p:cNvPr id="110" name="Google Shape;110;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 name="Google Shape;11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entire surface is covered with a complex network of magnetic fields that can get tangles up when sunspots move around.</a:t>
            </a:r>
            <a:endParaRPr/>
          </a:p>
        </p:txBody>
      </p:sp>
      <p:sp>
        <p:nvSpPr>
          <p:cNvPr id="117" name="Google Shape;117;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Tangles magnetic fields often release stored energy and heat the solar surface, causing x-ray hot spots.</a:t>
            </a:r>
            <a:endParaRPr/>
          </a:p>
        </p:txBody>
      </p:sp>
      <p:sp>
        <p:nvSpPr>
          <p:cNvPr id="124" name="Google Shape;124;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These hotsspots can be seen at many different wavelengths because they contain heated plasma at many different temperatures.</a:t>
            </a:r>
            <a:endParaRPr/>
          </a:p>
        </p:txBody>
      </p:sp>
      <p:sp>
        <p:nvSpPr>
          <p:cNvPr id="131" name="Google Shape;131;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The surface magnetic field originates below its convecting surface and is dragged to the visible surface by convection cells.</a:t>
            </a:r>
            <a:endParaRPr/>
          </a:p>
        </p:txBody>
      </p:sp>
      <p:sp>
        <p:nvSpPr>
          <p:cNvPr id="138" name="Google Shape;138;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Sunspots are created when these magnetic fields are amplified and focused into small regions of the surface.</a:t>
            </a:r>
            <a:endParaRPr/>
          </a:p>
        </p:txBody>
      </p:sp>
      <p:sp>
        <p:nvSpPr>
          <p:cNvPr id="145" name="Google Shape;145;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4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lt1"/>
              </a:buClr>
              <a:buSzPts val="2400"/>
              <a:buFont typeface="Times New Roman"/>
              <a:buNone/>
              <a:defRPr sz="2400"/>
            </a:lvl1pPr>
            <a:lvl2pPr marL="914400" lvl="1" indent="-228600" algn="l">
              <a:spcBef>
                <a:spcPts val="400"/>
              </a:spcBef>
              <a:spcAft>
                <a:spcPts val="0"/>
              </a:spcAft>
              <a:buClr>
                <a:schemeClr val="lt1"/>
              </a:buClr>
              <a:buSzPts val="2000"/>
              <a:buFont typeface="Times New Roman"/>
              <a:buNone/>
              <a:defRPr sz="2000"/>
            </a:lvl2pPr>
            <a:lvl3pPr marL="1371600" lvl="2" indent="-228600" algn="l">
              <a:spcBef>
                <a:spcPts val="360"/>
              </a:spcBef>
              <a:spcAft>
                <a:spcPts val="0"/>
              </a:spcAft>
              <a:buClr>
                <a:schemeClr val="lt1"/>
              </a:buClr>
              <a:buSzPts val="1800"/>
              <a:buFont typeface="Times New Roman"/>
              <a:buNone/>
              <a:defRPr sz="1800"/>
            </a:lvl3pPr>
            <a:lvl4pPr marL="1828800" lvl="3" indent="-228600" algn="l">
              <a:spcBef>
                <a:spcPts val="320"/>
              </a:spcBef>
              <a:spcAft>
                <a:spcPts val="0"/>
              </a:spcAft>
              <a:buClr>
                <a:schemeClr val="lt1"/>
              </a:buClr>
              <a:buSzPts val="1600"/>
              <a:buFont typeface="Times New Roman"/>
              <a:buNone/>
              <a:defRPr sz="1600"/>
            </a:lvl4pPr>
            <a:lvl5pPr marL="2286000" lvl="4" indent="-228600" algn="l">
              <a:spcBef>
                <a:spcPts val="320"/>
              </a:spcBef>
              <a:spcAft>
                <a:spcPts val="0"/>
              </a:spcAft>
              <a:buClr>
                <a:schemeClr val="lt1"/>
              </a:buClr>
              <a:buSzPts val="1600"/>
              <a:buFont typeface="Times New Roman"/>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75" name="Google Shape;75;p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4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lt1"/>
              </a:buClr>
              <a:buSzPts val="2400"/>
              <a:buFont typeface="Times New Roman"/>
              <a:buNone/>
              <a:defRPr sz="2400"/>
            </a:lvl1pPr>
            <a:lvl2pPr lvl="1" algn="ctr">
              <a:spcBef>
                <a:spcPts val="400"/>
              </a:spcBef>
              <a:spcAft>
                <a:spcPts val="0"/>
              </a:spcAft>
              <a:buClr>
                <a:schemeClr val="lt1"/>
              </a:buClr>
              <a:buSzPts val="2000"/>
              <a:buFont typeface="Times New Roman"/>
              <a:buNone/>
              <a:defRPr sz="2000"/>
            </a:lvl2pPr>
            <a:lvl3pPr lvl="2" algn="ctr">
              <a:spcBef>
                <a:spcPts val="360"/>
              </a:spcBef>
              <a:spcAft>
                <a:spcPts val="0"/>
              </a:spcAft>
              <a:buClr>
                <a:schemeClr val="lt1"/>
              </a:buClr>
              <a:buSzPts val="1800"/>
              <a:buFont typeface="Times New Roman"/>
              <a:buNone/>
              <a:defRPr sz="1800"/>
            </a:lvl3pPr>
            <a:lvl4pPr lvl="3" algn="ctr">
              <a:spcBef>
                <a:spcPts val="320"/>
              </a:spcBef>
              <a:spcAft>
                <a:spcPts val="0"/>
              </a:spcAft>
              <a:buClr>
                <a:schemeClr val="lt1"/>
              </a:buClr>
              <a:buSzPts val="1600"/>
              <a:buFont typeface="Times New Roman"/>
              <a:buNone/>
              <a:defRPr sz="1600"/>
            </a:lvl4pPr>
            <a:lvl5pPr lvl="4" algn="ctr">
              <a:spcBef>
                <a:spcPts val="320"/>
              </a:spcBef>
              <a:spcAft>
                <a:spcPts val="0"/>
              </a:spcAft>
              <a:buClr>
                <a:schemeClr val="lt1"/>
              </a:buClr>
              <a:buSzPts val="1600"/>
              <a:buFont typeface="Times New Roman"/>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81" name="Google Shape;81;p4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2" name="Google Shape;22;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37"/>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7"/>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8" name="Google Shape;28;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8"/>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4" name="Google Shape;34;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9"/>
          <p:cNvSpPr>
            <a:spLocks noGrp="1"/>
          </p:cNvSpPr>
          <p:nvPr>
            <p:ph type="pic" idx="2"/>
          </p:nvPr>
        </p:nvSpPr>
        <p:spPr>
          <a:xfrm>
            <a:off x="3887788" y="987425"/>
            <a:ext cx="4629150" cy="4873625"/>
          </a:xfrm>
          <a:prstGeom prst="rect">
            <a:avLst/>
          </a:prstGeom>
          <a:noFill/>
          <a:ln>
            <a:noFill/>
          </a:ln>
        </p:spPr>
      </p:sp>
      <p:sp>
        <p:nvSpPr>
          <p:cNvPr id="40" name="Google Shape;40;p3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Times New Roman"/>
              <a:buNone/>
              <a:defRPr sz="1600"/>
            </a:lvl1pPr>
            <a:lvl2pPr marL="914400" lvl="1" indent="-228600" algn="l">
              <a:spcBef>
                <a:spcPts val="280"/>
              </a:spcBef>
              <a:spcAft>
                <a:spcPts val="0"/>
              </a:spcAft>
              <a:buClr>
                <a:schemeClr val="lt1"/>
              </a:buClr>
              <a:buSzPts val="1400"/>
              <a:buFont typeface="Times New Roman"/>
              <a:buNone/>
              <a:defRPr sz="1400"/>
            </a:lvl2pPr>
            <a:lvl3pPr marL="1371600" lvl="2" indent="-228600" algn="l">
              <a:spcBef>
                <a:spcPts val="240"/>
              </a:spcBef>
              <a:spcAft>
                <a:spcPts val="0"/>
              </a:spcAft>
              <a:buClr>
                <a:schemeClr val="lt1"/>
              </a:buClr>
              <a:buSzPts val="1200"/>
              <a:buFont typeface="Times New Roman"/>
              <a:buNone/>
              <a:defRPr sz="1200"/>
            </a:lvl3pPr>
            <a:lvl4pPr marL="1828800" lvl="3" indent="-228600" algn="l">
              <a:spcBef>
                <a:spcPts val="200"/>
              </a:spcBef>
              <a:spcAft>
                <a:spcPts val="0"/>
              </a:spcAft>
              <a:buClr>
                <a:schemeClr val="lt1"/>
              </a:buClr>
              <a:buSzPts val="1000"/>
              <a:buFont typeface="Times New Roman"/>
              <a:buNone/>
              <a:defRPr sz="1000"/>
            </a:lvl4pPr>
            <a:lvl5pPr marL="2286000" lvl="4" indent="-228600" algn="l">
              <a:spcBef>
                <a:spcPts val="200"/>
              </a:spcBef>
              <a:spcAft>
                <a:spcPts val="0"/>
              </a:spcAft>
              <a:buClr>
                <a:schemeClr val="lt1"/>
              </a:buClr>
              <a:buSzPts val="1000"/>
              <a:buFont typeface="Times New Roman"/>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1" name="Google Shape;41;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Font typeface="Times New Roman"/>
              <a:buChar char="•"/>
              <a:defRPr sz="3200"/>
            </a:lvl1pPr>
            <a:lvl2pPr marL="914400" lvl="1" indent="-406400" algn="l">
              <a:spcBef>
                <a:spcPts val="560"/>
              </a:spcBef>
              <a:spcAft>
                <a:spcPts val="0"/>
              </a:spcAft>
              <a:buClr>
                <a:schemeClr val="lt1"/>
              </a:buClr>
              <a:buSzPts val="2800"/>
              <a:buFont typeface="Times New Roman"/>
              <a:buChar char="–"/>
              <a:defRPr sz="2800"/>
            </a:lvl2pPr>
            <a:lvl3pPr marL="1371600" lvl="2" indent="-381000" algn="l">
              <a:spcBef>
                <a:spcPts val="480"/>
              </a:spcBef>
              <a:spcAft>
                <a:spcPts val="0"/>
              </a:spcAft>
              <a:buClr>
                <a:schemeClr val="lt1"/>
              </a:buClr>
              <a:buSzPts val="2400"/>
              <a:buFont typeface="Times New Roman"/>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7" name="Google Shape;47;p4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Clr>
                <a:schemeClr val="lt1"/>
              </a:buClr>
              <a:buSzPts val="1600"/>
              <a:buFont typeface="Times New Roman"/>
              <a:buNone/>
              <a:defRPr sz="1600"/>
            </a:lvl1pPr>
            <a:lvl2pPr marL="914400" lvl="1" indent="-228600" algn="l">
              <a:spcBef>
                <a:spcPts val="280"/>
              </a:spcBef>
              <a:spcAft>
                <a:spcPts val="0"/>
              </a:spcAft>
              <a:buClr>
                <a:schemeClr val="lt1"/>
              </a:buClr>
              <a:buSzPts val="1400"/>
              <a:buFont typeface="Times New Roman"/>
              <a:buNone/>
              <a:defRPr sz="1400"/>
            </a:lvl2pPr>
            <a:lvl3pPr marL="1371600" lvl="2" indent="-228600" algn="l">
              <a:spcBef>
                <a:spcPts val="240"/>
              </a:spcBef>
              <a:spcAft>
                <a:spcPts val="0"/>
              </a:spcAft>
              <a:buClr>
                <a:schemeClr val="lt1"/>
              </a:buClr>
              <a:buSzPts val="1200"/>
              <a:buFont typeface="Times New Roman"/>
              <a:buNone/>
              <a:defRPr sz="1200"/>
            </a:lvl3pPr>
            <a:lvl4pPr marL="1828800" lvl="3" indent="-228600" algn="l">
              <a:spcBef>
                <a:spcPts val="200"/>
              </a:spcBef>
              <a:spcAft>
                <a:spcPts val="0"/>
              </a:spcAft>
              <a:buClr>
                <a:schemeClr val="lt1"/>
              </a:buClr>
              <a:buSzPts val="1000"/>
              <a:buFont typeface="Times New Roman"/>
              <a:buNone/>
              <a:defRPr sz="1000"/>
            </a:lvl4pPr>
            <a:lvl5pPr marL="2286000" lvl="4" indent="-228600" algn="l">
              <a:spcBef>
                <a:spcPts val="200"/>
              </a:spcBef>
              <a:spcAft>
                <a:spcPts val="0"/>
              </a:spcAft>
              <a:buClr>
                <a:schemeClr val="lt1"/>
              </a:buClr>
              <a:buSzPts val="1000"/>
              <a:buFont typeface="Times New Roman"/>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8" name="Google Shape;48;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4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9" name="Google Shape;59;p4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0" name="Google Shape;60;p4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Font typeface="Times New Roman"/>
              <a:buNone/>
              <a:defRPr sz="2400" b="1"/>
            </a:lvl1pPr>
            <a:lvl2pPr marL="914400" lvl="1" indent="-228600" algn="l">
              <a:spcBef>
                <a:spcPts val="400"/>
              </a:spcBef>
              <a:spcAft>
                <a:spcPts val="0"/>
              </a:spcAft>
              <a:buClr>
                <a:schemeClr val="lt1"/>
              </a:buClr>
              <a:buSzPts val="2000"/>
              <a:buFont typeface="Times New Roman"/>
              <a:buNone/>
              <a:defRPr sz="2000" b="1"/>
            </a:lvl2pPr>
            <a:lvl3pPr marL="1371600" lvl="2" indent="-228600" algn="l">
              <a:spcBef>
                <a:spcPts val="360"/>
              </a:spcBef>
              <a:spcAft>
                <a:spcPts val="0"/>
              </a:spcAft>
              <a:buClr>
                <a:schemeClr val="lt1"/>
              </a:buClr>
              <a:buSzPts val="1800"/>
              <a:buFont typeface="Times New Roman"/>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1" name="Google Shape;61;p4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2" name="Google Shape;62;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43"/>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8" name="Google Shape;68;p43"/>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9" name="Google Shape;69;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lt1"/>
              </a:buClr>
              <a:buSzPts val="1400"/>
              <a:buFont typeface="Times New Roman"/>
              <a:buNone/>
              <a:defRPr sz="1400" b="0" i="0" u="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1" name="Google Shape;11;p3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Times New Roman"/>
              <a:buChar char="•"/>
              <a:defRPr sz="3200" b="0" i="0" u="none" strike="noStrike" cap="none">
                <a:solidFill>
                  <a:schemeClr val="lt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Times New Roman"/>
              <a:buChar char="–"/>
              <a:defRPr sz="2800" b="0" i="0" u="none" strike="noStrike" cap="none">
                <a:solidFill>
                  <a:schemeClr val="lt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Times New Roman"/>
              <a:buChar char="•"/>
              <a:defRPr sz="2400" b="0" i="0" u="none" strike="noStrike" cap="none">
                <a:solidFill>
                  <a:schemeClr val="lt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imes New Roman"/>
                <a:ea typeface="Times New Roman"/>
                <a:cs typeface="Times New Roman"/>
                <a:sym typeface="Times New Roman"/>
              </a:defRPr>
            </a:lvl9pPr>
          </a:lstStyle>
          <a:p>
            <a:endParaRPr/>
          </a:p>
        </p:txBody>
      </p:sp>
      <p:sp>
        <p:nvSpPr>
          <p:cNvPr id="12" name="Google Shape;12;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3" name="Google Shape;13;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lt1"/>
                </a:solidFill>
                <a:latin typeface="Times New Roman"/>
                <a:ea typeface="Times New Roman"/>
                <a:cs typeface="Times New Roman"/>
                <a:sym typeface="Times New Roman"/>
              </a:defRPr>
            </a:lvl9pPr>
          </a:lstStyle>
          <a:p>
            <a:endParaRPr/>
          </a:p>
        </p:txBody>
      </p:sp>
      <p:sp>
        <p:nvSpPr>
          <p:cNvPr id="14" name="Google Shape;14;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lt1"/>
              </a:buClr>
              <a:buSzPts val="1400"/>
              <a:buFont typeface="Times New Roman"/>
              <a:buNone/>
              <a:defRPr sz="14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2379337" y="642475"/>
            <a:ext cx="4222800" cy="212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400"/>
              <a:buFont typeface="Arial"/>
              <a:buNone/>
            </a:pPr>
            <a:r>
              <a:rPr lang="en-US" sz="4400" b="0" i="0" u="none" strike="noStrike" cap="none">
                <a:solidFill>
                  <a:srgbClr val="FFFF00"/>
                </a:solidFill>
                <a:latin typeface="Arial"/>
                <a:ea typeface="Arial"/>
                <a:cs typeface="Arial"/>
                <a:sym typeface="Arial"/>
              </a:rPr>
              <a:t>Space Weather </a:t>
            </a:r>
            <a:endParaRPr/>
          </a:p>
          <a:p>
            <a:pPr marL="0" marR="0" lvl="0" indent="0" algn="ctr" rtl="0">
              <a:lnSpc>
                <a:spcPct val="100000"/>
              </a:lnSpc>
              <a:spcBef>
                <a:spcPts val="0"/>
              </a:spcBef>
              <a:spcAft>
                <a:spcPts val="0"/>
              </a:spcAft>
              <a:buClr>
                <a:srgbClr val="FFFF00"/>
              </a:buClr>
              <a:buSzPts val="4400"/>
              <a:buFont typeface="Arial"/>
              <a:buNone/>
            </a:pPr>
            <a:r>
              <a:rPr lang="en-US" sz="4400" b="0" i="0" u="none" strike="noStrike" cap="none">
                <a:solidFill>
                  <a:srgbClr val="FFFF00"/>
                </a:solidFill>
                <a:latin typeface="Arial"/>
                <a:ea typeface="Arial"/>
                <a:cs typeface="Arial"/>
                <a:sym typeface="Arial"/>
              </a:rPr>
              <a:t>Basics</a:t>
            </a:r>
            <a:endParaRPr/>
          </a:p>
          <a:p>
            <a:pPr marL="0" marR="0" lvl="0" indent="0" algn="ctr" rtl="0">
              <a:lnSpc>
                <a:spcPct val="100000"/>
              </a:lnSpc>
              <a:spcBef>
                <a:spcPts val="0"/>
              </a:spcBef>
              <a:spcAft>
                <a:spcPts val="0"/>
              </a:spcAft>
              <a:buClr>
                <a:srgbClr val="FFFF00"/>
              </a:buClr>
              <a:buSzPts val="4400"/>
              <a:buFont typeface="Comic Sans MS"/>
              <a:buNone/>
            </a:pPr>
            <a:r>
              <a:rPr lang="en-US" sz="4400" b="0" i="0" u="none" strike="noStrike" cap="none">
                <a:solidFill>
                  <a:srgbClr val="FFFF00"/>
                </a:solidFill>
                <a:latin typeface="Comic Sans MS"/>
                <a:ea typeface="Comic Sans MS"/>
                <a:cs typeface="Comic Sans MS"/>
                <a:sym typeface="Comic Sans MS"/>
              </a:rPr>
              <a:t>           </a:t>
            </a:r>
            <a:endParaRPr/>
          </a:p>
        </p:txBody>
      </p:sp>
      <p:pic>
        <p:nvPicPr>
          <p:cNvPr id="89" name="Google Shape;89;p1"/>
          <p:cNvPicPr preferRelativeResize="0"/>
          <p:nvPr/>
        </p:nvPicPr>
        <p:blipFill rotWithShape="1">
          <a:blip r:embed="rId3">
            <a:alphaModFix/>
          </a:blip>
          <a:srcRect/>
          <a:stretch/>
        </p:blipFill>
        <p:spPr>
          <a:xfrm>
            <a:off x="152400" y="2008187"/>
            <a:ext cx="3048000" cy="20320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5791200" y="1825625"/>
            <a:ext cx="2971800" cy="2225675"/>
          </a:xfrm>
          <a:prstGeom prst="rect">
            <a:avLst/>
          </a:prstGeom>
          <a:noFill/>
          <a:ln>
            <a:noFill/>
          </a:ln>
        </p:spPr>
      </p:pic>
      <p:sp>
        <p:nvSpPr>
          <p:cNvPr id="91" name="Google Shape;91;p1"/>
          <p:cNvSpPr txBox="1"/>
          <p:nvPr/>
        </p:nvSpPr>
        <p:spPr>
          <a:xfrm>
            <a:off x="3124200" y="4760912"/>
            <a:ext cx="2535300" cy="104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2400"/>
              <a:buFont typeface="Times New Roman"/>
              <a:buNone/>
            </a:pPr>
            <a:r>
              <a:rPr lang="en-US" sz="2400" b="0" i="0" u="none" strike="noStrike" cap="none">
                <a:solidFill>
                  <a:srgbClr val="FFFF00"/>
                </a:solidFill>
                <a:latin typeface="Times New Roman"/>
                <a:ea typeface="Times New Roman"/>
                <a:cs typeface="Times New Roman"/>
                <a:sym typeface="Times New Roman"/>
              </a:rPr>
              <a:t>Dr. Sten Odenwald</a:t>
            </a:r>
            <a:endParaRPr/>
          </a:p>
          <a:p>
            <a:pPr marL="0" marR="0" lvl="0" indent="0" algn="ctr" rtl="0">
              <a:lnSpc>
                <a:spcPct val="100000"/>
              </a:lnSpc>
              <a:spcBef>
                <a:spcPts val="0"/>
              </a:spcBef>
              <a:spcAft>
                <a:spcPts val="0"/>
              </a:spcAft>
              <a:buClr>
                <a:srgbClr val="FFFF00"/>
              </a:buClr>
              <a:buSzPts val="2400"/>
              <a:buFont typeface="Times New Roman"/>
              <a:buNone/>
            </a:pPr>
            <a:r>
              <a:rPr lang="en-US" sz="2400">
                <a:solidFill>
                  <a:srgbClr val="FFFF00"/>
                </a:solidFill>
                <a:latin typeface="Times New Roman"/>
                <a:ea typeface="Times New Roman"/>
                <a:cs typeface="Times New Roman"/>
                <a:sym typeface="Times New Roman"/>
              </a:rPr>
              <a:t>NASA HEAT</a:t>
            </a:r>
            <a:endParaRPr/>
          </a:p>
          <a:p>
            <a:pPr marL="0" marR="0" lvl="0" indent="0" algn="ctr" rtl="0">
              <a:lnSpc>
                <a:spcPct val="100000"/>
              </a:lnSpc>
              <a:spcBef>
                <a:spcPts val="0"/>
              </a:spcBef>
              <a:spcAft>
                <a:spcPts val="0"/>
              </a:spcAft>
              <a:buClr>
                <a:srgbClr val="FFFF00"/>
              </a:buClr>
              <a:buSzPts val="2400"/>
              <a:buFont typeface="Times New Roman"/>
              <a:buNone/>
            </a:pPr>
            <a:endParaRPr/>
          </a:p>
        </p:txBody>
      </p:sp>
      <p:pic>
        <p:nvPicPr>
          <p:cNvPr id="92" name="Google Shape;92;p1"/>
          <p:cNvPicPr preferRelativeResize="0"/>
          <p:nvPr/>
        </p:nvPicPr>
        <p:blipFill>
          <a:blip r:embed="rId5">
            <a:alphaModFix/>
          </a:blip>
          <a:stretch>
            <a:fillRect/>
          </a:stretch>
        </p:blipFill>
        <p:spPr>
          <a:xfrm>
            <a:off x="7837875" y="5763800"/>
            <a:ext cx="1181100" cy="100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0"/>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55" name="Google Shape;155;p10"/>
          <p:cNvPicPr preferRelativeResize="0"/>
          <p:nvPr/>
        </p:nvPicPr>
        <p:blipFill>
          <a:blip r:embed="rId4">
            <a:alphaModFix/>
          </a:blip>
          <a:stretch>
            <a:fillRect/>
          </a:stretch>
        </p:blipFill>
        <p:spPr>
          <a:xfrm>
            <a:off x="7858625" y="5773000"/>
            <a:ext cx="1181100" cy="100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1"/>
          <p:cNvPicPr preferRelativeResize="0"/>
          <p:nvPr/>
        </p:nvPicPr>
        <p:blipFill rotWithShape="1">
          <a:blip r:embed="rId3">
            <a:alphaModFix/>
          </a:blip>
          <a:srcRect/>
          <a:stretch/>
        </p:blipFill>
        <p:spPr>
          <a:xfrm>
            <a:off x="685800" y="512762"/>
            <a:ext cx="8001001" cy="6002336"/>
          </a:xfrm>
          <a:prstGeom prst="rect">
            <a:avLst/>
          </a:prstGeom>
          <a:noFill/>
          <a:ln>
            <a:noFill/>
          </a:ln>
        </p:spPr>
      </p:pic>
      <p:pic>
        <p:nvPicPr>
          <p:cNvPr id="162" name="Google Shape;162;p11"/>
          <p:cNvPicPr preferRelativeResize="0"/>
          <p:nvPr/>
        </p:nvPicPr>
        <p:blipFill>
          <a:blip r:embed="rId4">
            <a:alphaModFix/>
          </a:blip>
          <a:stretch>
            <a:fillRect/>
          </a:stretch>
        </p:blipFill>
        <p:spPr>
          <a:xfrm>
            <a:off x="7886425" y="5745200"/>
            <a:ext cx="1181100" cy="100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p:nvPr/>
        </p:nvSpPr>
        <p:spPr>
          <a:xfrm>
            <a:off x="2971800" y="228600"/>
            <a:ext cx="5225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Sunspots</a:t>
            </a:r>
            <a:endParaRPr/>
          </a:p>
        </p:txBody>
      </p:sp>
      <p:pic>
        <p:nvPicPr>
          <p:cNvPr id="169" name="Google Shape;169;p12"/>
          <p:cNvPicPr preferRelativeResize="0"/>
          <p:nvPr/>
        </p:nvPicPr>
        <p:blipFill rotWithShape="1">
          <a:blip r:embed="rId3">
            <a:alphaModFix/>
          </a:blip>
          <a:srcRect/>
          <a:stretch/>
        </p:blipFill>
        <p:spPr>
          <a:xfrm>
            <a:off x="1066800" y="1066800"/>
            <a:ext cx="6400800" cy="5507037"/>
          </a:xfrm>
          <a:prstGeom prst="rect">
            <a:avLst/>
          </a:prstGeom>
          <a:noFill/>
          <a:ln>
            <a:noFill/>
          </a:ln>
        </p:spPr>
      </p:pic>
      <p:pic>
        <p:nvPicPr>
          <p:cNvPr id="170" name="Google Shape;170;p12"/>
          <p:cNvPicPr preferRelativeResize="0"/>
          <p:nvPr/>
        </p:nvPicPr>
        <p:blipFill>
          <a:blip r:embed="rId4">
            <a:alphaModFix/>
          </a:blip>
          <a:stretch>
            <a:fillRect/>
          </a:stretch>
        </p:blipFill>
        <p:spPr>
          <a:xfrm>
            <a:off x="7870125" y="5738850"/>
            <a:ext cx="1181100" cy="1009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177" name="Google Shape;177;p13"/>
          <p:cNvSpPr txBox="1"/>
          <p:nvPr/>
        </p:nvSpPr>
        <p:spPr>
          <a:xfrm>
            <a:off x="2971800" y="228600"/>
            <a:ext cx="380047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Sunspot Cycle 25</a:t>
            </a:r>
            <a:endParaRPr/>
          </a:p>
        </p:txBody>
      </p:sp>
      <p:pic>
        <p:nvPicPr>
          <p:cNvPr id="178" name="Google Shape;178;p13"/>
          <p:cNvPicPr preferRelativeResize="0"/>
          <p:nvPr/>
        </p:nvPicPr>
        <p:blipFill rotWithShape="1">
          <a:blip r:embed="rId3">
            <a:alphaModFix/>
          </a:blip>
          <a:srcRect/>
          <a:stretch/>
        </p:blipFill>
        <p:spPr>
          <a:xfrm>
            <a:off x="1643062" y="1143000"/>
            <a:ext cx="5857875" cy="4892675"/>
          </a:xfrm>
          <a:prstGeom prst="rect">
            <a:avLst/>
          </a:prstGeom>
          <a:noFill/>
          <a:ln>
            <a:noFill/>
          </a:ln>
        </p:spPr>
      </p:pic>
      <p:pic>
        <p:nvPicPr>
          <p:cNvPr id="179" name="Google Shape;179;p13"/>
          <p:cNvPicPr preferRelativeResize="0"/>
          <p:nvPr/>
        </p:nvPicPr>
        <p:blipFill>
          <a:blip r:embed="rId4">
            <a:alphaModFix/>
          </a:blip>
          <a:stretch>
            <a:fillRect/>
          </a:stretch>
        </p:blipFill>
        <p:spPr>
          <a:xfrm>
            <a:off x="7903487" y="5752750"/>
            <a:ext cx="1181100" cy="100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4"/>
          <p:cNvSpPr txBox="1"/>
          <p:nvPr/>
        </p:nvSpPr>
        <p:spPr>
          <a:xfrm>
            <a:off x="1417725" y="337750"/>
            <a:ext cx="6473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Magnetic Reconnection</a:t>
            </a:r>
            <a:endParaRPr/>
          </a:p>
        </p:txBody>
      </p:sp>
      <p:pic>
        <p:nvPicPr>
          <p:cNvPr id="186" name="Google Shape;186;p14"/>
          <p:cNvPicPr preferRelativeResize="0"/>
          <p:nvPr/>
        </p:nvPicPr>
        <p:blipFill rotWithShape="1">
          <a:blip r:embed="rId3">
            <a:alphaModFix/>
          </a:blip>
          <a:srcRect/>
          <a:stretch/>
        </p:blipFill>
        <p:spPr>
          <a:xfrm>
            <a:off x="381000" y="2362200"/>
            <a:ext cx="3619500" cy="2628900"/>
          </a:xfrm>
          <a:prstGeom prst="rect">
            <a:avLst/>
          </a:prstGeom>
          <a:noFill/>
          <a:ln>
            <a:noFill/>
          </a:ln>
        </p:spPr>
      </p:pic>
      <p:pic>
        <p:nvPicPr>
          <p:cNvPr id="187" name="Google Shape;187;p14"/>
          <p:cNvPicPr preferRelativeResize="0"/>
          <p:nvPr/>
        </p:nvPicPr>
        <p:blipFill rotWithShape="1">
          <a:blip r:embed="rId4">
            <a:alphaModFix/>
          </a:blip>
          <a:srcRect/>
          <a:stretch/>
        </p:blipFill>
        <p:spPr>
          <a:xfrm>
            <a:off x="5562600" y="1371600"/>
            <a:ext cx="2219325" cy="1746250"/>
          </a:xfrm>
          <a:prstGeom prst="rect">
            <a:avLst/>
          </a:prstGeom>
          <a:noFill/>
          <a:ln>
            <a:noFill/>
          </a:ln>
        </p:spPr>
      </p:pic>
      <p:pic>
        <p:nvPicPr>
          <p:cNvPr id="188" name="Google Shape;188;p14"/>
          <p:cNvPicPr preferRelativeResize="0"/>
          <p:nvPr/>
        </p:nvPicPr>
        <p:blipFill rotWithShape="1">
          <a:blip r:embed="rId5">
            <a:alphaModFix/>
          </a:blip>
          <a:srcRect/>
          <a:stretch/>
        </p:blipFill>
        <p:spPr>
          <a:xfrm>
            <a:off x="5257800" y="3505200"/>
            <a:ext cx="2857500" cy="2876550"/>
          </a:xfrm>
          <a:prstGeom prst="rect">
            <a:avLst/>
          </a:prstGeom>
          <a:noFill/>
          <a:ln>
            <a:noFill/>
          </a:ln>
        </p:spPr>
      </p:pic>
      <p:pic>
        <p:nvPicPr>
          <p:cNvPr id="189" name="Google Shape;189;p14"/>
          <p:cNvPicPr preferRelativeResize="0"/>
          <p:nvPr/>
        </p:nvPicPr>
        <p:blipFill>
          <a:blip r:embed="rId6">
            <a:alphaModFix/>
          </a:blip>
          <a:stretch>
            <a:fillRect/>
          </a:stretch>
        </p:blipFill>
        <p:spPr>
          <a:xfrm>
            <a:off x="7962900" y="5848350"/>
            <a:ext cx="1181100" cy="1009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p:nvPr/>
        </p:nvSpPr>
        <p:spPr>
          <a:xfrm>
            <a:off x="441325" y="6284912"/>
            <a:ext cx="382746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  January 9, 2023</a:t>
            </a:r>
            <a:endParaRPr/>
          </a:p>
        </p:txBody>
      </p:sp>
      <p:sp>
        <p:nvSpPr>
          <p:cNvPr id="196" name="Google Shape;196;p15"/>
          <p:cNvSpPr txBox="1"/>
          <p:nvPr/>
        </p:nvSpPr>
        <p:spPr>
          <a:xfrm>
            <a:off x="3276600" y="228600"/>
            <a:ext cx="2647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Solar Flares</a:t>
            </a:r>
            <a:endParaRPr/>
          </a:p>
        </p:txBody>
      </p:sp>
      <p:pic>
        <p:nvPicPr>
          <p:cNvPr id="197" name="Google Shape;197;p15"/>
          <p:cNvPicPr preferRelativeResize="0"/>
          <p:nvPr/>
        </p:nvPicPr>
        <p:blipFill rotWithShape="1">
          <a:blip r:embed="rId3">
            <a:alphaModFix/>
          </a:blip>
          <a:srcRect/>
          <a:stretch/>
        </p:blipFill>
        <p:spPr>
          <a:xfrm>
            <a:off x="914400" y="1025525"/>
            <a:ext cx="7496175" cy="4806950"/>
          </a:xfrm>
          <a:prstGeom prst="rect">
            <a:avLst/>
          </a:prstGeom>
          <a:noFill/>
          <a:ln>
            <a:noFill/>
          </a:ln>
        </p:spPr>
      </p:pic>
      <p:pic>
        <p:nvPicPr>
          <p:cNvPr id="198" name="Google Shape;198;p15"/>
          <p:cNvPicPr preferRelativeResize="0"/>
          <p:nvPr/>
        </p:nvPicPr>
        <p:blipFill>
          <a:blip r:embed="rId4">
            <a:alphaModFix/>
          </a:blip>
          <a:stretch>
            <a:fillRect/>
          </a:stretch>
        </p:blipFill>
        <p:spPr>
          <a:xfrm>
            <a:off x="8043925" y="5906100"/>
            <a:ext cx="1000275" cy="855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p:nvPr/>
        </p:nvSpPr>
        <p:spPr>
          <a:xfrm>
            <a:off x="441325" y="6284912"/>
            <a:ext cx="4206875"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SDO  April 21-23, 2011 </a:t>
            </a:r>
            <a:endParaRPr/>
          </a:p>
        </p:txBody>
      </p:sp>
      <p:sp>
        <p:nvSpPr>
          <p:cNvPr id="204" name="Google Shape;204;p16"/>
          <p:cNvSpPr txBox="1"/>
          <p:nvPr/>
        </p:nvSpPr>
        <p:spPr>
          <a:xfrm>
            <a:off x="3276600" y="228600"/>
            <a:ext cx="2647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Solar Flares</a:t>
            </a:r>
            <a:endParaRPr/>
          </a:p>
        </p:txBody>
      </p:sp>
      <p:pic>
        <p:nvPicPr>
          <p:cNvPr id="205" name="Google Shape;205;p16"/>
          <p:cNvPicPr preferRelativeResize="0"/>
          <p:nvPr/>
        </p:nvPicPr>
        <p:blipFill rotWithShape="1">
          <a:blip r:embed="rId3">
            <a:alphaModFix/>
          </a:blip>
          <a:srcRect/>
          <a:stretch/>
        </p:blipFill>
        <p:spPr>
          <a:xfrm>
            <a:off x="2133600" y="990600"/>
            <a:ext cx="4876800" cy="4876800"/>
          </a:xfrm>
          <a:prstGeom prst="rect">
            <a:avLst/>
          </a:prstGeom>
          <a:noFill/>
          <a:ln>
            <a:noFill/>
          </a:ln>
        </p:spPr>
      </p:pic>
      <p:pic>
        <p:nvPicPr>
          <p:cNvPr id="206" name="Google Shape;206;p16"/>
          <p:cNvPicPr preferRelativeResize="0"/>
          <p:nvPr/>
        </p:nvPicPr>
        <p:blipFill>
          <a:blip r:embed="rId4">
            <a:alphaModFix/>
          </a:blip>
          <a:stretch>
            <a:fillRect/>
          </a:stretch>
        </p:blipFill>
        <p:spPr>
          <a:xfrm>
            <a:off x="7885425" y="5780550"/>
            <a:ext cx="1181100" cy="1009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7"/>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213" name="Google Shape;213;p17"/>
          <p:cNvSpPr txBox="1"/>
          <p:nvPr/>
        </p:nvSpPr>
        <p:spPr>
          <a:xfrm>
            <a:off x="2133600" y="228600"/>
            <a:ext cx="566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Coronal Mass Ejections</a:t>
            </a:r>
            <a:endParaRPr/>
          </a:p>
        </p:txBody>
      </p:sp>
      <p:pic>
        <p:nvPicPr>
          <p:cNvPr id="214" name="Google Shape;214;p17"/>
          <p:cNvPicPr preferRelativeResize="0"/>
          <p:nvPr/>
        </p:nvPicPr>
        <p:blipFill rotWithShape="1">
          <a:blip r:embed="rId3">
            <a:alphaModFix/>
          </a:blip>
          <a:srcRect/>
          <a:stretch/>
        </p:blipFill>
        <p:spPr>
          <a:xfrm>
            <a:off x="2057400" y="914400"/>
            <a:ext cx="5181600" cy="5154612"/>
          </a:xfrm>
          <a:prstGeom prst="rect">
            <a:avLst/>
          </a:prstGeom>
          <a:noFill/>
          <a:ln>
            <a:noFill/>
          </a:ln>
        </p:spPr>
      </p:pic>
      <p:pic>
        <p:nvPicPr>
          <p:cNvPr id="215" name="Google Shape;215;p17"/>
          <p:cNvPicPr preferRelativeResize="0"/>
          <p:nvPr/>
        </p:nvPicPr>
        <p:blipFill>
          <a:blip r:embed="rId4">
            <a:alphaModFix/>
          </a:blip>
          <a:stretch>
            <a:fillRect/>
          </a:stretch>
        </p:blipFill>
        <p:spPr>
          <a:xfrm>
            <a:off x="7905575" y="5752750"/>
            <a:ext cx="1181100" cy="100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8"/>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222" name="Google Shape;222;p18"/>
          <p:cNvSpPr txBox="1"/>
          <p:nvPr/>
        </p:nvSpPr>
        <p:spPr>
          <a:xfrm>
            <a:off x="3200400" y="228600"/>
            <a:ext cx="24193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Solar Wind</a:t>
            </a:r>
            <a:endParaRPr/>
          </a:p>
        </p:txBody>
      </p:sp>
      <p:pic>
        <p:nvPicPr>
          <p:cNvPr id="223" name="Google Shape;223;p18"/>
          <p:cNvPicPr preferRelativeResize="0"/>
          <p:nvPr/>
        </p:nvPicPr>
        <p:blipFill rotWithShape="1">
          <a:blip r:embed="rId3">
            <a:alphaModFix/>
          </a:blip>
          <a:srcRect/>
          <a:stretch/>
        </p:blipFill>
        <p:spPr>
          <a:xfrm>
            <a:off x="609600" y="1905000"/>
            <a:ext cx="3133725" cy="3149600"/>
          </a:xfrm>
          <a:prstGeom prst="rect">
            <a:avLst/>
          </a:prstGeom>
          <a:noFill/>
          <a:ln>
            <a:noFill/>
          </a:ln>
        </p:spPr>
      </p:pic>
      <p:pic>
        <p:nvPicPr>
          <p:cNvPr id="224" name="Google Shape;224;p18"/>
          <p:cNvPicPr preferRelativeResize="0"/>
          <p:nvPr/>
        </p:nvPicPr>
        <p:blipFill rotWithShape="1">
          <a:blip r:embed="rId4">
            <a:alphaModFix/>
          </a:blip>
          <a:srcRect/>
          <a:stretch/>
        </p:blipFill>
        <p:spPr>
          <a:xfrm>
            <a:off x="4191000" y="1676400"/>
            <a:ext cx="4657725" cy="3635375"/>
          </a:xfrm>
          <a:prstGeom prst="rect">
            <a:avLst/>
          </a:prstGeom>
          <a:noFill/>
          <a:ln>
            <a:noFill/>
          </a:ln>
        </p:spPr>
      </p:pic>
      <p:pic>
        <p:nvPicPr>
          <p:cNvPr id="225" name="Google Shape;225;p18"/>
          <p:cNvPicPr preferRelativeResize="0"/>
          <p:nvPr/>
        </p:nvPicPr>
        <p:blipFill>
          <a:blip r:embed="rId5">
            <a:alphaModFix/>
          </a:blip>
          <a:stretch>
            <a:fillRect/>
          </a:stretch>
        </p:blipFill>
        <p:spPr>
          <a:xfrm>
            <a:off x="7793725" y="5700400"/>
            <a:ext cx="1181100" cy="1009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9"/>
          <p:cNvPicPr preferRelativeResize="0"/>
          <p:nvPr/>
        </p:nvPicPr>
        <p:blipFill rotWithShape="1">
          <a:blip r:embed="rId3">
            <a:alphaModFix/>
          </a:blip>
          <a:srcRect/>
          <a:stretch/>
        </p:blipFill>
        <p:spPr>
          <a:xfrm>
            <a:off x="685800" y="1676400"/>
            <a:ext cx="2743200" cy="2743200"/>
          </a:xfrm>
          <a:prstGeom prst="rect">
            <a:avLst/>
          </a:prstGeom>
          <a:noFill/>
          <a:ln>
            <a:noFill/>
          </a:ln>
        </p:spPr>
      </p:pic>
      <p:pic>
        <p:nvPicPr>
          <p:cNvPr id="232" name="Google Shape;232;p19"/>
          <p:cNvPicPr preferRelativeResize="0"/>
          <p:nvPr/>
        </p:nvPicPr>
        <p:blipFill rotWithShape="1">
          <a:blip r:embed="rId4">
            <a:alphaModFix/>
          </a:blip>
          <a:srcRect/>
          <a:stretch/>
        </p:blipFill>
        <p:spPr>
          <a:xfrm>
            <a:off x="3962400" y="914400"/>
            <a:ext cx="4876800" cy="4600575"/>
          </a:xfrm>
          <a:prstGeom prst="rect">
            <a:avLst/>
          </a:prstGeom>
          <a:noFill/>
          <a:ln>
            <a:noFill/>
          </a:ln>
        </p:spPr>
      </p:pic>
      <p:sp>
        <p:nvSpPr>
          <p:cNvPr id="233" name="Google Shape;233;p19"/>
          <p:cNvSpPr txBox="1"/>
          <p:nvPr/>
        </p:nvSpPr>
        <p:spPr>
          <a:xfrm>
            <a:off x="441325" y="6284912"/>
            <a:ext cx="32956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B. Jackson (UCLA)</a:t>
            </a:r>
            <a:endParaRPr/>
          </a:p>
        </p:txBody>
      </p:sp>
      <p:pic>
        <p:nvPicPr>
          <p:cNvPr id="234" name="Google Shape;234;p19"/>
          <p:cNvPicPr preferRelativeResize="0"/>
          <p:nvPr/>
        </p:nvPicPr>
        <p:blipFill>
          <a:blip r:embed="rId5">
            <a:alphaModFix/>
          </a:blip>
          <a:stretch>
            <a:fillRect/>
          </a:stretch>
        </p:blipFill>
        <p:spPr>
          <a:xfrm>
            <a:off x="7837250" y="5739325"/>
            <a:ext cx="1181100" cy="100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2133600" y="1828800"/>
            <a:ext cx="4748212" cy="4032250"/>
          </a:xfrm>
          <a:prstGeom prst="rect">
            <a:avLst/>
          </a:prstGeom>
          <a:noFill/>
          <a:ln>
            <a:noFill/>
          </a:ln>
        </p:spPr>
        <p:txBody>
          <a:bodyPr spcFirstLastPara="1" wrap="square" lIns="91425" tIns="45700" rIns="91425" bIns="45700" anchor="t" anchorCtr="0">
            <a:spAutoFit/>
          </a:bodyPr>
          <a:lstStyle/>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Solar Flares</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Coronal Mass Ejections</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Solar Proton Events</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Solar Wind</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Geomagnetic Storms</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Van Allen Belts</a:t>
            </a:r>
            <a:endParaRPr/>
          </a:p>
          <a:p>
            <a:pPr marL="0" marR="0" lvl="0" indent="-203200" algn="l" rtl="0">
              <a:lnSpc>
                <a:spcPct val="100000"/>
              </a:lnSpc>
              <a:spcBef>
                <a:spcPts val="0"/>
              </a:spcBef>
              <a:spcAft>
                <a:spcPts val="0"/>
              </a:spcAft>
              <a:buClr>
                <a:srgbClr val="FFFF00"/>
              </a:buClr>
              <a:buSzPts val="3200"/>
              <a:buFont typeface="Arial"/>
              <a:buChar char="•"/>
            </a:pPr>
            <a:r>
              <a:rPr lang="en-US" sz="3200" b="0" i="0" u="none" strike="noStrike" cap="none">
                <a:solidFill>
                  <a:srgbClr val="FFFF00"/>
                </a:solidFill>
                <a:latin typeface="Arial"/>
                <a:ea typeface="Arial"/>
                <a:cs typeface="Arial"/>
                <a:sym typeface="Arial"/>
              </a:rPr>
              <a:t> Cosmic Rays</a:t>
            </a:r>
            <a:endParaRPr/>
          </a:p>
          <a:p>
            <a:pPr marL="0" marR="0" lvl="0" indent="0" algn="l" rtl="0">
              <a:lnSpc>
                <a:spcPct val="100000"/>
              </a:lnSpc>
              <a:spcBef>
                <a:spcPts val="0"/>
              </a:spcBef>
              <a:spcAft>
                <a:spcPts val="0"/>
              </a:spcAft>
              <a:buNone/>
            </a:pPr>
            <a:endParaRPr sz="3200" b="0" i="0" u="none">
              <a:solidFill>
                <a:srgbClr val="FFFF00"/>
              </a:solidFill>
              <a:latin typeface="Arial"/>
              <a:ea typeface="Arial"/>
              <a:cs typeface="Arial"/>
              <a:sym typeface="Arial"/>
            </a:endParaRPr>
          </a:p>
        </p:txBody>
      </p:sp>
      <p:sp>
        <p:nvSpPr>
          <p:cNvPr id="98" name="Google Shape;98;p2"/>
          <p:cNvSpPr txBox="1"/>
          <p:nvPr/>
        </p:nvSpPr>
        <p:spPr>
          <a:xfrm>
            <a:off x="1371600" y="609600"/>
            <a:ext cx="675005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Times New Roman"/>
              <a:buNone/>
            </a:pPr>
            <a:r>
              <a:rPr lang="en-US" sz="3600" b="0" i="0" u="none">
                <a:solidFill>
                  <a:srgbClr val="FFFF00"/>
                </a:solidFill>
                <a:latin typeface="Times New Roman"/>
                <a:ea typeface="Times New Roman"/>
                <a:cs typeface="Times New Roman"/>
                <a:sym typeface="Times New Roman"/>
              </a:rPr>
              <a:t>Basic components to space weather</a:t>
            </a:r>
            <a:endParaRPr/>
          </a:p>
        </p:txBody>
      </p:sp>
      <p:pic>
        <p:nvPicPr>
          <p:cNvPr id="99" name="Google Shape;99;p2"/>
          <p:cNvPicPr preferRelativeResize="0"/>
          <p:nvPr/>
        </p:nvPicPr>
        <p:blipFill>
          <a:blip r:embed="rId3">
            <a:alphaModFix/>
          </a:blip>
          <a:stretch>
            <a:fillRect/>
          </a:stretch>
        </p:blipFill>
        <p:spPr>
          <a:xfrm>
            <a:off x="7716762" y="5611737"/>
            <a:ext cx="1181100" cy="1009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241" name="Google Shape;241;p20"/>
          <p:cNvSpPr txBox="1"/>
          <p:nvPr/>
        </p:nvSpPr>
        <p:spPr>
          <a:xfrm>
            <a:off x="3200400" y="228600"/>
            <a:ext cx="3332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Heliopause</a:t>
            </a:r>
            <a:endParaRPr/>
          </a:p>
        </p:txBody>
      </p:sp>
      <p:pic>
        <p:nvPicPr>
          <p:cNvPr id="242" name="Google Shape;242;p20"/>
          <p:cNvPicPr preferRelativeResize="0"/>
          <p:nvPr/>
        </p:nvPicPr>
        <p:blipFill rotWithShape="1">
          <a:blip r:embed="rId3">
            <a:alphaModFix/>
          </a:blip>
          <a:srcRect/>
          <a:stretch/>
        </p:blipFill>
        <p:spPr>
          <a:xfrm>
            <a:off x="1752600" y="1233487"/>
            <a:ext cx="6096000" cy="4706937"/>
          </a:xfrm>
          <a:prstGeom prst="rect">
            <a:avLst/>
          </a:prstGeom>
          <a:noFill/>
          <a:ln>
            <a:noFill/>
          </a:ln>
        </p:spPr>
      </p:pic>
      <p:pic>
        <p:nvPicPr>
          <p:cNvPr id="243" name="Google Shape;243;p20"/>
          <p:cNvPicPr preferRelativeResize="0"/>
          <p:nvPr/>
        </p:nvPicPr>
        <p:blipFill>
          <a:blip r:embed="rId4">
            <a:alphaModFix/>
          </a:blip>
          <a:stretch>
            <a:fillRect/>
          </a:stretch>
        </p:blipFill>
        <p:spPr>
          <a:xfrm>
            <a:off x="7848600" y="5724975"/>
            <a:ext cx="1181100" cy="1009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p:nvPr/>
        </p:nvSpPr>
        <p:spPr>
          <a:xfrm>
            <a:off x="2514600" y="228600"/>
            <a:ext cx="5154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Geomagnetic Field</a:t>
            </a:r>
            <a:endParaRPr/>
          </a:p>
        </p:txBody>
      </p:sp>
      <p:pic>
        <p:nvPicPr>
          <p:cNvPr id="250" name="Google Shape;250;p21"/>
          <p:cNvPicPr preferRelativeResize="0"/>
          <p:nvPr/>
        </p:nvPicPr>
        <p:blipFill rotWithShape="1">
          <a:blip r:embed="rId3">
            <a:alphaModFix/>
          </a:blip>
          <a:srcRect/>
          <a:stretch/>
        </p:blipFill>
        <p:spPr>
          <a:xfrm>
            <a:off x="1828800" y="1171575"/>
            <a:ext cx="5029200" cy="4752975"/>
          </a:xfrm>
          <a:prstGeom prst="rect">
            <a:avLst/>
          </a:prstGeom>
          <a:noFill/>
          <a:ln>
            <a:noFill/>
          </a:ln>
        </p:spPr>
      </p:pic>
      <p:pic>
        <p:nvPicPr>
          <p:cNvPr id="251" name="Google Shape;251;p21"/>
          <p:cNvPicPr preferRelativeResize="0"/>
          <p:nvPr/>
        </p:nvPicPr>
        <p:blipFill>
          <a:blip r:embed="rId4">
            <a:alphaModFix/>
          </a:blip>
          <a:stretch>
            <a:fillRect/>
          </a:stretch>
        </p:blipFill>
        <p:spPr>
          <a:xfrm>
            <a:off x="7885875" y="5738850"/>
            <a:ext cx="1181100" cy="1009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22"/>
          <p:cNvPicPr preferRelativeResize="0"/>
          <p:nvPr/>
        </p:nvPicPr>
        <p:blipFill rotWithShape="1">
          <a:blip r:embed="rId3">
            <a:alphaModFix/>
          </a:blip>
          <a:srcRect/>
          <a:stretch/>
        </p:blipFill>
        <p:spPr>
          <a:xfrm>
            <a:off x="990600" y="688975"/>
            <a:ext cx="7086600" cy="5421312"/>
          </a:xfrm>
          <a:prstGeom prst="rect">
            <a:avLst/>
          </a:prstGeom>
          <a:noFill/>
          <a:ln>
            <a:noFill/>
          </a:ln>
        </p:spPr>
      </p:pic>
      <p:pic>
        <p:nvPicPr>
          <p:cNvPr id="258" name="Google Shape;258;p22"/>
          <p:cNvPicPr preferRelativeResize="0"/>
          <p:nvPr/>
        </p:nvPicPr>
        <p:blipFill>
          <a:blip r:embed="rId4">
            <a:alphaModFix/>
          </a:blip>
          <a:stretch>
            <a:fillRect/>
          </a:stretch>
        </p:blipFill>
        <p:spPr>
          <a:xfrm>
            <a:off x="7962900" y="5759100"/>
            <a:ext cx="1181100" cy="1009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3"/>
          <p:cNvSpPr txBox="1"/>
          <p:nvPr/>
        </p:nvSpPr>
        <p:spPr>
          <a:xfrm>
            <a:off x="2895600" y="228600"/>
            <a:ext cx="3919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Van Allen Belts</a:t>
            </a:r>
            <a:endParaRPr/>
          </a:p>
        </p:txBody>
      </p:sp>
      <p:pic>
        <p:nvPicPr>
          <p:cNvPr id="265" name="Google Shape;265;p23"/>
          <p:cNvPicPr preferRelativeResize="0"/>
          <p:nvPr/>
        </p:nvPicPr>
        <p:blipFill rotWithShape="1">
          <a:blip r:embed="rId3">
            <a:alphaModFix/>
          </a:blip>
          <a:srcRect/>
          <a:stretch/>
        </p:blipFill>
        <p:spPr>
          <a:xfrm>
            <a:off x="1143000" y="1143000"/>
            <a:ext cx="6781800" cy="4725987"/>
          </a:xfrm>
          <a:prstGeom prst="rect">
            <a:avLst/>
          </a:prstGeom>
          <a:noFill/>
          <a:ln>
            <a:noFill/>
          </a:ln>
        </p:spPr>
      </p:pic>
      <p:pic>
        <p:nvPicPr>
          <p:cNvPr id="266" name="Google Shape;266;p23"/>
          <p:cNvPicPr preferRelativeResize="0"/>
          <p:nvPr/>
        </p:nvPicPr>
        <p:blipFill>
          <a:blip r:embed="rId4">
            <a:alphaModFix/>
          </a:blip>
          <a:stretch>
            <a:fillRect/>
          </a:stretch>
        </p:blipFill>
        <p:spPr>
          <a:xfrm>
            <a:off x="7924800" y="5781422"/>
            <a:ext cx="1108475" cy="9475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4"/>
          <p:cNvSpPr txBox="1"/>
          <p:nvPr/>
        </p:nvSpPr>
        <p:spPr>
          <a:xfrm>
            <a:off x="2895600" y="228600"/>
            <a:ext cx="4419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Van Allen Belts</a:t>
            </a:r>
            <a:endParaRPr/>
          </a:p>
        </p:txBody>
      </p:sp>
      <p:pic>
        <p:nvPicPr>
          <p:cNvPr id="272" name="Google Shape;272;p24"/>
          <p:cNvPicPr preferRelativeResize="0"/>
          <p:nvPr/>
        </p:nvPicPr>
        <p:blipFill rotWithShape="1">
          <a:blip r:embed="rId3">
            <a:alphaModFix/>
          </a:blip>
          <a:srcRect/>
          <a:stretch/>
        </p:blipFill>
        <p:spPr>
          <a:xfrm>
            <a:off x="1295400" y="1600200"/>
            <a:ext cx="6019800" cy="4441825"/>
          </a:xfrm>
          <a:prstGeom prst="rect">
            <a:avLst/>
          </a:prstGeom>
          <a:noFill/>
          <a:ln>
            <a:noFill/>
          </a:ln>
        </p:spPr>
      </p:pic>
      <p:pic>
        <p:nvPicPr>
          <p:cNvPr id="273" name="Google Shape;273;p24"/>
          <p:cNvPicPr preferRelativeResize="0"/>
          <p:nvPr/>
        </p:nvPicPr>
        <p:blipFill>
          <a:blip r:embed="rId4">
            <a:alphaModFix/>
          </a:blip>
          <a:stretch>
            <a:fillRect/>
          </a:stretch>
        </p:blipFill>
        <p:spPr>
          <a:xfrm>
            <a:off x="7962900" y="5711050"/>
            <a:ext cx="1181100" cy="1009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pic>
        <p:nvPicPr>
          <p:cNvPr id="280" name="Google Shape;280;p25"/>
          <p:cNvPicPr preferRelativeResize="0"/>
          <p:nvPr/>
        </p:nvPicPr>
        <p:blipFill rotWithShape="1">
          <a:blip r:embed="rId3">
            <a:alphaModFix/>
          </a:blip>
          <a:srcRect/>
          <a:stretch/>
        </p:blipFill>
        <p:spPr>
          <a:xfrm>
            <a:off x="1905000" y="533400"/>
            <a:ext cx="5181600" cy="1928812"/>
          </a:xfrm>
          <a:prstGeom prst="rect">
            <a:avLst/>
          </a:prstGeom>
          <a:noFill/>
          <a:ln>
            <a:noFill/>
          </a:ln>
        </p:spPr>
      </p:pic>
      <p:pic>
        <p:nvPicPr>
          <p:cNvPr id="281" name="Google Shape;281;p25"/>
          <p:cNvPicPr preferRelativeResize="0"/>
          <p:nvPr/>
        </p:nvPicPr>
        <p:blipFill rotWithShape="1">
          <a:blip r:embed="rId4">
            <a:alphaModFix/>
          </a:blip>
          <a:srcRect/>
          <a:stretch/>
        </p:blipFill>
        <p:spPr>
          <a:xfrm>
            <a:off x="1600200" y="2819400"/>
            <a:ext cx="5562600" cy="2938462"/>
          </a:xfrm>
          <a:prstGeom prst="rect">
            <a:avLst/>
          </a:prstGeom>
          <a:noFill/>
          <a:ln>
            <a:noFill/>
          </a:ln>
        </p:spPr>
      </p:pic>
      <p:pic>
        <p:nvPicPr>
          <p:cNvPr id="282" name="Google Shape;282;p25"/>
          <p:cNvPicPr preferRelativeResize="0"/>
          <p:nvPr/>
        </p:nvPicPr>
        <p:blipFill>
          <a:blip r:embed="rId5">
            <a:alphaModFix/>
          </a:blip>
          <a:stretch>
            <a:fillRect/>
          </a:stretch>
        </p:blipFill>
        <p:spPr>
          <a:xfrm>
            <a:off x="7871075" y="5757850"/>
            <a:ext cx="1181100" cy="1009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6"/>
          <p:cNvSpPr txBox="1"/>
          <p:nvPr/>
        </p:nvSpPr>
        <p:spPr>
          <a:xfrm>
            <a:off x="746125" y="6284912"/>
            <a:ext cx="20383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IMAGE</a:t>
            </a:r>
            <a:endParaRPr/>
          </a:p>
        </p:txBody>
      </p:sp>
      <p:pic>
        <p:nvPicPr>
          <p:cNvPr id="289" name="Google Shape;289;p26"/>
          <p:cNvPicPr preferRelativeResize="0"/>
          <p:nvPr/>
        </p:nvPicPr>
        <p:blipFill rotWithShape="1">
          <a:blip r:embed="rId3">
            <a:alphaModFix/>
          </a:blip>
          <a:srcRect/>
          <a:stretch/>
        </p:blipFill>
        <p:spPr>
          <a:xfrm>
            <a:off x="2133600" y="990600"/>
            <a:ext cx="4876800" cy="4876800"/>
          </a:xfrm>
          <a:prstGeom prst="rect">
            <a:avLst/>
          </a:prstGeom>
          <a:noFill/>
          <a:ln>
            <a:noFill/>
          </a:ln>
        </p:spPr>
      </p:pic>
      <p:pic>
        <p:nvPicPr>
          <p:cNvPr id="290" name="Google Shape;290;p26"/>
          <p:cNvPicPr preferRelativeResize="0"/>
          <p:nvPr/>
        </p:nvPicPr>
        <p:blipFill>
          <a:blip r:embed="rId4">
            <a:alphaModFix/>
          </a:blip>
          <a:stretch>
            <a:fillRect/>
          </a:stretch>
        </p:blipFill>
        <p:spPr>
          <a:xfrm>
            <a:off x="7857650" y="5738875"/>
            <a:ext cx="1181100" cy="1009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27"/>
          <p:cNvPicPr preferRelativeResize="0"/>
          <p:nvPr/>
        </p:nvPicPr>
        <p:blipFill rotWithShape="1">
          <a:blip r:embed="rId3">
            <a:alphaModFix/>
          </a:blip>
          <a:srcRect/>
          <a:stretch/>
        </p:blipFill>
        <p:spPr>
          <a:xfrm>
            <a:off x="1447800" y="762000"/>
            <a:ext cx="6019800" cy="5262562"/>
          </a:xfrm>
          <a:prstGeom prst="rect">
            <a:avLst/>
          </a:prstGeom>
          <a:noFill/>
          <a:ln>
            <a:noFill/>
          </a:ln>
        </p:spPr>
      </p:pic>
      <p:sp>
        <p:nvSpPr>
          <p:cNvPr id="297" name="Google Shape;297;p27"/>
          <p:cNvSpPr txBox="1"/>
          <p:nvPr/>
        </p:nvSpPr>
        <p:spPr>
          <a:xfrm>
            <a:off x="746125" y="6284912"/>
            <a:ext cx="1962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DMSP</a:t>
            </a:r>
            <a:endParaRPr/>
          </a:p>
        </p:txBody>
      </p:sp>
      <p:pic>
        <p:nvPicPr>
          <p:cNvPr id="298" name="Google Shape;298;p27"/>
          <p:cNvPicPr preferRelativeResize="0"/>
          <p:nvPr/>
        </p:nvPicPr>
        <p:blipFill>
          <a:blip r:embed="rId4">
            <a:alphaModFix/>
          </a:blip>
          <a:stretch>
            <a:fillRect/>
          </a:stretch>
        </p:blipFill>
        <p:spPr>
          <a:xfrm>
            <a:off x="7884050" y="5752750"/>
            <a:ext cx="1181100" cy="1009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8"/>
          <p:cNvPicPr preferRelativeResize="0"/>
          <p:nvPr/>
        </p:nvPicPr>
        <p:blipFill rotWithShape="1">
          <a:blip r:embed="rId3">
            <a:alphaModFix/>
          </a:blip>
          <a:srcRect/>
          <a:stretch/>
        </p:blipFill>
        <p:spPr>
          <a:xfrm>
            <a:off x="740925" y="594800"/>
            <a:ext cx="7467600" cy="4978400"/>
          </a:xfrm>
          <a:prstGeom prst="rect">
            <a:avLst/>
          </a:prstGeom>
          <a:noFill/>
          <a:ln>
            <a:noFill/>
          </a:ln>
        </p:spPr>
      </p:pic>
      <p:pic>
        <p:nvPicPr>
          <p:cNvPr id="305" name="Google Shape;305;p28"/>
          <p:cNvPicPr preferRelativeResize="0"/>
          <p:nvPr/>
        </p:nvPicPr>
        <p:blipFill>
          <a:blip r:embed="rId4">
            <a:alphaModFix/>
          </a:blip>
          <a:stretch>
            <a:fillRect/>
          </a:stretch>
        </p:blipFill>
        <p:spPr>
          <a:xfrm>
            <a:off x="7844700" y="5848350"/>
            <a:ext cx="1181100" cy="1009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txBox="1"/>
          <p:nvPr/>
        </p:nvSpPr>
        <p:spPr>
          <a:xfrm>
            <a:off x="1447800" y="1219200"/>
            <a:ext cx="5715000" cy="4968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April 17, 1882                 	       292</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November 17, 1882          	       304           </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October 31, 1903             	       308</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September 25, 1909        	       329</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May 15, 1921                   	       258</a:t>
            </a:r>
            <a:r>
              <a:rPr lang="en-US" sz="2000" b="0" i="0" u="none">
                <a:solidFill>
                  <a:srgbClr val="FFFF00"/>
                </a:solidFill>
                <a:latin typeface="Arial"/>
                <a:ea typeface="Arial"/>
                <a:cs typeface="Arial"/>
                <a:sym typeface="Arial"/>
              </a:rPr>
              <a:t>	</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January 22, 1938              	       239</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March 25, 1940               	       242         </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July 5, 1941                    	       302</a:t>
            </a:r>
            <a:endParaRPr/>
          </a:p>
          <a:p>
            <a:pPr marL="0" marR="0" lvl="0" indent="0" algn="l" rtl="0">
              <a:lnSpc>
                <a:spcPct val="100000"/>
              </a:lnSpc>
              <a:spcBef>
                <a:spcPts val="0"/>
              </a:spcBef>
              <a:spcAft>
                <a:spcPts val="0"/>
              </a:spcAft>
              <a:buClr>
                <a:srgbClr val="8BE0F1"/>
              </a:buClr>
              <a:buSzPts val="2000"/>
              <a:buFont typeface="Arial"/>
              <a:buNone/>
            </a:pPr>
            <a:r>
              <a:rPr lang="en-US" sz="2000" b="0" i="0" u="none">
                <a:solidFill>
                  <a:srgbClr val="8BE0F1"/>
                </a:solidFill>
                <a:latin typeface="Arial"/>
                <a:ea typeface="Arial"/>
                <a:cs typeface="Arial"/>
                <a:sym typeface="Arial"/>
              </a:rPr>
              <a:t>September 19, 1941        	       349</a:t>
            </a:r>
            <a:endParaRPr/>
          </a:p>
          <a:p>
            <a:pPr marL="0" marR="0" lvl="0" indent="0" algn="l" rtl="0">
              <a:lnSpc>
                <a:spcPct val="100000"/>
              </a:lnSpc>
              <a:spcBef>
                <a:spcPts val="0"/>
              </a:spcBef>
              <a:spcAft>
                <a:spcPts val="0"/>
              </a:spcAft>
              <a:buClr>
                <a:srgbClr val="8BE0F1"/>
              </a:buClr>
              <a:buSzPts val="2000"/>
              <a:buFont typeface="Arial"/>
              <a:buNone/>
            </a:pPr>
            <a:r>
              <a:rPr lang="en-US" sz="2000" b="0" i="0" u="none">
                <a:solidFill>
                  <a:srgbClr val="8BE0F1"/>
                </a:solidFill>
                <a:latin typeface="Arial"/>
                <a:ea typeface="Arial"/>
                <a:cs typeface="Arial"/>
                <a:sym typeface="Arial"/>
              </a:rPr>
              <a:t>March 28, 1946                	       322</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February 11, 1958            	       298               </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July 15, 1959                    	       347              </a:t>
            </a:r>
            <a:endParaRPr/>
          </a:p>
          <a:p>
            <a:pPr marL="0" marR="0" lvl="0" indent="0" algn="l" rtl="0">
              <a:lnSpc>
                <a:spcPct val="100000"/>
              </a:lnSpc>
              <a:spcBef>
                <a:spcPts val="0"/>
              </a:spcBef>
              <a:spcAft>
                <a:spcPts val="0"/>
              </a:spcAft>
              <a:buClr>
                <a:srgbClr val="66FFFF"/>
              </a:buClr>
              <a:buSzPts val="2000"/>
              <a:buFont typeface="Arial"/>
              <a:buNone/>
            </a:pPr>
            <a:r>
              <a:rPr lang="en-US" sz="2000" b="0" i="0" u="none">
                <a:solidFill>
                  <a:srgbClr val="66FFFF"/>
                </a:solidFill>
                <a:latin typeface="Arial"/>
                <a:ea typeface="Arial"/>
                <a:cs typeface="Arial"/>
                <a:sym typeface="Arial"/>
              </a:rPr>
              <a:t>November 13, 1960          	       352</a:t>
            </a:r>
            <a:r>
              <a:rPr lang="en-US" sz="2000" b="0" i="0" u="none">
                <a:solidFill>
                  <a:srgbClr val="FFFF00"/>
                </a:solidFill>
                <a:latin typeface="Arial"/>
                <a:ea typeface="Arial"/>
                <a:cs typeface="Arial"/>
                <a:sym typeface="Arial"/>
              </a:rPr>
              <a:t>               </a:t>
            </a:r>
            <a:endParaRPr/>
          </a:p>
          <a:p>
            <a:pPr marL="0" marR="0" lvl="0" indent="0" algn="l" rtl="0">
              <a:lnSpc>
                <a:spcPct val="100000"/>
              </a:lnSpc>
              <a:spcBef>
                <a:spcPts val="0"/>
              </a:spcBef>
              <a:spcAft>
                <a:spcPts val="0"/>
              </a:spcAft>
              <a:buClr>
                <a:schemeClr val="lt1"/>
              </a:buClr>
              <a:buSzPts val="2000"/>
              <a:buFont typeface="Times New Roman"/>
              <a:buNone/>
            </a:pPr>
            <a:endParaRPr sz="20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March 13, 1989                	       348 </a:t>
            </a:r>
            <a:endParaRPr/>
          </a:p>
          <a:p>
            <a:pPr marL="0" marR="0" lvl="0" indent="0" algn="l" rtl="0">
              <a:lnSpc>
                <a:spcPct val="100000"/>
              </a:lnSpc>
              <a:spcBef>
                <a:spcPts val="0"/>
              </a:spcBef>
              <a:spcAft>
                <a:spcPts val="0"/>
              </a:spcAft>
              <a:buClr>
                <a:srgbClr val="FFFF00"/>
              </a:buClr>
              <a:buSzPts val="2000"/>
              <a:buFont typeface="Arial"/>
              <a:buNone/>
            </a:pPr>
            <a:r>
              <a:rPr lang="en-US" sz="2000" b="0" i="0" u="none">
                <a:solidFill>
                  <a:srgbClr val="FFFF00"/>
                </a:solidFill>
                <a:latin typeface="Arial"/>
                <a:ea typeface="Arial"/>
                <a:cs typeface="Arial"/>
                <a:sym typeface="Arial"/>
              </a:rPr>
              <a:t>October 29, 2003		       298             </a:t>
            </a:r>
            <a:endParaRPr/>
          </a:p>
        </p:txBody>
      </p:sp>
      <p:sp>
        <p:nvSpPr>
          <p:cNvPr id="312" name="Google Shape;312;p29"/>
          <p:cNvSpPr txBox="1"/>
          <p:nvPr/>
        </p:nvSpPr>
        <p:spPr>
          <a:xfrm>
            <a:off x="1600200" y="228600"/>
            <a:ext cx="6449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Famous   Recent  Storms</a:t>
            </a:r>
            <a:endParaRPr/>
          </a:p>
        </p:txBody>
      </p:sp>
      <p:sp>
        <p:nvSpPr>
          <p:cNvPr id="313" name="Google Shape;313;p29"/>
          <p:cNvSpPr txBox="1"/>
          <p:nvPr/>
        </p:nvSpPr>
        <p:spPr>
          <a:xfrm>
            <a:off x="5622925" y="798512"/>
            <a:ext cx="577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AA*</a:t>
            </a:r>
            <a:endParaRPr/>
          </a:p>
        </p:txBody>
      </p:sp>
      <p:pic>
        <p:nvPicPr>
          <p:cNvPr id="314" name="Google Shape;314;p29"/>
          <p:cNvPicPr preferRelativeResize="0"/>
          <p:nvPr/>
        </p:nvPicPr>
        <p:blipFill>
          <a:blip r:embed="rId3">
            <a:alphaModFix/>
          </a:blip>
          <a:stretch>
            <a:fillRect/>
          </a:stretch>
        </p:blipFill>
        <p:spPr>
          <a:xfrm>
            <a:off x="7871050" y="5682875"/>
            <a:ext cx="1181100" cy="1009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1676400" y="533400"/>
            <a:ext cx="5638800" cy="5638800"/>
          </a:xfrm>
          <a:prstGeom prst="rect">
            <a:avLst/>
          </a:prstGeom>
          <a:noFill/>
          <a:ln>
            <a:noFill/>
          </a:ln>
        </p:spPr>
      </p:pic>
      <p:pic>
        <p:nvPicPr>
          <p:cNvPr id="106" name="Google Shape;106;p3"/>
          <p:cNvPicPr preferRelativeResize="0"/>
          <p:nvPr/>
        </p:nvPicPr>
        <p:blipFill>
          <a:blip r:embed="rId4">
            <a:alphaModFix/>
          </a:blip>
          <a:stretch>
            <a:fillRect/>
          </a:stretch>
        </p:blipFill>
        <p:spPr>
          <a:xfrm>
            <a:off x="7842800" y="5641575"/>
            <a:ext cx="1181100" cy="1009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0"/>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321" name="Google Shape;321;p30"/>
          <p:cNvSpPr txBox="1"/>
          <p:nvPr/>
        </p:nvSpPr>
        <p:spPr>
          <a:xfrm>
            <a:off x="2971800" y="381000"/>
            <a:ext cx="28765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Cosmic Rays</a:t>
            </a:r>
            <a:endParaRPr/>
          </a:p>
        </p:txBody>
      </p:sp>
      <p:pic>
        <p:nvPicPr>
          <p:cNvPr id="322" name="Google Shape;322;p30"/>
          <p:cNvPicPr preferRelativeResize="0"/>
          <p:nvPr/>
        </p:nvPicPr>
        <p:blipFill rotWithShape="1">
          <a:blip r:embed="rId3">
            <a:alphaModFix/>
          </a:blip>
          <a:srcRect/>
          <a:stretch/>
        </p:blipFill>
        <p:spPr>
          <a:xfrm>
            <a:off x="914400" y="1219200"/>
            <a:ext cx="6705600" cy="5029200"/>
          </a:xfrm>
          <a:prstGeom prst="rect">
            <a:avLst/>
          </a:prstGeom>
          <a:noFill/>
          <a:ln>
            <a:noFill/>
          </a:ln>
        </p:spPr>
      </p:pic>
      <p:pic>
        <p:nvPicPr>
          <p:cNvPr id="323" name="Google Shape;323;p30"/>
          <p:cNvPicPr preferRelativeResize="0"/>
          <p:nvPr/>
        </p:nvPicPr>
        <p:blipFill>
          <a:blip r:embed="rId4">
            <a:alphaModFix/>
          </a:blip>
          <a:stretch>
            <a:fillRect/>
          </a:stretch>
        </p:blipFill>
        <p:spPr>
          <a:xfrm>
            <a:off x="7869675" y="5752750"/>
            <a:ext cx="1181100" cy="1009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1"/>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330" name="Google Shape;330;p31"/>
          <p:cNvSpPr txBox="1"/>
          <p:nvPr/>
        </p:nvSpPr>
        <p:spPr>
          <a:xfrm>
            <a:off x="2971800" y="381000"/>
            <a:ext cx="28765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Cosmic Rays</a:t>
            </a:r>
            <a:endParaRPr/>
          </a:p>
        </p:txBody>
      </p:sp>
      <p:pic>
        <p:nvPicPr>
          <p:cNvPr id="331" name="Google Shape;331;p31"/>
          <p:cNvPicPr preferRelativeResize="0"/>
          <p:nvPr/>
        </p:nvPicPr>
        <p:blipFill rotWithShape="1">
          <a:blip r:embed="rId3">
            <a:alphaModFix/>
          </a:blip>
          <a:srcRect/>
          <a:stretch/>
        </p:blipFill>
        <p:spPr>
          <a:xfrm>
            <a:off x="2438400" y="1676400"/>
            <a:ext cx="4484687" cy="4495800"/>
          </a:xfrm>
          <a:prstGeom prst="rect">
            <a:avLst/>
          </a:prstGeom>
          <a:noFill/>
          <a:ln>
            <a:noFill/>
          </a:ln>
        </p:spPr>
      </p:pic>
      <p:pic>
        <p:nvPicPr>
          <p:cNvPr id="332" name="Google Shape;332;p31"/>
          <p:cNvPicPr preferRelativeResize="0"/>
          <p:nvPr/>
        </p:nvPicPr>
        <p:blipFill>
          <a:blip r:embed="rId4">
            <a:alphaModFix/>
          </a:blip>
          <a:stretch>
            <a:fillRect/>
          </a:stretch>
        </p:blipFill>
        <p:spPr>
          <a:xfrm>
            <a:off x="7851150" y="5641975"/>
            <a:ext cx="1181100" cy="1009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2"/>
          <p:cNvSpPr txBox="1"/>
          <p:nvPr/>
        </p:nvSpPr>
        <p:spPr>
          <a:xfrm>
            <a:off x="441325" y="6284912"/>
            <a:ext cx="1974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Courtesy - SOHO</a:t>
            </a:r>
            <a:endParaRPr/>
          </a:p>
        </p:txBody>
      </p:sp>
      <p:sp>
        <p:nvSpPr>
          <p:cNvPr id="339" name="Google Shape;339;p32"/>
          <p:cNvSpPr txBox="1"/>
          <p:nvPr/>
        </p:nvSpPr>
        <p:spPr>
          <a:xfrm>
            <a:off x="2971800" y="381000"/>
            <a:ext cx="28765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3600"/>
              <a:buFont typeface="Arial"/>
              <a:buNone/>
            </a:pPr>
            <a:r>
              <a:rPr lang="en-US" sz="3600" b="0" i="0" u="none">
                <a:solidFill>
                  <a:srgbClr val="FFFF00"/>
                </a:solidFill>
                <a:latin typeface="Arial"/>
                <a:ea typeface="Arial"/>
                <a:cs typeface="Arial"/>
                <a:sym typeface="Arial"/>
              </a:rPr>
              <a:t>Cosmic Rays</a:t>
            </a:r>
            <a:endParaRPr/>
          </a:p>
        </p:txBody>
      </p:sp>
      <p:pic>
        <p:nvPicPr>
          <p:cNvPr id="340" name="Google Shape;340;p32"/>
          <p:cNvPicPr preferRelativeResize="0"/>
          <p:nvPr/>
        </p:nvPicPr>
        <p:blipFill rotWithShape="1">
          <a:blip r:embed="rId3">
            <a:alphaModFix/>
          </a:blip>
          <a:srcRect/>
          <a:stretch/>
        </p:blipFill>
        <p:spPr>
          <a:xfrm>
            <a:off x="1828800" y="990600"/>
            <a:ext cx="5486400" cy="5419725"/>
          </a:xfrm>
          <a:prstGeom prst="rect">
            <a:avLst/>
          </a:prstGeom>
          <a:noFill/>
          <a:ln>
            <a:noFill/>
          </a:ln>
        </p:spPr>
      </p:pic>
      <p:pic>
        <p:nvPicPr>
          <p:cNvPr id="341" name="Google Shape;341;p32"/>
          <p:cNvPicPr preferRelativeResize="0"/>
          <p:nvPr/>
        </p:nvPicPr>
        <p:blipFill>
          <a:blip r:embed="rId4">
            <a:alphaModFix/>
          </a:blip>
          <a:stretch>
            <a:fillRect/>
          </a:stretch>
        </p:blipFill>
        <p:spPr>
          <a:xfrm>
            <a:off x="7898375" y="5848350"/>
            <a:ext cx="1181100" cy="10096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3"/>
          <p:cNvSpPr txBox="1"/>
          <p:nvPr/>
        </p:nvSpPr>
        <p:spPr>
          <a:xfrm>
            <a:off x="3048000" y="152400"/>
            <a:ext cx="2638425" cy="519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Space Weather</a:t>
            </a:r>
            <a:endParaRPr/>
          </a:p>
        </p:txBody>
      </p:sp>
      <p:sp>
        <p:nvSpPr>
          <p:cNvPr id="348" name="Google Shape;348;p33"/>
          <p:cNvSpPr txBox="1"/>
          <p:nvPr/>
        </p:nvSpPr>
        <p:spPr>
          <a:xfrm>
            <a:off x="152400" y="1371600"/>
            <a:ext cx="1631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Solar Wind</a:t>
            </a:r>
            <a:endParaRPr/>
          </a:p>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Coronal Holes</a:t>
            </a:r>
            <a:endParaRPr/>
          </a:p>
        </p:txBody>
      </p:sp>
      <p:sp>
        <p:nvSpPr>
          <p:cNvPr id="349" name="Google Shape;349;p33"/>
          <p:cNvSpPr txBox="1"/>
          <p:nvPr/>
        </p:nvSpPr>
        <p:spPr>
          <a:xfrm>
            <a:off x="3962400" y="1295400"/>
            <a:ext cx="14160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Solar Flares</a:t>
            </a:r>
            <a:endParaRPr/>
          </a:p>
        </p:txBody>
      </p:sp>
      <p:sp>
        <p:nvSpPr>
          <p:cNvPr id="350" name="Google Shape;350;p33"/>
          <p:cNvSpPr txBox="1"/>
          <p:nvPr/>
        </p:nvSpPr>
        <p:spPr>
          <a:xfrm>
            <a:off x="6080125" y="1255712"/>
            <a:ext cx="25844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Coronal Mass Ejections</a:t>
            </a:r>
            <a:endParaRPr/>
          </a:p>
        </p:txBody>
      </p:sp>
      <p:sp>
        <p:nvSpPr>
          <p:cNvPr id="351" name="Google Shape;351;p33"/>
          <p:cNvSpPr txBox="1"/>
          <p:nvPr/>
        </p:nvSpPr>
        <p:spPr>
          <a:xfrm>
            <a:off x="2133600" y="1371600"/>
            <a:ext cx="9461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Cosmic</a:t>
            </a:r>
            <a:endParaRPr/>
          </a:p>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Rays</a:t>
            </a:r>
            <a:endParaRPr/>
          </a:p>
        </p:txBody>
      </p:sp>
      <p:sp>
        <p:nvSpPr>
          <p:cNvPr id="352" name="Google Shape;352;p33"/>
          <p:cNvSpPr txBox="1"/>
          <p:nvPr/>
        </p:nvSpPr>
        <p:spPr>
          <a:xfrm>
            <a:off x="5181600" y="609600"/>
            <a:ext cx="1946275"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Arial"/>
              <a:buNone/>
            </a:pPr>
            <a:r>
              <a:rPr lang="en-US" sz="2400" b="0" i="0" u="none">
                <a:solidFill>
                  <a:srgbClr val="FF0000"/>
                </a:solidFill>
                <a:latin typeface="Arial"/>
                <a:ea typeface="Arial"/>
                <a:cs typeface="Arial"/>
                <a:sym typeface="Arial"/>
              </a:rPr>
              <a:t>Solar Storms</a:t>
            </a:r>
            <a:endParaRPr/>
          </a:p>
        </p:txBody>
      </p:sp>
      <p:sp>
        <p:nvSpPr>
          <p:cNvPr id="353" name="Google Shape;353;p33"/>
          <p:cNvSpPr txBox="1"/>
          <p:nvPr/>
        </p:nvSpPr>
        <p:spPr>
          <a:xfrm>
            <a:off x="838200" y="688975"/>
            <a:ext cx="2287587" cy="45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2400"/>
              <a:buFont typeface="Arial"/>
              <a:buNone/>
            </a:pPr>
            <a:r>
              <a:rPr lang="en-US" sz="2400" b="0" i="0" u="none">
                <a:solidFill>
                  <a:srgbClr val="66FFFF"/>
                </a:solidFill>
                <a:latin typeface="Arial"/>
                <a:ea typeface="Arial"/>
                <a:cs typeface="Arial"/>
                <a:sym typeface="Arial"/>
              </a:rPr>
              <a:t>‘Bad Hair Days’</a:t>
            </a:r>
            <a:endParaRPr/>
          </a:p>
        </p:txBody>
      </p:sp>
      <p:sp>
        <p:nvSpPr>
          <p:cNvPr id="354" name="Google Shape;354;p33"/>
          <p:cNvSpPr txBox="1"/>
          <p:nvPr/>
        </p:nvSpPr>
        <p:spPr>
          <a:xfrm>
            <a:off x="6324600" y="4495800"/>
            <a:ext cx="11112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No SPEs</a:t>
            </a:r>
            <a:endParaRPr/>
          </a:p>
        </p:txBody>
      </p:sp>
      <p:sp>
        <p:nvSpPr>
          <p:cNvPr id="355" name="Google Shape;355;p33"/>
          <p:cNvSpPr txBox="1"/>
          <p:nvPr/>
        </p:nvSpPr>
        <p:spPr>
          <a:xfrm>
            <a:off x="7848600" y="4495800"/>
            <a:ext cx="7556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SPEs</a:t>
            </a:r>
            <a:endParaRPr/>
          </a:p>
        </p:txBody>
      </p:sp>
      <p:sp>
        <p:nvSpPr>
          <p:cNvPr id="356" name="Google Shape;356;p33"/>
          <p:cNvSpPr txBox="1"/>
          <p:nvPr/>
        </p:nvSpPr>
        <p:spPr>
          <a:xfrm>
            <a:off x="3429000" y="3657600"/>
            <a:ext cx="1416050" cy="915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Ionosphere</a:t>
            </a:r>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disruption</a:t>
            </a:r>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and Heating</a:t>
            </a:r>
            <a:endParaRPr/>
          </a:p>
        </p:txBody>
      </p:sp>
      <p:sp>
        <p:nvSpPr>
          <p:cNvPr id="357" name="Google Shape;357;p33"/>
          <p:cNvSpPr txBox="1"/>
          <p:nvPr/>
        </p:nvSpPr>
        <p:spPr>
          <a:xfrm>
            <a:off x="3733800" y="2133600"/>
            <a:ext cx="844550" cy="1190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X-rays</a:t>
            </a:r>
            <a:endParaRPr/>
          </a:p>
          <a:p>
            <a:pPr marL="0" marR="0" lvl="0" indent="0" algn="l" rtl="0">
              <a:lnSpc>
                <a:spcPct val="100000"/>
              </a:lnSpc>
              <a:spcBef>
                <a:spcPts val="0"/>
              </a:spcBef>
              <a:spcAft>
                <a:spcPts val="0"/>
              </a:spcAft>
              <a:buClr>
                <a:schemeClr val="lt1"/>
              </a:buClr>
              <a:buSzPts val="1800"/>
              <a:buFont typeface="Times New Roman"/>
              <a:buNone/>
            </a:pP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Times New Roman"/>
              <a:buNone/>
            </a:pP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8 min.</a:t>
            </a:r>
            <a:endParaRPr/>
          </a:p>
        </p:txBody>
      </p:sp>
      <p:sp>
        <p:nvSpPr>
          <p:cNvPr id="358" name="Google Shape;358;p33"/>
          <p:cNvSpPr txBox="1"/>
          <p:nvPr/>
        </p:nvSpPr>
        <p:spPr>
          <a:xfrm>
            <a:off x="4724400" y="2133600"/>
            <a:ext cx="1149350" cy="11906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Energetic</a:t>
            </a:r>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Particles</a:t>
            </a:r>
            <a:endParaRPr/>
          </a:p>
          <a:p>
            <a:pPr marL="0" marR="0" lvl="0" indent="0" algn="l" rtl="0">
              <a:lnSpc>
                <a:spcPct val="100000"/>
              </a:lnSpc>
              <a:spcBef>
                <a:spcPts val="0"/>
              </a:spcBef>
              <a:spcAft>
                <a:spcPts val="0"/>
              </a:spcAft>
              <a:buClr>
                <a:schemeClr val="lt1"/>
              </a:buClr>
              <a:buSzPts val="1800"/>
              <a:buFont typeface="Times New Roman"/>
              <a:buNone/>
            </a:pPr>
            <a:endParaRPr sz="1800" b="0" i="0" u="none">
              <a:solidFill>
                <a:srgbClr val="FFFF00"/>
              </a:solidFill>
              <a:latin typeface="Arial"/>
              <a:ea typeface="Arial"/>
              <a:cs typeface="Arial"/>
              <a:sym typeface="Arial"/>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~1-hr</a:t>
            </a:r>
            <a:endParaRPr/>
          </a:p>
        </p:txBody>
      </p:sp>
      <p:sp>
        <p:nvSpPr>
          <p:cNvPr id="359" name="Google Shape;359;p33"/>
          <p:cNvSpPr txBox="1"/>
          <p:nvPr/>
        </p:nvSpPr>
        <p:spPr>
          <a:xfrm>
            <a:off x="3124200" y="6096000"/>
            <a:ext cx="16700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GPS problems</a:t>
            </a:r>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Satellite drag</a:t>
            </a:r>
            <a:endParaRPr/>
          </a:p>
        </p:txBody>
      </p:sp>
      <p:sp>
        <p:nvSpPr>
          <p:cNvPr id="360" name="Google Shape;360;p33"/>
          <p:cNvSpPr txBox="1"/>
          <p:nvPr/>
        </p:nvSpPr>
        <p:spPr>
          <a:xfrm>
            <a:off x="6324600" y="2133600"/>
            <a:ext cx="26162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Plasma + magnetic field</a:t>
            </a:r>
            <a:endParaRPr/>
          </a:p>
        </p:txBody>
      </p:sp>
      <p:sp>
        <p:nvSpPr>
          <p:cNvPr id="361" name="Google Shape;361;p33"/>
          <p:cNvSpPr txBox="1"/>
          <p:nvPr/>
        </p:nvSpPr>
        <p:spPr>
          <a:xfrm>
            <a:off x="6705600" y="2971800"/>
            <a:ext cx="17716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14-hr to  4 days</a:t>
            </a:r>
            <a:endParaRPr/>
          </a:p>
        </p:txBody>
      </p:sp>
      <p:sp>
        <p:nvSpPr>
          <p:cNvPr id="362" name="Google Shape;362;p33"/>
          <p:cNvSpPr txBox="1"/>
          <p:nvPr/>
        </p:nvSpPr>
        <p:spPr>
          <a:xfrm>
            <a:off x="6400800" y="3733800"/>
            <a:ext cx="25146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Geomagnetic Storms</a:t>
            </a:r>
            <a:endParaRPr/>
          </a:p>
        </p:txBody>
      </p:sp>
      <p:sp>
        <p:nvSpPr>
          <p:cNvPr id="363" name="Google Shape;363;p33"/>
          <p:cNvSpPr txBox="1"/>
          <p:nvPr/>
        </p:nvSpPr>
        <p:spPr>
          <a:xfrm>
            <a:off x="7543800" y="5334000"/>
            <a:ext cx="1250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Satellite</a:t>
            </a:r>
            <a:endParaRPr/>
          </a:p>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Anomalies</a:t>
            </a:r>
            <a:endParaRPr/>
          </a:p>
        </p:txBody>
      </p:sp>
      <p:sp>
        <p:nvSpPr>
          <p:cNvPr id="364" name="Google Shape;364;p33"/>
          <p:cNvSpPr txBox="1"/>
          <p:nvPr/>
        </p:nvSpPr>
        <p:spPr>
          <a:xfrm>
            <a:off x="6477000" y="6248400"/>
            <a:ext cx="23304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Power Grid problems</a:t>
            </a:r>
            <a:endParaRPr/>
          </a:p>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GLEs</a:t>
            </a:r>
            <a:endParaRPr/>
          </a:p>
        </p:txBody>
      </p:sp>
      <p:sp>
        <p:nvSpPr>
          <p:cNvPr id="365" name="Google Shape;365;p33"/>
          <p:cNvSpPr txBox="1"/>
          <p:nvPr/>
        </p:nvSpPr>
        <p:spPr>
          <a:xfrm>
            <a:off x="1828800" y="5334000"/>
            <a:ext cx="1250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Satellite</a:t>
            </a:r>
            <a:endParaRPr/>
          </a:p>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Anomalies</a:t>
            </a:r>
            <a:endParaRPr/>
          </a:p>
        </p:txBody>
      </p:sp>
      <p:sp>
        <p:nvSpPr>
          <p:cNvPr id="366" name="Google Shape;366;p33"/>
          <p:cNvSpPr txBox="1"/>
          <p:nvPr/>
        </p:nvSpPr>
        <p:spPr>
          <a:xfrm>
            <a:off x="4876800" y="5334000"/>
            <a:ext cx="1250950" cy="641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Satellite</a:t>
            </a:r>
            <a:endParaRPr/>
          </a:p>
          <a:p>
            <a:pPr marL="0" marR="0" lvl="0" indent="0" algn="l" rtl="0">
              <a:lnSpc>
                <a:spcPct val="100000"/>
              </a:lnSpc>
              <a:spcBef>
                <a:spcPts val="0"/>
              </a:spcBef>
              <a:spcAft>
                <a:spcPts val="0"/>
              </a:spcAft>
              <a:buClr>
                <a:srgbClr val="FFFF00"/>
              </a:buClr>
              <a:buSzPts val="1800"/>
              <a:buFont typeface="Arial"/>
              <a:buNone/>
            </a:pPr>
            <a:r>
              <a:rPr lang="en-US" sz="1800" b="0" i="0" u="none">
                <a:solidFill>
                  <a:srgbClr val="FFFF00"/>
                </a:solidFill>
                <a:latin typeface="Arial"/>
                <a:ea typeface="Arial"/>
                <a:cs typeface="Arial"/>
                <a:sym typeface="Arial"/>
              </a:rPr>
              <a:t>Anomalies</a:t>
            </a:r>
            <a:endParaRPr/>
          </a:p>
        </p:txBody>
      </p:sp>
      <p:sp>
        <p:nvSpPr>
          <p:cNvPr id="367" name="Google Shape;367;p33"/>
          <p:cNvSpPr txBox="1"/>
          <p:nvPr/>
        </p:nvSpPr>
        <p:spPr>
          <a:xfrm>
            <a:off x="152400" y="3733800"/>
            <a:ext cx="1600200" cy="915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Milder</a:t>
            </a:r>
            <a:endParaRPr/>
          </a:p>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Geomagnetic </a:t>
            </a:r>
            <a:endParaRPr/>
          </a:p>
          <a:p>
            <a:pPr marL="0" marR="0" lvl="0" indent="0" algn="l" rtl="0">
              <a:lnSpc>
                <a:spcPct val="100000"/>
              </a:lnSpc>
              <a:spcBef>
                <a:spcPts val="0"/>
              </a:spcBef>
              <a:spcAft>
                <a:spcPts val="0"/>
              </a:spcAft>
              <a:buClr>
                <a:srgbClr val="66FFFF"/>
              </a:buClr>
              <a:buSzPts val="1800"/>
              <a:buFont typeface="Arial"/>
              <a:buNone/>
            </a:pPr>
            <a:r>
              <a:rPr lang="en-US" sz="1800" b="0" i="0" u="none">
                <a:solidFill>
                  <a:srgbClr val="66FFFF"/>
                </a:solidFill>
                <a:latin typeface="Arial"/>
                <a:ea typeface="Arial"/>
                <a:cs typeface="Arial"/>
                <a:sym typeface="Arial"/>
              </a:rPr>
              <a:t>Storms</a:t>
            </a:r>
            <a:endParaRPr/>
          </a:p>
        </p:txBody>
      </p:sp>
      <p:cxnSp>
        <p:nvCxnSpPr>
          <p:cNvPr id="368" name="Google Shape;368;p33"/>
          <p:cNvCxnSpPr/>
          <p:nvPr/>
        </p:nvCxnSpPr>
        <p:spPr>
          <a:xfrm>
            <a:off x="914400" y="2133600"/>
            <a:ext cx="0" cy="1371600"/>
          </a:xfrm>
          <a:prstGeom prst="straightConnector1">
            <a:avLst/>
          </a:prstGeom>
          <a:noFill/>
          <a:ln w="57150" cap="flat" cmpd="sng">
            <a:solidFill>
              <a:schemeClr val="lt1"/>
            </a:solidFill>
            <a:prstDash val="solid"/>
            <a:miter lim="800000"/>
            <a:headEnd type="none" w="med" len="med"/>
            <a:tailEnd type="triangle" w="med" len="med"/>
          </a:ln>
        </p:spPr>
      </p:cxnSp>
      <p:cxnSp>
        <p:nvCxnSpPr>
          <p:cNvPr id="369" name="Google Shape;369;p33"/>
          <p:cNvCxnSpPr/>
          <p:nvPr/>
        </p:nvCxnSpPr>
        <p:spPr>
          <a:xfrm flipH="1">
            <a:off x="2438400" y="2133600"/>
            <a:ext cx="76200" cy="3048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0" name="Google Shape;370;p33"/>
          <p:cNvCxnSpPr/>
          <p:nvPr/>
        </p:nvCxnSpPr>
        <p:spPr>
          <a:xfrm flipH="1">
            <a:off x="4267200" y="1676400"/>
            <a:ext cx="152400" cy="381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1" name="Google Shape;371;p33"/>
          <p:cNvCxnSpPr/>
          <p:nvPr/>
        </p:nvCxnSpPr>
        <p:spPr>
          <a:xfrm>
            <a:off x="4953000" y="1676400"/>
            <a:ext cx="228600" cy="381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2" name="Google Shape;372;p33"/>
          <p:cNvCxnSpPr/>
          <p:nvPr/>
        </p:nvCxnSpPr>
        <p:spPr>
          <a:xfrm>
            <a:off x="4114800" y="3352800"/>
            <a:ext cx="0" cy="3048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3" name="Google Shape;373;p33"/>
          <p:cNvCxnSpPr/>
          <p:nvPr/>
        </p:nvCxnSpPr>
        <p:spPr>
          <a:xfrm flipH="1">
            <a:off x="3886200" y="4724400"/>
            <a:ext cx="76200" cy="12954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4" name="Google Shape;374;p33"/>
          <p:cNvCxnSpPr/>
          <p:nvPr/>
        </p:nvCxnSpPr>
        <p:spPr>
          <a:xfrm>
            <a:off x="5257800" y="3581400"/>
            <a:ext cx="76200" cy="1524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5" name="Google Shape;375;p33"/>
          <p:cNvCxnSpPr/>
          <p:nvPr/>
        </p:nvCxnSpPr>
        <p:spPr>
          <a:xfrm>
            <a:off x="7162800" y="1676400"/>
            <a:ext cx="152400" cy="381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6" name="Google Shape;376;p33"/>
          <p:cNvCxnSpPr/>
          <p:nvPr/>
        </p:nvCxnSpPr>
        <p:spPr>
          <a:xfrm>
            <a:off x="7467600" y="2514600"/>
            <a:ext cx="0" cy="381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7" name="Google Shape;377;p33"/>
          <p:cNvCxnSpPr/>
          <p:nvPr/>
        </p:nvCxnSpPr>
        <p:spPr>
          <a:xfrm>
            <a:off x="7467600" y="3352800"/>
            <a:ext cx="0" cy="381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8" name="Google Shape;378;p33"/>
          <p:cNvCxnSpPr/>
          <p:nvPr/>
        </p:nvCxnSpPr>
        <p:spPr>
          <a:xfrm flipH="1">
            <a:off x="7010400" y="4191000"/>
            <a:ext cx="152400" cy="304800"/>
          </a:xfrm>
          <a:prstGeom prst="straightConnector1">
            <a:avLst/>
          </a:prstGeom>
          <a:noFill/>
          <a:ln w="57150" cap="flat" cmpd="sng">
            <a:solidFill>
              <a:schemeClr val="lt1"/>
            </a:solidFill>
            <a:prstDash val="solid"/>
            <a:miter lim="800000"/>
            <a:headEnd type="none" w="med" len="med"/>
            <a:tailEnd type="triangle" w="med" len="med"/>
          </a:ln>
        </p:spPr>
      </p:cxnSp>
      <p:cxnSp>
        <p:nvCxnSpPr>
          <p:cNvPr id="379" name="Google Shape;379;p33"/>
          <p:cNvCxnSpPr/>
          <p:nvPr/>
        </p:nvCxnSpPr>
        <p:spPr>
          <a:xfrm>
            <a:off x="7924800" y="4114800"/>
            <a:ext cx="228600" cy="3048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0" name="Google Shape;380;p33"/>
          <p:cNvCxnSpPr/>
          <p:nvPr/>
        </p:nvCxnSpPr>
        <p:spPr>
          <a:xfrm>
            <a:off x="6858000" y="4953000"/>
            <a:ext cx="0" cy="11430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1" name="Google Shape;381;p33"/>
          <p:cNvCxnSpPr/>
          <p:nvPr/>
        </p:nvCxnSpPr>
        <p:spPr>
          <a:xfrm>
            <a:off x="8153400" y="6019800"/>
            <a:ext cx="0" cy="2286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2" name="Google Shape;382;p33"/>
          <p:cNvCxnSpPr/>
          <p:nvPr/>
        </p:nvCxnSpPr>
        <p:spPr>
          <a:xfrm>
            <a:off x="8229600" y="4876800"/>
            <a:ext cx="0" cy="4572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3" name="Google Shape;383;p33"/>
          <p:cNvCxnSpPr/>
          <p:nvPr/>
        </p:nvCxnSpPr>
        <p:spPr>
          <a:xfrm flipH="1">
            <a:off x="5029200" y="1143000"/>
            <a:ext cx="685800" cy="1524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4" name="Google Shape;384;p33"/>
          <p:cNvCxnSpPr/>
          <p:nvPr/>
        </p:nvCxnSpPr>
        <p:spPr>
          <a:xfrm>
            <a:off x="6248400" y="1143000"/>
            <a:ext cx="762000" cy="1524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5" name="Google Shape;385;p33"/>
          <p:cNvCxnSpPr/>
          <p:nvPr/>
        </p:nvCxnSpPr>
        <p:spPr>
          <a:xfrm flipH="1">
            <a:off x="1524000" y="1143000"/>
            <a:ext cx="304800" cy="228600"/>
          </a:xfrm>
          <a:prstGeom prst="straightConnector1">
            <a:avLst/>
          </a:prstGeom>
          <a:noFill/>
          <a:ln w="57150" cap="flat" cmpd="sng">
            <a:solidFill>
              <a:schemeClr val="lt1"/>
            </a:solidFill>
            <a:prstDash val="solid"/>
            <a:miter lim="800000"/>
            <a:headEnd type="none" w="med" len="med"/>
            <a:tailEnd type="triangle" w="med" len="med"/>
          </a:ln>
        </p:spPr>
      </p:cxnSp>
      <p:cxnSp>
        <p:nvCxnSpPr>
          <p:cNvPr id="386" name="Google Shape;386;p33"/>
          <p:cNvCxnSpPr/>
          <p:nvPr/>
        </p:nvCxnSpPr>
        <p:spPr>
          <a:xfrm>
            <a:off x="1905000" y="1143000"/>
            <a:ext cx="381000" cy="228600"/>
          </a:xfrm>
          <a:prstGeom prst="straightConnector1">
            <a:avLst/>
          </a:prstGeom>
          <a:noFill/>
          <a:ln w="57150" cap="flat" cmpd="sng">
            <a:solidFill>
              <a:schemeClr val="lt1"/>
            </a:solidFill>
            <a:prstDash val="solid"/>
            <a:miter lim="800000"/>
            <a:headEnd type="none" w="med" len="med"/>
            <a:tailEnd type="triangle" w="med" len="med"/>
          </a:ln>
        </p:spPr>
      </p:cxnSp>
      <p:pic>
        <p:nvPicPr>
          <p:cNvPr id="387" name="Google Shape;387;p33"/>
          <p:cNvPicPr preferRelativeResize="0"/>
          <p:nvPr/>
        </p:nvPicPr>
        <p:blipFill>
          <a:blip r:embed="rId3">
            <a:alphaModFix/>
          </a:blip>
          <a:stretch>
            <a:fillRect/>
          </a:stretch>
        </p:blipFill>
        <p:spPr>
          <a:xfrm>
            <a:off x="7848600" y="152400"/>
            <a:ext cx="1181100" cy="100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a:stretch/>
        </p:blipFill>
        <p:spPr>
          <a:xfrm>
            <a:off x="1066800" y="533400"/>
            <a:ext cx="6629400" cy="5854700"/>
          </a:xfrm>
          <a:prstGeom prst="rect">
            <a:avLst/>
          </a:prstGeom>
          <a:noFill/>
          <a:ln>
            <a:noFill/>
          </a:ln>
        </p:spPr>
      </p:pic>
      <p:pic>
        <p:nvPicPr>
          <p:cNvPr id="113" name="Google Shape;113;p4"/>
          <p:cNvPicPr preferRelativeResize="0"/>
          <p:nvPr/>
        </p:nvPicPr>
        <p:blipFill>
          <a:blip r:embed="rId4">
            <a:alphaModFix/>
          </a:blip>
          <a:stretch>
            <a:fillRect/>
          </a:stretch>
        </p:blipFill>
        <p:spPr>
          <a:xfrm>
            <a:off x="7848600" y="5752750"/>
            <a:ext cx="1143000" cy="977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5"/>
          <p:cNvPicPr preferRelativeResize="0"/>
          <p:nvPr/>
        </p:nvPicPr>
        <p:blipFill rotWithShape="1">
          <a:blip r:embed="rId3">
            <a:alphaModFix/>
          </a:blip>
          <a:srcRect/>
          <a:stretch/>
        </p:blipFill>
        <p:spPr>
          <a:xfrm>
            <a:off x="304800" y="685800"/>
            <a:ext cx="8562975" cy="5530850"/>
          </a:xfrm>
          <a:prstGeom prst="rect">
            <a:avLst/>
          </a:prstGeom>
          <a:noFill/>
          <a:ln>
            <a:noFill/>
          </a:ln>
        </p:spPr>
      </p:pic>
      <p:pic>
        <p:nvPicPr>
          <p:cNvPr id="120" name="Google Shape;120;p5"/>
          <p:cNvPicPr preferRelativeResize="0"/>
          <p:nvPr/>
        </p:nvPicPr>
        <p:blipFill>
          <a:blip r:embed="rId4">
            <a:alphaModFix/>
          </a:blip>
          <a:stretch>
            <a:fillRect/>
          </a:stretch>
        </p:blipFill>
        <p:spPr>
          <a:xfrm>
            <a:off x="7830825" y="5675700"/>
            <a:ext cx="1181100" cy="100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a:stretch/>
        </p:blipFill>
        <p:spPr>
          <a:xfrm>
            <a:off x="1447800" y="304800"/>
            <a:ext cx="6124575" cy="6124575"/>
          </a:xfrm>
          <a:prstGeom prst="rect">
            <a:avLst/>
          </a:prstGeom>
          <a:noFill/>
          <a:ln>
            <a:noFill/>
          </a:ln>
        </p:spPr>
      </p:pic>
      <p:pic>
        <p:nvPicPr>
          <p:cNvPr id="127" name="Google Shape;127;p6"/>
          <p:cNvPicPr preferRelativeResize="0"/>
          <p:nvPr/>
        </p:nvPicPr>
        <p:blipFill>
          <a:blip r:embed="rId4">
            <a:alphaModFix/>
          </a:blip>
          <a:stretch>
            <a:fillRect/>
          </a:stretch>
        </p:blipFill>
        <p:spPr>
          <a:xfrm>
            <a:off x="7849850" y="5766650"/>
            <a:ext cx="1181100" cy="100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7"/>
          <p:cNvPicPr preferRelativeResize="0"/>
          <p:nvPr/>
        </p:nvPicPr>
        <p:blipFill rotWithShape="1">
          <a:blip r:embed="rId3">
            <a:alphaModFix/>
          </a:blip>
          <a:srcRect/>
          <a:stretch/>
        </p:blipFill>
        <p:spPr>
          <a:xfrm>
            <a:off x="1524000" y="304800"/>
            <a:ext cx="6045200" cy="6286500"/>
          </a:xfrm>
          <a:prstGeom prst="rect">
            <a:avLst/>
          </a:prstGeom>
          <a:noFill/>
          <a:ln>
            <a:noFill/>
          </a:ln>
        </p:spPr>
      </p:pic>
      <p:pic>
        <p:nvPicPr>
          <p:cNvPr id="134" name="Google Shape;134;p7"/>
          <p:cNvPicPr preferRelativeResize="0"/>
          <p:nvPr/>
        </p:nvPicPr>
        <p:blipFill>
          <a:blip r:embed="rId4">
            <a:alphaModFix/>
          </a:blip>
          <a:stretch>
            <a:fillRect/>
          </a:stretch>
        </p:blipFill>
        <p:spPr>
          <a:xfrm>
            <a:off x="7860550" y="5669375"/>
            <a:ext cx="1181100" cy="100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p:cNvPicPr preferRelativeResize="0"/>
          <p:nvPr/>
        </p:nvPicPr>
        <p:blipFill rotWithShape="1">
          <a:blip r:embed="rId3">
            <a:alphaModFix/>
          </a:blip>
          <a:srcRect/>
          <a:stretch/>
        </p:blipFill>
        <p:spPr>
          <a:xfrm>
            <a:off x="1143000" y="1090612"/>
            <a:ext cx="6858000" cy="4676775"/>
          </a:xfrm>
          <a:prstGeom prst="rect">
            <a:avLst/>
          </a:prstGeom>
          <a:noFill/>
          <a:ln>
            <a:noFill/>
          </a:ln>
        </p:spPr>
      </p:pic>
      <p:pic>
        <p:nvPicPr>
          <p:cNvPr id="141" name="Google Shape;141;p8"/>
          <p:cNvPicPr preferRelativeResize="0"/>
          <p:nvPr/>
        </p:nvPicPr>
        <p:blipFill>
          <a:blip r:embed="rId4">
            <a:alphaModFix/>
          </a:blip>
          <a:stretch>
            <a:fillRect/>
          </a:stretch>
        </p:blipFill>
        <p:spPr>
          <a:xfrm>
            <a:off x="8101300" y="5989262"/>
            <a:ext cx="919253" cy="7858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9"/>
          <p:cNvPicPr preferRelativeResize="0"/>
          <p:nvPr/>
        </p:nvPicPr>
        <p:blipFill rotWithShape="1">
          <a:blip r:embed="rId3">
            <a:alphaModFix/>
          </a:blip>
          <a:srcRect/>
          <a:stretch/>
        </p:blipFill>
        <p:spPr>
          <a:xfrm>
            <a:off x="685800" y="230187"/>
            <a:ext cx="7772400" cy="6399212"/>
          </a:xfrm>
          <a:prstGeom prst="rect">
            <a:avLst/>
          </a:prstGeom>
          <a:noFill/>
          <a:ln>
            <a:noFill/>
          </a:ln>
        </p:spPr>
      </p:pic>
      <p:pic>
        <p:nvPicPr>
          <p:cNvPr id="148" name="Google Shape;148;p9"/>
          <p:cNvPicPr preferRelativeResize="0"/>
          <p:nvPr/>
        </p:nvPicPr>
        <p:blipFill>
          <a:blip r:embed="rId4">
            <a:alphaModFix/>
          </a:blip>
          <a:stretch>
            <a:fillRect/>
          </a:stretch>
        </p:blipFill>
        <p:spPr>
          <a:xfrm>
            <a:off x="7858625" y="5745175"/>
            <a:ext cx="1181100" cy="1009650"/>
          </a:xfrm>
          <a:prstGeom prst="rect">
            <a:avLst/>
          </a:prstGeom>
          <a:noFill/>
          <a:ln>
            <a:noFill/>
          </a:ln>
        </p:spPr>
      </p:pic>
    </p:spTree>
  </p:cSld>
  <p:clrMapOvr>
    <a:masterClrMapping/>
  </p:clrMapOvr>
</p:sld>
</file>

<file path=ppt/theme/theme1.xml><?xml version="1.0" encoding="utf-8"?>
<a:theme xmlns:a="http://schemas.openxmlformats.org/drawingml/2006/main" name="Blank Presentation.pot">
  <a:themeElements>
    <a:clrScheme name="">
      <a:dk1>
        <a:srgbClr val="808080"/>
      </a:dk1>
      <a:lt1>
        <a:srgbClr val="FF0000"/>
      </a:lt1>
      <a:dk2>
        <a:srgbClr val="000000"/>
      </a:dk2>
      <a:lt2>
        <a:srgbClr val="FF3300"/>
      </a:lt2>
      <a:accent1>
        <a:srgbClr val="003300"/>
      </a:accent1>
      <a:accent2>
        <a:srgbClr val="3333CC"/>
      </a:accent2>
      <a:accent3>
        <a:srgbClr val="AAAAAA"/>
      </a:accent3>
      <a:accent4>
        <a:srgbClr val="DA0000"/>
      </a:accent4>
      <a:accent5>
        <a:srgbClr val="AAADA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976</Words>
  <Application>Microsoft Macintosh PowerPoint</Application>
  <PresentationFormat>On-screen Show (4:3)</PresentationFormat>
  <Paragraphs>155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Comic Sans MS</vt:lpstr>
      <vt:lpstr>Times New Roman</vt:lpstr>
      <vt:lpstr>Blank Presentation.pot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odenwald</dc:creator>
  <cp:lastModifiedBy>Milotte, Christina  (GSFC-670.0)[ADNET SYSTEMS INC]</cp:lastModifiedBy>
  <cp:revision>1</cp:revision>
  <dcterms:created xsi:type="dcterms:W3CDTF">2002-10-17T13:15:32Z</dcterms:created>
  <dcterms:modified xsi:type="dcterms:W3CDTF">2025-02-24T17:42:02Z</dcterms:modified>
</cp:coreProperties>
</file>