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435" r:id="rId3"/>
    <p:sldId id="458" r:id="rId4"/>
    <p:sldId id="526" r:id="rId5"/>
    <p:sldId id="444" r:id="rId6"/>
    <p:sldId id="462" r:id="rId7"/>
    <p:sldId id="474" r:id="rId8"/>
    <p:sldId id="515" r:id="rId9"/>
    <p:sldId id="478" r:id="rId10"/>
    <p:sldId id="268" r:id="rId11"/>
    <p:sldId id="528" r:id="rId12"/>
    <p:sldId id="527" r:id="rId13"/>
    <p:sldId id="529" r:id="rId14"/>
    <p:sldId id="530" r:id="rId15"/>
    <p:sldId id="531" r:id="rId16"/>
    <p:sldId id="533" r:id="rId17"/>
    <p:sldId id="534" r:id="rId18"/>
    <p:sldId id="536" r:id="rId19"/>
    <p:sldId id="267" r:id="rId20"/>
    <p:sldId id="257" r:id="rId21"/>
    <p:sldId id="258" r:id="rId22"/>
    <p:sldId id="259" r:id="rId23"/>
    <p:sldId id="260" r:id="rId24"/>
    <p:sldId id="261" r:id="rId25"/>
    <p:sldId id="262" r:id="rId26"/>
    <p:sldId id="264" r:id="rId27"/>
    <p:sldId id="265" r:id="rId28"/>
    <p:sldId id="263" r:id="rId29"/>
    <p:sldId id="266" r:id="rId30"/>
    <p:sldId id="53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1D1B-C77A-4D37-A60C-CAD69C0B1C3F}" type="datetimeFigureOut">
              <a:rPr lang="en-US" smtClean="0"/>
              <a:t>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FBF7-72D1-47A6-B44F-F39A49F38CE7}" type="slidenum">
              <a:rPr lang="en-US" smtClean="0"/>
              <a:t>‹#›</a:t>
            </a:fld>
            <a:endParaRPr lang="en-US"/>
          </a:p>
        </p:txBody>
      </p:sp>
    </p:spTree>
    <p:extLst>
      <p:ext uri="{BB962C8B-B14F-4D97-AF65-F5344CB8AC3E}">
        <p14:creationId xmlns:p14="http://schemas.microsoft.com/office/powerpoint/2010/main" val="413725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96F36BE-4105-0012-FB15-5ACB2D328C2F}"/>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6DBE17C2-D66A-B22A-28BC-6B40B7BEB7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sun-earth connection contains many ingredients that are usually referred to as simply aspects of  ‘space weather’</a:t>
            </a:r>
          </a:p>
        </p:txBody>
      </p:sp>
      <p:sp>
        <p:nvSpPr>
          <p:cNvPr id="6148" name="Slide Number Placeholder 3">
            <a:extLst>
              <a:ext uri="{FF2B5EF4-FFF2-40B4-BE49-F238E27FC236}">
                <a16:creationId xmlns:a16="http://schemas.microsoft.com/office/drawing/2014/main" id="{FDB4558B-756E-AACF-33E7-F2A5B6C1D6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4A05F2C-EE31-49F2-AAE7-C13C4FF5C7BB}" type="slidenum">
              <a:rPr lang="en-US" altLang="en-US" sz="1200" smtClean="0"/>
              <a:pPr/>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fields are defined as mathematical vectors in 3-dimensional space. They are represented at each point by an arrow whose length equals the strength of the field and a direction given by the head of the arrow.</a:t>
            </a:r>
          </a:p>
        </p:txBody>
      </p:sp>
      <p:sp>
        <p:nvSpPr>
          <p:cNvPr id="4" name="Slide Number Placeholder 3"/>
          <p:cNvSpPr>
            <a:spLocks noGrp="1"/>
          </p:cNvSpPr>
          <p:nvPr>
            <p:ph type="sldNum" sz="quarter" idx="5"/>
          </p:nvPr>
        </p:nvSpPr>
        <p:spPr/>
        <p:txBody>
          <a:bodyPr/>
          <a:lstStyle/>
          <a:p>
            <a:fld id="{5D61FBF7-72D1-47A6-B44F-F39A49F38CE7}" type="slidenum">
              <a:rPr lang="en-US" smtClean="0"/>
              <a:t>11</a:t>
            </a:fld>
            <a:endParaRPr lang="en-US"/>
          </a:p>
        </p:txBody>
      </p:sp>
    </p:spTree>
    <p:extLst>
      <p:ext uri="{BB962C8B-B14F-4D97-AF65-F5344CB8AC3E}">
        <p14:creationId xmlns:p14="http://schemas.microsoft.com/office/powerpoint/2010/main" val="216757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represent this directed arrow in the usual cartesian coordinate system but where the coordinates align with Earth’s geographic coordinates</a:t>
            </a:r>
          </a:p>
        </p:txBody>
      </p:sp>
      <p:sp>
        <p:nvSpPr>
          <p:cNvPr id="4" name="Slide Number Placeholder 3"/>
          <p:cNvSpPr>
            <a:spLocks noGrp="1"/>
          </p:cNvSpPr>
          <p:nvPr>
            <p:ph type="sldNum" sz="quarter" idx="5"/>
          </p:nvPr>
        </p:nvSpPr>
        <p:spPr/>
        <p:txBody>
          <a:bodyPr/>
          <a:lstStyle/>
          <a:p>
            <a:fld id="{5D61FBF7-72D1-47A6-B44F-F39A49F38CE7}" type="slidenum">
              <a:rPr lang="en-US" smtClean="0"/>
              <a:t>12</a:t>
            </a:fld>
            <a:endParaRPr lang="en-US"/>
          </a:p>
        </p:txBody>
      </p:sp>
    </p:spTree>
    <p:extLst>
      <p:ext uri="{BB962C8B-B14F-4D97-AF65-F5344CB8AC3E}">
        <p14:creationId xmlns:p14="http://schemas.microsoft.com/office/powerpoint/2010/main" val="3141343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X-Y plane at a single geographic point forms the tangent plane at this point, with the third ‘Z’ coordinate aligned with the zenith-nadir axis</a:t>
            </a:r>
          </a:p>
        </p:txBody>
      </p:sp>
      <p:sp>
        <p:nvSpPr>
          <p:cNvPr id="4" name="Slide Number Placeholder 3"/>
          <p:cNvSpPr>
            <a:spLocks noGrp="1"/>
          </p:cNvSpPr>
          <p:nvPr>
            <p:ph type="sldNum" sz="quarter" idx="5"/>
          </p:nvPr>
        </p:nvSpPr>
        <p:spPr/>
        <p:txBody>
          <a:bodyPr/>
          <a:lstStyle/>
          <a:p>
            <a:fld id="{5D61FBF7-72D1-47A6-B44F-F39A49F38CE7}" type="slidenum">
              <a:rPr lang="en-US" smtClean="0"/>
              <a:t>13</a:t>
            </a:fld>
            <a:endParaRPr lang="en-US"/>
          </a:p>
        </p:txBody>
      </p:sp>
    </p:spTree>
    <p:extLst>
      <p:ext uri="{BB962C8B-B14F-4D97-AF65-F5344CB8AC3E}">
        <p14:creationId xmlns:p14="http://schemas.microsoft.com/office/powerpoint/2010/main" val="344540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3-d magnetic vector can be projected onto this tangent plane</a:t>
            </a:r>
          </a:p>
        </p:txBody>
      </p:sp>
      <p:sp>
        <p:nvSpPr>
          <p:cNvPr id="4" name="Slide Number Placeholder 3"/>
          <p:cNvSpPr>
            <a:spLocks noGrp="1"/>
          </p:cNvSpPr>
          <p:nvPr>
            <p:ph type="sldNum" sz="quarter" idx="5"/>
          </p:nvPr>
        </p:nvSpPr>
        <p:spPr/>
        <p:txBody>
          <a:bodyPr/>
          <a:lstStyle/>
          <a:p>
            <a:fld id="{5D61FBF7-72D1-47A6-B44F-F39A49F38CE7}" type="slidenum">
              <a:rPr lang="en-US" smtClean="0"/>
              <a:t>14</a:t>
            </a:fld>
            <a:endParaRPr lang="en-US"/>
          </a:p>
        </p:txBody>
      </p:sp>
    </p:spTree>
    <p:extLst>
      <p:ext uri="{BB962C8B-B14F-4D97-AF65-F5344CB8AC3E}">
        <p14:creationId xmlns:p14="http://schemas.microsoft.com/office/powerpoint/2010/main" val="11715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geometry we can specify all three components to the local magnetic field </a:t>
            </a:r>
          </a:p>
        </p:txBody>
      </p:sp>
      <p:sp>
        <p:nvSpPr>
          <p:cNvPr id="4" name="Slide Number Placeholder 3"/>
          <p:cNvSpPr>
            <a:spLocks noGrp="1"/>
          </p:cNvSpPr>
          <p:nvPr>
            <p:ph type="sldNum" sz="quarter" idx="5"/>
          </p:nvPr>
        </p:nvSpPr>
        <p:spPr/>
        <p:txBody>
          <a:bodyPr/>
          <a:lstStyle/>
          <a:p>
            <a:fld id="{5D61FBF7-72D1-47A6-B44F-F39A49F38CE7}" type="slidenum">
              <a:rPr lang="en-US" smtClean="0"/>
              <a:t>15</a:t>
            </a:fld>
            <a:endParaRPr lang="en-US"/>
          </a:p>
        </p:txBody>
      </p:sp>
    </p:spTree>
    <p:extLst>
      <p:ext uri="{BB962C8B-B14F-4D97-AF65-F5344CB8AC3E}">
        <p14:creationId xmlns:p14="http://schemas.microsoft.com/office/powerpoint/2010/main" val="381330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geometry of this coordinate system defines the three components of the magnetic field using basic trigonometry</a:t>
            </a:r>
          </a:p>
        </p:txBody>
      </p:sp>
      <p:sp>
        <p:nvSpPr>
          <p:cNvPr id="4" name="Slide Number Placeholder 3"/>
          <p:cNvSpPr>
            <a:spLocks noGrp="1"/>
          </p:cNvSpPr>
          <p:nvPr>
            <p:ph type="sldNum" sz="quarter" idx="5"/>
          </p:nvPr>
        </p:nvSpPr>
        <p:spPr/>
        <p:txBody>
          <a:bodyPr/>
          <a:lstStyle/>
          <a:p>
            <a:fld id="{5D61FBF7-72D1-47A6-B44F-F39A49F38CE7}" type="slidenum">
              <a:rPr lang="en-US" smtClean="0"/>
              <a:t>16</a:t>
            </a:fld>
            <a:endParaRPr lang="en-US"/>
          </a:p>
        </p:txBody>
      </p:sp>
    </p:spTree>
    <p:extLst>
      <p:ext uri="{BB962C8B-B14F-4D97-AF65-F5344CB8AC3E}">
        <p14:creationId xmlns:p14="http://schemas.microsoft.com/office/powerpoint/2010/main" val="384025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coordinates can be combined in consistent sets of triplets to define the magnetic components for convenient measurement</a:t>
            </a:r>
          </a:p>
        </p:txBody>
      </p:sp>
      <p:sp>
        <p:nvSpPr>
          <p:cNvPr id="4" name="Slide Number Placeholder 3"/>
          <p:cNvSpPr>
            <a:spLocks noGrp="1"/>
          </p:cNvSpPr>
          <p:nvPr>
            <p:ph type="sldNum" sz="quarter" idx="5"/>
          </p:nvPr>
        </p:nvSpPr>
        <p:spPr/>
        <p:txBody>
          <a:bodyPr/>
          <a:lstStyle/>
          <a:p>
            <a:fld id="{5D61FBF7-72D1-47A6-B44F-F39A49F38CE7}" type="slidenum">
              <a:rPr lang="en-US" smtClean="0"/>
              <a:t>17</a:t>
            </a:fld>
            <a:endParaRPr lang="en-US"/>
          </a:p>
        </p:txBody>
      </p:sp>
    </p:spTree>
    <p:extLst>
      <p:ext uri="{BB962C8B-B14F-4D97-AF65-F5344CB8AC3E}">
        <p14:creationId xmlns:p14="http://schemas.microsoft.com/office/powerpoint/2010/main" val="354355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Compasses used in magnetic navigation on Earth’s surface measure the angle D between geographic North (Y) and the projected direction of the magnetic field in the horizontal tangent plane</a:t>
            </a:r>
          </a:p>
        </p:txBody>
      </p:sp>
      <p:sp>
        <p:nvSpPr>
          <p:cNvPr id="4" name="Slide Number Placeholder 3"/>
          <p:cNvSpPr>
            <a:spLocks noGrp="1"/>
          </p:cNvSpPr>
          <p:nvPr>
            <p:ph type="sldNum" sz="quarter" idx="5"/>
          </p:nvPr>
        </p:nvSpPr>
        <p:spPr/>
        <p:txBody>
          <a:bodyPr/>
          <a:lstStyle/>
          <a:p>
            <a:fld id="{5D61FBF7-72D1-47A6-B44F-F39A49F38CE7}" type="slidenum">
              <a:rPr lang="en-US" smtClean="0"/>
              <a:t>18</a:t>
            </a:fld>
            <a:endParaRPr lang="en-US"/>
          </a:p>
        </p:txBody>
      </p:sp>
    </p:spTree>
    <p:extLst>
      <p:ext uri="{BB962C8B-B14F-4D97-AF65-F5344CB8AC3E}">
        <p14:creationId xmlns:p14="http://schemas.microsoft.com/office/powerpoint/2010/main" val="69678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magnetometers actually measure the strength of each of the three components in units of micro-</a:t>
            </a:r>
            <a:r>
              <a:rPr lang="en-US" dirty="0" err="1"/>
              <a:t>Teslas</a:t>
            </a:r>
            <a:r>
              <a:rPr lang="en-US" dirty="0"/>
              <a:t>, nano-</a:t>
            </a:r>
            <a:r>
              <a:rPr lang="en-US" dirty="0" err="1"/>
              <a:t>Teslas</a:t>
            </a:r>
            <a:r>
              <a:rPr lang="en-US" dirty="0"/>
              <a:t> or gauss</a:t>
            </a:r>
          </a:p>
        </p:txBody>
      </p:sp>
      <p:sp>
        <p:nvSpPr>
          <p:cNvPr id="4" name="Slide Number Placeholder 3"/>
          <p:cNvSpPr>
            <a:spLocks noGrp="1"/>
          </p:cNvSpPr>
          <p:nvPr>
            <p:ph type="sldNum" sz="quarter" idx="5"/>
          </p:nvPr>
        </p:nvSpPr>
        <p:spPr/>
        <p:txBody>
          <a:bodyPr/>
          <a:lstStyle/>
          <a:p>
            <a:fld id="{5D61FBF7-72D1-47A6-B44F-F39A49F38CE7}" type="slidenum">
              <a:rPr lang="en-US" smtClean="0"/>
              <a:t>19</a:t>
            </a:fld>
            <a:endParaRPr lang="en-US"/>
          </a:p>
        </p:txBody>
      </p:sp>
    </p:spTree>
    <p:extLst>
      <p:ext uri="{BB962C8B-B14F-4D97-AF65-F5344CB8AC3E}">
        <p14:creationId xmlns:p14="http://schemas.microsoft.com/office/powerpoint/2010/main" val="55995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build inexpensive magnetometers that will let you track hourly or daily changes in Earth’s magnetic field during ‘magnetic storms’</a:t>
            </a:r>
          </a:p>
        </p:txBody>
      </p:sp>
      <p:sp>
        <p:nvSpPr>
          <p:cNvPr id="4" name="Slide Number Placeholder 3"/>
          <p:cNvSpPr>
            <a:spLocks noGrp="1"/>
          </p:cNvSpPr>
          <p:nvPr>
            <p:ph type="sldNum" sz="quarter" idx="5"/>
          </p:nvPr>
        </p:nvSpPr>
        <p:spPr/>
        <p:txBody>
          <a:bodyPr/>
          <a:lstStyle/>
          <a:p>
            <a:fld id="{5D61FBF7-72D1-47A6-B44F-F39A49F38CE7}" type="slidenum">
              <a:rPr lang="en-US" smtClean="0"/>
              <a:t>20</a:t>
            </a:fld>
            <a:endParaRPr lang="en-US"/>
          </a:p>
        </p:txBody>
      </p:sp>
    </p:spTree>
    <p:extLst>
      <p:ext uri="{BB962C8B-B14F-4D97-AF65-F5344CB8AC3E}">
        <p14:creationId xmlns:p14="http://schemas.microsoft.com/office/powerpoint/2010/main" val="63090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F736145-7C6C-21A8-1E62-9DEB8339219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C364595-2386-734B-A2C2-15303A8FB6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sunspots cycles have been observed wince the 1600s but sometimes they vanish completely for decades like the Maunder Minimum between 1650-1710</a:t>
            </a:r>
          </a:p>
        </p:txBody>
      </p:sp>
      <p:sp>
        <p:nvSpPr>
          <p:cNvPr id="27652" name="Slide Number Placeholder 3">
            <a:extLst>
              <a:ext uri="{FF2B5EF4-FFF2-40B4-BE49-F238E27FC236}">
                <a16:creationId xmlns:a16="http://schemas.microsoft.com/office/drawing/2014/main" id="{957F0251-6DBE-B7D6-743B-C2DA280F8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EAA692-FF3E-4926-B725-D78DAEDC0A9A}" type="slidenum">
              <a:rPr lang="en-US" altLang="en-US" sz="1200" smtClean="0"/>
              <a:pPr/>
              <a:t>3</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 of these is the soda bottle magnetometer, which consists of a suspended magnet and a reflective mirror. As the field direction, D, changes, the magnet will follow the projected H component and with the help of a laser, a reflected spot will move along a distant wall where a meter stick measures the spot displacement.</a:t>
            </a:r>
          </a:p>
        </p:txBody>
      </p:sp>
      <p:sp>
        <p:nvSpPr>
          <p:cNvPr id="4" name="Slide Number Placeholder 3"/>
          <p:cNvSpPr>
            <a:spLocks noGrp="1"/>
          </p:cNvSpPr>
          <p:nvPr>
            <p:ph type="sldNum" sz="quarter" idx="5"/>
          </p:nvPr>
        </p:nvSpPr>
        <p:spPr/>
        <p:txBody>
          <a:bodyPr/>
          <a:lstStyle/>
          <a:p>
            <a:fld id="{5D61FBF7-72D1-47A6-B44F-F39A49F38CE7}" type="slidenum">
              <a:rPr lang="en-US" smtClean="0"/>
              <a:t>21</a:t>
            </a:fld>
            <a:endParaRPr lang="en-US"/>
          </a:p>
        </p:txBody>
      </p:sp>
    </p:spTree>
    <p:extLst>
      <p:ext uri="{BB962C8B-B14F-4D97-AF65-F5344CB8AC3E}">
        <p14:creationId xmlns:p14="http://schemas.microsoft.com/office/powerpoint/2010/main" val="392199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design, a suspended magnet attached to a soda straw will move the tip of the straw across a pair of photocells and shadow them. A simple electrical circuit measures the amount of shadowing and converts this into a measurable electrical signal.</a:t>
            </a:r>
          </a:p>
        </p:txBody>
      </p:sp>
      <p:sp>
        <p:nvSpPr>
          <p:cNvPr id="4" name="Slide Number Placeholder 3"/>
          <p:cNvSpPr>
            <a:spLocks noGrp="1"/>
          </p:cNvSpPr>
          <p:nvPr>
            <p:ph type="sldNum" sz="quarter" idx="5"/>
          </p:nvPr>
        </p:nvSpPr>
        <p:spPr/>
        <p:txBody>
          <a:bodyPr/>
          <a:lstStyle/>
          <a:p>
            <a:fld id="{5D61FBF7-72D1-47A6-B44F-F39A49F38CE7}" type="slidenum">
              <a:rPr lang="en-US" smtClean="0"/>
              <a:t>22</a:t>
            </a:fld>
            <a:endParaRPr lang="en-US"/>
          </a:p>
        </p:txBody>
      </p:sp>
    </p:spTree>
    <p:extLst>
      <p:ext uri="{BB962C8B-B14F-4D97-AF65-F5344CB8AC3E}">
        <p14:creationId xmlns:p14="http://schemas.microsoft.com/office/powerpoint/2010/main" val="24021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design, the tip of a suspended magnet passes across two side-by-side Hall sensors. Their electrical output is measured by a simple electrical circuit and as the value of D changes, the voltage output changes. Simple smartphone apps also use three built-in Hall sensor aligned along each axis to measure Bx, By, Bz directly</a:t>
            </a:r>
          </a:p>
        </p:txBody>
      </p:sp>
      <p:sp>
        <p:nvSpPr>
          <p:cNvPr id="4" name="Slide Number Placeholder 3"/>
          <p:cNvSpPr>
            <a:spLocks noGrp="1"/>
          </p:cNvSpPr>
          <p:nvPr>
            <p:ph type="sldNum" sz="quarter" idx="5"/>
          </p:nvPr>
        </p:nvSpPr>
        <p:spPr/>
        <p:txBody>
          <a:bodyPr/>
          <a:lstStyle/>
          <a:p>
            <a:fld id="{5D61FBF7-72D1-47A6-B44F-F39A49F38CE7}" type="slidenum">
              <a:rPr lang="en-US" smtClean="0"/>
              <a:t>23</a:t>
            </a:fld>
            <a:endParaRPr lang="en-US"/>
          </a:p>
        </p:txBody>
      </p:sp>
    </p:spTree>
    <p:extLst>
      <p:ext uri="{BB962C8B-B14F-4D97-AF65-F5344CB8AC3E}">
        <p14:creationId xmlns:p14="http://schemas.microsoft.com/office/powerpoint/2010/main" val="386296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sensitive magnetometer design uses a $25.00 RM-3100 magnetometer sensor attached to an Arduino microcontroller and is about 50 times more sensitive to magnetic disturbances than the other designs. This system allows tracking of even the weakest magnetic storms and other phenomena.</a:t>
            </a:r>
          </a:p>
        </p:txBody>
      </p:sp>
      <p:sp>
        <p:nvSpPr>
          <p:cNvPr id="4" name="Slide Number Placeholder 3"/>
          <p:cNvSpPr>
            <a:spLocks noGrp="1"/>
          </p:cNvSpPr>
          <p:nvPr>
            <p:ph type="sldNum" sz="quarter" idx="5"/>
          </p:nvPr>
        </p:nvSpPr>
        <p:spPr/>
        <p:txBody>
          <a:bodyPr/>
          <a:lstStyle/>
          <a:p>
            <a:fld id="{5D61FBF7-72D1-47A6-B44F-F39A49F38CE7}" type="slidenum">
              <a:rPr lang="en-US" smtClean="0"/>
              <a:t>24</a:t>
            </a:fld>
            <a:endParaRPr lang="en-US"/>
          </a:p>
        </p:txBody>
      </p:sp>
    </p:spTree>
    <p:extLst>
      <p:ext uri="{BB962C8B-B14F-4D97-AF65-F5344CB8AC3E}">
        <p14:creationId xmlns:p14="http://schemas.microsoft.com/office/powerpoint/2010/main" val="3722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systems can be operated simultaneously to compare their sensitivities and to confirm a geomagnetic event by its simultaneous appearance on different sensors.</a:t>
            </a:r>
          </a:p>
        </p:txBody>
      </p:sp>
      <p:sp>
        <p:nvSpPr>
          <p:cNvPr id="4" name="Slide Number Placeholder 3"/>
          <p:cNvSpPr>
            <a:spLocks noGrp="1"/>
          </p:cNvSpPr>
          <p:nvPr>
            <p:ph type="sldNum" sz="quarter" idx="5"/>
          </p:nvPr>
        </p:nvSpPr>
        <p:spPr/>
        <p:txBody>
          <a:bodyPr/>
          <a:lstStyle/>
          <a:p>
            <a:fld id="{5D61FBF7-72D1-47A6-B44F-F39A49F38CE7}" type="slidenum">
              <a:rPr lang="en-US" smtClean="0"/>
              <a:t>25</a:t>
            </a:fld>
            <a:endParaRPr lang="en-US"/>
          </a:p>
        </p:txBody>
      </p:sp>
    </p:spTree>
    <p:extLst>
      <p:ext uri="{BB962C8B-B14F-4D97-AF65-F5344CB8AC3E}">
        <p14:creationId xmlns:p14="http://schemas.microsoft.com/office/powerpoint/2010/main" val="3634932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day, the sun induces currents in the ionosphere that lead to magnetic variations on the ground. These can be detected with these DIY magnetometers and provide a lively classroom experience every day of the year and not just when space weather events are occurring.</a:t>
            </a:r>
          </a:p>
        </p:txBody>
      </p:sp>
      <p:sp>
        <p:nvSpPr>
          <p:cNvPr id="4" name="Slide Number Placeholder 3"/>
          <p:cNvSpPr>
            <a:spLocks noGrp="1"/>
          </p:cNvSpPr>
          <p:nvPr>
            <p:ph type="sldNum" sz="quarter" idx="5"/>
          </p:nvPr>
        </p:nvSpPr>
        <p:spPr/>
        <p:txBody>
          <a:bodyPr/>
          <a:lstStyle/>
          <a:p>
            <a:fld id="{5D61FBF7-72D1-47A6-B44F-F39A49F38CE7}" type="slidenum">
              <a:rPr lang="en-US" smtClean="0"/>
              <a:t>26</a:t>
            </a:fld>
            <a:endParaRPr lang="en-US"/>
          </a:p>
        </p:txBody>
      </p:sp>
    </p:spTree>
    <p:extLst>
      <p:ext uri="{BB962C8B-B14F-4D97-AF65-F5344CB8AC3E}">
        <p14:creationId xmlns:p14="http://schemas.microsoft.com/office/powerpoint/2010/main" val="3498694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significant geomagnetic storm tracked with the RM/Arduino and photocell systems, and also compared to the data from a nearby professional magnetic observatory in Fredericksburg, Virginia (FRD).</a:t>
            </a:r>
          </a:p>
        </p:txBody>
      </p:sp>
      <p:sp>
        <p:nvSpPr>
          <p:cNvPr id="4" name="Slide Number Placeholder 3"/>
          <p:cNvSpPr>
            <a:spLocks noGrp="1"/>
          </p:cNvSpPr>
          <p:nvPr>
            <p:ph type="sldNum" sz="quarter" idx="5"/>
          </p:nvPr>
        </p:nvSpPr>
        <p:spPr/>
        <p:txBody>
          <a:bodyPr/>
          <a:lstStyle/>
          <a:p>
            <a:fld id="{5D61FBF7-72D1-47A6-B44F-F39A49F38CE7}" type="slidenum">
              <a:rPr lang="en-US" smtClean="0"/>
              <a:t>27</a:t>
            </a:fld>
            <a:endParaRPr lang="en-US"/>
          </a:p>
        </p:txBody>
      </p:sp>
    </p:spTree>
    <p:extLst>
      <p:ext uri="{BB962C8B-B14F-4D97-AF65-F5344CB8AC3E}">
        <p14:creationId xmlns:p14="http://schemas.microsoft.com/office/powerpoint/2010/main" val="1284945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weak geomagnetic storm detected by the RM3100/Arduino system. Many of the details in the magnetic trace follow the FRD data with high accuracy.</a:t>
            </a:r>
          </a:p>
        </p:txBody>
      </p:sp>
      <p:sp>
        <p:nvSpPr>
          <p:cNvPr id="4" name="Slide Number Placeholder 3"/>
          <p:cNvSpPr>
            <a:spLocks noGrp="1"/>
          </p:cNvSpPr>
          <p:nvPr>
            <p:ph type="sldNum" sz="quarter" idx="5"/>
          </p:nvPr>
        </p:nvSpPr>
        <p:spPr/>
        <p:txBody>
          <a:bodyPr/>
          <a:lstStyle/>
          <a:p>
            <a:fld id="{5D61FBF7-72D1-47A6-B44F-F39A49F38CE7}" type="slidenum">
              <a:rPr lang="en-US" smtClean="0"/>
              <a:t>28</a:t>
            </a:fld>
            <a:endParaRPr lang="en-US"/>
          </a:p>
        </p:txBody>
      </p:sp>
    </p:spTree>
    <p:extLst>
      <p:ext uri="{BB962C8B-B14F-4D97-AF65-F5344CB8AC3E}">
        <p14:creationId xmlns:p14="http://schemas.microsoft.com/office/powerpoint/2010/main" val="3809374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severe geomagnetic storm shows aurora were observed as far south as Florida and Texas. Notice all of the very fast variations in the traces between 10:00 and 11:00 UT</a:t>
            </a:r>
          </a:p>
        </p:txBody>
      </p:sp>
      <p:sp>
        <p:nvSpPr>
          <p:cNvPr id="4" name="Slide Number Placeholder 3"/>
          <p:cNvSpPr>
            <a:spLocks noGrp="1"/>
          </p:cNvSpPr>
          <p:nvPr>
            <p:ph type="sldNum" sz="quarter" idx="5"/>
          </p:nvPr>
        </p:nvSpPr>
        <p:spPr/>
        <p:txBody>
          <a:bodyPr/>
          <a:lstStyle/>
          <a:p>
            <a:fld id="{5D61FBF7-72D1-47A6-B44F-F39A49F38CE7}" type="slidenum">
              <a:rPr lang="en-US" smtClean="0"/>
              <a:t>29</a:t>
            </a:fld>
            <a:endParaRPr lang="en-US"/>
          </a:p>
        </p:txBody>
      </p:sp>
    </p:spTree>
    <p:extLst>
      <p:ext uri="{BB962C8B-B14F-4D97-AF65-F5344CB8AC3E}">
        <p14:creationId xmlns:p14="http://schemas.microsoft.com/office/powerpoint/2010/main" val="1993580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building and using these DIY magnetometers, contact Dr. Sten Odenwald or have a look at his many popular writings on the subject</a:t>
            </a:r>
          </a:p>
        </p:txBody>
      </p:sp>
      <p:sp>
        <p:nvSpPr>
          <p:cNvPr id="4" name="Slide Number Placeholder 3"/>
          <p:cNvSpPr>
            <a:spLocks noGrp="1"/>
          </p:cNvSpPr>
          <p:nvPr>
            <p:ph type="sldNum" sz="quarter" idx="5"/>
          </p:nvPr>
        </p:nvSpPr>
        <p:spPr/>
        <p:txBody>
          <a:bodyPr/>
          <a:lstStyle/>
          <a:p>
            <a:fld id="{5D61FBF7-72D1-47A6-B44F-F39A49F38CE7}" type="slidenum">
              <a:rPr lang="en-US" smtClean="0"/>
              <a:t>30</a:t>
            </a:fld>
            <a:endParaRPr lang="en-US"/>
          </a:p>
        </p:txBody>
      </p:sp>
    </p:spTree>
    <p:extLst>
      <p:ext uri="{BB962C8B-B14F-4D97-AF65-F5344CB8AC3E}">
        <p14:creationId xmlns:p14="http://schemas.microsoft.com/office/powerpoint/2010/main" val="4573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7A65B17-4385-59D5-C6EA-23CB8EBDD570}"/>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F32DBF7-4EA4-2AD2-865D-31D980DB50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are currently at the peak of Sunspot Cycle 25 (SC25)</a:t>
            </a:r>
          </a:p>
        </p:txBody>
      </p:sp>
      <p:sp>
        <p:nvSpPr>
          <p:cNvPr id="29700" name="Slide Number Placeholder 3">
            <a:extLst>
              <a:ext uri="{FF2B5EF4-FFF2-40B4-BE49-F238E27FC236}">
                <a16:creationId xmlns:a16="http://schemas.microsoft.com/office/drawing/2014/main" id="{A634B049-C9FE-03EF-0D00-7C39A3CFD9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FD3812-2CF4-4048-AD19-72A0ABE4FDC4}" type="slidenum">
              <a:rPr lang="en-US" altLang="en-US" sz="1200" smtClean="0"/>
              <a:pPr/>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0C060A5-30C0-B09C-741A-B30746177BFF}"/>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0D93469B-5F09-04DC-1DCB-55F0C2495C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Models of this ‘geomagnetic’ field show how it is organized in a complex way because of the charged and magnetic solar wind plasma streaming by</a:t>
            </a:r>
          </a:p>
        </p:txBody>
      </p:sp>
      <p:sp>
        <p:nvSpPr>
          <p:cNvPr id="47108" name="Slide Number Placeholder 3">
            <a:extLst>
              <a:ext uri="{FF2B5EF4-FFF2-40B4-BE49-F238E27FC236}">
                <a16:creationId xmlns:a16="http://schemas.microsoft.com/office/drawing/2014/main" id="{2DC52376-4644-B560-9925-C543E1D911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7CBCB5-2576-4205-80CF-8BABE5177751}"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66F6CC0-927C-DE7B-CF6E-2F72956B73C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7AD5E97-0509-D29C-110D-AC828DB15A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But we all know them from how beautiful they look from the ground</a:t>
            </a:r>
          </a:p>
        </p:txBody>
      </p:sp>
      <p:sp>
        <p:nvSpPr>
          <p:cNvPr id="58372" name="Slide Number Placeholder 3">
            <a:extLst>
              <a:ext uri="{FF2B5EF4-FFF2-40B4-BE49-F238E27FC236}">
                <a16:creationId xmlns:a16="http://schemas.microsoft.com/office/drawing/2014/main" id="{276518E1-C058-7234-C3C4-232658ED61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9AEAC-8466-46AC-B25B-3D650DA2ABBA}" type="slidenum">
              <a:rPr lang="en-US" altLang="en-US" sz="1200" smtClean="0"/>
              <a:pPr/>
              <a:t>6</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74845A3-342B-A7E2-A84D-5AF509612EAB}"/>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EEA05651-B58F-814D-4F21-9012E453AB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summary of the various ways that ‘space weather’ storms can affect our technology</a:t>
            </a:r>
          </a:p>
        </p:txBody>
      </p:sp>
      <p:sp>
        <p:nvSpPr>
          <p:cNvPr id="43012" name="Slide Number Placeholder 3">
            <a:extLst>
              <a:ext uri="{FF2B5EF4-FFF2-40B4-BE49-F238E27FC236}">
                <a16:creationId xmlns:a16="http://schemas.microsoft.com/office/drawing/2014/main" id="{EA17FC79-B4DB-71E0-5FB8-462262EA11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9AB24A1-42EE-4E4F-9FA1-BDA99DC555B7}" type="slidenum">
              <a:rPr lang="en-US" altLang="en-US" sz="1200" smtClean="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58A8588-E6D4-DD1A-6B22-0B4FAE59A69A}"/>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8DB086C4-3D19-24F8-95C5-7CE06AB546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Suring intense solar storms and coronal mass ejection events, Earth’s magnetic field changes in complex ways to create what are called magnetic storms</a:t>
            </a:r>
          </a:p>
        </p:txBody>
      </p:sp>
      <p:sp>
        <p:nvSpPr>
          <p:cNvPr id="52228" name="Slide Number Placeholder 3">
            <a:extLst>
              <a:ext uri="{FF2B5EF4-FFF2-40B4-BE49-F238E27FC236}">
                <a16:creationId xmlns:a16="http://schemas.microsoft.com/office/drawing/2014/main" id="{CE3D7B55-8A3C-E76E-F291-030104BC48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A81CAB-9553-4E0A-A61E-7F5BBA8DDF42}" type="slidenum">
              <a:rPr lang="en-US" altLang="en-US" sz="1200" smtClean="0"/>
              <a:pPr/>
              <a:t>8</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EEF10F9-EA63-E100-7AC1-6BCA870D270F}"/>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4406410A-CF42-FD43-9FF9-914A47E09A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electric power grid is susceptible to geomagnetic storms because many transformers are ‘grounded’ to Earth where currents can flow into them from magnetic storm events</a:t>
            </a:r>
          </a:p>
        </p:txBody>
      </p:sp>
      <p:sp>
        <p:nvSpPr>
          <p:cNvPr id="51204" name="Slide Number Placeholder 3">
            <a:extLst>
              <a:ext uri="{FF2B5EF4-FFF2-40B4-BE49-F238E27FC236}">
                <a16:creationId xmlns:a16="http://schemas.microsoft.com/office/drawing/2014/main" id="{013E1D17-7E72-A31F-59A5-C8305A7077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2BF996-71EC-4405-B94D-BBFB1A496C2E}" type="slidenum">
              <a:rPr lang="en-US" altLang="en-US" sz="1200" smtClean="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portion of Earth’s magnetic field has a dipolar south-north polarity as shown in this satellite map where south is shown in blue and north is shown in red</a:t>
            </a:r>
          </a:p>
        </p:txBody>
      </p:sp>
      <p:sp>
        <p:nvSpPr>
          <p:cNvPr id="4" name="Slide Number Placeholder 3"/>
          <p:cNvSpPr>
            <a:spLocks noGrp="1"/>
          </p:cNvSpPr>
          <p:nvPr>
            <p:ph type="sldNum" sz="quarter" idx="5"/>
          </p:nvPr>
        </p:nvSpPr>
        <p:spPr/>
        <p:txBody>
          <a:bodyPr/>
          <a:lstStyle/>
          <a:p>
            <a:fld id="{5D61FBF7-72D1-47A6-B44F-F39A49F38CE7}" type="slidenum">
              <a:rPr lang="en-US" smtClean="0"/>
              <a:t>10</a:t>
            </a:fld>
            <a:endParaRPr lang="en-US"/>
          </a:p>
        </p:txBody>
      </p:sp>
    </p:spTree>
    <p:extLst>
      <p:ext uri="{BB962C8B-B14F-4D97-AF65-F5344CB8AC3E}">
        <p14:creationId xmlns:p14="http://schemas.microsoft.com/office/powerpoint/2010/main" val="152002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968E1A-DABE-4176-87AE-8998ADE7BDF1}" type="datetimeFigureOut">
              <a:rPr lang="en-US" smtClean="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330963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8E1A-DABE-4176-87AE-8998ADE7BDF1}" type="datetimeFigureOut">
              <a:rPr lang="en-US" smtClean="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266212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8E1A-DABE-4176-87AE-8998ADE7BDF1}" type="datetimeFigureOut">
              <a:rPr lang="en-US" smtClean="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223886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968E1A-DABE-4176-87AE-8998ADE7BDF1}" type="datetimeFigureOut">
              <a:rPr lang="en-US" smtClean="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1060671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968E1A-DABE-4176-87AE-8998ADE7BDF1}" type="datetimeFigureOut">
              <a:rPr lang="en-US" smtClean="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343896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968E1A-DABE-4176-87AE-8998ADE7BDF1}" type="datetimeFigureOut">
              <a:rPr lang="en-US" smtClean="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332404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968E1A-DABE-4176-87AE-8998ADE7BDF1}" type="datetimeFigureOut">
              <a:rPr lang="en-US" smtClean="0"/>
              <a:t>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983228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968E1A-DABE-4176-87AE-8998ADE7BDF1}" type="datetimeFigureOut">
              <a:rPr lang="en-US" smtClean="0"/>
              <a:t>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119942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68E1A-DABE-4176-87AE-8998ADE7BDF1}" type="datetimeFigureOut">
              <a:rPr lang="en-US" smtClean="0"/>
              <a:t>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458066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968E1A-DABE-4176-87AE-8998ADE7BDF1}" type="datetimeFigureOut">
              <a:rPr lang="en-US" smtClean="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304789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968E1A-DABE-4176-87AE-8998ADE7BDF1}" type="datetimeFigureOut">
              <a:rPr lang="en-US" smtClean="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4C199-3AE5-469A-A70D-B73BFE362C21}" type="slidenum">
              <a:rPr lang="en-US" smtClean="0"/>
              <a:t>‹#›</a:t>
            </a:fld>
            <a:endParaRPr lang="en-US"/>
          </a:p>
        </p:txBody>
      </p:sp>
    </p:spTree>
    <p:extLst>
      <p:ext uri="{BB962C8B-B14F-4D97-AF65-F5344CB8AC3E}">
        <p14:creationId xmlns:p14="http://schemas.microsoft.com/office/powerpoint/2010/main" val="174591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68E1A-DABE-4176-87AE-8998ADE7BDF1}" type="datetimeFigureOut">
              <a:rPr lang="en-US" smtClean="0"/>
              <a:t>2/25/25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4C199-3AE5-469A-A70D-B73BFE362C21}" type="slidenum">
              <a:rPr lang="en-US" smtClean="0"/>
              <a:t>‹#›</a:t>
            </a:fld>
            <a:endParaRPr lang="en-US"/>
          </a:p>
        </p:txBody>
      </p:sp>
    </p:spTree>
    <p:extLst>
      <p:ext uri="{BB962C8B-B14F-4D97-AF65-F5344CB8AC3E}">
        <p14:creationId xmlns:p14="http://schemas.microsoft.com/office/powerpoint/2010/main" val="705290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F61904-85EC-9C1B-92A5-29C0CC67D0E1}"/>
              </a:ext>
            </a:extLst>
          </p:cNvPr>
          <p:cNvSpPr txBox="1"/>
          <p:nvPr/>
        </p:nvSpPr>
        <p:spPr>
          <a:xfrm>
            <a:off x="1899552" y="645713"/>
            <a:ext cx="8859990" cy="1938992"/>
          </a:xfrm>
          <a:prstGeom prst="rect">
            <a:avLst/>
          </a:prstGeom>
          <a:noFill/>
        </p:spPr>
        <p:txBody>
          <a:bodyPr wrap="none" rtlCol="0">
            <a:spAutoFit/>
          </a:bodyPr>
          <a:lstStyle/>
          <a:p>
            <a:pPr algn="ctr"/>
            <a:r>
              <a:rPr lang="en-US" sz="6000" dirty="0"/>
              <a:t>DIY    Magnetometers </a:t>
            </a:r>
          </a:p>
          <a:p>
            <a:pPr algn="ctr"/>
            <a:r>
              <a:rPr lang="en-US" sz="6000" dirty="0"/>
              <a:t>for Studying Space Weather</a:t>
            </a:r>
          </a:p>
        </p:txBody>
      </p:sp>
      <p:sp>
        <p:nvSpPr>
          <p:cNvPr id="5" name="TextBox 4">
            <a:extLst>
              <a:ext uri="{FF2B5EF4-FFF2-40B4-BE49-F238E27FC236}">
                <a16:creationId xmlns:a16="http://schemas.microsoft.com/office/drawing/2014/main" id="{6B31D794-FA97-0A02-9BF6-A5CDC6694179}"/>
              </a:ext>
            </a:extLst>
          </p:cNvPr>
          <p:cNvSpPr txBox="1"/>
          <p:nvPr/>
        </p:nvSpPr>
        <p:spPr>
          <a:xfrm>
            <a:off x="4383463" y="3879157"/>
            <a:ext cx="2723181" cy="1569660"/>
          </a:xfrm>
          <a:prstGeom prst="rect">
            <a:avLst/>
          </a:prstGeom>
          <a:noFill/>
        </p:spPr>
        <p:txBody>
          <a:bodyPr wrap="none" rtlCol="0">
            <a:spAutoFit/>
          </a:bodyPr>
          <a:lstStyle/>
          <a:p>
            <a:r>
              <a:rPr lang="en-US" sz="3200" dirty="0"/>
              <a:t>Sten Odenwald</a:t>
            </a:r>
          </a:p>
          <a:p>
            <a:r>
              <a:rPr lang="en-US" sz="3200" dirty="0"/>
              <a:t>NASA HEAT</a:t>
            </a:r>
          </a:p>
          <a:p>
            <a:r>
              <a:rPr lang="en-US" sz="3200" dirty="0"/>
              <a:t>February, 2025</a:t>
            </a:r>
          </a:p>
        </p:txBody>
      </p:sp>
      <p:pic>
        <p:nvPicPr>
          <p:cNvPr id="2" name="Picture 7">
            <a:extLst>
              <a:ext uri="{FF2B5EF4-FFF2-40B4-BE49-F238E27FC236}">
                <a16:creationId xmlns:a16="http://schemas.microsoft.com/office/drawing/2014/main" id="{992B4D25-9C75-8323-41DE-B9C83FCE7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8CF04F8-5156-A4D9-F38F-171A73047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604" y="2644147"/>
            <a:ext cx="4444164" cy="2901873"/>
          </a:xfrm>
          <a:prstGeom prst="rect">
            <a:avLst/>
          </a:prstGeom>
        </p:spPr>
      </p:pic>
      <p:pic>
        <p:nvPicPr>
          <p:cNvPr id="12" name="Picture 11">
            <a:extLst>
              <a:ext uri="{FF2B5EF4-FFF2-40B4-BE49-F238E27FC236}">
                <a16:creationId xmlns:a16="http://schemas.microsoft.com/office/drawing/2014/main" id="{551A0DD6-591D-6F40-FA3C-CBEDBC945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8364" y="3118531"/>
            <a:ext cx="3429000" cy="2571750"/>
          </a:xfrm>
          <a:prstGeom prst="rect">
            <a:avLst/>
          </a:prstGeom>
        </p:spPr>
      </p:pic>
    </p:spTree>
    <p:extLst>
      <p:ext uri="{BB962C8B-B14F-4D97-AF65-F5344CB8AC3E}">
        <p14:creationId xmlns:p14="http://schemas.microsoft.com/office/powerpoint/2010/main" val="106039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706D6-0C88-C064-5704-DE463DA26DAE}"/>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E0E88952-2823-F9EA-2CE0-813836568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1B6D666-95A2-E083-55AC-6F011A5413B8}"/>
              </a:ext>
            </a:extLst>
          </p:cNvPr>
          <p:cNvPicPr>
            <a:picLocks noChangeAspect="1"/>
          </p:cNvPicPr>
          <p:nvPr/>
        </p:nvPicPr>
        <p:blipFill>
          <a:blip r:embed="rId4"/>
          <a:stretch>
            <a:fillRect/>
          </a:stretch>
        </p:blipFill>
        <p:spPr>
          <a:xfrm>
            <a:off x="1725405" y="696550"/>
            <a:ext cx="8364117" cy="4258269"/>
          </a:xfrm>
          <a:prstGeom prst="rect">
            <a:avLst/>
          </a:prstGeom>
        </p:spPr>
      </p:pic>
      <p:sp>
        <p:nvSpPr>
          <p:cNvPr id="7" name="TextBox 6">
            <a:extLst>
              <a:ext uri="{FF2B5EF4-FFF2-40B4-BE49-F238E27FC236}">
                <a16:creationId xmlns:a16="http://schemas.microsoft.com/office/drawing/2014/main" id="{4C08BB80-93C3-384F-62D4-B1E2AC87A132}"/>
              </a:ext>
            </a:extLst>
          </p:cNvPr>
          <p:cNvSpPr txBox="1"/>
          <p:nvPr/>
        </p:nvSpPr>
        <p:spPr>
          <a:xfrm>
            <a:off x="584462" y="6249971"/>
            <a:ext cx="5297604" cy="369332"/>
          </a:xfrm>
          <a:prstGeom prst="rect">
            <a:avLst/>
          </a:prstGeom>
          <a:noFill/>
        </p:spPr>
        <p:txBody>
          <a:bodyPr wrap="none" rtlCol="0">
            <a:spAutoFit/>
          </a:bodyPr>
          <a:lstStyle/>
          <a:p>
            <a:r>
              <a:rPr lang="en-US" dirty="0"/>
              <a:t>Credit: China </a:t>
            </a:r>
            <a:r>
              <a:rPr lang="en-US" dirty="0" err="1"/>
              <a:t>Seismo</a:t>
            </a:r>
            <a:r>
              <a:rPr lang="en-US" dirty="0"/>
              <a:t>-Electromagnetic Satellite Mission</a:t>
            </a:r>
          </a:p>
        </p:txBody>
      </p:sp>
    </p:spTree>
    <p:extLst>
      <p:ext uri="{BB962C8B-B14F-4D97-AF65-F5344CB8AC3E}">
        <p14:creationId xmlns:p14="http://schemas.microsoft.com/office/powerpoint/2010/main" val="379148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36D1-30F7-04FD-3B32-0165B46B9580}"/>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B387C5BF-17F0-B3C0-72C1-144AC1142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05FF49D-B703-FB08-CA7B-72E25DEDBE6D}"/>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1AF53864-E638-6D93-0608-2FD0FE1B623D}"/>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B9CAF4-D0D9-D45A-9A9E-6FF2FCE3C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126" y="788913"/>
            <a:ext cx="3254031" cy="3424868"/>
          </a:xfrm>
          <a:prstGeom prst="rect">
            <a:avLst/>
          </a:prstGeom>
        </p:spPr>
      </p:pic>
      <p:sp>
        <p:nvSpPr>
          <p:cNvPr id="7" name="Oval 6">
            <a:extLst>
              <a:ext uri="{FF2B5EF4-FFF2-40B4-BE49-F238E27FC236}">
                <a16:creationId xmlns:a16="http://schemas.microsoft.com/office/drawing/2014/main" id="{04E57AD1-D6F6-C456-0927-B46049C3D568}"/>
              </a:ext>
            </a:extLst>
          </p:cNvPr>
          <p:cNvSpPr/>
          <p:nvPr/>
        </p:nvSpPr>
        <p:spPr>
          <a:xfrm>
            <a:off x="7841167" y="2392938"/>
            <a:ext cx="197963" cy="216817"/>
          </a:xfrm>
          <a:prstGeom prst="ellipse">
            <a:avLst/>
          </a:prstGeom>
          <a:solidFill>
            <a:schemeClr val="bg1"/>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5AC78A-ACED-2AD7-1133-D8B53A5FAC9A}"/>
              </a:ext>
            </a:extLst>
          </p:cNvPr>
          <p:cNvSpPr txBox="1"/>
          <p:nvPr/>
        </p:nvSpPr>
        <p:spPr>
          <a:xfrm>
            <a:off x="3122166" y="2844225"/>
            <a:ext cx="407484" cy="584775"/>
          </a:xfrm>
          <a:prstGeom prst="rect">
            <a:avLst/>
          </a:prstGeom>
          <a:noFill/>
        </p:spPr>
        <p:txBody>
          <a:bodyPr wrap="none" rtlCol="0">
            <a:spAutoFit/>
          </a:bodyPr>
          <a:lstStyle/>
          <a:p>
            <a:r>
              <a:rPr lang="en-US" sz="3200" dirty="0"/>
              <a:t>B</a:t>
            </a:r>
          </a:p>
        </p:txBody>
      </p:sp>
      <p:sp>
        <p:nvSpPr>
          <p:cNvPr id="11" name="TextBox 10">
            <a:extLst>
              <a:ext uri="{FF2B5EF4-FFF2-40B4-BE49-F238E27FC236}">
                <a16:creationId xmlns:a16="http://schemas.microsoft.com/office/drawing/2014/main" id="{500CE249-7A1B-4C47-426A-88AD5152B5B0}"/>
              </a:ext>
            </a:extLst>
          </p:cNvPr>
          <p:cNvSpPr txBox="1"/>
          <p:nvPr/>
        </p:nvSpPr>
        <p:spPr>
          <a:xfrm>
            <a:off x="6786384" y="4379836"/>
            <a:ext cx="3501215" cy="584775"/>
          </a:xfrm>
          <a:prstGeom prst="rect">
            <a:avLst/>
          </a:prstGeom>
          <a:noFill/>
        </p:spPr>
        <p:txBody>
          <a:bodyPr wrap="none" rtlCol="0">
            <a:spAutoFit/>
          </a:bodyPr>
          <a:lstStyle/>
          <a:p>
            <a:r>
              <a:rPr lang="en-US" sz="3200" dirty="0"/>
              <a:t>3-D map of B vector</a:t>
            </a:r>
          </a:p>
        </p:txBody>
      </p:sp>
      <p:sp>
        <p:nvSpPr>
          <p:cNvPr id="12" name="TextBox 11">
            <a:extLst>
              <a:ext uri="{FF2B5EF4-FFF2-40B4-BE49-F238E27FC236}">
                <a16:creationId xmlns:a16="http://schemas.microsoft.com/office/drawing/2014/main" id="{0B747859-9010-EAF4-1F04-30B02B153FDE}"/>
              </a:ext>
            </a:extLst>
          </p:cNvPr>
          <p:cNvSpPr txBox="1"/>
          <p:nvPr/>
        </p:nvSpPr>
        <p:spPr>
          <a:xfrm>
            <a:off x="1618068" y="4564902"/>
            <a:ext cx="3415679" cy="1077218"/>
          </a:xfrm>
          <a:prstGeom prst="rect">
            <a:avLst/>
          </a:prstGeom>
          <a:noFill/>
        </p:spPr>
        <p:txBody>
          <a:bodyPr wrap="none" rtlCol="0">
            <a:spAutoFit/>
          </a:bodyPr>
          <a:lstStyle/>
          <a:p>
            <a:r>
              <a:rPr lang="en-US" sz="3200" dirty="0"/>
              <a:t>B vector at a single </a:t>
            </a:r>
          </a:p>
          <a:p>
            <a:r>
              <a:rPr lang="en-US" sz="3200" dirty="0"/>
              <a:t>geographic point</a:t>
            </a:r>
          </a:p>
        </p:txBody>
      </p:sp>
    </p:spTree>
    <p:extLst>
      <p:ext uri="{BB962C8B-B14F-4D97-AF65-F5344CB8AC3E}">
        <p14:creationId xmlns:p14="http://schemas.microsoft.com/office/powerpoint/2010/main" val="17614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99E6-2F5A-9A0A-1A1B-DF792B55F738}"/>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88DC8853-CFC9-E43A-EBF3-C28CEC759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2426F504-1638-E785-3958-211A2DADE4D1}"/>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1D98DAD0-F293-F629-8C3D-F3D79A4CE966}"/>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5629157-0001-DC81-0E42-BB8E9825ECBB}"/>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299EB79E-6F97-97FE-E2B6-BC7C2F3DD92C}"/>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252BC183-6DDB-D939-CEB9-CC8925A4DB0B}"/>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3EF691CF-1637-4150-9AB0-88C60361DC39}"/>
              </a:ext>
            </a:extLst>
          </p:cNvPr>
          <p:cNvSpPr txBox="1"/>
          <p:nvPr/>
        </p:nvSpPr>
        <p:spPr>
          <a:xfrm>
            <a:off x="5300276" y="2526068"/>
            <a:ext cx="2395207" cy="584775"/>
          </a:xfrm>
          <a:prstGeom prst="rect">
            <a:avLst/>
          </a:prstGeom>
          <a:noFill/>
        </p:spPr>
        <p:txBody>
          <a:bodyPr wrap="none" rtlCol="0">
            <a:spAutoFit/>
          </a:bodyPr>
          <a:lstStyle/>
          <a:p>
            <a:r>
              <a:rPr lang="en-US" sz="3200" dirty="0"/>
              <a:t>X = east-west</a:t>
            </a:r>
          </a:p>
        </p:txBody>
      </p:sp>
      <p:sp>
        <p:nvSpPr>
          <p:cNvPr id="16" name="TextBox 15">
            <a:extLst>
              <a:ext uri="{FF2B5EF4-FFF2-40B4-BE49-F238E27FC236}">
                <a16:creationId xmlns:a16="http://schemas.microsoft.com/office/drawing/2014/main" id="{0CF3E5DF-9708-9C8F-91B1-0BF94ABEECD8}"/>
              </a:ext>
            </a:extLst>
          </p:cNvPr>
          <p:cNvSpPr txBox="1"/>
          <p:nvPr/>
        </p:nvSpPr>
        <p:spPr>
          <a:xfrm>
            <a:off x="4083914" y="221730"/>
            <a:ext cx="2778325" cy="584775"/>
          </a:xfrm>
          <a:prstGeom prst="rect">
            <a:avLst/>
          </a:prstGeom>
          <a:noFill/>
        </p:spPr>
        <p:txBody>
          <a:bodyPr wrap="none" rtlCol="0">
            <a:spAutoFit/>
          </a:bodyPr>
          <a:lstStyle/>
          <a:p>
            <a:r>
              <a:rPr lang="en-US" sz="3200" dirty="0"/>
              <a:t>Y = north-south</a:t>
            </a:r>
          </a:p>
        </p:txBody>
      </p:sp>
      <p:sp>
        <p:nvSpPr>
          <p:cNvPr id="17" name="TextBox 16">
            <a:extLst>
              <a:ext uri="{FF2B5EF4-FFF2-40B4-BE49-F238E27FC236}">
                <a16:creationId xmlns:a16="http://schemas.microsoft.com/office/drawing/2014/main" id="{49C8222B-07B9-6EA0-B65B-D7E601A01F7F}"/>
              </a:ext>
            </a:extLst>
          </p:cNvPr>
          <p:cNvSpPr txBox="1"/>
          <p:nvPr/>
        </p:nvSpPr>
        <p:spPr>
          <a:xfrm>
            <a:off x="1938415" y="5360856"/>
            <a:ext cx="2781915" cy="584775"/>
          </a:xfrm>
          <a:prstGeom prst="rect">
            <a:avLst/>
          </a:prstGeom>
          <a:noFill/>
        </p:spPr>
        <p:txBody>
          <a:bodyPr wrap="none" rtlCol="0">
            <a:spAutoFit/>
          </a:bodyPr>
          <a:lstStyle/>
          <a:p>
            <a:r>
              <a:rPr lang="en-US" sz="3200" dirty="0"/>
              <a:t>Z = zenith-nadir</a:t>
            </a:r>
          </a:p>
        </p:txBody>
      </p:sp>
      <p:sp>
        <p:nvSpPr>
          <p:cNvPr id="50" name="TextBox 49">
            <a:extLst>
              <a:ext uri="{FF2B5EF4-FFF2-40B4-BE49-F238E27FC236}">
                <a16:creationId xmlns:a16="http://schemas.microsoft.com/office/drawing/2014/main" id="{9AFE74EF-68A4-50AB-B036-ADDBA8DCDA90}"/>
              </a:ext>
            </a:extLst>
          </p:cNvPr>
          <p:cNvSpPr txBox="1"/>
          <p:nvPr/>
        </p:nvSpPr>
        <p:spPr>
          <a:xfrm>
            <a:off x="3130047" y="3747156"/>
            <a:ext cx="407484" cy="584775"/>
          </a:xfrm>
          <a:prstGeom prst="rect">
            <a:avLst/>
          </a:prstGeom>
          <a:noFill/>
        </p:spPr>
        <p:txBody>
          <a:bodyPr wrap="none" rtlCol="0">
            <a:spAutoFit/>
          </a:bodyPr>
          <a:lstStyle/>
          <a:p>
            <a:r>
              <a:rPr lang="en-US" sz="3200" dirty="0"/>
              <a:t>B</a:t>
            </a:r>
          </a:p>
        </p:txBody>
      </p:sp>
    </p:spTree>
    <p:extLst>
      <p:ext uri="{BB962C8B-B14F-4D97-AF65-F5344CB8AC3E}">
        <p14:creationId xmlns:p14="http://schemas.microsoft.com/office/powerpoint/2010/main" val="59325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8BB5-C5EF-C619-FCC9-58F991DFBB3B}"/>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B910A421-922A-2274-6F7C-A67C99645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D700977D-01B5-4FC4-1342-4F44914C23B9}"/>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CEAD6882-03F9-8A7A-2417-149EE2A2D071}"/>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F211ADD-BED2-8E67-D9D4-07380A096E11}"/>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5EA7F147-BE96-B5DA-C225-EEF0E1B943F4}"/>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1FE55A3A-6038-EFDB-C9D8-36600F399E78}"/>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D81EE9D9-9C84-A468-CB9C-AA028E03EE45}"/>
              </a:ext>
            </a:extLst>
          </p:cNvPr>
          <p:cNvSpPr txBox="1"/>
          <p:nvPr/>
        </p:nvSpPr>
        <p:spPr>
          <a:xfrm>
            <a:off x="5300276" y="2526068"/>
            <a:ext cx="397866" cy="584775"/>
          </a:xfrm>
          <a:prstGeom prst="rect">
            <a:avLst/>
          </a:prstGeom>
          <a:noFill/>
        </p:spPr>
        <p:txBody>
          <a:bodyPr wrap="none" rtlCol="0">
            <a:spAutoFit/>
          </a:bodyPr>
          <a:lstStyle/>
          <a:p>
            <a:r>
              <a:rPr lang="en-US" sz="3200" dirty="0"/>
              <a:t>X</a:t>
            </a:r>
          </a:p>
        </p:txBody>
      </p:sp>
      <p:sp>
        <p:nvSpPr>
          <p:cNvPr id="16" name="TextBox 15">
            <a:extLst>
              <a:ext uri="{FF2B5EF4-FFF2-40B4-BE49-F238E27FC236}">
                <a16:creationId xmlns:a16="http://schemas.microsoft.com/office/drawing/2014/main" id="{3F6DB677-1226-2A0F-41BF-E795F8A0A387}"/>
              </a:ext>
            </a:extLst>
          </p:cNvPr>
          <p:cNvSpPr txBox="1"/>
          <p:nvPr/>
        </p:nvSpPr>
        <p:spPr>
          <a:xfrm>
            <a:off x="4083914" y="221730"/>
            <a:ext cx="478016" cy="584775"/>
          </a:xfrm>
          <a:prstGeom prst="rect">
            <a:avLst/>
          </a:prstGeom>
          <a:noFill/>
        </p:spPr>
        <p:txBody>
          <a:bodyPr wrap="none" rtlCol="0">
            <a:spAutoFit/>
          </a:bodyPr>
          <a:lstStyle/>
          <a:p>
            <a:r>
              <a:rPr lang="en-US" sz="3200" dirty="0"/>
              <a:t>Y </a:t>
            </a:r>
          </a:p>
        </p:txBody>
      </p:sp>
      <p:sp>
        <p:nvSpPr>
          <p:cNvPr id="17" name="TextBox 16">
            <a:extLst>
              <a:ext uri="{FF2B5EF4-FFF2-40B4-BE49-F238E27FC236}">
                <a16:creationId xmlns:a16="http://schemas.microsoft.com/office/drawing/2014/main" id="{CAAB61CF-07F9-822E-AC9E-449DD3F58857}"/>
              </a:ext>
            </a:extLst>
          </p:cNvPr>
          <p:cNvSpPr txBox="1"/>
          <p:nvPr/>
        </p:nvSpPr>
        <p:spPr>
          <a:xfrm>
            <a:off x="1938415" y="5360856"/>
            <a:ext cx="470000" cy="584775"/>
          </a:xfrm>
          <a:prstGeom prst="rect">
            <a:avLst/>
          </a:prstGeom>
          <a:noFill/>
        </p:spPr>
        <p:txBody>
          <a:bodyPr wrap="none" rtlCol="0">
            <a:spAutoFit/>
          </a:bodyPr>
          <a:lstStyle/>
          <a:p>
            <a:r>
              <a:rPr lang="en-US" sz="3200" dirty="0"/>
              <a:t>Z </a:t>
            </a:r>
          </a:p>
        </p:txBody>
      </p:sp>
      <p:cxnSp>
        <p:nvCxnSpPr>
          <p:cNvPr id="19" name="Straight Connector 18">
            <a:extLst>
              <a:ext uri="{FF2B5EF4-FFF2-40B4-BE49-F238E27FC236}">
                <a16:creationId xmlns:a16="http://schemas.microsoft.com/office/drawing/2014/main" id="{ED3F0D33-7E1D-3D3A-617B-41D6AA29A254}"/>
              </a:ext>
            </a:extLst>
          </p:cNvPr>
          <p:cNvCxnSpPr/>
          <p:nvPr/>
        </p:nvCxnSpPr>
        <p:spPr>
          <a:xfrm flipH="1">
            <a:off x="2145806" y="4379836"/>
            <a:ext cx="2310278"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A8143AAB-ED7A-28F6-593C-FF4364F291C7}"/>
              </a:ext>
            </a:extLst>
          </p:cNvPr>
          <p:cNvSpPr txBox="1"/>
          <p:nvPr/>
        </p:nvSpPr>
        <p:spPr>
          <a:xfrm>
            <a:off x="1318090" y="3588086"/>
            <a:ext cx="569387" cy="584775"/>
          </a:xfrm>
          <a:prstGeom prst="rect">
            <a:avLst/>
          </a:prstGeom>
          <a:noFill/>
        </p:spPr>
        <p:txBody>
          <a:bodyPr wrap="none" rtlCol="0">
            <a:spAutoFit/>
          </a:bodyPr>
          <a:lstStyle/>
          <a:p>
            <a:r>
              <a:rPr lang="en-US" sz="3200" dirty="0"/>
              <a:t>Bz</a:t>
            </a:r>
          </a:p>
        </p:txBody>
      </p:sp>
      <p:cxnSp>
        <p:nvCxnSpPr>
          <p:cNvPr id="22" name="Straight Arrow Connector 21">
            <a:extLst>
              <a:ext uri="{FF2B5EF4-FFF2-40B4-BE49-F238E27FC236}">
                <a16:creationId xmlns:a16="http://schemas.microsoft.com/office/drawing/2014/main" id="{82E46455-E1FD-9A13-958D-F47F060BD204}"/>
              </a:ext>
            </a:extLst>
          </p:cNvPr>
          <p:cNvCxnSpPr>
            <a:cxnSpLocks/>
            <a:stCxn id="5" idx="2"/>
          </p:cNvCxnSpPr>
          <p:nvPr/>
        </p:nvCxnSpPr>
        <p:spPr>
          <a:xfrm flipV="1">
            <a:off x="1947843" y="1750451"/>
            <a:ext cx="2417585" cy="10444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5770370F-F8C8-E70B-D307-9E5609D32583}"/>
              </a:ext>
            </a:extLst>
          </p:cNvPr>
          <p:cNvCxnSpPr>
            <a:cxnSpLocks/>
          </p:cNvCxnSpPr>
          <p:nvPr/>
        </p:nvCxnSpPr>
        <p:spPr>
          <a:xfrm flipH="1" flipV="1">
            <a:off x="4385405" y="1787118"/>
            <a:ext cx="71169" cy="2581209"/>
          </a:xfrm>
          <a:prstGeom prst="line">
            <a:avLst/>
          </a:prstGeom>
        </p:spPr>
        <p:style>
          <a:lnRef idx="3">
            <a:schemeClr val="accent6"/>
          </a:lnRef>
          <a:fillRef idx="0">
            <a:schemeClr val="accent6"/>
          </a:fillRef>
          <a:effectRef idx="2">
            <a:schemeClr val="accent6"/>
          </a:effectRef>
          <a:fontRef idx="minor">
            <a:schemeClr val="tx1"/>
          </a:fontRef>
        </p:style>
      </p:cxnSp>
      <p:sp>
        <p:nvSpPr>
          <p:cNvPr id="3" name="TextBox 2">
            <a:extLst>
              <a:ext uri="{FF2B5EF4-FFF2-40B4-BE49-F238E27FC236}">
                <a16:creationId xmlns:a16="http://schemas.microsoft.com/office/drawing/2014/main" id="{28B60B1B-9CFA-8BBC-2B05-58FBB0AD57F6}"/>
              </a:ext>
            </a:extLst>
          </p:cNvPr>
          <p:cNvSpPr txBox="1"/>
          <p:nvPr/>
        </p:nvSpPr>
        <p:spPr>
          <a:xfrm>
            <a:off x="3289031" y="3136612"/>
            <a:ext cx="407484" cy="584775"/>
          </a:xfrm>
          <a:prstGeom prst="rect">
            <a:avLst/>
          </a:prstGeom>
          <a:noFill/>
        </p:spPr>
        <p:txBody>
          <a:bodyPr wrap="none" rtlCol="0">
            <a:spAutoFit/>
          </a:bodyPr>
          <a:lstStyle/>
          <a:p>
            <a:r>
              <a:rPr lang="en-US" sz="3200" dirty="0"/>
              <a:t>B</a:t>
            </a:r>
          </a:p>
        </p:txBody>
      </p:sp>
    </p:spTree>
    <p:extLst>
      <p:ext uri="{BB962C8B-B14F-4D97-AF65-F5344CB8AC3E}">
        <p14:creationId xmlns:p14="http://schemas.microsoft.com/office/powerpoint/2010/main" val="235092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DC3A6-04DC-D47C-02C3-76FBAEBB5348}"/>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5C725E97-2AAD-CBCE-34D6-839DCA4C8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3C586A3D-D1CA-A386-5A10-E3A513CE2423}"/>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B0D50E40-FF5B-8062-2387-D9D10C1ADA6B}"/>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08F6C65-95D0-568D-83FA-2D00425C1DB3}"/>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8F7EFDDB-0ABB-E759-5E29-160BC7B997D8}"/>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AF1CF675-9F7F-A59B-4DA0-4C59EE4B6BC7}"/>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E3082FDF-182B-8F19-3999-9E1F47DD544F}"/>
              </a:ext>
            </a:extLst>
          </p:cNvPr>
          <p:cNvSpPr txBox="1"/>
          <p:nvPr/>
        </p:nvSpPr>
        <p:spPr>
          <a:xfrm>
            <a:off x="5300276" y="2526068"/>
            <a:ext cx="397866" cy="584775"/>
          </a:xfrm>
          <a:prstGeom prst="rect">
            <a:avLst/>
          </a:prstGeom>
          <a:noFill/>
        </p:spPr>
        <p:txBody>
          <a:bodyPr wrap="none" rtlCol="0">
            <a:spAutoFit/>
          </a:bodyPr>
          <a:lstStyle/>
          <a:p>
            <a:r>
              <a:rPr lang="en-US" sz="3200" dirty="0"/>
              <a:t>X</a:t>
            </a:r>
          </a:p>
        </p:txBody>
      </p:sp>
      <p:sp>
        <p:nvSpPr>
          <p:cNvPr id="16" name="TextBox 15">
            <a:extLst>
              <a:ext uri="{FF2B5EF4-FFF2-40B4-BE49-F238E27FC236}">
                <a16:creationId xmlns:a16="http://schemas.microsoft.com/office/drawing/2014/main" id="{EF5C5CDF-807B-2BE5-681C-ADB1472FCB7B}"/>
              </a:ext>
            </a:extLst>
          </p:cNvPr>
          <p:cNvSpPr txBox="1"/>
          <p:nvPr/>
        </p:nvSpPr>
        <p:spPr>
          <a:xfrm>
            <a:off x="4083914" y="221730"/>
            <a:ext cx="385042" cy="584775"/>
          </a:xfrm>
          <a:prstGeom prst="rect">
            <a:avLst/>
          </a:prstGeom>
          <a:noFill/>
        </p:spPr>
        <p:txBody>
          <a:bodyPr wrap="none" rtlCol="0">
            <a:spAutoFit/>
          </a:bodyPr>
          <a:lstStyle/>
          <a:p>
            <a:r>
              <a:rPr lang="en-US" sz="3200" dirty="0"/>
              <a:t>Y</a:t>
            </a:r>
          </a:p>
        </p:txBody>
      </p:sp>
      <p:sp>
        <p:nvSpPr>
          <p:cNvPr id="17" name="TextBox 16">
            <a:extLst>
              <a:ext uri="{FF2B5EF4-FFF2-40B4-BE49-F238E27FC236}">
                <a16:creationId xmlns:a16="http://schemas.microsoft.com/office/drawing/2014/main" id="{033E9B22-91BD-E5C0-E440-272986F84C8E}"/>
              </a:ext>
            </a:extLst>
          </p:cNvPr>
          <p:cNvSpPr txBox="1"/>
          <p:nvPr/>
        </p:nvSpPr>
        <p:spPr>
          <a:xfrm>
            <a:off x="1938415" y="5360856"/>
            <a:ext cx="377026" cy="584775"/>
          </a:xfrm>
          <a:prstGeom prst="rect">
            <a:avLst/>
          </a:prstGeom>
          <a:noFill/>
        </p:spPr>
        <p:txBody>
          <a:bodyPr wrap="none" rtlCol="0">
            <a:spAutoFit/>
          </a:bodyPr>
          <a:lstStyle/>
          <a:p>
            <a:r>
              <a:rPr lang="en-US" sz="3200" dirty="0"/>
              <a:t>Z</a:t>
            </a:r>
          </a:p>
        </p:txBody>
      </p:sp>
      <p:cxnSp>
        <p:nvCxnSpPr>
          <p:cNvPr id="19" name="Straight Connector 18">
            <a:extLst>
              <a:ext uri="{FF2B5EF4-FFF2-40B4-BE49-F238E27FC236}">
                <a16:creationId xmlns:a16="http://schemas.microsoft.com/office/drawing/2014/main" id="{B7EA0044-3E3B-D741-0BDC-57D31594930E}"/>
              </a:ext>
            </a:extLst>
          </p:cNvPr>
          <p:cNvCxnSpPr/>
          <p:nvPr/>
        </p:nvCxnSpPr>
        <p:spPr>
          <a:xfrm flipH="1">
            <a:off x="2145806" y="4379836"/>
            <a:ext cx="2310278"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B4055E04-326C-64A1-75C6-9F7C13E4C85A}"/>
              </a:ext>
            </a:extLst>
          </p:cNvPr>
          <p:cNvSpPr txBox="1"/>
          <p:nvPr/>
        </p:nvSpPr>
        <p:spPr>
          <a:xfrm>
            <a:off x="1318090" y="3588086"/>
            <a:ext cx="569387" cy="584775"/>
          </a:xfrm>
          <a:prstGeom prst="rect">
            <a:avLst/>
          </a:prstGeom>
          <a:noFill/>
        </p:spPr>
        <p:txBody>
          <a:bodyPr wrap="none" rtlCol="0">
            <a:spAutoFit/>
          </a:bodyPr>
          <a:lstStyle/>
          <a:p>
            <a:r>
              <a:rPr lang="en-US" sz="3200" dirty="0"/>
              <a:t>Bz</a:t>
            </a:r>
          </a:p>
        </p:txBody>
      </p:sp>
      <p:cxnSp>
        <p:nvCxnSpPr>
          <p:cNvPr id="22" name="Straight Arrow Connector 21">
            <a:extLst>
              <a:ext uri="{FF2B5EF4-FFF2-40B4-BE49-F238E27FC236}">
                <a16:creationId xmlns:a16="http://schemas.microsoft.com/office/drawing/2014/main" id="{7B524E2B-AFB4-8C52-3834-F6CCE4F9A8FF}"/>
              </a:ext>
            </a:extLst>
          </p:cNvPr>
          <p:cNvCxnSpPr>
            <a:cxnSpLocks/>
            <a:stCxn id="5" idx="2"/>
          </p:cNvCxnSpPr>
          <p:nvPr/>
        </p:nvCxnSpPr>
        <p:spPr>
          <a:xfrm flipV="1">
            <a:off x="1947843" y="1750451"/>
            <a:ext cx="2417585" cy="10444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5995FEDB-89A4-75DB-4E14-21E10A4B66D4}"/>
              </a:ext>
            </a:extLst>
          </p:cNvPr>
          <p:cNvCxnSpPr>
            <a:cxnSpLocks/>
          </p:cNvCxnSpPr>
          <p:nvPr/>
        </p:nvCxnSpPr>
        <p:spPr>
          <a:xfrm flipH="1" flipV="1">
            <a:off x="4385405" y="1787118"/>
            <a:ext cx="71169" cy="2581209"/>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7D058228-89A6-9C9B-53CB-C6511380E08D}"/>
              </a:ext>
            </a:extLst>
          </p:cNvPr>
          <p:cNvCxnSpPr>
            <a:cxnSpLocks/>
          </p:cNvCxnSpPr>
          <p:nvPr/>
        </p:nvCxnSpPr>
        <p:spPr>
          <a:xfrm flipV="1">
            <a:off x="7965165" y="1136550"/>
            <a:ext cx="0" cy="2361039"/>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4A4ADAF4-53DF-ECF0-9F0C-F2DF11C43EFB}"/>
              </a:ext>
            </a:extLst>
          </p:cNvPr>
          <p:cNvCxnSpPr>
            <a:cxnSpLocks/>
          </p:cNvCxnSpPr>
          <p:nvPr/>
        </p:nvCxnSpPr>
        <p:spPr>
          <a:xfrm>
            <a:off x="7965165" y="3497589"/>
            <a:ext cx="1918863" cy="0"/>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7" name="Straight Arrow Connector 36">
            <a:extLst>
              <a:ext uri="{FF2B5EF4-FFF2-40B4-BE49-F238E27FC236}">
                <a16:creationId xmlns:a16="http://schemas.microsoft.com/office/drawing/2014/main" id="{BE8789C2-D01D-1698-181B-3B981F2283AF}"/>
              </a:ext>
            </a:extLst>
          </p:cNvPr>
          <p:cNvCxnSpPr>
            <a:cxnSpLocks/>
          </p:cNvCxnSpPr>
          <p:nvPr/>
        </p:nvCxnSpPr>
        <p:spPr>
          <a:xfrm flipV="1">
            <a:off x="7974995" y="1679549"/>
            <a:ext cx="1552999" cy="179196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A8CD0FC8-F2B9-C9D4-E65E-4C91B70B1557}"/>
              </a:ext>
            </a:extLst>
          </p:cNvPr>
          <p:cNvCxnSpPr>
            <a:cxnSpLocks/>
          </p:cNvCxnSpPr>
          <p:nvPr/>
        </p:nvCxnSpPr>
        <p:spPr>
          <a:xfrm flipV="1">
            <a:off x="9543939" y="1742112"/>
            <a:ext cx="0" cy="1734689"/>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D34402BE-0B6B-66B5-8980-A8024FA79223}"/>
              </a:ext>
            </a:extLst>
          </p:cNvPr>
          <p:cNvCxnSpPr>
            <a:cxnSpLocks/>
          </p:cNvCxnSpPr>
          <p:nvPr/>
        </p:nvCxnSpPr>
        <p:spPr>
          <a:xfrm>
            <a:off x="7974995" y="1679549"/>
            <a:ext cx="1553000" cy="0"/>
          </a:xfrm>
          <a:prstGeom prst="line">
            <a:avLst/>
          </a:prstGeom>
        </p:spPr>
        <p:style>
          <a:lnRef idx="3">
            <a:schemeClr val="accent6"/>
          </a:lnRef>
          <a:fillRef idx="0">
            <a:schemeClr val="accent6"/>
          </a:fillRef>
          <a:effectRef idx="2">
            <a:schemeClr val="accent6"/>
          </a:effectRef>
          <a:fontRef idx="minor">
            <a:schemeClr val="tx1"/>
          </a:fontRef>
        </p:style>
      </p:cxnSp>
      <p:sp>
        <p:nvSpPr>
          <p:cNvPr id="43" name="TextBox 42">
            <a:extLst>
              <a:ext uri="{FF2B5EF4-FFF2-40B4-BE49-F238E27FC236}">
                <a16:creationId xmlns:a16="http://schemas.microsoft.com/office/drawing/2014/main" id="{9BEEB1A2-5399-4EC0-73B7-D6C24D077CA7}"/>
              </a:ext>
            </a:extLst>
          </p:cNvPr>
          <p:cNvSpPr txBox="1"/>
          <p:nvPr/>
        </p:nvSpPr>
        <p:spPr>
          <a:xfrm>
            <a:off x="9955185" y="3136612"/>
            <a:ext cx="397866" cy="584775"/>
          </a:xfrm>
          <a:prstGeom prst="rect">
            <a:avLst/>
          </a:prstGeom>
          <a:noFill/>
        </p:spPr>
        <p:txBody>
          <a:bodyPr wrap="none" rtlCol="0">
            <a:spAutoFit/>
          </a:bodyPr>
          <a:lstStyle/>
          <a:p>
            <a:r>
              <a:rPr lang="en-US" sz="3200" dirty="0"/>
              <a:t>X</a:t>
            </a:r>
          </a:p>
        </p:txBody>
      </p:sp>
      <p:sp>
        <p:nvSpPr>
          <p:cNvPr id="44" name="TextBox 43">
            <a:extLst>
              <a:ext uri="{FF2B5EF4-FFF2-40B4-BE49-F238E27FC236}">
                <a16:creationId xmlns:a16="http://schemas.microsoft.com/office/drawing/2014/main" id="{84AE7F67-8873-C761-35A3-A17F7DD407FF}"/>
              </a:ext>
            </a:extLst>
          </p:cNvPr>
          <p:cNvSpPr txBox="1"/>
          <p:nvPr/>
        </p:nvSpPr>
        <p:spPr>
          <a:xfrm>
            <a:off x="7782474" y="455277"/>
            <a:ext cx="385042" cy="584775"/>
          </a:xfrm>
          <a:prstGeom prst="rect">
            <a:avLst/>
          </a:prstGeom>
          <a:noFill/>
        </p:spPr>
        <p:txBody>
          <a:bodyPr wrap="none" rtlCol="0">
            <a:spAutoFit/>
          </a:bodyPr>
          <a:lstStyle/>
          <a:p>
            <a:r>
              <a:rPr lang="en-US" sz="3200" dirty="0"/>
              <a:t>Y</a:t>
            </a:r>
          </a:p>
        </p:txBody>
      </p:sp>
      <p:sp>
        <p:nvSpPr>
          <p:cNvPr id="3" name="TextBox 2">
            <a:extLst>
              <a:ext uri="{FF2B5EF4-FFF2-40B4-BE49-F238E27FC236}">
                <a16:creationId xmlns:a16="http://schemas.microsoft.com/office/drawing/2014/main" id="{38EA311F-BA8F-1F8C-D82E-C1931CD7346F}"/>
              </a:ext>
            </a:extLst>
          </p:cNvPr>
          <p:cNvSpPr txBox="1"/>
          <p:nvPr/>
        </p:nvSpPr>
        <p:spPr>
          <a:xfrm>
            <a:off x="3234288" y="3056792"/>
            <a:ext cx="407484" cy="584775"/>
          </a:xfrm>
          <a:prstGeom prst="rect">
            <a:avLst/>
          </a:prstGeom>
          <a:noFill/>
        </p:spPr>
        <p:txBody>
          <a:bodyPr wrap="none" rtlCol="0">
            <a:spAutoFit/>
          </a:bodyPr>
          <a:lstStyle/>
          <a:p>
            <a:r>
              <a:rPr lang="en-US" sz="3200" dirty="0"/>
              <a:t>B</a:t>
            </a:r>
          </a:p>
        </p:txBody>
      </p:sp>
    </p:spTree>
    <p:extLst>
      <p:ext uri="{BB962C8B-B14F-4D97-AF65-F5344CB8AC3E}">
        <p14:creationId xmlns:p14="http://schemas.microsoft.com/office/powerpoint/2010/main" val="98106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A17-D779-8123-FF49-7BC465EF8243}"/>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FDC52B78-E00B-692B-2BA1-2AEDC8E5A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3A713280-8FD3-8299-310B-1E54CD08BF63}"/>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46729B3D-D8FB-166A-B64F-13070111309E}"/>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2CAD846-40FB-C07C-E136-994DE021ED37}"/>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2414233D-511A-D4CC-7CCC-A3E88453E84C}"/>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9CFD4F3D-F6A1-A083-3C19-6B06519A1584}"/>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3C7E99C0-E127-F9E7-861A-E1774FA168E7}"/>
              </a:ext>
            </a:extLst>
          </p:cNvPr>
          <p:cNvSpPr txBox="1"/>
          <p:nvPr/>
        </p:nvSpPr>
        <p:spPr>
          <a:xfrm>
            <a:off x="5300276" y="2526068"/>
            <a:ext cx="397866" cy="584775"/>
          </a:xfrm>
          <a:prstGeom prst="rect">
            <a:avLst/>
          </a:prstGeom>
          <a:noFill/>
        </p:spPr>
        <p:txBody>
          <a:bodyPr wrap="none" rtlCol="0">
            <a:spAutoFit/>
          </a:bodyPr>
          <a:lstStyle/>
          <a:p>
            <a:r>
              <a:rPr lang="en-US" sz="3200" dirty="0"/>
              <a:t>X</a:t>
            </a:r>
          </a:p>
        </p:txBody>
      </p:sp>
      <p:sp>
        <p:nvSpPr>
          <p:cNvPr id="16" name="TextBox 15">
            <a:extLst>
              <a:ext uri="{FF2B5EF4-FFF2-40B4-BE49-F238E27FC236}">
                <a16:creationId xmlns:a16="http://schemas.microsoft.com/office/drawing/2014/main" id="{7C91B3E7-131A-111D-6C43-B85887502E32}"/>
              </a:ext>
            </a:extLst>
          </p:cNvPr>
          <p:cNvSpPr txBox="1"/>
          <p:nvPr/>
        </p:nvSpPr>
        <p:spPr>
          <a:xfrm>
            <a:off x="4083914" y="221730"/>
            <a:ext cx="385042" cy="584775"/>
          </a:xfrm>
          <a:prstGeom prst="rect">
            <a:avLst/>
          </a:prstGeom>
          <a:noFill/>
        </p:spPr>
        <p:txBody>
          <a:bodyPr wrap="none" rtlCol="0">
            <a:spAutoFit/>
          </a:bodyPr>
          <a:lstStyle/>
          <a:p>
            <a:r>
              <a:rPr lang="en-US" sz="3200" dirty="0"/>
              <a:t>Y</a:t>
            </a:r>
          </a:p>
        </p:txBody>
      </p:sp>
      <p:sp>
        <p:nvSpPr>
          <p:cNvPr id="17" name="TextBox 16">
            <a:extLst>
              <a:ext uri="{FF2B5EF4-FFF2-40B4-BE49-F238E27FC236}">
                <a16:creationId xmlns:a16="http://schemas.microsoft.com/office/drawing/2014/main" id="{F6B42657-4E56-6FB4-6859-8BE9C919936F}"/>
              </a:ext>
            </a:extLst>
          </p:cNvPr>
          <p:cNvSpPr txBox="1"/>
          <p:nvPr/>
        </p:nvSpPr>
        <p:spPr>
          <a:xfrm>
            <a:off x="1938415" y="5360856"/>
            <a:ext cx="377026" cy="584775"/>
          </a:xfrm>
          <a:prstGeom prst="rect">
            <a:avLst/>
          </a:prstGeom>
          <a:noFill/>
        </p:spPr>
        <p:txBody>
          <a:bodyPr wrap="none" rtlCol="0">
            <a:spAutoFit/>
          </a:bodyPr>
          <a:lstStyle/>
          <a:p>
            <a:r>
              <a:rPr lang="en-US" sz="3200" dirty="0"/>
              <a:t>Z</a:t>
            </a:r>
          </a:p>
        </p:txBody>
      </p:sp>
      <p:cxnSp>
        <p:nvCxnSpPr>
          <p:cNvPr id="19" name="Straight Connector 18">
            <a:extLst>
              <a:ext uri="{FF2B5EF4-FFF2-40B4-BE49-F238E27FC236}">
                <a16:creationId xmlns:a16="http://schemas.microsoft.com/office/drawing/2014/main" id="{3CA954B5-D5E1-8BA2-A42D-9057E185BB40}"/>
              </a:ext>
            </a:extLst>
          </p:cNvPr>
          <p:cNvCxnSpPr/>
          <p:nvPr/>
        </p:nvCxnSpPr>
        <p:spPr>
          <a:xfrm flipH="1">
            <a:off x="2145806" y="4379836"/>
            <a:ext cx="2310278"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784A24FC-EE41-B07E-5F1A-CCC3F67968F8}"/>
              </a:ext>
            </a:extLst>
          </p:cNvPr>
          <p:cNvSpPr txBox="1"/>
          <p:nvPr/>
        </p:nvSpPr>
        <p:spPr>
          <a:xfrm>
            <a:off x="1318090" y="3588086"/>
            <a:ext cx="569387" cy="584775"/>
          </a:xfrm>
          <a:prstGeom prst="rect">
            <a:avLst/>
          </a:prstGeom>
          <a:noFill/>
        </p:spPr>
        <p:txBody>
          <a:bodyPr wrap="none" rtlCol="0">
            <a:spAutoFit/>
          </a:bodyPr>
          <a:lstStyle/>
          <a:p>
            <a:r>
              <a:rPr lang="en-US" sz="3200" dirty="0"/>
              <a:t>Bz</a:t>
            </a:r>
          </a:p>
        </p:txBody>
      </p:sp>
      <p:cxnSp>
        <p:nvCxnSpPr>
          <p:cNvPr id="22" name="Straight Arrow Connector 21">
            <a:extLst>
              <a:ext uri="{FF2B5EF4-FFF2-40B4-BE49-F238E27FC236}">
                <a16:creationId xmlns:a16="http://schemas.microsoft.com/office/drawing/2014/main" id="{8A21CE83-2943-43C1-FEB0-DA80DC38F660}"/>
              </a:ext>
            </a:extLst>
          </p:cNvPr>
          <p:cNvCxnSpPr>
            <a:cxnSpLocks/>
            <a:stCxn id="5" idx="2"/>
          </p:cNvCxnSpPr>
          <p:nvPr/>
        </p:nvCxnSpPr>
        <p:spPr>
          <a:xfrm flipV="1">
            <a:off x="1947843" y="1750451"/>
            <a:ext cx="2417585" cy="10444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28F6757B-059C-9389-0A25-67EF61D57F9D}"/>
              </a:ext>
            </a:extLst>
          </p:cNvPr>
          <p:cNvCxnSpPr>
            <a:cxnSpLocks/>
          </p:cNvCxnSpPr>
          <p:nvPr/>
        </p:nvCxnSpPr>
        <p:spPr>
          <a:xfrm flipH="1" flipV="1">
            <a:off x="4385405" y="1787118"/>
            <a:ext cx="71169" cy="2581209"/>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F185F954-BF3D-02B9-EBFB-DFBFFE32745A}"/>
              </a:ext>
            </a:extLst>
          </p:cNvPr>
          <p:cNvCxnSpPr>
            <a:cxnSpLocks/>
          </p:cNvCxnSpPr>
          <p:nvPr/>
        </p:nvCxnSpPr>
        <p:spPr>
          <a:xfrm flipV="1">
            <a:off x="7965165" y="1136550"/>
            <a:ext cx="0" cy="2361039"/>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40126C0C-9D98-0905-D538-342CAB38468F}"/>
              </a:ext>
            </a:extLst>
          </p:cNvPr>
          <p:cNvCxnSpPr>
            <a:cxnSpLocks/>
          </p:cNvCxnSpPr>
          <p:nvPr/>
        </p:nvCxnSpPr>
        <p:spPr>
          <a:xfrm>
            <a:off x="7965165" y="3497589"/>
            <a:ext cx="1918863" cy="0"/>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7" name="Straight Arrow Connector 36">
            <a:extLst>
              <a:ext uri="{FF2B5EF4-FFF2-40B4-BE49-F238E27FC236}">
                <a16:creationId xmlns:a16="http://schemas.microsoft.com/office/drawing/2014/main" id="{A88812F8-768F-E595-F2A7-A36543453C84}"/>
              </a:ext>
            </a:extLst>
          </p:cNvPr>
          <p:cNvCxnSpPr>
            <a:cxnSpLocks/>
          </p:cNvCxnSpPr>
          <p:nvPr/>
        </p:nvCxnSpPr>
        <p:spPr>
          <a:xfrm flipV="1">
            <a:off x="7974995" y="1679549"/>
            <a:ext cx="1552999" cy="179196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490A91A6-CAD0-0CD1-9D1D-AA15A43D8519}"/>
              </a:ext>
            </a:extLst>
          </p:cNvPr>
          <p:cNvCxnSpPr>
            <a:cxnSpLocks/>
          </p:cNvCxnSpPr>
          <p:nvPr/>
        </p:nvCxnSpPr>
        <p:spPr>
          <a:xfrm flipV="1">
            <a:off x="9543939" y="1742112"/>
            <a:ext cx="0" cy="1734689"/>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317F1EF8-59B3-B178-2DB0-A92E9708D266}"/>
              </a:ext>
            </a:extLst>
          </p:cNvPr>
          <p:cNvCxnSpPr>
            <a:cxnSpLocks/>
          </p:cNvCxnSpPr>
          <p:nvPr/>
        </p:nvCxnSpPr>
        <p:spPr>
          <a:xfrm>
            <a:off x="7974995" y="1679549"/>
            <a:ext cx="1553000" cy="0"/>
          </a:xfrm>
          <a:prstGeom prst="line">
            <a:avLst/>
          </a:prstGeom>
        </p:spPr>
        <p:style>
          <a:lnRef idx="3">
            <a:schemeClr val="accent6"/>
          </a:lnRef>
          <a:fillRef idx="0">
            <a:schemeClr val="accent6"/>
          </a:fillRef>
          <a:effectRef idx="2">
            <a:schemeClr val="accent6"/>
          </a:effectRef>
          <a:fontRef idx="minor">
            <a:schemeClr val="tx1"/>
          </a:fontRef>
        </p:style>
      </p:cxnSp>
      <p:sp>
        <p:nvSpPr>
          <p:cNvPr id="43" name="TextBox 42">
            <a:extLst>
              <a:ext uri="{FF2B5EF4-FFF2-40B4-BE49-F238E27FC236}">
                <a16:creationId xmlns:a16="http://schemas.microsoft.com/office/drawing/2014/main" id="{D6D78254-DED8-7BC6-FA1D-C423A15C7F09}"/>
              </a:ext>
            </a:extLst>
          </p:cNvPr>
          <p:cNvSpPr txBox="1"/>
          <p:nvPr/>
        </p:nvSpPr>
        <p:spPr>
          <a:xfrm>
            <a:off x="9955185" y="3136612"/>
            <a:ext cx="397866" cy="584775"/>
          </a:xfrm>
          <a:prstGeom prst="rect">
            <a:avLst/>
          </a:prstGeom>
          <a:noFill/>
        </p:spPr>
        <p:txBody>
          <a:bodyPr wrap="none" rtlCol="0">
            <a:spAutoFit/>
          </a:bodyPr>
          <a:lstStyle/>
          <a:p>
            <a:r>
              <a:rPr lang="en-US" sz="3200" dirty="0"/>
              <a:t>X</a:t>
            </a:r>
          </a:p>
        </p:txBody>
      </p:sp>
      <p:sp>
        <p:nvSpPr>
          <p:cNvPr id="44" name="TextBox 43">
            <a:extLst>
              <a:ext uri="{FF2B5EF4-FFF2-40B4-BE49-F238E27FC236}">
                <a16:creationId xmlns:a16="http://schemas.microsoft.com/office/drawing/2014/main" id="{AEBB76C7-0564-32D5-1A3C-23C9060D5B37}"/>
              </a:ext>
            </a:extLst>
          </p:cNvPr>
          <p:cNvSpPr txBox="1"/>
          <p:nvPr/>
        </p:nvSpPr>
        <p:spPr>
          <a:xfrm>
            <a:off x="7782474" y="455277"/>
            <a:ext cx="385042" cy="584775"/>
          </a:xfrm>
          <a:prstGeom prst="rect">
            <a:avLst/>
          </a:prstGeom>
          <a:noFill/>
        </p:spPr>
        <p:txBody>
          <a:bodyPr wrap="none" rtlCol="0">
            <a:spAutoFit/>
          </a:bodyPr>
          <a:lstStyle/>
          <a:p>
            <a:r>
              <a:rPr lang="en-US" sz="3200" dirty="0"/>
              <a:t>Y</a:t>
            </a:r>
          </a:p>
        </p:txBody>
      </p:sp>
      <p:sp>
        <p:nvSpPr>
          <p:cNvPr id="45" name="TextBox 44">
            <a:extLst>
              <a:ext uri="{FF2B5EF4-FFF2-40B4-BE49-F238E27FC236}">
                <a16:creationId xmlns:a16="http://schemas.microsoft.com/office/drawing/2014/main" id="{0D100CC6-61B6-9E5B-EA84-4FA760A4427D}"/>
              </a:ext>
            </a:extLst>
          </p:cNvPr>
          <p:cNvSpPr txBox="1"/>
          <p:nvPr/>
        </p:nvSpPr>
        <p:spPr>
          <a:xfrm>
            <a:off x="8444018" y="3442116"/>
            <a:ext cx="582404" cy="584775"/>
          </a:xfrm>
          <a:prstGeom prst="rect">
            <a:avLst/>
          </a:prstGeom>
          <a:noFill/>
        </p:spPr>
        <p:txBody>
          <a:bodyPr wrap="none" rtlCol="0">
            <a:spAutoFit/>
          </a:bodyPr>
          <a:lstStyle/>
          <a:p>
            <a:r>
              <a:rPr lang="en-US" sz="3200" dirty="0"/>
              <a:t>Bx</a:t>
            </a:r>
          </a:p>
        </p:txBody>
      </p:sp>
      <p:sp>
        <p:nvSpPr>
          <p:cNvPr id="46" name="TextBox 45">
            <a:extLst>
              <a:ext uri="{FF2B5EF4-FFF2-40B4-BE49-F238E27FC236}">
                <a16:creationId xmlns:a16="http://schemas.microsoft.com/office/drawing/2014/main" id="{BB018FCB-FBE2-1452-50E9-CA2AFD407699}"/>
              </a:ext>
            </a:extLst>
          </p:cNvPr>
          <p:cNvSpPr txBox="1"/>
          <p:nvPr/>
        </p:nvSpPr>
        <p:spPr>
          <a:xfrm>
            <a:off x="7309998" y="1949072"/>
            <a:ext cx="589392" cy="584775"/>
          </a:xfrm>
          <a:prstGeom prst="rect">
            <a:avLst/>
          </a:prstGeom>
          <a:noFill/>
        </p:spPr>
        <p:txBody>
          <a:bodyPr wrap="none" rtlCol="0">
            <a:spAutoFit/>
          </a:bodyPr>
          <a:lstStyle/>
          <a:p>
            <a:r>
              <a:rPr lang="en-US" sz="3200" dirty="0"/>
              <a:t>By</a:t>
            </a:r>
          </a:p>
        </p:txBody>
      </p:sp>
      <p:sp>
        <p:nvSpPr>
          <p:cNvPr id="47" name="TextBox 46">
            <a:extLst>
              <a:ext uri="{FF2B5EF4-FFF2-40B4-BE49-F238E27FC236}">
                <a16:creationId xmlns:a16="http://schemas.microsoft.com/office/drawing/2014/main" id="{25BFF561-521E-5CA9-0687-B452DE9C0E4E}"/>
              </a:ext>
            </a:extLst>
          </p:cNvPr>
          <p:cNvSpPr txBox="1"/>
          <p:nvPr/>
        </p:nvSpPr>
        <p:spPr>
          <a:xfrm>
            <a:off x="8805849" y="2318523"/>
            <a:ext cx="441146" cy="584775"/>
          </a:xfrm>
          <a:prstGeom prst="rect">
            <a:avLst/>
          </a:prstGeom>
          <a:noFill/>
        </p:spPr>
        <p:txBody>
          <a:bodyPr wrap="none" rtlCol="0">
            <a:spAutoFit/>
          </a:bodyPr>
          <a:lstStyle/>
          <a:p>
            <a:r>
              <a:rPr lang="en-US" sz="3200" dirty="0"/>
              <a:t>H</a:t>
            </a:r>
          </a:p>
        </p:txBody>
      </p:sp>
      <p:sp>
        <p:nvSpPr>
          <p:cNvPr id="48" name="TextBox 47">
            <a:extLst>
              <a:ext uri="{FF2B5EF4-FFF2-40B4-BE49-F238E27FC236}">
                <a16:creationId xmlns:a16="http://schemas.microsoft.com/office/drawing/2014/main" id="{5E8F5877-6008-2E87-4F3C-6111F5A88B57}"/>
              </a:ext>
            </a:extLst>
          </p:cNvPr>
          <p:cNvSpPr txBox="1"/>
          <p:nvPr/>
        </p:nvSpPr>
        <p:spPr>
          <a:xfrm>
            <a:off x="8086910" y="2296182"/>
            <a:ext cx="437940" cy="584775"/>
          </a:xfrm>
          <a:prstGeom prst="rect">
            <a:avLst/>
          </a:prstGeom>
          <a:noFill/>
        </p:spPr>
        <p:txBody>
          <a:bodyPr wrap="none" rtlCol="0">
            <a:spAutoFit/>
          </a:bodyPr>
          <a:lstStyle/>
          <a:p>
            <a:r>
              <a:rPr lang="en-US" sz="3200" dirty="0"/>
              <a:t>D</a:t>
            </a:r>
          </a:p>
        </p:txBody>
      </p:sp>
      <p:sp>
        <p:nvSpPr>
          <p:cNvPr id="3" name="TextBox 2">
            <a:extLst>
              <a:ext uri="{FF2B5EF4-FFF2-40B4-BE49-F238E27FC236}">
                <a16:creationId xmlns:a16="http://schemas.microsoft.com/office/drawing/2014/main" id="{83C6128B-0C4B-49AB-C23C-40AC99BA952D}"/>
              </a:ext>
            </a:extLst>
          </p:cNvPr>
          <p:cNvSpPr txBox="1"/>
          <p:nvPr/>
        </p:nvSpPr>
        <p:spPr>
          <a:xfrm>
            <a:off x="3234288" y="3077722"/>
            <a:ext cx="407484" cy="584775"/>
          </a:xfrm>
          <a:prstGeom prst="rect">
            <a:avLst/>
          </a:prstGeom>
          <a:noFill/>
        </p:spPr>
        <p:txBody>
          <a:bodyPr wrap="none" rtlCol="0">
            <a:spAutoFit/>
          </a:bodyPr>
          <a:lstStyle/>
          <a:p>
            <a:r>
              <a:rPr lang="en-US" sz="3200" dirty="0"/>
              <a:t>B</a:t>
            </a:r>
          </a:p>
        </p:txBody>
      </p:sp>
    </p:spTree>
    <p:extLst>
      <p:ext uri="{BB962C8B-B14F-4D97-AF65-F5344CB8AC3E}">
        <p14:creationId xmlns:p14="http://schemas.microsoft.com/office/powerpoint/2010/main" val="2844826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31EB-5ADD-46B1-D354-32370F69223F}"/>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99061CF6-7B2A-3440-A9E9-CD88A18E5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106E5F2E-F38B-468E-BBF1-1D75D0850A44}"/>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46360035-C178-48C4-ED8F-5F22F7A2EFFF}"/>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B376724-5D10-CEB6-DFFE-AA9F5E97912D}"/>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CD5533FE-D786-280B-A014-EFE07FEE3B98}"/>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CFC28897-F246-1E27-CDF4-2BE316C0549A}"/>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58A1EC78-CA45-43A9-4948-5FCC0F9FC9D9}"/>
              </a:ext>
            </a:extLst>
          </p:cNvPr>
          <p:cNvSpPr txBox="1"/>
          <p:nvPr/>
        </p:nvSpPr>
        <p:spPr>
          <a:xfrm>
            <a:off x="5300276" y="2526068"/>
            <a:ext cx="397866" cy="584775"/>
          </a:xfrm>
          <a:prstGeom prst="rect">
            <a:avLst/>
          </a:prstGeom>
          <a:noFill/>
        </p:spPr>
        <p:txBody>
          <a:bodyPr wrap="none" rtlCol="0">
            <a:spAutoFit/>
          </a:bodyPr>
          <a:lstStyle/>
          <a:p>
            <a:r>
              <a:rPr lang="en-US" sz="3200" dirty="0"/>
              <a:t>X</a:t>
            </a:r>
          </a:p>
        </p:txBody>
      </p:sp>
      <p:sp>
        <p:nvSpPr>
          <p:cNvPr id="16" name="TextBox 15">
            <a:extLst>
              <a:ext uri="{FF2B5EF4-FFF2-40B4-BE49-F238E27FC236}">
                <a16:creationId xmlns:a16="http://schemas.microsoft.com/office/drawing/2014/main" id="{948C9B30-6934-1E98-AF05-CCEF82F100FB}"/>
              </a:ext>
            </a:extLst>
          </p:cNvPr>
          <p:cNvSpPr txBox="1"/>
          <p:nvPr/>
        </p:nvSpPr>
        <p:spPr>
          <a:xfrm>
            <a:off x="4083914" y="221730"/>
            <a:ext cx="385042" cy="584775"/>
          </a:xfrm>
          <a:prstGeom prst="rect">
            <a:avLst/>
          </a:prstGeom>
          <a:noFill/>
        </p:spPr>
        <p:txBody>
          <a:bodyPr wrap="none" rtlCol="0">
            <a:spAutoFit/>
          </a:bodyPr>
          <a:lstStyle/>
          <a:p>
            <a:r>
              <a:rPr lang="en-US" sz="3200" dirty="0"/>
              <a:t>Y</a:t>
            </a:r>
          </a:p>
        </p:txBody>
      </p:sp>
      <p:sp>
        <p:nvSpPr>
          <p:cNvPr id="17" name="TextBox 16">
            <a:extLst>
              <a:ext uri="{FF2B5EF4-FFF2-40B4-BE49-F238E27FC236}">
                <a16:creationId xmlns:a16="http://schemas.microsoft.com/office/drawing/2014/main" id="{65E45B1B-FF47-71D3-7B8C-D1E55275D41D}"/>
              </a:ext>
            </a:extLst>
          </p:cNvPr>
          <p:cNvSpPr txBox="1"/>
          <p:nvPr/>
        </p:nvSpPr>
        <p:spPr>
          <a:xfrm>
            <a:off x="1938415" y="5360856"/>
            <a:ext cx="377026" cy="584775"/>
          </a:xfrm>
          <a:prstGeom prst="rect">
            <a:avLst/>
          </a:prstGeom>
          <a:noFill/>
        </p:spPr>
        <p:txBody>
          <a:bodyPr wrap="none" rtlCol="0">
            <a:spAutoFit/>
          </a:bodyPr>
          <a:lstStyle/>
          <a:p>
            <a:r>
              <a:rPr lang="en-US" sz="3200" dirty="0"/>
              <a:t>Z</a:t>
            </a:r>
          </a:p>
        </p:txBody>
      </p:sp>
      <p:cxnSp>
        <p:nvCxnSpPr>
          <p:cNvPr id="19" name="Straight Connector 18">
            <a:extLst>
              <a:ext uri="{FF2B5EF4-FFF2-40B4-BE49-F238E27FC236}">
                <a16:creationId xmlns:a16="http://schemas.microsoft.com/office/drawing/2014/main" id="{8319DD71-34C6-720B-F47D-8220DCA410B0}"/>
              </a:ext>
            </a:extLst>
          </p:cNvPr>
          <p:cNvCxnSpPr/>
          <p:nvPr/>
        </p:nvCxnSpPr>
        <p:spPr>
          <a:xfrm flipH="1">
            <a:off x="2145806" y="4379836"/>
            <a:ext cx="2310278"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DE4CC263-34F6-338A-84B5-46B108CF41DC}"/>
              </a:ext>
            </a:extLst>
          </p:cNvPr>
          <p:cNvSpPr txBox="1"/>
          <p:nvPr/>
        </p:nvSpPr>
        <p:spPr>
          <a:xfrm>
            <a:off x="1318090" y="3588086"/>
            <a:ext cx="569387" cy="584775"/>
          </a:xfrm>
          <a:prstGeom prst="rect">
            <a:avLst/>
          </a:prstGeom>
          <a:noFill/>
        </p:spPr>
        <p:txBody>
          <a:bodyPr wrap="none" rtlCol="0">
            <a:spAutoFit/>
          </a:bodyPr>
          <a:lstStyle/>
          <a:p>
            <a:r>
              <a:rPr lang="en-US" sz="3200" dirty="0"/>
              <a:t>Bz</a:t>
            </a:r>
          </a:p>
        </p:txBody>
      </p:sp>
      <p:cxnSp>
        <p:nvCxnSpPr>
          <p:cNvPr id="22" name="Straight Arrow Connector 21">
            <a:extLst>
              <a:ext uri="{FF2B5EF4-FFF2-40B4-BE49-F238E27FC236}">
                <a16:creationId xmlns:a16="http://schemas.microsoft.com/office/drawing/2014/main" id="{3D13A42A-6F1D-15BA-F0DA-8F83ED7C1378}"/>
              </a:ext>
            </a:extLst>
          </p:cNvPr>
          <p:cNvCxnSpPr>
            <a:cxnSpLocks/>
            <a:stCxn id="5" idx="2"/>
          </p:cNvCxnSpPr>
          <p:nvPr/>
        </p:nvCxnSpPr>
        <p:spPr>
          <a:xfrm flipV="1">
            <a:off x="1947843" y="1750451"/>
            <a:ext cx="2417585" cy="10444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528F730F-4EAA-F639-CC3A-9B1410A90A06}"/>
              </a:ext>
            </a:extLst>
          </p:cNvPr>
          <p:cNvCxnSpPr>
            <a:cxnSpLocks/>
          </p:cNvCxnSpPr>
          <p:nvPr/>
        </p:nvCxnSpPr>
        <p:spPr>
          <a:xfrm flipH="1" flipV="1">
            <a:off x="4385405" y="1787118"/>
            <a:ext cx="71169" cy="2581209"/>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51B10344-B397-F538-88C6-0D9EF358D0EC}"/>
              </a:ext>
            </a:extLst>
          </p:cNvPr>
          <p:cNvCxnSpPr>
            <a:cxnSpLocks/>
          </p:cNvCxnSpPr>
          <p:nvPr/>
        </p:nvCxnSpPr>
        <p:spPr>
          <a:xfrm flipV="1">
            <a:off x="7965165" y="1136550"/>
            <a:ext cx="0" cy="2361039"/>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D2598684-6E67-D1D4-1A1A-83723548F8F3}"/>
              </a:ext>
            </a:extLst>
          </p:cNvPr>
          <p:cNvCxnSpPr>
            <a:cxnSpLocks/>
          </p:cNvCxnSpPr>
          <p:nvPr/>
        </p:nvCxnSpPr>
        <p:spPr>
          <a:xfrm>
            <a:off x="7965165" y="3497589"/>
            <a:ext cx="1918863" cy="0"/>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7" name="Straight Arrow Connector 36">
            <a:extLst>
              <a:ext uri="{FF2B5EF4-FFF2-40B4-BE49-F238E27FC236}">
                <a16:creationId xmlns:a16="http://schemas.microsoft.com/office/drawing/2014/main" id="{CE440E3B-3149-07B0-8DAE-E7BDED2DF1A7}"/>
              </a:ext>
            </a:extLst>
          </p:cNvPr>
          <p:cNvCxnSpPr>
            <a:cxnSpLocks/>
          </p:cNvCxnSpPr>
          <p:nvPr/>
        </p:nvCxnSpPr>
        <p:spPr>
          <a:xfrm flipV="1">
            <a:off x="7974995" y="1679549"/>
            <a:ext cx="1552999" cy="179196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313AE5CC-950A-D31E-A8BB-CD59E8BE9CC3}"/>
              </a:ext>
            </a:extLst>
          </p:cNvPr>
          <p:cNvCxnSpPr>
            <a:cxnSpLocks/>
          </p:cNvCxnSpPr>
          <p:nvPr/>
        </p:nvCxnSpPr>
        <p:spPr>
          <a:xfrm flipV="1">
            <a:off x="9543939" y="1742112"/>
            <a:ext cx="0" cy="1734689"/>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C7922F0D-39D4-368B-15A4-6B9E8D16EB3E}"/>
              </a:ext>
            </a:extLst>
          </p:cNvPr>
          <p:cNvCxnSpPr>
            <a:cxnSpLocks/>
          </p:cNvCxnSpPr>
          <p:nvPr/>
        </p:nvCxnSpPr>
        <p:spPr>
          <a:xfrm>
            <a:off x="7974995" y="1679549"/>
            <a:ext cx="1553000" cy="0"/>
          </a:xfrm>
          <a:prstGeom prst="line">
            <a:avLst/>
          </a:prstGeom>
        </p:spPr>
        <p:style>
          <a:lnRef idx="3">
            <a:schemeClr val="accent6"/>
          </a:lnRef>
          <a:fillRef idx="0">
            <a:schemeClr val="accent6"/>
          </a:fillRef>
          <a:effectRef idx="2">
            <a:schemeClr val="accent6"/>
          </a:effectRef>
          <a:fontRef idx="minor">
            <a:schemeClr val="tx1"/>
          </a:fontRef>
        </p:style>
      </p:cxnSp>
      <p:sp>
        <p:nvSpPr>
          <p:cNvPr id="43" name="TextBox 42">
            <a:extLst>
              <a:ext uri="{FF2B5EF4-FFF2-40B4-BE49-F238E27FC236}">
                <a16:creationId xmlns:a16="http://schemas.microsoft.com/office/drawing/2014/main" id="{13A44472-2B7D-A1C0-3C20-56E41D6DD211}"/>
              </a:ext>
            </a:extLst>
          </p:cNvPr>
          <p:cNvSpPr txBox="1"/>
          <p:nvPr/>
        </p:nvSpPr>
        <p:spPr>
          <a:xfrm>
            <a:off x="9955185" y="3136612"/>
            <a:ext cx="397866" cy="584775"/>
          </a:xfrm>
          <a:prstGeom prst="rect">
            <a:avLst/>
          </a:prstGeom>
          <a:noFill/>
        </p:spPr>
        <p:txBody>
          <a:bodyPr wrap="none" rtlCol="0">
            <a:spAutoFit/>
          </a:bodyPr>
          <a:lstStyle/>
          <a:p>
            <a:r>
              <a:rPr lang="en-US" sz="3200" dirty="0"/>
              <a:t>X</a:t>
            </a:r>
          </a:p>
        </p:txBody>
      </p:sp>
      <p:sp>
        <p:nvSpPr>
          <p:cNvPr id="44" name="TextBox 43">
            <a:extLst>
              <a:ext uri="{FF2B5EF4-FFF2-40B4-BE49-F238E27FC236}">
                <a16:creationId xmlns:a16="http://schemas.microsoft.com/office/drawing/2014/main" id="{A0489F39-E26B-349D-3A2A-49C011B5B93C}"/>
              </a:ext>
            </a:extLst>
          </p:cNvPr>
          <p:cNvSpPr txBox="1"/>
          <p:nvPr/>
        </p:nvSpPr>
        <p:spPr>
          <a:xfrm>
            <a:off x="7782474" y="455277"/>
            <a:ext cx="385042" cy="584775"/>
          </a:xfrm>
          <a:prstGeom prst="rect">
            <a:avLst/>
          </a:prstGeom>
          <a:noFill/>
        </p:spPr>
        <p:txBody>
          <a:bodyPr wrap="none" rtlCol="0">
            <a:spAutoFit/>
          </a:bodyPr>
          <a:lstStyle/>
          <a:p>
            <a:r>
              <a:rPr lang="en-US" sz="3200" dirty="0"/>
              <a:t>Y</a:t>
            </a:r>
          </a:p>
        </p:txBody>
      </p:sp>
      <p:sp>
        <p:nvSpPr>
          <p:cNvPr id="45" name="TextBox 44">
            <a:extLst>
              <a:ext uri="{FF2B5EF4-FFF2-40B4-BE49-F238E27FC236}">
                <a16:creationId xmlns:a16="http://schemas.microsoft.com/office/drawing/2014/main" id="{3D47CDDD-C5F4-8880-EDA1-F7621B4FD93C}"/>
              </a:ext>
            </a:extLst>
          </p:cNvPr>
          <p:cNvSpPr txBox="1"/>
          <p:nvPr/>
        </p:nvSpPr>
        <p:spPr>
          <a:xfrm>
            <a:off x="8444018" y="3442116"/>
            <a:ext cx="582404" cy="584775"/>
          </a:xfrm>
          <a:prstGeom prst="rect">
            <a:avLst/>
          </a:prstGeom>
          <a:noFill/>
        </p:spPr>
        <p:txBody>
          <a:bodyPr wrap="none" rtlCol="0">
            <a:spAutoFit/>
          </a:bodyPr>
          <a:lstStyle/>
          <a:p>
            <a:r>
              <a:rPr lang="en-US" sz="3200" dirty="0"/>
              <a:t>Bx</a:t>
            </a:r>
          </a:p>
        </p:txBody>
      </p:sp>
      <p:sp>
        <p:nvSpPr>
          <p:cNvPr id="46" name="TextBox 45">
            <a:extLst>
              <a:ext uri="{FF2B5EF4-FFF2-40B4-BE49-F238E27FC236}">
                <a16:creationId xmlns:a16="http://schemas.microsoft.com/office/drawing/2014/main" id="{79F4BE1E-F924-29A7-A07F-C2CD5CBEE70E}"/>
              </a:ext>
            </a:extLst>
          </p:cNvPr>
          <p:cNvSpPr txBox="1"/>
          <p:nvPr/>
        </p:nvSpPr>
        <p:spPr>
          <a:xfrm>
            <a:off x="7309998" y="1949072"/>
            <a:ext cx="589392" cy="584775"/>
          </a:xfrm>
          <a:prstGeom prst="rect">
            <a:avLst/>
          </a:prstGeom>
          <a:noFill/>
        </p:spPr>
        <p:txBody>
          <a:bodyPr wrap="none" rtlCol="0">
            <a:spAutoFit/>
          </a:bodyPr>
          <a:lstStyle/>
          <a:p>
            <a:r>
              <a:rPr lang="en-US" sz="3200" dirty="0"/>
              <a:t>By</a:t>
            </a:r>
          </a:p>
        </p:txBody>
      </p:sp>
      <p:sp>
        <p:nvSpPr>
          <p:cNvPr id="47" name="TextBox 46">
            <a:extLst>
              <a:ext uri="{FF2B5EF4-FFF2-40B4-BE49-F238E27FC236}">
                <a16:creationId xmlns:a16="http://schemas.microsoft.com/office/drawing/2014/main" id="{60573DEC-1434-4DC7-4B5D-3F82665FB40B}"/>
              </a:ext>
            </a:extLst>
          </p:cNvPr>
          <p:cNvSpPr txBox="1"/>
          <p:nvPr/>
        </p:nvSpPr>
        <p:spPr>
          <a:xfrm>
            <a:off x="8805849" y="2318523"/>
            <a:ext cx="441146" cy="584775"/>
          </a:xfrm>
          <a:prstGeom prst="rect">
            <a:avLst/>
          </a:prstGeom>
          <a:noFill/>
        </p:spPr>
        <p:txBody>
          <a:bodyPr wrap="none" rtlCol="0">
            <a:spAutoFit/>
          </a:bodyPr>
          <a:lstStyle/>
          <a:p>
            <a:r>
              <a:rPr lang="en-US" sz="3200" dirty="0"/>
              <a:t>H</a:t>
            </a:r>
          </a:p>
        </p:txBody>
      </p:sp>
      <p:sp>
        <p:nvSpPr>
          <p:cNvPr id="48" name="TextBox 47">
            <a:extLst>
              <a:ext uri="{FF2B5EF4-FFF2-40B4-BE49-F238E27FC236}">
                <a16:creationId xmlns:a16="http://schemas.microsoft.com/office/drawing/2014/main" id="{BD130012-11A8-5A78-5F0E-B8A154CAD426}"/>
              </a:ext>
            </a:extLst>
          </p:cNvPr>
          <p:cNvSpPr txBox="1"/>
          <p:nvPr/>
        </p:nvSpPr>
        <p:spPr>
          <a:xfrm>
            <a:off x="8086910" y="2296182"/>
            <a:ext cx="437940" cy="584775"/>
          </a:xfrm>
          <a:prstGeom prst="rect">
            <a:avLst/>
          </a:prstGeom>
          <a:noFill/>
        </p:spPr>
        <p:txBody>
          <a:bodyPr wrap="none" rtlCol="0">
            <a:spAutoFit/>
          </a:bodyPr>
          <a:lstStyle/>
          <a:p>
            <a:r>
              <a:rPr lang="en-US" sz="3200" dirty="0"/>
              <a:t>D</a:t>
            </a:r>
          </a:p>
        </p:txBody>
      </p:sp>
      <p:sp>
        <p:nvSpPr>
          <p:cNvPr id="3" name="TextBox 2">
            <a:extLst>
              <a:ext uri="{FF2B5EF4-FFF2-40B4-BE49-F238E27FC236}">
                <a16:creationId xmlns:a16="http://schemas.microsoft.com/office/drawing/2014/main" id="{1DF1FD57-5F22-9C2C-7502-693933A1F65F}"/>
              </a:ext>
            </a:extLst>
          </p:cNvPr>
          <p:cNvSpPr txBox="1"/>
          <p:nvPr/>
        </p:nvSpPr>
        <p:spPr>
          <a:xfrm>
            <a:off x="3234288" y="3092629"/>
            <a:ext cx="407484" cy="584775"/>
          </a:xfrm>
          <a:prstGeom prst="rect">
            <a:avLst/>
          </a:prstGeom>
          <a:noFill/>
        </p:spPr>
        <p:txBody>
          <a:bodyPr wrap="none" rtlCol="0">
            <a:spAutoFit/>
          </a:bodyPr>
          <a:lstStyle/>
          <a:p>
            <a:r>
              <a:rPr lang="en-US" sz="3200" dirty="0"/>
              <a:t>B</a:t>
            </a:r>
          </a:p>
        </p:txBody>
      </p:sp>
      <p:sp>
        <p:nvSpPr>
          <p:cNvPr id="6" name="TextBox 5">
            <a:extLst>
              <a:ext uri="{FF2B5EF4-FFF2-40B4-BE49-F238E27FC236}">
                <a16:creationId xmlns:a16="http://schemas.microsoft.com/office/drawing/2014/main" id="{CD734C12-1D49-9B72-E214-1C91F44804D2}"/>
              </a:ext>
            </a:extLst>
          </p:cNvPr>
          <p:cNvSpPr txBox="1"/>
          <p:nvPr/>
        </p:nvSpPr>
        <p:spPr>
          <a:xfrm>
            <a:off x="3288013" y="5321645"/>
            <a:ext cx="1890518" cy="523220"/>
          </a:xfrm>
          <a:prstGeom prst="rect">
            <a:avLst/>
          </a:prstGeom>
          <a:noFill/>
        </p:spPr>
        <p:txBody>
          <a:bodyPr wrap="none" rtlCol="0">
            <a:spAutoFit/>
          </a:bodyPr>
          <a:lstStyle/>
          <a:p>
            <a:r>
              <a:rPr lang="en-US" sz="2800" dirty="0"/>
              <a:t>Bz = B cos </a:t>
            </a:r>
            <a:r>
              <a:rPr lang="en-US" sz="2800" dirty="0">
                <a:latin typeface="Symbol" panose="05050102010706020507" pitchFamily="18" charset="2"/>
              </a:rPr>
              <a:t>q</a:t>
            </a:r>
          </a:p>
        </p:txBody>
      </p:sp>
      <p:sp>
        <p:nvSpPr>
          <p:cNvPr id="7" name="TextBox 6">
            <a:extLst>
              <a:ext uri="{FF2B5EF4-FFF2-40B4-BE49-F238E27FC236}">
                <a16:creationId xmlns:a16="http://schemas.microsoft.com/office/drawing/2014/main" id="{CE89EA81-15BE-F95B-8A79-BC3CD34A5276}"/>
              </a:ext>
            </a:extLst>
          </p:cNvPr>
          <p:cNvSpPr txBox="1"/>
          <p:nvPr/>
        </p:nvSpPr>
        <p:spPr>
          <a:xfrm>
            <a:off x="7653421" y="4643523"/>
            <a:ext cx="1710725" cy="523220"/>
          </a:xfrm>
          <a:prstGeom prst="rect">
            <a:avLst/>
          </a:prstGeom>
          <a:noFill/>
        </p:spPr>
        <p:txBody>
          <a:bodyPr wrap="none" rtlCol="0">
            <a:spAutoFit/>
          </a:bodyPr>
          <a:lstStyle/>
          <a:p>
            <a:r>
              <a:rPr lang="en-US" sz="2800" dirty="0"/>
              <a:t>H = B sin </a:t>
            </a:r>
            <a:r>
              <a:rPr lang="en-US" sz="2800" dirty="0">
                <a:latin typeface="Symbol" panose="05050102010706020507" pitchFamily="18" charset="2"/>
              </a:rPr>
              <a:t>q</a:t>
            </a:r>
          </a:p>
        </p:txBody>
      </p:sp>
      <p:sp>
        <p:nvSpPr>
          <p:cNvPr id="8" name="TextBox 7">
            <a:extLst>
              <a:ext uri="{FF2B5EF4-FFF2-40B4-BE49-F238E27FC236}">
                <a16:creationId xmlns:a16="http://schemas.microsoft.com/office/drawing/2014/main" id="{32FA6CF7-A7D1-38A9-49A8-E04D9B3B9CAE}"/>
              </a:ext>
            </a:extLst>
          </p:cNvPr>
          <p:cNvSpPr txBox="1"/>
          <p:nvPr/>
        </p:nvSpPr>
        <p:spPr>
          <a:xfrm>
            <a:off x="7621074" y="5198230"/>
            <a:ext cx="1897251" cy="523220"/>
          </a:xfrm>
          <a:prstGeom prst="rect">
            <a:avLst/>
          </a:prstGeom>
          <a:noFill/>
        </p:spPr>
        <p:txBody>
          <a:bodyPr wrap="none" rtlCol="0">
            <a:spAutoFit/>
          </a:bodyPr>
          <a:lstStyle/>
          <a:p>
            <a:r>
              <a:rPr lang="en-US" sz="2800" dirty="0"/>
              <a:t>Bx = H sin D</a:t>
            </a:r>
          </a:p>
        </p:txBody>
      </p:sp>
      <p:sp>
        <p:nvSpPr>
          <p:cNvPr id="11" name="TextBox 10">
            <a:extLst>
              <a:ext uri="{FF2B5EF4-FFF2-40B4-BE49-F238E27FC236}">
                <a16:creationId xmlns:a16="http://schemas.microsoft.com/office/drawing/2014/main" id="{224DFC8D-8E2C-C4F8-1CE5-278EF3EC0841}"/>
              </a:ext>
            </a:extLst>
          </p:cNvPr>
          <p:cNvSpPr txBox="1"/>
          <p:nvPr/>
        </p:nvSpPr>
        <p:spPr>
          <a:xfrm>
            <a:off x="7669487" y="5752937"/>
            <a:ext cx="1970348" cy="523220"/>
          </a:xfrm>
          <a:prstGeom prst="rect">
            <a:avLst/>
          </a:prstGeom>
          <a:noFill/>
        </p:spPr>
        <p:txBody>
          <a:bodyPr wrap="none" rtlCol="0">
            <a:spAutoFit/>
          </a:bodyPr>
          <a:lstStyle/>
          <a:p>
            <a:r>
              <a:rPr lang="en-US" sz="2800" dirty="0"/>
              <a:t>By = H cos D</a:t>
            </a:r>
          </a:p>
        </p:txBody>
      </p:sp>
    </p:spTree>
    <p:extLst>
      <p:ext uri="{BB962C8B-B14F-4D97-AF65-F5344CB8AC3E}">
        <p14:creationId xmlns:p14="http://schemas.microsoft.com/office/powerpoint/2010/main" val="158682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B2291-5256-B0A0-C58A-D2597A0020A2}"/>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62B94431-CDF1-6CB1-8C92-B88CC545B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EB220BA4-AE93-15B3-5609-180F47159984}"/>
              </a:ext>
            </a:extLst>
          </p:cNvPr>
          <p:cNvCxnSpPr/>
          <p:nvPr/>
        </p:nvCxnSpPr>
        <p:spPr>
          <a:xfrm>
            <a:off x="2111602" y="2871547"/>
            <a:ext cx="2394409" cy="150828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 name="Oval 4">
            <a:extLst>
              <a:ext uri="{FF2B5EF4-FFF2-40B4-BE49-F238E27FC236}">
                <a16:creationId xmlns:a16="http://schemas.microsoft.com/office/drawing/2014/main" id="{3C5DCEA0-C6BE-6757-C4B8-DF5153888129}"/>
              </a:ext>
            </a:extLst>
          </p:cNvPr>
          <p:cNvSpPr/>
          <p:nvPr/>
        </p:nvSpPr>
        <p:spPr>
          <a:xfrm>
            <a:off x="1947843" y="2686481"/>
            <a:ext cx="197963" cy="216817"/>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84AE949-AE19-33A2-25C0-C15FFE91B91A}"/>
              </a:ext>
            </a:extLst>
          </p:cNvPr>
          <p:cNvCxnSpPr>
            <a:stCxn id="5" idx="6"/>
          </p:cNvCxnSpPr>
          <p:nvPr/>
        </p:nvCxnSpPr>
        <p:spPr>
          <a:xfrm>
            <a:off x="2145806" y="2794890"/>
            <a:ext cx="3101419" cy="23566"/>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0" name="Straight Arrow Connector 9">
            <a:extLst>
              <a:ext uri="{FF2B5EF4-FFF2-40B4-BE49-F238E27FC236}">
                <a16:creationId xmlns:a16="http://schemas.microsoft.com/office/drawing/2014/main" id="{C4505135-D7AB-F587-65BC-085FF8E7BB69}"/>
              </a:ext>
            </a:extLst>
          </p:cNvPr>
          <p:cNvCxnSpPr>
            <a:cxnSpLocks/>
            <a:stCxn id="5" idx="7"/>
          </p:cNvCxnSpPr>
          <p:nvPr/>
        </p:nvCxnSpPr>
        <p:spPr>
          <a:xfrm flipV="1">
            <a:off x="2116815" y="640865"/>
            <a:ext cx="1829511" cy="207736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4CA8453F-98E6-35E2-0F01-1BE5D77920CF}"/>
              </a:ext>
            </a:extLst>
          </p:cNvPr>
          <p:cNvCxnSpPr>
            <a:cxnSpLocks/>
          </p:cNvCxnSpPr>
          <p:nvPr/>
        </p:nvCxnSpPr>
        <p:spPr>
          <a:xfrm>
            <a:off x="2059089" y="2755307"/>
            <a:ext cx="102479" cy="2568475"/>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F6CEBCED-835A-34F0-D16C-8CD0437D49EC}"/>
              </a:ext>
            </a:extLst>
          </p:cNvPr>
          <p:cNvSpPr txBox="1"/>
          <p:nvPr/>
        </p:nvSpPr>
        <p:spPr>
          <a:xfrm>
            <a:off x="5300276" y="2526068"/>
            <a:ext cx="397866" cy="584775"/>
          </a:xfrm>
          <a:prstGeom prst="rect">
            <a:avLst/>
          </a:prstGeom>
          <a:noFill/>
        </p:spPr>
        <p:txBody>
          <a:bodyPr wrap="none" rtlCol="0">
            <a:spAutoFit/>
          </a:bodyPr>
          <a:lstStyle/>
          <a:p>
            <a:r>
              <a:rPr lang="en-US" sz="3200" dirty="0"/>
              <a:t>X</a:t>
            </a:r>
          </a:p>
        </p:txBody>
      </p:sp>
      <p:sp>
        <p:nvSpPr>
          <p:cNvPr id="16" name="TextBox 15">
            <a:extLst>
              <a:ext uri="{FF2B5EF4-FFF2-40B4-BE49-F238E27FC236}">
                <a16:creationId xmlns:a16="http://schemas.microsoft.com/office/drawing/2014/main" id="{143512C5-5D62-7147-59D6-AA481B0C82B1}"/>
              </a:ext>
            </a:extLst>
          </p:cNvPr>
          <p:cNvSpPr txBox="1"/>
          <p:nvPr/>
        </p:nvSpPr>
        <p:spPr>
          <a:xfrm>
            <a:off x="4083914" y="221730"/>
            <a:ext cx="385042" cy="584775"/>
          </a:xfrm>
          <a:prstGeom prst="rect">
            <a:avLst/>
          </a:prstGeom>
          <a:noFill/>
        </p:spPr>
        <p:txBody>
          <a:bodyPr wrap="none" rtlCol="0">
            <a:spAutoFit/>
          </a:bodyPr>
          <a:lstStyle/>
          <a:p>
            <a:r>
              <a:rPr lang="en-US" sz="3200" dirty="0"/>
              <a:t>Y</a:t>
            </a:r>
          </a:p>
        </p:txBody>
      </p:sp>
      <p:sp>
        <p:nvSpPr>
          <p:cNvPr id="17" name="TextBox 16">
            <a:extLst>
              <a:ext uri="{FF2B5EF4-FFF2-40B4-BE49-F238E27FC236}">
                <a16:creationId xmlns:a16="http://schemas.microsoft.com/office/drawing/2014/main" id="{F40BE192-0AFE-F5B2-CCE6-CAC5C44B2AB6}"/>
              </a:ext>
            </a:extLst>
          </p:cNvPr>
          <p:cNvSpPr txBox="1"/>
          <p:nvPr/>
        </p:nvSpPr>
        <p:spPr>
          <a:xfrm>
            <a:off x="1938415" y="5360856"/>
            <a:ext cx="377026" cy="584775"/>
          </a:xfrm>
          <a:prstGeom prst="rect">
            <a:avLst/>
          </a:prstGeom>
          <a:noFill/>
        </p:spPr>
        <p:txBody>
          <a:bodyPr wrap="none" rtlCol="0">
            <a:spAutoFit/>
          </a:bodyPr>
          <a:lstStyle/>
          <a:p>
            <a:r>
              <a:rPr lang="en-US" sz="3200" dirty="0"/>
              <a:t>Z</a:t>
            </a:r>
          </a:p>
        </p:txBody>
      </p:sp>
      <p:cxnSp>
        <p:nvCxnSpPr>
          <p:cNvPr id="19" name="Straight Connector 18">
            <a:extLst>
              <a:ext uri="{FF2B5EF4-FFF2-40B4-BE49-F238E27FC236}">
                <a16:creationId xmlns:a16="http://schemas.microsoft.com/office/drawing/2014/main" id="{65370ACB-EBC2-6A12-5A8F-C2A640221312}"/>
              </a:ext>
            </a:extLst>
          </p:cNvPr>
          <p:cNvCxnSpPr/>
          <p:nvPr/>
        </p:nvCxnSpPr>
        <p:spPr>
          <a:xfrm flipH="1">
            <a:off x="2145806" y="4379836"/>
            <a:ext cx="2310278"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FA7718A5-3D9A-8935-CF9C-9A6FA2A71375}"/>
              </a:ext>
            </a:extLst>
          </p:cNvPr>
          <p:cNvSpPr txBox="1"/>
          <p:nvPr/>
        </p:nvSpPr>
        <p:spPr>
          <a:xfrm>
            <a:off x="1318090" y="3588086"/>
            <a:ext cx="569387" cy="584775"/>
          </a:xfrm>
          <a:prstGeom prst="rect">
            <a:avLst/>
          </a:prstGeom>
          <a:noFill/>
        </p:spPr>
        <p:txBody>
          <a:bodyPr wrap="none" rtlCol="0">
            <a:spAutoFit/>
          </a:bodyPr>
          <a:lstStyle/>
          <a:p>
            <a:r>
              <a:rPr lang="en-US" sz="3200" dirty="0"/>
              <a:t>Bz</a:t>
            </a:r>
          </a:p>
        </p:txBody>
      </p:sp>
      <p:cxnSp>
        <p:nvCxnSpPr>
          <p:cNvPr id="22" name="Straight Arrow Connector 21">
            <a:extLst>
              <a:ext uri="{FF2B5EF4-FFF2-40B4-BE49-F238E27FC236}">
                <a16:creationId xmlns:a16="http://schemas.microsoft.com/office/drawing/2014/main" id="{85737848-2BF5-56F9-42F4-42DDCE78AE41}"/>
              </a:ext>
            </a:extLst>
          </p:cNvPr>
          <p:cNvCxnSpPr>
            <a:cxnSpLocks/>
            <a:stCxn id="5" idx="2"/>
          </p:cNvCxnSpPr>
          <p:nvPr/>
        </p:nvCxnSpPr>
        <p:spPr>
          <a:xfrm flipV="1">
            <a:off x="1947843" y="1750451"/>
            <a:ext cx="2417585" cy="1044439"/>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29" name="Straight Connector 28">
            <a:extLst>
              <a:ext uri="{FF2B5EF4-FFF2-40B4-BE49-F238E27FC236}">
                <a16:creationId xmlns:a16="http://schemas.microsoft.com/office/drawing/2014/main" id="{6DA2F806-926B-9A5A-6E2A-3FF9B4069A15}"/>
              </a:ext>
            </a:extLst>
          </p:cNvPr>
          <p:cNvCxnSpPr>
            <a:cxnSpLocks/>
          </p:cNvCxnSpPr>
          <p:nvPr/>
        </p:nvCxnSpPr>
        <p:spPr>
          <a:xfrm flipH="1" flipV="1">
            <a:off x="4385405" y="1787118"/>
            <a:ext cx="71169" cy="2581209"/>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Arrow Connector 32">
            <a:extLst>
              <a:ext uri="{FF2B5EF4-FFF2-40B4-BE49-F238E27FC236}">
                <a16:creationId xmlns:a16="http://schemas.microsoft.com/office/drawing/2014/main" id="{FEEF9ABA-22B6-7096-12C7-86289601DF33}"/>
              </a:ext>
            </a:extLst>
          </p:cNvPr>
          <p:cNvCxnSpPr>
            <a:cxnSpLocks/>
          </p:cNvCxnSpPr>
          <p:nvPr/>
        </p:nvCxnSpPr>
        <p:spPr>
          <a:xfrm flipV="1">
            <a:off x="7965165" y="1136550"/>
            <a:ext cx="0" cy="2361039"/>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5657A23A-8234-36F6-178B-5E6590F5C161}"/>
              </a:ext>
            </a:extLst>
          </p:cNvPr>
          <p:cNvCxnSpPr>
            <a:cxnSpLocks/>
          </p:cNvCxnSpPr>
          <p:nvPr/>
        </p:nvCxnSpPr>
        <p:spPr>
          <a:xfrm>
            <a:off x="7965165" y="3497589"/>
            <a:ext cx="1918863" cy="0"/>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37" name="Straight Arrow Connector 36">
            <a:extLst>
              <a:ext uri="{FF2B5EF4-FFF2-40B4-BE49-F238E27FC236}">
                <a16:creationId xmlns:a16="http://schemas.microsoft.com/office/drawing/2014/main" id="{B02364DB-8FF8-4C1E-1F2B-3C923F9AB8C7}"/>
              </a:ext>
            </a:extLst>
          </p:cNvPr>
          <p:cNvCxnSpPr>
            <a:cxnSpLocks/>
          </p:cNvCxnSpPr>
          <p:nvPr/>
        </p:nvCxnSpPr>
        <p:spPr>
          <a:xfrm flipV="1">
            <a:off x="7974995" y="1679549"/>
            <a:ext cx="1552999" cy="179196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77B89EDD-50F6-5F64-91DF-B4678F714216}"/>
              </a:ext>
            </a:extLst>
          </p:cNvPr>
          <p:cNvCxnSpPr>
            <a:cxnSpLocks/>
          </p:cNvCxnSpPr>
          <p:nvPr/>
        </p:nvCxnSpPr>
        <p:spPr>
          <a:xfrm flipV="1">
            <a:off x="9543939" y="1742112"/>
            <a:ext cx="0" cy="1734689"/>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54BA61AA-8143-B580-4D0E-8AB44DFFB880}"/>
              </a:ext>
            </a:extLst>
          </p:cNvPr>
          <p:cNvCxnSpPr>
            <a:cxnSpLocks/>
          </p:cNvCxnSpPr>
          <p:nvPr/>
        </p:nvCxnSpPr>
        <p:spPr>
          <a:xfrm>
            <a:off x="7974995" y="1679549"/>
            <a:ext cx="1553000" cy="0"/>
          </a:xfrm>
          <a:prstGeom prst="line">
            <a:avLst/>
          </a:prstGeom>
        </p:spPr>
        <p:style>
          <a:lnRef idx="3">
            <a:schemeClr val="accent6"/>
          </a:lnRef>
          <a:fillRef idx="0">
            <a:schemeClr val="accent6"/>
          </a:fillRef>
          <a:effectRef idx="2">
            <a:schemeClr val="accent6"/>
          </a:effectRef>
          <a:fontRef idx="minor">
            <a:schemeClr val="tx1"/>
          </a:fontRef>
        </p:style>
      </p:cxnSp>
      <p:sp>
        <p:nvSpPr>
          <p:cNvPr id="43" name="TextBox 42">
            <a:extLst>
              <a:ext uri="{FF2B5EF4-FFF2-40B4-BE49-F238E27FC236}">
                <a16:creationId xmlns:a16="http://schemas.microsoft.com/office/drawing/2014/main" id="{FB59C17E-BE48-C8A2-3312-196A0535D168}"/>
              </a:ext>
            </a:extLst>
          </p:cNvPr>
          <p:cNvSpPr txBox="1"/>
          <p:nvPr/>
        </p:nvSpPr>
        <p:spPr>
          <a:xfrm>
            <a:off x="9955185" y="3136612"/>
            <a:ext cx="397866" cy="584775"/>
          </a:xfrm>
          <a:prstGeom prst="rect">
            <a:avLst/>
          </a:prstGeom>
          <a:noFill/>
        </p:spPr>
        <p:txBody>
          <a:bodyPr wrap="none" rtlCol="0">
            <a:spAutoFit/>
          </a:bodyPr>
          <a:lstStyle/>
          <a:p>
            <a:r>
              <a:rPr lang="en-US" sz="3200" dirty="0"/>
              <a:t>X</a:t>
            </a:r>
          </a:p>
        </p:txBody>
      </p:sp>
      <p:sp>
        <p:nvSpPr>
          <p:cNvPr id="44" name="TextBox 43">
            <a:extLst>
              <a:ext uri="{FF2B5EF4-FFF2-40B4-BE49-F238E27FC236}">
                <a16:creationId xmlns:a16="http://schemas.microsoft.com/office/drawing/2014/main" id="{4DC488BC-51A4-FEAC-4E7A-548D3E465715}"/>
              </a:ext>
            </a:extLst>
          </p:cNvPr>
          <p:cNvSpPr txBox="1"/>
          <p:nvPr/>
        </p:nvSpPr>
        <p:spPr>
          <a:xfrm>
            <a:off x="7782474" y="455277"/>
            <a:ext cx="385042" cy="584775"/>
          </a:xfrm>
          <a:prstGeom prst="rect">
            <a:avLst/>
          </a:prstGeom>
          <a:noFill/>
        </p:spPr>
        <p:txBody>
          <a:bodyPr wrap="none" rtlCol="0">
            <a:spAutoFit/>
          </a:bodyPr>
          <a:lstStyle/>
          <a:p>
            <a:r>
              <a:rPr lang="en-US" sz="3200" dirty="0"/>
              <a:t>Y</a:t>
            </a:r>
          </a:p>
        </p:txBody>
      </p:sp>
      <p:sp>
        <p:nvSpPr>
          <p:cNvPr id="45" name="TextBox 44">
            <a:extLst>
              <a:ext uri="{FF2B5EF4-FFF2-40B4-BE49-F238E27FC236}">
                <a16:creationId xmlns:a16="http://schemas.microsoft.com/office/drawing/2014/main" id="{3D67D61F-735F-04AA-1B9F-7F55BAE75EF1}"/>
              </a:ext>
            </a:extLst>
          </p:cNvPr>
          <p:cNvSpPr txBox="1"/>
          <p:nvPr/>
        </p:nvSpPr>
        <p:spPr>
          <a:xfrm>
            <a:off x="8444018" y="3442116"/>
            <a:ext cx="582404" cy="584775"/>
          </a:xfrm>
          <a:prstGeom prst="rect">
            <a:avLst/>
          </a:prstGeom>
          <a:noFill/>
        </p:spPr>
        <p:txBody>
          <a:bodyPr wrap="none" rtlCol="0">
            <a:spAutoFit/>
          </a:bodyPr>
          <a:lstStyle/>
          <a:p>
            <a:r>
              <a:rPr lang="en-US" sz="3200" dirty="0"/>
              <a:t>Bx</a:t>
            </a:r>
          </a:p>
        </p:txBody>
      </p:sp>
      <p:sp>
        <p:nvSpPr>
          <p:cNvPr id="46" name="TextBox 45">
            <a:extLst>
              <a:ext uri="{FF2B5EF4-FFF2-40B4-BE49-F238E27FC236}">
                <a16:creationId xmlns:a16="http://schemas.microsoft.com/office/drawing/2014/main" id="{239ABF10-724C-4E72-4153-2A19292FE00B}"/>
              </a:ext>
            </a:extLst>
          </p:cNvPr>
          <p:cNvSpPr txBox="1"/>
          <p:nvPr/>
        </p:nvSpPr>
        <p:spPr>
          <a:xfrm>
            <a:off x="7309998" y="1949072"/>
            <a:ext cx="589392" cy="584775"/>
          </a:xfrm>
          <a:prstGeom prst="rect">
            <a:avLst/>
          </a:prstGeom>
          <a:noFill/>
        </p:spPr>
        <p:txBody>
          <a:bodyPr wrap="none" rtlCol="0">
            <a:spAutoFit/>
          </a:bodyPr>
          <a:lstStyle/>
          <a:p>
            <a:r>
              <a:rPr lang="en-US" sz="3200" dirty="0"/>
              <a:t>By</a:t>
            </a:r>
          </a:p>
        </p:txBody>
      </p:sp>
      <p:sp>
        <p:nvSpPr>
          <p:cNvPr id="47" name="TextBox 46">
            <a:extLst>
              <a:ext uri="{FF2B5EF4-FFF2-40B4-BE49-F238E27FC236}">
                <a16:creationId xmlns:a16="http://schemas.microsoft.com/office/drawing/2014/main" id="{2393DAB5-32C9-5BC1-7FBC-75FE5BA4C419}"/>
              </a:ext>
            </a:extLst>
          </p:cNvPr>
          <p:cNvSpPr txBox="1"/>
          <p:nvPr/>
        </p:nvSpPr>
        <p:spPr>
          <a:xfrm>
            <a:off x="8805849" y="2318523"/>
            <a:ext cx="441146" cy="584775"/>
          </a:xfrm>
          <a:prstGeom prst="rect">
            <a:avLst/>
          </a:prstGeom>
          <a:noFill/>
        </p:spPr>
        <p:txBody>
          <a:bodyPr wrap="none" rtlCol="0">
            <a:spAutoFit/>
          </a:bodyPr>
          <a:lstStyle/>
          <a:p>
            <a:r>
              <a:rPr lang="en-US" sz="3200" dirty="0"/>
              <a:t>H</a:t>
            </a:r>
          </a:p>
        </p:txBody>
      </p:sp>
      <p:sp>
        <p:nvSpPr>
          <p:cNvPr id="48" name="TextBox 47">
            <a:extLst>
              <a:ext uri="{FF2B5EF4-FFF2-40B4-BE49-F238E27FC236}">
                <a16:creationId xmlns:a16="http://schemas.microsoft.com/office/drawing/2014/main" id="{D0D4ACFB-6C5A-0D82-048F-73730AF5BBF3}"/>
              </a:ext>
            </a:extLst>
          </p:cNvPr>
          <p:cNvSpPr txBox="1"/>
          <p:nvPr/>
        </p:nvSpPr>
        <p:spPr>
          <a:xfrm>
            <a:off x="8086910" y="2296182"/>
            <a:ext cx="437940" cy="584775"/>
          </a:xfrm>
          <a:prstGeom prst="rect">
            <a:avLst/>
          </a:prstGeom>
          <a:noFill/>
        </p:spPr>
        <p:txBody>
          <a:bodyPr wrap="none" rtlCol="0">
            <a:spAutoFit/>
          </a:bodyPr>
          <a:lstStyle/>
          <a:p>
            <a:r>
              <a:rPr lang="en-US" sz="3200" dirty="0"/>
              <a:t>D</a:t>
            </a:r>
          </a:p>
        </p:txBody>
      </p:sp>
      <p:sp>
        <p:nvSpPr>
          <p:cNvPr id="3" name="TextBox 2">
            <a:extLst>
              <a:ext uri="{FF2B5EF4-FFF2-40B4-BE49-F238E27FC236}">
                <a16:creationId xmlns:a16="http://schemas.microsoft.com/office/drawing/2014/main" id="{15C6464B-E7CD-67FE-A6AD-DEDFCDCC7782}"/>
              </a:ext>
            </a:extLst>
          </p:cNvPr>
          <p:cNvSpPr txBox="1"/>
          <p:nvPr/>
        </p:nvSpPr>
        <p:spPr>
          <a:xfrm>
            <a:off x="3234288" y="3092629"/>
            <a:ext cx="407484" cy="584775"/>
          </a:xfrm>
          <a:prstGeom prst="rect">
            <a:avLst/>
          </a:prstGeom>
          <a:noFill/>
        </p:spPr>
        <p:txBody>
          <a:bodyPr wrap="none" rtlCol="0">
            <a:spAutoFit/>
          </a:bodyPr>
          <a:lstStyle/>
          <a:p>
            <a:r>
              <a:rPr lang="en-US" sz="3200" dirty="0"/>
              <a:t>B</a:t>
            </a:r>
          </a:p>
        </p:txBody>
      </p:sp>
      <p:sp>
        <p:nvSpPr>
          <p:cNvPr id="6" name="TextBox 5">
            <a:extLst>
              <a:ext uri="{FF2B5EF4-FFF2-40B4-BE49-F238E27FC236}">
                <a16:creationId xmlns:a16="http://schemas.microsoft.com/office/drawing/2014/main" id="{8F3EBCAE-EC27-F40A-CB1D-980BBEA38107}"/>
              </a:ext>
            </a:extLst>
          </p:cNvPr>
          <p:cNvSpPr txBox="1"/>
          <p:nvPr/>
        </p:nvSpPr>
        <p:spPr>
          <a:xfrm>
            <a:off x="3288013" y="5321645"/>
            <a:ext cx="1890518" cy="523220"/>
          </a:xfrm>
          <a:prstGeom prst="rect">
            <a:avLst/>
          </a:prstGeom>
          <a:noFill/>
        </p:spPr>
        <p:txBody>
          <a:bodyPr wrap="none" rtlCol="0">
            <a:spAutoFit/>
          </a:bodyPr>
          <a:lstStyle/>
          <a:p>
            <a:r>
              <a:rPr lang="en-US" sz="2800" dirty="0"/>
              <a:t>Bz = B cos </a:t>
            </a:r>
            <a:r>
              <a:rPr lang="en-US" sz="2800" dirty="0">
                <a:latin typeface="Symbol" panose="05050102010706020507" pitchFamily="18" charset="2"/>
              </a:rPr>
              <a:t>q</a:t>
            </a:r>
          </a:p>
        </p:txBody>
      </p:sp>
      <p:sp>
        <p:nvSpPr>
          <p:cNvPr id="7" name="TextBox 6">
            <a:extLst>
              <a:ext uri="{FF2B5EF4-FFF2-40B4-BE49-F238E27FC236}">
                <a16:creationId xmlns:a16="http://schemas.microsoft.com/office/drawing/2014/main" id="{895D0A53-9C38-3E74-6323-82F539D2303D}"/>
              </a:ext>
            </a:extLst>
          </p:cNvPr>
          <p:cNvSpPr txBox="1"/>
          <p:nvPr/>
        </p:nvSpPr>
        <p:spPr>
          <a:xfrm>
            <a:off x="7653421" y="4643523"/>
            <a:ext cx="1710725" cy="523220"/>
          </a:xfrm>
          <a:prstGeom prst="rect">
            <a:avLst/>
          </a:prstGeom>
          <a:noFill/>
        </p:spPr>
        <p:txBody>
          <a:bodyPr wrap="none" rtlCol="0">
            <a:spAutoFit/>
          </a:bodyPr>
          <a:lstStyle/>
          <a:p>
            <a:r>
              <a:rPr lang="en-US" sz="2800" dirty="0"/>
              <a:t>H = B sin </a:t>
            </a:r>
            <a:r>
              <a:rPr lang="en-US" sz="2800" dirty="0">
                <a:latin typeface="Symbol" panose="05050102010706020507" pitchFamily="18" charset="2"/>
              </a:rPr>
              <a:t>q</a:t>
            </a:r>
          </a:p>
        </p:txBody>
      </p:sp>
      <p:sp>
        <p:nvSpPr>
          <p:cNvPr id="8" name="TextBox 7">
            <a:extLst>
              <a:ext uri="{FF2B5EF4-FFF2-40B4-BE49-F238E27FC236}">
                <a16:creationId xmlns:a16="http://schemas.microsoft.com/office/drawing/2014/main" id="{1A08BC9C-3DF5-3932-9A6D-0B81176CE0BC}"/>
              </a:ext>
            </a:extLst>
          </p:cNvPr>
          <p:cNvSpPr txBox="1"/>
          <p:nvPr/>
        </p:nvSpPr>
        <p:spPr>
          <a:xfrm>
            <a:off x="7621074" y="5198230"/>
            <a:ext cx="1897251" cy="523220"/>
          </a:xfrm>
          <a:prstGeom prst="rect">
            <a:avLst/>
          </a:prstGeom>
          <a:noFill/>
        </p:spPr>
        <p:txBody>
          <a:bodyPr wrap="none" rtlCol="0">
            <a:spAutoFit/>
          </a:bodyPr>
          <a:lstStyle/>
          <a:p>
            <a:r>
              <a:rPr lang="en-US" sz="2800" dirty="0"/>
              <a:t>Bx = H sin D</a:t>
            </a:r>
          </a:p>
        </p:txBody>
      </p:sp>
      <p:sp>
        <p:nvSpPr>
          <p:cNvPr id="11" name="TextBox 10">
            <a:extLst>
              <a:ext uri="{FF2B5EF4-FFF2-40B4-BE49-F238E27FC236}">
                <a16:creationId xmlns:a16="http://schemas.microsoft.com/office/drawing/2014/main" id="{397F221F-9F37-A40B-DF9C-E63193F86E09}"/>
              </a:ext>
            </a:extLst>
          </p:cNvPr>
          <p:cNvSpPr txBox="1"/>
          <p:nvPr/>
        </p:nvSpPr>
        <p:spPr>
          <a:xfrm>
            <a:off x="7669487" y="5752937"/>
            <a:ext cx="1970348" cy="523220"/>
          </a:xfrm>
          <a:prstGeom prst="rect">
            <a:avLst/>
          </a:prstGeom>
          <a:noFill/>
        </p:spPr>
        <p:txBody>
          <a:bodyPr wrap="none" rtlCol="0">
            <a:spAutoFit/>
          </a:bodyPr>
          <a:lstStyle/>
          <a:p>
            <a:r>
              <a:rPr lang="en-US" sz="2800" dirty="0"/>
              <a:t>By = H cos D</a:t>
            </a:r>
          </a:p>
        </p:txBody>
      </p:sp>
      <p:sp>
        <p:nvSpPr>
          <p:cNvPr id="12" name="TextBox 11">
            <a:extLst>
              <a:ext uri="{FF2B5EF4-FFF2-40B4-BE49-F238E27FC236}">
                <a16:creationId xmlns:a16="http://schemas.microsoft.com/office/drawing/2014/main" id="{6EF0E49F-03B8-BA3F-CF58-537126EEBB60}"/>
              </a:ext>
            </a:extLst>
          </p:cNvPr>
          <p:cNvSpPr txBox="1"/>
          <p:nvPr/>
        </p:nvSpPr>
        <p:spPr>
          <a:xfrm>
            <a:off x="2433265" y="6330214"/>
            <a:ext cx="1983813" cy="584775"/>
          </a:xfrm>
          <a:prstGeom prst="rect">
            <a:avLst/>
          </a:prstGeom>
          <a:noFill/>
        </p:spPr>
        <p:txBody>
          <a:bodyPr wrap="none" rtlCol="0">
            <a:spAutoFit/>
          </a:bodyPr>
          <a:lstStyle/>
          <a:p>
            <a:r>
              <a:rPr lang="en-US" sz="3200" dirty="0">
                <a:solidFill>
                  <a:srgbClr val="FF0000"/>
                </a:solidFill>
              </a:rPr>
              <a:t>(Bx, By, Bz)</a:t>
            </a:r>
          </a:p>
        </p:txBody>
      </p:sp>
      <p:sp>
        <p:nvSpPr>
          <p:cNvPr id="14" name="TextBox 13">
            <a:extLst>
              <a:ext uri="{FF2B5EF4-FFF2-40B4-BE49-F238E27FC236}">
                <a16:creationId xmlns:a16="http://schemas.microsoft.com/office/drawing/2014/main" id="{E890490A-9860-E09C-8684-5C64ED52278D}"/>
              </a:ext>
            </a:extLst>
          </p:cNvPr>
          <p:cNvSpPr txBox="1"/>
          <p:nvPr/>
        </p:nvSpPr>
        <p:spPr>
          <a:xfrm>
            <a:off x="7743313" y="6282608"/>
            <a:ext cx="1709314" cy="584775"/>
          </a:xfrm>
          <a:prstGeom prst="rect">
            <a:avLst/>
          </a:prstGeom>
          <a:noFill/>
        </p:spPr>
        <p:txBody>
          <a:bodyPr wrap="none" rtlCol="0">
            <a:spAutoFit/>
          </a:bodyPr>
          <a:lstStyle/>
          <a:p>
            <a:r>
              <a:rPr lang="en-US" sz="3200" dirty="0">
                <a:solidFill>
                  <a:srgbClr val="FF0000"/>
                </a:solidFill>
              </a:rPr>
              <a:t>(H, D, Bz)</a:t>
            </a:r>
          </a:p>
        </p:txBody>
      </p:sp>
    </p:spTree>
    <p:extLst>
      <p:ext uri="{BB962C8B-B14F-4D97-AF65-F5344CB8AC3E}">
        <p14:creationId xmlns:p14="http://schemas.microsoft.com/office/powerpoint/2010/main" val="333285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8FB69-D39D-BE06-54F3-B7B26273F2F6}"/>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1B4E5A92-55F0-E2D5-8E8E-98DDF8A76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7D4662A-7E10-3548-D833-E49655F9B12E}"/>
              </a:ext>
            </a:extLst>
          </p:cNvPr>
          <p:cNvSpPr txBox="1"/>
          <p:nvPr/>
        </p:nvSpPr>
        <p:spPr>
          <a:xfrm>
            <a:off x="367645" y="216818"/>
            <a:ext cx="4398384" cy="584775"/>
          </a:xfrm>
          <a:prstGeom prst="rect">
            <a:avLst/>
          </a:prstGeom>
          <a:noFill/>
        </p:spPr>
        <p:txBody>
          <a:bodyPr wrap="none" rtlCol="0">
            <a:spAutoFit/>
          </a:bodyPr>
          <a:lstStyle/>
          <a:p>
            <a:r>
              <a:rPr lang="en-US" sz="3200" dirty="0"/>
              <a:t>Compasses measure      D</a:t>
            </a:r>
          </a:p>
        </p:txBody>
      </p:sp>
      <p:pic>
        <p:nvPicPr>
          <p:cNvPr id="7" name="Picture 6">
            <a:extLst>
              <a:ext uri="{FF2B5EF4-FFF2-40B4-BE49-F238E27FC236}">
                <a16:creationId xmlns:a16="http://schemas.microsoft.com/office/drawing/2014/main" id="{392C8916-454A-52B3-18AB-5A219ACEF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192" y="2541230"/>
            <a:ext cx="3962400" cy="3246120"/>
          </a:xfrm>
          <a:prstGeom prst="rect">
            <a:avLst/>
          </a:prstGeom>
        </p:spPr>
      </p:pic>
      <p:cxnSp>
        <p:nvCxnSpPr>
          <p:cNvPr id="5" name="Straight Arrow Connector 4">
            <a:extLst>
              <a:ext uri="{FF2B5EF4-FFF2-40B4-BE49-F238E27FC236}">
                <a16:creationId xmlns:a16="http://schemas.microsoft.com/office/drawing/2014/main" id="{1612A23A-AE2E-E34D-0C06-2C8E4B8CFF75}"/>
              </a:ext>
            </a:extLst>
          </p:cNvPr>
          <p:cNvCxnSpPr/>
          <p:nvPr/>
        </p:nvCxnSpPr>
        <p:spPr>
          <a:xfrm flipV="1">
            <a:off x="5618375" y="1234911"/>
            <a:ext cx="989815" cy="275262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0AF7EFF2-D1E1-AE76-C4C2-9AEE25894F45}"/>
              </a:ext>
            </a:extLst>
          </p:cNvPr>
          <p:cNvCxnSpPr/>
          <p:nvPr/>
        </p:nvCxnSpPr>
        <p:spPr>
          <a:xfrm>
            <a:off x="5618375" y="3987538"/>
            <a:ext cx="4430598" cy="17675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78765DC7-94E4-5FE1-CE50-B969CFFFAE8D}"/>
              </a:ext>
            </a:extLst>
          </p:cNvPr>
          <p:cNvCxnSpPr>
            <a:cxnSpLocks/>
          </p:cNvCxnSpPr>
          <p:nvPr/>
        </p:nvCxnSpPr>
        <p:spPr>
          <a:xfrm flipV="1">
            <a:off x="5618375" y="493376"/>
            <a:ext cx="65988" cy="349416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44544BD1-5A5D-6775-8D2D-44BF7FEDE5D5}"/>
              </a:ext>
            </a:extLst>
          </p:cNvPr>
          <p:cNvSpPr txBox="1"/>
          <p:nvPr/>
        </p:nvSpPr>
        <p:spPr>
          <a:xfrm>
            <a:off x="10228082" y="3871902"/>
            <a:ext cx="397866" cy="584775"/>
          </a:xfrm>
          <a:prstGeom prst="rect">
            <a:avLst/>
          </a:prstGeom>
          <a:noFill/>
        </p:spPr>
        <p:txBody>
          <a:bodyPr wrap="none" rtlCol="0">
            <a:spAutoFit/>
          </a:bodyPr>
          <a:lstStyle/>
          <a:p>
            <a:r>
              <a:rPr lang="en-US" sz="3200" dirty="0"/>
              <a:t>X</a:t>
            </a:r>
          </a:p>
        </p:txBody>
      </p:sp>
      <p:sp>
        <p:nvSpPr>
          <p:cNvPr id="13" name="TextBox 12">
            <a:extLst>
              <a:ext uri="{FF2B5EF4-FFF2-40B4-BE49-F238E27FC236}">
                <a16:creationId xmlns:a16="http://schemas.microsoft.com/office/drawing/2014/main" id="{7823B80E-6BC4-7A71-7C7C-9C856AA564A4}"/>
              </a:ext>
            </a:extLst>
          </p:cNvPr>
          <p:cNvSpPr txBox="1"/>
          <p:nvPr/>
        </p:nvSpPr>
        <p:spPr>
          <a:xfrm>
            <a:off x="5748410" y="108054"/>
            <a:ext cx="385042" cy="584775"/>
          </a:xfrm>
          <a:prstGeom prst="rect">
            <a:avLst/>
          </a:prstGeom>
          <a:noFill/>
        </p:spPr>
        <p:txBody>
          <a:bodyPr wrap="none" rtlCol="0">
            <a:spAutoFit/>
          </a:bodyPr>
          <a:lstStyle/>
          <a:p>
            <a:r>
              <a:rPr lang="en-US" sz="3200" dirty="0"/>
              <a:t>Y</a:t>
            </a:r>
          </a:p>
        </p:txBody>
      </p:sp>
      <p:sp>
        <p:nvSpPr>
          <p:cNvPr id="14" name="TextBox 13">
            <a:extLst>
              <a:ext uri="{FF2B5EF4-FFF2-40B4-BE49-F238E27FC236}">
                <a16:creationId xmlns:a16="http://schemas.microsoft.com/office/drawing/2014/main" id="{3BD7E284-B8C6-6A7C-0856-0D7AEED9E285}"/>
              </a:ext>
            </a:extLst>
          </p:cNvPr>
          <p:cNvSpPr txBox="1"/>
          <p:nvPr/>
        </p:nvSpPr>
        <p:spPr>
          <a:xfrm>
            <a:off x="6507639" y="1655682"/>
            <a:ext cx="441146" cy="584775"/>
          </a:xfrm>
          <a:prstGeom prst="rect">
            <a:avLst/>
          </a:prstGeom>
          <a:noFill/>
        </p:spPr>
        <p:txBody>
          <a:bodyPr wrap="none" rtlCol="0">
            <a:spAutoFit/>
          </a:bodyPr>
          <a:lstStyle/>
          <a:p>
            <a:r>
              <a:rPr lang="en-US" sz="3200" dirty="0"/>
              <a:t>H</a:t>
            </a:r>
          </a:p>
        </p:txBody>
      </p:sp>
      <p:sp>
        <p:nvSpPr>
          <p:cNvPr id="15" name="TextBox 14">
            <a:extLst>
              <a:ext uri="{FF2B5EF4-FFF2-40B4-BE49-F238E27FC236}">
                <a16:creationId xmlns:a16="http://schemas.microsoft.com/office/drawing/2014/main" id="{0870276F-5BC9-264A-1FC8-821E6FCE72A7}"/>
              </a:ext>
            </a:extLst>
          </p:cNvPr>
          <p:cNvSpPr txBox="1"/>
          <p:nvPr/>
        </p:nvSpPr>
        <p:spPr>
          <a:xfrm>
            <a:off x="5727129" y="1806068"/>
            <a:ext cx="437940" cy="584775"/>
          </a:xfrm>
          <a:prstGeom prst="rect">
            <a:avLst/>
          </a:prstGeom>
          <a:noFill/>
        </p:spPr>
        <p:txBody>
          <a:bodyPr wrap="none" rtlCol="0">
            <a:spAutoFit/>
          </a:bodyPr>
          <a:lstStyle/>
          <a:p>
            <a:r>
              <a:rPr lang="en-US" sz="3200" dirty="0"/>
              <a:t>D</a:t>
            </a:r>
          </a:p>
        </p:txBody>
      </p:sp>
    </p:spTree>
    <p:extLst>
      <p:ext uri="{BB962C8B-B14F-4D97-AF65-F5344CB8AC3E}">
        <p14:creationId xmlns:p14="http://schemas.microsoft.com/office/powerpoint/2010/main" val="517438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FE8-D6E9-EAF4-A24C-983E3E13A7BA}"/>
            </a:ext>
          </a:extLst>
        </p:cNvPr>
        <p:cNvGrpSpPr/>
        <p:nvPr/>
      </p:nvGrpSpPr>
      <p:grpSpPr>
        <a:xfrm>
          <a:off x="0" y="0"/>
          <a:ext cx="0" cy="0"/>
          <a:chOff x="0" y="0"/>
          <a:chExt cx="0" cy="0"/>
        </a:xfrm>
      </p:grpSpPr>
      <p:pic>
        <p:nvPicPr>
          <p:cNvPr id="2" name="Picture 7">
            <a:extLst>
              <a:ext uri="{FF2B5EF4-FFF2-40B4-BE49-F238E27FC236}">
                <a16:creationId xmlns:a16="http://schemas.microsoft.com/office/drawing/2014/main" id="{D57388AC-BA50-067A-A727-5C530E776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542" y="5605463"/>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3FEF35-4B57-2D35-33F7-E1FC1EAFB0D5}"/>
              </a:ext>
            </a:extLst>
          </p:cNvPr>
          <p:cNvSpPr txBox="1"/>
          <p:nvPr/>
        </p:nvSpPr>
        <p:spPr>
          <a:xfrm>
            <a:off x="1470581" y="471341"/>
            <a:ext cx="6690678" cy="1077218"/>
          </a:xfrm>
          <a:prstGeom prst="rect">
            <a:avLst/>
          </a:prstGeom>
          <a:noFill/>
        </p:spPr>
        <p:txBody>
          <a:bodyPr wrap="none" rtlCol="0">
            <a:spAutoFit/>
          </a:bodyPr>
          <a:lstStyle/>
          <a:p>
            <a:r>
              <a:rPr lang="en-US" sz="3200" dirty="0"/>
              <a:t>Magnetometers measure       By, Bz, Bx </a:t>
            </a:r>
          </a:p>
          <a:p>
            <a:endParaRPr lang="en-US" sz="3200" dirty="0"/>
          </a:p>
        </p:txBody>
      </p:sp>
      <p:pic>
        <p:nvPicPr>
          <p:cNvPr id="9" name="Picture 8">
            <a:extLst>
              <a:ext uri="{FF2B5EF4-FFF2-40B4-BE49-F238E27FC236}">
                <a16:creationId xmlns:a16="http://schemas.microsoft.com/office/drawing/2014/main" id="{32C4AD7C-621B-EEEE-A1EA-106A562C4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647" y="2204673"/>
            <a:ext cx="3012551" cy="1875815"/>
          </a:xfrm>
          <a:prstGeom prst="rect">
            <a:avLst/>
          </a:prstGeom>
        </p:spPr>
      </p:pic>
      <p:sp>
        <p:nvSpPr>
          <p:cNvPr id="11" name="TextBox 10">
            <a:extLst>
              <a:ext uri="{FF2B5EF4-FFF2-40B4-BE49-F238E27FC236}">
                <a16:creationId xmlns:a16="http://schemas.microsoft.com/office/drawing/2014/main" id="{2CF84D7A-86D7-EF38-F2AF-88BFF91BE8F3}"/>
              </a:ext>
            </a:extLst>
          </p:cNvPr>
          <p:cNvSpPr txBox="1"/>
          <p:nvPr/>
        </p:nvSpPr>
        <p:spPr>
          <a:xfrm>
            <a:off x="8950822" y="4204355"/>
            <a:ext cx="2856936" cy="369332"/>
          </a:xfrm>
          <a:prstGeom prst="rect">
            <a:avLst/>
          </a:prstGeom>
          <a:noFill/>
        </p:spPr>
        <p:txBody>
          <a:bodyPr wrap="none" rtlCol="0">
            <a:spAutoFit/>
          </a:bodyPr>
          <a:lstStyle/>
          <a:p>
            <a:r>
              <a:rPr lang="en-US" dirty="0"/>
              <a:t>Credit: </a:t>
            </a:r>
            <a:r>
              <a:rPr lang="en-US" dirty="0" err="1"/>
              <a:t>Metrolab</a:t>
            </a:r>
            <a:r>
              <a:rPr lang="en-US" dirty="0"/>
              <a:t> / THM1176</a:t>
            </a:r>
          </a:p>
        </p:txBody>
      </p:sp>
      <p:pic>
        <p:nvPicPr>
          <p:cNvPr id="17" name="Picture 16">
            <a:extLst>
              <a:ext uri="{FF2B5EF4-FFF2-40B4-BE49-F238E27FC236}">
                <a16:creationId xmlns:a16="http://schemas.microsoft.com/office/drawing/2014/main" id="{14C0721F-D1A3-CF95-28BA-E00D2C2E9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2" y="1548559"/>
            <a:ext cx="7481601" cy="4212717"/>
          </a:xfrm>
          <a:prstGeom prst="rect">
            <a:avLst/>
          </a:prstGeom>
        </p:spPr>
      </p:pic>
      <p:cxnSp>
        <p:nvCxnSpPr>
          <p:cNvPr id="19" name="Straight Arrow Connector 18">
            <a:extLst>
              <a:ext uri="{FF2B5EF4-FFF2-40B4-BE49-F238E27FC236}">
                <a16:creationId xmlns:a16="http://schemas.microsoft.com/office/drawing/2014/main" id="{3F4E2FCE-E838-3B0F-90D7-E28E168EEAF5}"/>
              </a:ext>
            </a:extLst>
          </p:cNvPr>
          <p:cNvCxnSpPr>
            <a:cxnSpLocks/>
          </p:cNvCxnSpPr>
          <p:nvPr/>
        </p:nvCxnSpPr>
        <p:spPr>
          <a:xfrm flipH="1">
            <a:off x="4110087" y="1125851"/>
            <a:ext cx="3565590" cy="2739139"/>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D2CB721D-50E2-308A-3D7A-C2FAD53F102A}"/>
              </a:ext>
            </a:extLst>
          </p:cNvPr>
          <p:cNvCxnSpPr>
            <a:cxnSpLocks/>
          </p:cNvCxnSpPr>
          <p:nvPr/>
        </p:nvCxnSpPr>
        <p:spPr>
          <a:xfrm flipH="1">
            <a:off x="1611984" y="1009950"/>
            <a:ext cx="4892511" cy="2044335"/>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00B4F721-C7A7-A1D2-5F5D-9A3D0A5386C3}"/>
              </a:ext>
            </a:extLst>
          </p:cNvPr>
          <p:cNvCxnSpPr>
            <a:cxnSpLocks/>
          </p:cNvCxnSpPr>
          <p:nvPr/>
        </p:nvCxnSpPr>
        <p:spPr>
          <a:xfrm flipH="1">
            <a:off x="3338248" y="1096724"/>
            <a:ext cx="3723406" cy="2558193"/>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
        <p:nvSpPr>
          <p:cNvPr id="31" name="TextBox 30">
            <a:extLst>
              <a:ext uri="{FF2B5EF4-FFF2-40B4-BE49-F238E27FC236}">
                <a16:creationId xmlns:a16="http://schemas.microsoft.com/office/drawing/2014/main" id="{C9949818-ADE4-E85D-FFE2-D8A57F00DD81}"/>
              </a:ext>
            </a:extLst>
          </p:cNvPr>
          <p:cNvSpPr txBox="1"/>
          <p:nvPr/>
        </p:nvSpPr>
        <p:spPr>
          <a:xfrm>
            <a:off x="1121790" y="6080289"/>
            <a:ext cx="5804731" cy="523220"/>
          </a:xfrm>
          <a:prstGeom prst="rect">
            <a:avLst/>
          </a:prstGeom>
          <a:noFill/>
        </p:spPr>
        <p:txBody>
          <a:bodyPr wrap="none" rtlCol="0">
            <a:spAutoFit/>
          </a:bodyPr>
          <a:lstStyle/>
          <a:p>
            <a:r>
              <a:rPr lang="en-US" sz="2800" dirty="0"/>
              <a:t>ESAs Solar Orbiter magnetometer data</a:t>
            </a:r>
          </a:p>
        </p:txBody>
      </p:sp>
    </p:spTree>
    <p:extLst>
      <p:ext uri="{BB962C8B-B14F-4D97-AF65-F5344CB8AC3E}">
        <p14:creationId xmlns:p14="http://schemas.microsoft.com/office/powerpoint/2010/main" val="253437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7ACC562-9F01-65D9-92E3-2B4D39808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25550"/>
            <a:ext cx="78486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3">
            <a:extLst>
              <a:ext uri="{FF2B5EF4-FFF2-40B4-BE49-F238E27FC236}">
                <a16:creationId xmlns:a16="http://schemas.microsoft.com/office/drawing/2014/main" id="{4097A37B-4C76-FBBA-6914-19A43E10BC65}"/>
              </a:ext>
            </a:extLst>
          </p:cNvPr>
          <p:cNvSpPr txBox="1">
            <a:spLocks noChangeArrowheads="1"/>
          </p:cNvSpPr>
          <p:nvPr/>
        </p:nvSpPr>
        <p:spPr bwMode="auto">
          <a:xfrm>
            <a:off x="2133600" y="6324601"/>
            <a:ext cx="3424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Credit: NASA/GSFC/Scientific Visualization Studio</a:t>
            </a:r>
          </a:p>
        </p:txBody>
      </p:sp>
      <p:pic>
        <p:nvPicPr>
          <p:cNvPr id="5124" name="Picture 7">
            <a:extLst>
              <a:ext uri="{FF2B5EF4-FFF2-40B4-BE49-F238E27FC236}">
                <a16:creationId xmlns:a16="http://schemas.microsoft.com/office/drawing/2014/main" id="{527DBF7B-F23F-227F-53D6-C0E437F98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891" y="5591176"/>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3460B-41BE-EAF1-AE69-50E26F0BBD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B12D15-DDE8-FE21-8EA2-8F7EB33C6022}"/>
              </a:ext>
            </a:extLst>
          </p:cNvPr>
          <p:cNvPicPr>
            <a:picLocks noChangeAspect="1"/>
          </p:cNvPicPr>
          <p:nvPr/>
        </p:nvPicPr>
        <p:blipFill>
          <a:blip r:embed="rId3"/>
          <a:stretch>
            <a:fillRect/>
          </a:stretch>
        </p:blipFill>
        <p:spPr>
          <a:xfrm>
            <a:off x="252405" y="1817091"/>
            <a:ext cx="2660477" cy="3441589"/>
          </a:xfrm>
          <a:prstGeom prst="rect">
            <a:avLst/>
          </a:prstGeom>
        </p:spPr>
      </p:pic>
      <p:pic>
        <p:nvPicPr>
          <p:cNvPr id="5" name="Picture 4">
            <a:extLst>
              <a:ext uri="{FF2B5EF4-FFF2-40B4-BE49-F238E27FC236}">
                <a16:creationId xmlns:a16="http://schemas.microsoft.com/office/drawing/2014/main" id="{2BB0D09E-8976-0C0A-DD76-F7D88FA2D4E3}"/>
              </a:ext>
            </a:extLst>
          </p:cNvPr>
          <p:cNvPicPr>
            <a:picLocks noChangeAspect="1"/>
          </p:cNvPicPr>
          <p:nvPr/>
        </p:nvPicPr>
        <p:blipFill>
          <a:blip r:embed="rId4"/>
          <a:stretch>
            <a:fillRect/>
          </a:stretch>
        </p:blipFill>
        <p:spPr>
          <a:xfrm>
            <a:off x="3233394" y="1817091"/>
            <a:ext cx="2704552" cy="3441589"/>
          </a:xfrm>
          <a:prstGeom prst="rect">
            <a:avLst/>
          </a:prstGeom>
        </p:spPr>
      </p:pic>
      <p:pic>
        <p:nvPicPr>
          <p:cNvPr id="7" name="Picture 6">
            <a:extLst>
              <a:ext uri="{FF2B5EF4-FFF2-40B4-BE49-F238E27FC236}">
                <a16:creationId xmlns:a16="http://schemas.microsoft.com/office/drawing/2014/main" id="{048700B2-57F3-F4B6-D396-18D7D8CDB5B7}"/>
              </a:ext>
            </a:extLst>
          </p:cNvPr>
          <p:cNvPicPr>
            <a:picLocks noChangeAspect="1"/>
          </p:cNvPicPr>
          <p:nvPr/>
        </p:nvPicPr>
        <p:blipFill>
          <a:blip r:embed="rId5"/>
          <a:stretch>
            <a:fillRect/>
          </a:stretch>
        </p:blipFill>
        <p:spPr>
          <a:xfrm>
            <a:off x="6184541" y="1817091"/>
            <a:ext cx="2660477" cy="3468565"/>
          </a:xfrm>
          <a:prstGeom prst="rect">
            <a:avLst/>
          </a:prstGeom>
        </p:spPr>
      </p:pic>
      <p:pic>
        <p:nvPicPr>
          <p:cNvPr id="9" name="Picture 8">
            <a:extLst>
              <a:ext uri="{FF2B5EF4-FFF2-40B4-BE49-F238E27FC236}">
                <a16:creationId xmlns:a16="http://schemas.microsoft.com/office/drawing/2014/main" id="{89ACC9DE-E165-C399-1E23-F2676235EEDB}"/>
              </a:ext>
            </a:extLst>
          </p:cNvPr>
          <p:cNvPicPr>
            <a:picLocks noChangeAspect="1"/>
          </p:cNvPicPr>
          <p:nvPr/>
        </p:nvPicPr>
        <p:blipFill>
          <a:blip r:embed="rId6"/>
          <a:stretch>
            <a:fillRect/>
          </a:stretch>
        </p:blipFill>
        <p:spPr>
          <a:xfrm>
            <a:off x="9091613" y="1813753"/>
            <a:ext cx="2660478" cy="3465227"/>
          </a:xfrm>
          <a:prstGeom prst="rect">
            <a:avLst/>
          </a:prstGeom>
        </p:spPr>
      </p:pic>
      <p:sp>
        <p:nvSpPr>
          <p:cNvPr id="2" name="TextBox 1">
            <a:extLst>
              <a:ext uri="{FF2B5EF4-FFF2-40B4-BE49-F238E27FC236}">
                <a16:creationId xmlns:a16="http://schemas.microsoft.com/office/drawing/2014/main" id="{D5C27C98-F8FF-0DFF-7A28-6D2FE152701B}"/>
              </a:ext>
            </a:extLst>
          </p:cNvPr>
          <p:cNvSpPr txBox="1"/>
          <p:nvPr/>
        </p:nvSpPr>
        <p:spPr>
          <a:xfrm>
            <a:off x="3954381" y="27372"/>
            <a:ext cx="3560398" cy="646331"/>
          </a:xfrm>
          <a:prstGeom prst="rect">
            <a:avLst/>
          </a:prstGeom>
          <a:noFill/>
        </p:spPr>
        <p:txBody>
          <a:bodyPr wrap="none" rtlCol="0">
            <a:spAutoFit/>
          </a:bodyPr>
          <a:lstStyle/>
          <a:p>
            <a:r>
              <a:rPr lang="en-US" sz="3600" dirty="0"/>
              <a:t>NASA   DIY Guides</a:t>
            </a:r>
          </a:p>
        </p:txBody>
      </p:sp>
      <p:sp>
        <p:nvSpPr>
          <p:cNvPr id="4" name="TextBox 3">
            <a:extLst>
              <a:ext uri="{FF2B5EF4-FFF2-40B4-BE49-F238E27FC236}">
                <a16:creationId xmlns:a16="http://schemas.microsoft.com/office/drawing/2014/main" id="{92F6854E-00CB-17B4-E240-69B347487FE6}"/>
              </a:ext>
            </a:extLst>
          </p:cNvPr>
          <p:cNvSpPr txBox="1"/>
          <p:nvPr/>
        </p:nvSpPr>
        <p:spPr>
          <a:xfrm>
            <a:off x="631235" y="1068707"/>
            <a:ext cx="10929530" cy="584775"/>
          </a:xfrm>
          <a:prstGeom prst="rect">
            <a:avLst/>
          </a:prstGeom>
          <a:noFill/>
        </p:spPr>
        <p:txBody>
          <a:bodyPr wrap="none" rtlCol="0">
            <a:spAutoFit/>
          </a:bodyPr>
          <a:lstStyle/>
          <a:p>
            <a:r>
              <a:rPr lang="en-US" sz="3200" dirty="0"/>
              <a:t>Soda Bottle              Photocell               Hall Effect                RM3100</a:t>
            </a:r>
          </a:p>
        </p:txBody>
      </p:sp>
      <p:pic>
        <p:nvPicPr>
          <p:cNvPr id="6" name="Picture 7">
            <a:extLst>
              <a:ext uri="{FF2B5EF4-FFF2-40B4-BE49-F238E27FC236}">
                <a16:creationId xmlns:a16="http://schemas.microsoft.com/office/drawing/2014/main" id="{352BDAF0-547B-E6DF-C50D-EAB9CF90E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25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C062D-594B-B875-2854-6818363104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B35EBC-DB33-578B-4496-7ED0A4562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06" y="2284069"/>
            <a:ext cx="5137825" cy="3796320"/>
          </a:xfrm>
          <a:prstGeom prst="rect">
            <a:avLst/>
          </a:prstGeom>
        </p:spPr>
      </p:pic>
      <p:pic>
        <p:nvPicPr>
          <p:cNvPr id="5" name="Picture 4">
            <a:extLst>
              <a:ext uri="{FF2B5EF4-FFF2-40B4-BE49-F238E27FC236}">
                <a16:creationId xmlns:a16="http://schemas.microsoft.com/office/drawing/2014/main" id="{57BC75DF-73CB-8866-F36D-A6ECC396D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29161" y="1142863"/>
            <a:ext cx="5535154" cy="4151365"/>
          </a:xfrm>
          <a:prstGeom prst="rect">
            <a:avLst/>
          </a:prstGeom>
        </p:spPr>
      </p:pic>
      <p:sp>
        <p:nvSpPr>
          <p:cNvPr id="6" name="TextBox 5">
            <a:extLst>
              <a:ext uri="{FF2B5EF4-FFF2-40B4-BE49-F238E27FC236}">
                <a16:creationId xmlns:a16="http://schemas.microsoft.com/office/drawing/2014/main" id="{D80E9659-D69B-9A37-986A-BEAF54773782}"/>
              </a:ext>
            </a:extLst>
          </p:cNvPr>
          <p:cNvSpPr txBox="1"/>
          <p:nvPr/>
        </p:nvSpPr>
        <p:spPr>
          <a:xfrm>
            <a:off x="678730" y="669303"/>
            <a:ext cx="3780522" cy="1015663"/>
          </a:xfrm>
          <a:prstGeom prst="rect">
            <a:avLst/>
          </a:prstGeom>
          <a:noFill/>
        </p:spPr>
        <p:txBody>
          <a:bodyPr wrap="none" rtlCol="0">
            <a:spAutoFit/>
          </a:bodyPr>
          <a:lstStyle/>
          <a:p>
            <a:r>
              <a:rPr lang="en-US" sz="6000" dirty="0"/>
              <a:t>Soda Bottle</a:t>
            </a:r>
          </a:p>
        </p:txBody>
      </p:sp>
      <p:cxnSp>
        <p:nvCxnSpPr>
          <p:cNvPr id="4" name="Straight Connector 3">
            <a:extLst>
              <a:ext uri="{FF2B5EF4-FFF2-40B4-BE49-F238E27FC236}">
                <a16:creationId xmlns:a16="http://schemas.microsoft.com/office/drawing/2014/main" id="{03521BE5-A2BC-B74D-7229-435910074E7C}"/>
              </a:ext>
            </a:extLst>
          </p:cNvPr>
          <p:cNvCxnSpPr/>
          <p:nvPr/>
        </p:nvCxnSpPr>
        <p:spPr>
          <a:xfrm flipV="1">
            <a:off x="9294829" y="3657600"/>
            <a:ext cx="282804" cy="33936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AD624537-67BE-BC8E-65BC-7C417AD660C2}"/>
              </a:ext>
            </a:extLst>
          </p:cNvPr>
          <p:cNvCxnSpPr/>
          <p:nvPr/>
        </p:nvCxnSpPr>
        <p:spPr>
          <a:xfrm>
            <a:off x="9700181" y="3657600"/>
            <a:ext cx="1451728" cy="124433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pic>
        <p:nvPicPr>
          <p:cNvPr id="2" name="Picture 7">
            <a:extLst>
              <a:ext uri="{FF2B5EF4-FFF2-40B4-BE49-F238E27FC236}">
                <a16:creationId xmlns:a16="http://schemas.microsoft.com/office/drawing/2014/main" id="{25FCB343-980D-7D7A-C040-E53320FA1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47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32DBB-FCE2-5643-EE59-6BFFD1B56D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20817E-E108-C67B-3EAD-6AD3C2351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678" y="1321969"/>
            <a:ext cx="8941637" cy="5404055"/>
          </a:xfrm>
          <a:prstGeom prst="rect">
            <a:avLst/>
          </a:prstGeom>
        </p:spPr>
      </p:pic>
      <p:sp>
        <p:nvSpPr>
          <p:cNvPr id="4" name="TextBox 3">
            <a:extLst>
              <a:ext uri="{FF2B5EF4-FFF2-40B4-BE49-F238E27FC236}">
                <a16:creationId xmlns:a16="http://schemas.microsoft.com/office/drawing/2014/main" id="{24CC9FFF-B373-CC1D-D95D-256A3CE433E3}"/>
              </a:ext>
            </a:extLst>
          </p:cNvPr>
          <p:cNvSpPr txBox="1"/>
          <p:nvPr/>
        </p:nvSpPr>
        <p:spPr>
          <a:xfrm>
            <a:off x="527902" y="131976"/>
            <a:ext cx="10689080" cy="1015663"/>
          </a:xfrm>
          <a:prstGeom prst="rect">
            <a:avLst/>
          </a:prstGeom>
          <a:noFill/>
        </p:spPr>
        <p:txBody>
          <a:bodyPr wrap="none" rtlCol="0">
            <a:spAutoFit/>
          </a:bodyPr>
          <a:lstStyle/>
          <a:p>
            <a:r>
              <a:rPr lang="en-US" sz="6000" dirty="0"/>
              <a:t>Differential Photocell Comparator</a:t>
            </a:r>
          </a:p>
        </p:txBody>
      </p:sp>
      <p:pic>
        <p:nvPicPr>
          <p:cNvPr id="2" name="Picture 7">
            <a:extLst>
              <a:ext uri="{FF2B5EF4-FFF2-40B4-BE49-F238E27FC236}">
                <a16:creationId xmlns:a16="http://schemas.microsoft.com/office/drawing/2014/main" id="{31823C99-C635-75B3-1123-BAC70552F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25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69F32-8BA8-D7F1-4EB3-83969E7288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648A86-5E05-277E-B15E-9DC4F3B2CC72}"/>
              </a:ext>
            </a:extLst>
          </p:cNvPr>
          <p:cNvSpPr txBox="1"/>
          <p:nvPr/>
        </p:nvSpPr>
        <p:spPr>
          <a:xfrm>
            <a:off x="2790334" y="207389"/>
            <a:ext cx="5898025" cy="1015663"/>
          </a:xfrm>
          <a:prstGeom prst="rect">
            <a:avLst/>
          </a:prstGeom>
          <a:noFill/>
        </p:spPr>
        <p:txBody>
          <a:bodyPr wrap="none" rtlCol="0">
            <a:spAutoFit/>
          </a:bodyPr>
          <a:lstStyle/>
          <a:p>
            <a:r>
              <a:rPr lang="en-US" sz="6000" dirty="0"/>
              <a:t>Hall Effect Sensors</a:t>
            </a:r>
          </a:p>
        </p:txBody>
      </p:sp>
      <p:pic>
        <p:nvPicPr>
          <p:cNvPr id="6" name="Picture 5">
            <a:extLst>
              <a:ext uri="{FF2B5EF4-FFF2-40B4-BE49-F238E27FC236}">
                <a16:creationId xmlns:a16="http://schemas.microsoft.com/office/drawing/2014/main" id="{03D45C75-A029-B453-8E70-FC902F15E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8" y="2485168"/>
            <a:ext cx="3965541" cy="2974156"/>
          </a:xfrm>
          <a:prstGeom prst="rect">
            <a:avLst/>
          </a:prstGeom>
        </p:spPr>
      </p:pic>
      <p:pic>
        <p:nvPicPr>
          <p:cNvPr id="8" name="Picture 7">
            <a:extLst>
              <a:ext uri="{FF2B5EF4-FFF2-40B4-BE49-F238E27FC236}">
                <a16:creationId xmlns:a16="http://schemas.microsoft.com/office/drawing/2014/main" id="{3A737886-928C-F352-CE48-0B6F9F601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560" y="2032137"/>
            <a:ext cx="1836541" cy="3974462"/>
          </a:xfrm>
          <a:prstGeom prst="rect">
            <a:avLst/>
          </a:prstGeom>
        </p:spPr>
      </p:pic>
      <p:pic>
        <p:nvPicPr>
          <p:cNvPr id="10" name="Picture 9">
            <a:extLst>
              <a:ext uri="{FF2B5EF4-FFF2-40B4-BE49-F238E27FC236}">
                <a16:creationId xmlns:a16="http://schemas.microsoft.com/office/drawing/2014/main" id="{ABCFA3D5-D132-FEA4-1A40-B2F209C0A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608" y="2028084"/>
            <a:ext cx="3144585" cy="4168090"/>
          </a:xfrm>
          <a:prstGeom prst="rect">
            <a:avLst/>
          </a:prstGeom>
        </p:spPr>
      </p:pic>
      <p:sp>
        <p:nvSpPr>
          <p:cNvPr id="3" name="TextBox 2">
            <a:extLst>
              <a:ext uri="{FF2B5EF4-FFF2-40B4-BE49-F238E27FC236}">
                <a16:creationId xmlns:a16="http://schemas.microsoft.com/office/drawing/2014/main" id="{8A2F60E3-66FC-F7B0-99D1-0DF0AC9751FD}"/>
              </a:ext>
            </a:extLst>
          </p:cNvPr>
          <p:cNvSpPr txBox="1"/>
          <p:nvPr/>
        </p:nvSpPr>
        <p:spPr>
          <a:xfrm>
            <a:off x="490194" y="1396762"/>
            <a:ext cx="11500584" cy="461665"/>
          </a:xfrm>
          <a:prstGeom prst="rect">
            <a:avLst/>
          </a:prstGeom>
          <a:noFill/>
        </p:spPr>
        <p:txBody>
          <a:bodyPr wrap="none" rtlCol="0">
            <a:spAutoFit/>
          </a:bodyPr>
          <a:lstStyle/>
          <a:p>
            <a:r>
              <a:rPr lang="en-US" sz="2400" dirty="0"/>
              <a:t>Differential Hall Sensor                                  Helio-STELLA                          Smartphone w/app</a:t>
            </a:r>
          </a:p>
        </p:txBody>
      </p:sp>
      <p:pic>
        <p:nvPicPr>
          <p:cNvPr id="4" name="Picture 7">
            <a:extLst>
              <a:ext uri="{FF2B5EF4-FFF2-40B4-BE49-F238E27FC236}">
                <a16:creationId xmlns:a16="http://schemas.microsoft.com/office/drawing/2014/main" id="{CD63F3E8-ECF4-1E49-5808-DA186FF86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956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641F-CBAE-9C17-254F-AA58B5C339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61F7EA-1BDA-BEC0-E92D-B816A2195CF9}"/>
              </a:ext>
            </a:extLst>
          </p:cNvPr>
          <p:cNvSpPr txBox="1"/>
          <p:nvPr/>
        </p:nvSpPr>
        <p:spPr>
          <a:xfrm>
            <a:off x="2102177" y="414780"/>
            <a:ext cx="7739619" cy="769441"/>
          </a:xfrm>
          <a:prstGeom prst="rect">
            <a:avLst/>
          </a:prstGeom>
          <a:noFill/>
        </p:spPr>
        <p:txBody>
          <a:bodyPr wrap="none" rtlCol="0">
            <a:spAutoFit/>
          </a:bodyPr>
          <a:lstStyle/>
          <a:p>
            <a:r>
              <a:rPr lang="en-US" sz="4400" dirty="0"/>
              <a:t>RM3100/Arduino Magnetometer</a:t>
            </a:r>
          </a:p>
        </p:txBody>
      </p:sp>
      <p:pic>
        <p:nvPicPr>
          <p:cNvPr id="5" name="Picture 4">
            <a:extLst>
              <a:ext uri="{FF2B5EF4-FFF2-40B4-BE49-F238E27FC236}">
                <a16:creationId xmlns:a16="http://schemas.microsoft.com/office/drawing/2014/main" id="{3399FC98-B5B0-00C6-FEDC-6DDD22D68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849" y="1438492"/>
            <a:ext cx="9260264" cy="5004728"/>
          </a:xfrm>
          <a:prstGeom prst="rect">
            <a:avLst/>
          </a:prstGeom>
        </p:spPr>
      </p:pic>
      <p:pic>
        <p:nvPicPr>
          <p:cNvPr id="3" name="Picture 7">
            <a:extLst>
              <a:ext uri="{FF2B5EF4-FFF2-40B4-BE49-F238E27FC236}">
                <a16:creationId xmlns:a16="http://schemas.microsoft.com/office/drawing/2014/main" id="{FA82E2F5-0512-9966-D01E-BBE571861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C1DD-4E9C-2A01-1151-AA8381B8CF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1845AC-8908-0BB7-954A-E0568451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031" y="1096621"/>
            <a:ext cx="7706837" cy="5280611"/>
          </a:xfrm>
          <a:prstGeom prst="rect">
            <a:avLst/>
          </a:prstGeom>
        </p:spPr>
      </p:pic>
      <p:sp>
        <p:nvSpPr>
          <p:cNvPr id="4" name="TextBox 3">
            <a:extLst>
              <a:ext uri="{FF2B5EF4-FFF2-40B4-BE49-F238E27FC236}">
                <a16:creationId xmlns:a16="http://schemas.microsoft.com/office/drawing/2014/main" id="{B18F45AA-D289-718E-C4E5-4DCC3C62E353}"/>
              </a:ext>
            </a:extLst>
          </p:cNvPr>
          <p:cNvSpPr txBox="1"/>
          <p:nvPr/>
        </p:nvSpPr>
        <p:spPr>
          <a:xfrm>
            <a:off x="2828042" y="197963"/>
            <a:ext cx="6872779" cy="707886"/>
          </a:xfrm>
          <a:prstGeom prst="rect">
            <a:avLst/>
          </a:prstGeom>
          <a:noFill/>
        </p:spPr>
        <p:txBody>
          <a:bodyPr wrap="none" rtlCol="0">
            <a:spAutoFit/>
          </a:bodyPr>
          <a:lstStyle/>
          <a:p>
            <a:r>
              <a:rPr lang="en-US" sz="4000" dirty="0"/>
              <a:t>Simultaneous monitoring set-up</a:t>
            </a:r>
          </a:p>
        </p:txBody>
      </p:sp>
      <p:pic>
        <p:nvPicPr>
          <p:cNvPr id="2" name="Picture 7">
            <a:extLst>
              <a:ext uri="{FF2B5EF4-FFF2-40B4-BE49-F238E27FC236}">
                <a16:creationId xmlns:a16="http://schemas.microsoft.com/office/drawing/2014/main" id="{D5B4EA12-4A4C-A750-F7B2-5DE71CAFD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940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782E-311B-5A2F-0F59-6AC15620DF4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76AAB3-7960-46D6-4219-CDA282CFB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674" y="1055802"/>
            <a:ext cx="8314261" cy="4739332"/>
          </a:xfrm>
          <a:prstGeom prst="rect">
            <a:avLst/>
          </a:prstGeom>
        </p:spPr>
      </p:pic>
      <p:sp>
        <p:nvSpPr>
          <p:cNvPr id="10" name="TextBox 9">
            <a:extLst>
              <a:ext uri="{FF2B5EF4-FFF2-40B4-BE49-F238E27FC236}">
                <a16:creationId xmlns:a16="http://schemas.microsoft.com/office/drawing/2014/main" id="{173C405E-84B0-56EB-B1BC-66C8080C5BC2}"/>
              </a:ext>
            </a:extLst>
          </p:cNvPr>
          <p:cNvSpPr txBox="1"/>
          <p:nvPr/>
        </p:nvSpPr>
        <p:spPr>
          <a:xfrm>
            <a:off x="3374796" y="224805"/>
            <a:ext cx="4332725" cy="830997"/>
          </a:xfrm>
          <a:prstGeom prst="rect">
            <a:avLst/>
          </a:prstGeom>
          <a:noFill/>
        </p:spPr>
        <p:txBody>
          <a:bodyPr wrap="none" rtlCol="0">
            <a:spAutoFit/>
          </a:bodyPr>
          <a:lstStyle/>
          <a:p>
            <a:r>
              <a:rPr lang="en-US" sz="4800" dirty="0"/>
              <a:t>Sq current effect</a:t>
            </a:r>
          </a:p>
        </p:txBody>
      </p:sp>
      <p:sp>
        <p:nvSpPr>
          <p:cNvPr id="11" name="TextBox 10">
            <a:extLst>
              <a:ext uri="{FF2B5EF4-FFF2-40B4-BE49-F238E27FC236}">
                <a16:creationId xmlns:a16="http://schemas.microsoft.com/office/drawing/2014/main" id="{40D2718A-86B9-2A9A-7C5F-89F88506434A}"/>
              </a:ext>
            </a:extLst>
          </p:cNvPr>
          <p:cNvSpPr txBox="1"/>
          <p:nvPr/>
        </p:nvSpPr>
        <p:spPr>
          <a:xfrm>
            <a:off x="10259326" y="1779687"/>
            <a:ext cx="1462965" cy="2862322"/>
          </a:xfrm>
          <a:prstGeom prst="rect">
            <a:avLst/>
          </a:prstGeom>
          <a:noFill/>
        </p:spPr>
        <p:txBody>
          <a:bodyPr wrap="none" rtlCol="0">
            <a:spAutoFit/>
          </a:bodyPr>
          <a:lstStyle/>
          <a:p>
            <a:r>
              <a:rPr lang="en-US" sz="2000" dirty="0"/>
              <a:t>FRD</a:t>
            </a:r>
          </a:p>
          <a:p>
            <a:endParaRPr lang="en-US" sz="2000" dirty="0"/>
          </a:p>
          <a:p>
            <a:endParaRPr lang="en-US" sz="2000" dirty="0"/>
          </a:p>
          <a:p>
            <a:r>
              <a:rPr lang="en-US" sz="2000" dirty="0"/>
              <a:t>RM3100</a:t>
            </a:r>
          </a:p>
          <a:p>
            <a:endParaRPr lang="en-US" sz="2000" dirty="0"/>
          </a:p>
          <a:p>
            <a:r>
              <a:rPr lang="en-US" sz="2000" dirty="0"/>
              <a:t>Photocell</a:t>
            </a:r>
          </a:p>
          <a:p>
            <a:endParaRPr lang="en-US" sz="2000" dirty="0"/>
          </a:p>
          <a:p>
            <a:endParaRPr lang="en-US" sz="2000" dirty="0"/>
          </a:p>
          <a:p>
            <a:r>
              <a:rPr lang="en-US" sz="2000" dirty="0"/>
              <a:t>Hall Effect/5</a:t>
            </a:r>
          </a:p>
        </p:txBody>
      </p:sp>
      <p:sp>
        <p:nvSpPr>
          <p:cNvPr id="2" name="TextBox 1">
            <a:extLst>
              <a:ext uri="{FF2B5EF4-FFF2-40B4-BE49-F238E27FC236}">
                <a16:creationId xmlns:a16="http://schemas.microsoft.com/office/drawing/2014/main" id="{7CBEC12B-48CC-6D35-A1A4-5239C051FCEF}"/>
              </a:ext>
            </a:extLst>
          </p:cNvPr>
          <p:cNvSpPr txBox="1"/>
          <p:nvPr/>
        </p:nvSpPr>
        <p:spPr>
          <a:xfrm>
            <a:off x="8112874" y="386499"/>
            <a:ext cx="3030188" cy="461665"/>
          </a:xfrm>
          <a:prstGeom prst="rect">
            <a:avLst/>
          </a:prstGeom>
          <a:noFill/>
        </p:spPr>
        <p:txBody>
          <a:bodyPr wrap="none" rtlCol="0">
            <a:spAutoFit/>
          </a:bodyPr>
          <a:lstStyle/>
          <a:p>
            <a:r>
              <a:rPr lang="en-US" sz="2400" dirty="0">
                <a:solidFill>
                  <a:srgbClr val="FFFF00"/>
                </a:solidFill>
              </a:rPr>
              <a:t>Amplitude = 5 to 50 nT</a:t>
            </a:r>
          </a:p>
        </p:txBody>
      </p:sp>
      <p:sp>
        <p:nvSpPr>
          <p:cNvPr id="3" name="TextBox 2">
            <a:extLst>
              <a:ext uri="{FF2B5EF4-FFF2-40B4-BE49-F238E27FC236}">
                <a16:creationId xmlns:a16="http://schemas.microsoft.com/office/drawing/2014/main" id="{FC0F4BD3-E9D5-EE30-03D4-CDB7163BF916}"/>
              </a:ext>
            </a:extLst>
          </p:cNvPr>
          <p:cNvSpPr txBox="1"/>
          <p:nvPr/>
        </p:nvSpPr>
        <p:spPr>
          <a:xfrm>
            <a:off x="358218" y="1163310"/>
            <a:ext cx="1468672" cy="3785652"/>
          </a:xfrm>
          <a:prstGeom prst="rect">
            <a:avLst/>
          </a:prstGeom>
          <a:noFill/>
        </p:spPr>
        <p:txBody>
          <a:bodyPr wrap="none" rtlCol="0">
            <a:spAutoFit/>
          </a:bodyPr>
          <a:lstStyle/>
          <a:p>
            <a:r>
              <a:rPr lang="en-US" sz="2400" dirty="0">
                <a:solidFill>
                  <a:srgbClr val="FFFF00"/>
                </a:solidFill>
              </a:rPr>
              <a:t>Sensitivity</a:t>
            </a:r>
          </a:p>
          <a:p>
            <a:endParaRPr lang="en-US" sz="2400" dirty="0">
              <a:solidFill>
                <a:srgbClr val="FFFF00"/>
              </a:solidFill>
            </a:endParaRPr>
          </a:p>
          <a:p>
            <a:r>
              <a:rPr lang="en-US" sz="2400" dirty="0">
                <a:solidFill>
                  <a:srgbClr val="FFFF00"/>
                </a:solidFill>
              </a:rPr>
              <a:t>+/- 0.1 nT</a:t>
            </a:r>
          </a:p>
          <a:p>
            <a:endParaRPr lang="en-US" sz="2400" dirty="0">
              <a:solidFill>
                <a:srgbClr val="FFFF00"/>
              </a:solidFill>
            </a:endParaRPr>
          </a:p>
          <a:p>
            <a:r>
              <a:rPr lang="en-US" sz="2400" dirty="0">
                <a:solidFill>
                  <a:srgbClr val="FFFF00"/>
                </a:solidFill>
              </a:rPr>
              <a:t>+/- 5 nT</a:t>
            </a:r>
          </a:p>
          <a:p>
            <a:endParaRPr lang="en-US" sz="2400" dirty="0">
              <a:solidFill>
                <a:srgbClr val="FFFF00"/>
              </a:solidFill>
            </a:endParaRPr>
          </a:p>
          <a:p>
            <a:endParaRPr lang="en-US" sz="2400" dirty="0">
              <a:solidFill>
                <a:srgbClr val="FFFF00"/>
              </a:solidFill>
            </a:endParaRPr>
          </a:p>
          <a:p>
            <a:r>
              <a:rPr lang="en-US" sz="2400" dirty="0">
                <a:solidFill>
                  <a:srgbClr val="FFFF00"/>
                </a:solidFill>
              </a:rPr>
              <a:t>+/- 5 nT</a:t>
            </a:r>
          </a:p>
          <a:p>
            <a:endParaRPr lang="en-US" sz="2400" dirty="0">
              <a:solidFill>
                <a:srgbClr val="FFFF00"/>
              </a:solidFill>
            </a:endParaRPr>
          </a:p>
          <a:p>
            <a:r>
              <a:rPr lang="en-US" sz="2400" dirty="0">
                <a:solidFill>
                  <a:srgbClr val="FFFF00"/>
                </a:solidFill>
              </a:rPr>
              <a:t>+/- 150 nT</a:t>
            </a:r>
          </a:p>
        </p:txBody>
      </p:sp>
      <p:pic>
        <p:nvPicPr>
          <p:cNvPr id="4" name="Picture 7">
            <a:extLst>
              <a:ext uri="{FF2B5EF4-FFF2-40B4-BE49-F238E27FC236}">
                <a16:creationId xmlns:a16="http://schemas.microsoft.com/office/drawing/2014/main" id="{C69EC4CF-480B-C0BF-F09C-0D278B7DD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187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F025-AC15-5D3E-52B2-289CEA5F0B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144FF8-77E5-5195-C92C-E02257AA577D}"/>
              </a:ext>
            </a:extLst>
          </p:cNvPr>
          <p:cNvSpPr txBox="1"/>
          <p:nvPr/>
        </p:nvSpPr>
        <p:spPr>
          <a:xfrm>
            <a:off x="2422902" y="262512"/>
            <a:ext cx="6718506" cy="830997"/>
          </a:xfrm>
          <a:prstGeom prst="rect">
            <a:avLst/>
          </a:prstGeom>
          <a:noFill/>
        </p:spPr>
        <p:txBody>
          <a:bodyPr wrap="none" rtlCol="0">
            <a:spAutoFit/>
          </a:bodyPr>
          <a:lstStyle/>
          <a:p>
            <a:r>
              <a:rPr lang="en-US" sz="4800" dirty="0"/>
              <a:t>December 3, 2023    Kp=6 </a:t>
            </a:r>
          </a:p>
        </p:txBody>
      </p:sp>
      <p:pic>
        <p:nvPicPr>
          <p:cNvPr id="4" name="Picture 3">
            <a:extLst>
              <a:ext uri="{FF2B5EF4-FFF2-40B4-BE49-F238E27FC236}">
                <a16:creationId xmlns:a16="http://schemas.microsoft.com/office/drawing/2014/main" id="{F2F042C9-6696-A817-3DAF-38C15F486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911" y="1294422"/>
            <a:ext cx="7548488" cy="4997857"/>
          </a:xfrm>
          <a:prstGeom prst="rect">
            <a:avLst/>
          </a:prstGeom>
        </p:spPr>
      </p:pic>
      <p:sp>
        <p:nvSpPr>
          <p:cNvPr id="5" name="TextBox 4">
            <a:extLst>
              <a:ext uri="{FF2B5EF4-FFF2-40B4-BE49-F238E27FC236}">
                <a16:creationId xmlns:a16="http://schemas.microsoft.com/office/drawing/2014/main" id="{F07DCBE9-4D94-5561-436C-209DF42E266E}"/>
              </a:ext>
            </a:extLst>
          </p:cNvPr>
          <p:cNvSpPr txBox="1"/>
          <p:nvPr/>
        </p:nvSpPr>
        <p:spPr>
          <a:xfrm>
            <a:off x="9759706" y="1997839"/>
            <a:ext cx="1358064" cy="3170099"/>
          </a:xfrm>
          <a:prstGeom prst="rect">
            <a:avLst/>
          </a:prstGeom>
          <a:noFill/>
        </p:spPr>
        <p:txBody>
          <a:bodyPr wrap="none" rtlCol="0">
            <a:spAutoFit/>
          </a:bodyPr>
          <a:lstStyle/>
          <a:p>
            <a:r>
              <a:rPr lang="en-US" sz="2000" dirty="0"/>
              <a:t>USGS - FRD</a:t>
            </a:r>
          </a:p>
          <a:p>
            <a:endParaRPr lang="en-US" sz="2000" dirty="0"/>
          </a:p>
          <a:p>
            <a:endParaRPr lang="en-US" sz="2000" dirty="0"/>
          </a:p>
          <a:p>
            <a:endParaRPr lang="en-US" sz="2000" dirty="0"/>
          </a:p>
          <a:p>
            <a:endParaRPr lang="en-US" sz="2000" dirty="0"/>
          </a:p>
          <a:p>
            <a:r>
              <a:rPr lang="en-US" sz="2000" dirty="0"/>
              <a:t>RM3100</a:t>
            </a:r>
          </a:p>
          <a:p>
            <a:endParaRPr lang="en-US" sz="2000" dirty="0"/>
          </a:p>
          <a:p>
            <a:endParaRPr lang="en-US" sz="2000" dirty="0"/>
          </a:p>
          <a:p>
            <a:r>
              <a:rPr lang="en-US" sz="2000" dirty="0"/>
              <a:t>Photocell</a:t>
            </a:r>
          </a:p>
          <a:p>
            <a:endParaRPr lang="en-US" sz="2000" dirty="0"/>
          </a:p>
        </p:txBody>
      </p:sp>
      <p:pic>
        <p:nvPicPr>
          <p:cNvPr id="3" name="Picture 7">
            <a:extLst>
              <a:ext uri="{FF2B5EF4-FFF2-40B4-BE49-F238E27FC236}">
                <a16:creationId xmlns:a16="http://schemas.microsoft.com/office/drawing/2014/main" id="{F17CF685-66F9-A9EC-AE93-E817DCA24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42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F1FFE-1161-06AC-3882-6E0F26B7EB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D087CC-444B-3731-3021-46F75923D5CE}"/>
              </a:ext>
            </a:extLst>
          </p:cNvPr>
          <p:cNvSpPr txBox="1"/>
          <p:nvPr/>
        </p:nvSpPr>
        <p:spPr>
          <a:xfrm>
            <a:off x="3374796" y="224805"/>
            <a:ext cx="5219506" cy="830997"/>
          </a:xfrm>
          <a:prstGeom prst="rect">
            <a:avLst/>
          </a:prstGeom>
          <a:noFill/>
        </p:spPr>
        <p:txBody>
          <a:bodyPr wrap="none" rtlCol="0">
            <a:spAutoFit/>
          </a:bodyPr>
          <a:lstStyle/>
          <a:p>
            <a:r>
              <a:rPr lang="en-US" sz="4800" dirty="0"/>
              <a:t>May 5, 2024    Kp=5 </a:t>
            </a:r>
          </a:p>
        </p:txBody>
      </p:sp>
      <p:pic>
        <p:nvPicPr>
          <p:cNvPr id="4" name="Picture 3">
            <a:extLst>
              <a:ext uri="{FF2B5EF4-FFF2-40B4-BE49-F238E27FC236}">
                <a16:creationId xmlns:a16="http://schemas.microsoft.com/office/drawing/2014/main" id="{591A9F74-6ACB-08CC-BC78-691DB77DA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688" y="1579495"/>
            <a:ext cx="7503736" cy="4865933"/>
          </a:xfrm>
          <a:prstGeom prst="rect">
            <a:avLst/>
          </a:prstGeom>
        </p:spPr>
      </p:pic>
      <p:sp>
        <p:nvSpPr>
          <p:cNvPr id="5" name="TextBox 4">
            <a:extLst>
              <a:ext uri="{FF2B5EF4-FFF2-40B4-BE49-F238E27FC236}">
                <a16:creationId xmlns:a16="http://schemas.microsoft.com/office/drawing/2014/main" id="{2E57403A-EE7C-AF15-1207-EB306924ECC8}"/>
              </a:ext>
            </a:extLst>
          </p:cNvPr>
          <p:cNvSpPr txBox="1"/>
          <p:nvPr/>
        </p:nvSpPr>
        <p:spPr>
          <a:xfrm>
            <a:off x="10165059" y="2968799"/>
            <a:ext cx="1242648" cy="2862322"/>
          </a:xfrm>
          <a:prstGeom prst="rect">
            <a:avLst/>
          </a:prstGeom>
          <a:noFill/>
        </p:spPr>
        <p:txBody>
          <a:bodyPr wrap="none" rtlCol="0">
            <a:spAutoFit/>
          </a:bodyPr>
          <a:lstStyle/>
          <a:p>
            <a:r>
              <a:rPr lang="en-US" sz="2000" dirty="0"/>
              <a:t>USGS-FRD</a:t>
            </a:r>
          </a:p>
          <a:p>
            <a:endParaRPr lang="en-US" sz="2000" dirty="0"/>
          </a:p>
          <a:p>
            <a:endParaRPr lang="en-US" sz="2000" dirty="0"/>
          </a:p>
          <a:p>
            <a:endParaRPr lang="en-US" sz="2000" dirty="0"/>
          </a:p>
          <a:p>
            <a:endParaRPr lang="en-US" sz="2000" dirty="0"/>
          </a:p>
          <a:p>
            <a:r>
              <a:rPr lang="en-US" sz="2000" dirty="0"/>
              <a:t>RM3100</a:t>
            </a:r>
          </a:p>
          <a:p>
            <a:endParaRPr lang="en-US" sz="2000" dirty="0"/>
          </a:p>
          <a:p>
            <a:endParaRPr lang="en-US" sz="2000" dirty="0"/>
          </a:p>
          <a:p>
            <a:endParaRPr lang="en-US" sz="2000" dirty="0"/>
          </a:p>
        </p:txBody>
      </p:sp>
      <p:pic>
        <p:nvPicPr>
          <p:cNvPr id="3" name="Picture 7">
            <a:extLst>
              <a:ext uri="{FF2B5EF4-FFF2-40B4-BE49-F238E27FC236}">
                <a16:creationId xmlns:a16="http://schemas.microsoft.com/office/drawing/2014/main" id="{C9A7B589-7AB5-9B4E-25DB-9EBED8338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60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47AF7-7818-B1E9-7EF7-5889DFB188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A69C7C-B163-E4A8-D027-E0F52995F096}"/>
              </a:ext>
            </a:extLst>
          </p:cNvPr>
          <p:cNvSpPr txBox="1"/>
          <p:nvPr/>
        </p:nvSpPr>
        <p:spPr>
          <a:xfrm>
            <a:off x="3374796" y="224805"/>
            <a:ext cx="6481646" cy="830997"/>
          </a:xfrm>
          <a:prstGeom prst="rect">
            <a:avLst/>
          </a:prstGeom>
          <a:noFill/>
        </p:spPr>
        <p:txBody>
          <a:bodyPr wrap="none" rtlCol="0">
            <a:spAutoFit/>
          </a:bodyPr>
          <a:lstStyle/>
          <a:p>
            <a:r>
              <a:rPr lang="en-US" sz="4800" dirty="0"/>
              <a:t>October 10, 2024    Kp=9 </a:t>
            </a:r>
          </a:p>
        </p:txBody>
      </p:sp>
      <p:sp>
        <p:nvSpPr>
          <p:cNvPr id="5" name="TextBox 4">
            <a:extLst>
              <a:ext uri="{FF2B5EF4-FFF2-40B4-BE49-F238E27FC236}">
                <a16:creationId xmlns:a16="http://schemas.microsoft.com/office/drawing/2014/main" id="{B24EDA2B-887C-9BC7-B8E6-DD58FF06C1C8}"/>
              </a:ext>
            </a:extLst>
          </p:cNvPr>
          <p:cNvSpPr txBox="1"/>
          <p:nvPr/>
        </p:nvSpPr>
        <p:spPr>
          <a:xfrm>
            <a:off x="9090404" y="3034787"/>
            <a:ext cx="1242648" cy="3170099"/>
          </a:xfrm>
          <a:prstGeom prst="rect">
            <a:avLst/>
          </a:prstGeom>
          <a:noFill/>
        </p:spPr>
        <p:txBody>
          <a:bodyPr wrap="none" rtlCol="0">
            <a:spAutoFit/>
          </a:bodyPr>
          <a:lstStyle/>
          <a:p>
            <a:r>
              <a:rPr lang="en-US" sz="2000" dirty="0"/>
              <a:t>USGS-FRD</a:t>
            </a:r>
          </a:p>
          <a:p>
            <a:endParaRPr lang="en-US" sz="2000" dirty="0"/>
          </a:p>
          <a:p>
            <a:endParaRPr lang="en-US" sz="2000" dirty="0"/>
          </a:p>
          <a:p>
            <a:endParaRPr lang="en-US" sz="2000" dirty="0"/>
          </a:p>
          <a:p>
            <a:endParaRPr lang="en-US" sz="2000" dirty="0"/>
          </a:p>
          <a:p>
            <a:endParaRPr lang="en-US" sz="2000" dirty="0"/>
          </a:p>
          <a:p>
            <a:r>
              <a:rPr lang="en-US" sz="2000" dirty="0"/>
              <a:t>RM3100</a:t>
            </a:r>
          </a:p>
          <a:p>
            <a:endParaRPr lang="en-US" sz="2000" dirty="0"/>
          </a:p>
          <a:p>
            <a:endParaRPr lang="en-US" sz="2000" dirty="0"/>
          </a:p>
          <a:p>
            <a:endParaRPr lang="en-US" sz="2000" dirty="0"/>
          </a:p>
        </p:txBody>
      </p:sp>
      <p:pic>
        <p:nvPicPr>
          <p:cNvPr id="6" name="Picture 5">
            <a:extLst>
              <a:ext uri="{FF2B5EF4-FFF2-40B4-BE49-F238E27FC236}">
                <a16:creationId xmlns:a16="http://schemas.microsoft.com/office/drawing/2014/main" id="{C3301A3F-050E-8128-1929-2C67FF51D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405" y="1548681"/>
            <a:ext cx="7825095" cy="4980412"/>
          </a:xfrm>
          <a:prstGeom prst="rect">
            <a:avLst/>
          </a:prstGeom>
        </p:spPr>
      </p:pic>
      <p:pic>
        <p:nvPicPr>
          <p:cNvPr id="3" name="Picture 7">
            <a:extLst>
              <a:ext uri="{FF2B5EF4-FFF2-40B4-BE49-F238E27FC236}">
                <a16:creationId xmlns:a16="http://schemas.microsoft.com/office/drawing/2014/main" id="{FD4CE553-EA66-3219-C628-48D7C47BF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371" y="5599522"/>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8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a:extLst>
              <a:ext uri="{FF2B5EF4-FFF2-40B4-BE49-F238E27FC236}">
                <a16:creationId xmlns:a16="http://schemas.microsoft.com/office/drawing/2014/main" id="{D0E9EE13-78FA-5D98-1EA9-DE867CAED470}"/>
              </a:ext>
            </a:extLst>
          </p:cNvPr>
          <p:cNvSpPr txBox="1">
            <a:spLocks noChangeArrowheads="1"/>
          </p:cNvSpPr>
          <p:nvPr/>
        </p:nvSpPr>
        <p:spPr bwMode="auto">
          <a:xfrm>
            <a:off x="4495800" y="22860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solidFill>
                  <a:srgbClr val="FFFF00"/>
                </a:solidFill>
                <a:latin typeface="Arial" panose="020B0604020202020204" pitchFamily="34" charset="0"/>
              </a:rPr>
              <a:t>Sunspots</a:t>
            </a:r>
          </a:p>
        </p:txBody>
      </p:sp>
      <p:sp>
        <p:nvSpPr>
          <p:cNvPr id="26627" name="TextBox 1">
            <a:extLst>
              <a:ext uri="{FF2B5EF4-FFF2-40B4-BE49-F238E27FC236}">
                <a16:creationId xmlns:a16="http://schemas.microsoft.com/office/drawing/2014/main" id="{A5087710-CED3-3DA6-E34A-45D4B02FE4F0}"/>
              </a:ext>
            </a:extLst>
          </p:cNvPr>
          <p:cNvSpPr txBox="1">
            <a:spLocks noChangeArrowheads="1"/>
          </p:cNvSpPr>
          <p:nvPr/>
        </p:nvSpPr>
        <p:spPr bwMode="auto">
          <a:xfrm>
            <a:off x="1828800" y="6096000"/>
            <a:ext cx="4040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Credit:  Wikipedia / Robert A. Rohde / Global Warming Art project.</a:t>
            </a:r>
          </a:p>
        </p:txBody>
      </p:sp>
      <p:pic>
        <p:nvPicPr>
          <p:cNvPr id="26628" name="Picture 3">
            <a:extLst>
              <a:ext uri="{FF2B5EF4-FFF2-40B4-BE49-F238E27FC236}">
                <a16:creationId xmlns:a16="http://schemas.microsoft.com/office/drawing/2014/main" id="{407CC13C-8003-0BAF-03F6-7309B8D30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95400"/>
            <a:ext cx="7543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a:extLst>
              <a:ext uri="{FF2B5EF4-FFF2-40B4-BE49-F238E27FC236}">
                <a16:creationId xmlns:a16="http://schemas.microsoft.com/office/drawing/2014/main" id="{6118FE4A-5066-B935-E610-2436A86BD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611" y="5591175"/>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FAE5-72F1-EB0E-5FD6-AD51CFB29C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29759E-7828-98A1-E352-D41897750E39}"/>
              </a:ext>
            </a:extLst>
          </p:cNvPr>
          <p:cNvPicPr>
            <a:picLocks noChangeAspect="1"/>
          </p:cNvPicPr>
          <p:nvPr/>
        </p:nvPicPr>
        <p:blipFill>
          <a:blip r:embed="rId3"/>
          <a:stretch>
            <a:fillRect/>
          </a:stretch>
        </p:blipFill>
        <p:spPr>
          <a:xfrm>
            <a:off x="817928" y="766391"/>
            <a:ext cx="3429479" cy="5325218"/>
          </a:xfrm>
          <a:prstGeom prst="rect">
            <a:avLst/>
          </a:prstGeom>
        </p:spPr>
      </p:pic>
      <p:pic>
        <p:nvPicPr>
          <p:cNvPr id="10" name="Picture 9">
            <a:extLst>
              <a:ext uri="{FF2B5EF4-FFF2-40B4-BE49-F238E27FC236}">
                <a16:creationId xmlns:a16="http://schemas.microsoft.com/office/drawing/2014/main" id="{F070B193-0BB9-0539-1B72-9835CBC3AC1F}"/>
              </a:ext>
            </a:extLst>
          </p:cNvPr>
          <p:cNvPicPr>
            <a:picLocks noChangeAspect="1"/>
          </p:cNvPicPr>
          <p:nvPr/>
        </p:nvPicPr>
        <p:blipFill>
          <a:blip r:embed="rId4"/>
          <a:stretch>
            <a:fillRect/>
          </a:stretch>
        </p:blipFill>
        <p:spPr>
          <a:xfrm>
            <a:off x="4574974" y="766391"/>
            <a:ext cx="3628717" cy="3640057"/>
          </a:xfrm>
          <a:prstGeom prst="rect">
            <a:avLst/>
          </a:prstGeom>
        </p:spPr>
      </p:pic>
      <p:pic>
        <p:nvPicPr>
          <p:cNvPr id="12" name="Picture 11">
            <a:extLst>
              <a:ext uri="{FF2B5EF4-FFF2-40B4-BE49-F238E27FC236}">
                <a16:creationId xmlns:a16="http://schemas.microsoft.com/office/drawing/2014/main" id="{7F205164-01F8-E19C-5000-F8FAD8519826}"/>
              </a:ext>
            </a:extLst>
          </p:cNvPr>
          <p:cNvPicPr>
            <a:picLocks noChangeAspect="1"/>
          </p:cNvPicPr>
          <p:nvPr/>
        </p:nvPicPr>
        <p:blipFill>
          <a:blip r:embed="rId5"/>
          <a:stretch>
            <a:fillRect/>
          </a:stretch>
        </p:blipFill>
        <p:spPr>
          <a:xfrm>
            <a:off x="8446416" y="766391"/>
            <a:ext cx="3438356" cy="1321635"/>
          </a:xfrm>
          <a:prstGeom prst="rect">
            <a:avLst/>
          </a:prstGeom>
        </p:spPr>
      </p:pic>
      <p:sp>
        <p:nvSpPr>
          <p:cNvPr id="13" name="TextBox 12">
            <a:extLst>
              <a:ext uri="{FF2B5EF4-FFF2-40B4-BE49-F238E27FC236}">
                <a16:creationId xmlns:a16="http://schemas.microsoft.com/office/drawing/2014/main" id="{7B6DD4D0-58F6-75D1-E993-8E23E1307805}"/>
              </a:ext>
            </a:extLst>
          </p:cNvPr>
          <p:cNvSpPr txBox="1"/>
          <p:nvPr/>
        </p:nvSpPr>
        <p:spPr>
          <a:xfrm>
            <a:off x="5752268" y="4769975"/>
            <a:ext cx="4768357" cy="369332"/>
          </a:xfrm>
          <a:prstGeom prst="rect">
            <a:avLst/>
          </a:prstGeom>
          <a:noFill/>
        </p:spPr>
        <p:txBody>
          <a:bodyPr wrap="none" rtlCol="0">
            <a:spAutoFit/>
          </a:bodyPr>
          <a:lstStyle/>
          <a:p>
            <a:r>
              <a:rPr lang="en-US" dirty="0"/>
              <a:t>Google search on keywords         ‘Sten Odenwald’</a:t>
            </a:r>
          </a:p>
        </p:txBody>
      </p:sp>
      <p:pic>
        <p:nvPicPr>
          <p:cNvPr id="15" name="Picture 14">
            <a:extLst>
              <a:ext uri="{FF2B5EF4-FFF2-40B4-BE49-F238E27FC236}">
                <a16:creationId xmlns:a16="http://schemas.microsoft.com/office/drawing/2014/main" id="{78677056-3A48-A6E6-2C26-5B0D1BE78CA3}"/>
              </a:ext>
            </a:extLst>
          </p:cNvPr>
          <p:cNvPicPr>
            <a:picLocks noChangeAspect="1"/>
          </p:cNvPicPr>
          <p:nvPr/>
        </p:nvPicPr>
        <p:blipFill>
          <a:blip r:embed="rId6"/>
          <a:stretch>
            <a:fillRect/>
          </a:stretch>
        </p:blipFill>
        <p:spPr>
          <a:xfrm>
            <a:off x="5175314" y="5251037"/>
            <a:ext cx="5922264" cy="1421036"/>
          </a:xfrm>
          <a:prstGeom prst="rect">
            <a:avLst/>
          </a:prstGeom>
        </p:spPr>
      </p:pic>
      <p:sp>
        <p:nvSpPr>
          <p:cNvPr id="16" name="TextBox 15">
            <a:extLst>
              <a:ext uri="{FF2B5EF4-FFF2-40B4-BE49-F238E27FC236}">
                <a16:creationId xmlns:a16="http://schemas.microsoft.com/office/drawing/2014/main" id="{BD310A7F-F218-D29C-5EC9-B4914E04F98D}"/>
              </a:ext>
            </a:extLst>
          </p:cNvPr>
          <p:cNvSpPr txBox="1"/>
          <p:nvPr/>
        </p:nvSpPr>
        <p:spPr>
          <a:xfrm>
            <a:off x="8636489" y="2451553"/>
            <a:ext cx="3058209" cy="584775"/>
          </a:xfrm>
          <a:prstGeom prst="rect">
            <a:avLst/>
          </a:prstGeom>
          <a:noFill/>
        </p:spPr>
        <p:txBody>
          <a:bodyPr wrap="none" rtlCol="0">
            <a:spAutoFit/>
          </a:bodyPr>
          <a:lstStyle/>
          <a:p>
            <a:r>
              <a:rPr lang="en-US" sz="3200" dirty="0"/>
              <a:t>Sten’s Space Blog</a:t>
            </a:r>
          </a:p>
        </p:txBody>
      </p:sp>
      <p:sp>
        <p:nvSpPr>
          <p:cNvPr id="3" name="TextBox 2">
            <a:extLst>
              <a:ext uri="{FF2B5EF4-FFF2-40B4-BE49-F238E27FC236}">
                <a16:creationId xmlns:a16="http://schemas.microsoft.com/office/drawing/2014/main" id="{EC7AE9DD-4AB2-26EB-5267-9CDF7E15A96B}"/>
              </a:ext>
            </a:extLst>
          </p:cNvPr>
          <p:cNvSpPr txBox="1"/>
          <p:nvPr/>
        </p:nvSpPr>
        <p:spPr>
          <a:xfrm>
            <a:off x="8622126" y="3194121"/>
            <a:ext cx="3072572" cy="646331"/>
          </a:xfrm>
          <a:prstGeom prst="rect">
            <a:avLst/>
          </a:prstGeom>
          <a:noFill/>
        </p:spPr>
        <p:txBody>
          <a:bodyPr wrap="none" rtlCol="0">
            <a:spAutoFit/>
          </a:bodyPr>
          <a:lstStyle/>
          <a:p>
            <a:r>
              <a:rPr lang="en-US" dirty="0">
                <a:solidFill>
                  <a:srgbClr val="FFFF00"/>
                </a:solidFill>
              </a:rPr>
              <a:t>E-mail:</a:t>
            </a:r>
          </a:p>
          <a:p>
            <a:r>
              <a:rPr lang="en-US" dirty="0">
                <a:solidFill>
                  <a:srgbClr val="FFFF00"/>
                </a:solidFill>
              </a:rPr>
              <a:t>odenwald@astronomycafe.net</a:t>
            </a:r>
          </a:p>
        </p:txBody>
      </p:sp>
    </p:spTree>
    <p:extLst>
      <p:ext uri="{BB962C8B-B14F-4D97-AF65-F5344CB8AC3E}">
        <p14:creationId xmlns:p14="http://schemas.microsoft.com/office/powerpoint/2010/main" val="428548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18345E5C-2F6C-318F-6BE4-B4B2A248AECA}"/>
              </a:ext>
            </a:extLst>
          </p:cNvPr>
          <p:cNvSpPr txBox="1">
            <a:spLocks noChangeArrowheads="1"/>
          </p:cNvSpPr>
          <p:nvPr/>
        </p:nvSpPr>
        <p:spPr bwMode="auto">
          <a:xfrm>
            <a:off x="1965326" y="6284914"/>
            <a:ext cx="1541463"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a:latin typeface="Arial" panose="020B0604020202020204" pitchFamily="34" charset="0"/>
              </a:rPr>
              <a:t>Credit: NOAA/ SWPC</a:t>
            </a:r>
          </a:p>
        </p:txBody>
      </p:sp>
      <p:sp>
        <p:nvSpPr>
          <p:cNvPr id="28675" name="Text Box 3">
            <a:extLst>
              <a:ext uri="{FF2B5EF4-FFF2-40B4-BE49-F238E27FC236}">
                <a16:creationId xmlns:a16="http://schemas.microsoft.com/office/drawing/2014/main" id="{ACBFA23D-B7B1-51B4-E692-8C7EB1C114D0}"/>
              </a:ext>
            </a:extLst>
          </p:cNvPr>
          <p:cNvSpPr txBox="1">
            <a:spLocks noChangeArrowheads="1"/>
          </p:cNvSpPr>
          <p:nvPr/>
        </p:nvSpPr>
        <p:spPr bwMode="auto">
          <a:xfrm>
            <a:off x="4495801" y="228601"/>
            <a:ext cx="3800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a:solidFill>
                  <a:srgbClr val="FFFF00"/>
                </a:solidFill>
                <a:latin typeface="Arial" panose="020B0604020202020204" pitchFamily="34" charset="0"/>
              </a:rPr>
              <a:t>Sunspot Cycle 25</a:t>
            </a:r>
          </a:p>
        </p:txBody>
      </p:sp>
      <p:pic>
        <p:nvPicPr>
          <p:cNvPr id="28676" name="Picture 2">
            <a:extLst>
              <a:ext uri="{FF2B5EF4-FFF2-40B4-BE49-F238E27FC236}">
                <a16:creationId xmlns:a16="http://schemas.microsoft.com/office/drawing/2014/main" id="{98A52179-BDC2-1E26-A334-71AF753F6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064" y="1143001"/>
            <a:ext cx="58578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a:extLst>
              <a:ext uri="{FF2B5EF4-FFF2-40B4-BE49-F238E27FC236}">
                <a16:creationId xmlns:a16="http://schemas.microsoft.com/office/drawing/2014/main" id="{9E08859A-A7A6-80E7-D061-24BD8E2B1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610" y="5614890"/>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a:extLst>
              <a:ext uri="{FF2B5EF4-FFF2-40B4-BE49-F238E27FC236}">
                <a16:creationId xmlns:a16="http://schemas.microsoft.com/office/drawing/2014/main" id="{F68FF704-4FC3-1FD1-8224-915AE22272DE}"/>
              </a:ext>
            </a:extLst>
          </p:cNvPr>
          <p:cNvSpPr txBox="1">
            <a:spLocks noChangeArrowheads="1"/>
          </p:cNvSpPr>
          <p:nvPr/>
        </p:nvSpPr>
        <p:spPr bwMode="auto">
          <a:xfrm>
            <a:off x="1873250" y="6248401"/>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Credit: NASA Scientific Visualization Studio </a:t>
            </a:r>
          </a:p>
        </p:txBody>
      </p:sp>
      <p:pic>
        <p:nvPicPr>
          <p:cNvPr id="46083" name="Picture 3">
            <a:extLst>
              <a:ext uri="{FF2B5EF4-FFF2-40B4-BE49-F238E27FC236}">
                <a16:creationId xmlns:a16="http://schemas.microsoft.com/office/drawing/2014/main" id="{794353F9-D9C5-9FC7-7EFC-EB3B35FEA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1" y="838200"/>
            <a:ext cx="86201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a:extLst>
              <a:ext uri="{FF2B5EF4-FFF2-40B4-BE49-F238E27FC236}">
                <a16:creationId xmlns:a16="http://schemas.microsoft.com/office/drawing/2014/main" id="{4A634A2E-C5C5-ACB2-1528-B77F80BB8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891" y="5703217"/>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8E70FA1E-AF0F-032B-4285-B79B0498B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0"/>
            <a:ext cx="7467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a:extLst>
              <a:ext uri="{FF2B5EF4-FFF2-40B4-BE49-F238E27FC236}">
                <a16:creationId xmlns:a16="http://schemas.microsoft.com/office/drawing/2014/main" id="{35EA3999-5E88-1071-FB90-3E73D3E6352D}"/>
              </a:ext>
            </a:extLst>
          </p:cNvPr>
          <p:cNvSpPr txBox="1">
            <a:spLocks noChangeArrowheads="1"/>
          </p:cNvSpPr>
          <p:nvPr/>
        </p:nvSpPr>
        <p:spPr bwMode="auto">
          <a:xfrm>
            <a:off x="1981200" y="6248401"/>
            <a:ext cx="1538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Credit: Andrew Eaton</a:t>
            </a:r>
          </a:p>
        </p:txBody>
      </p:sp>
      <p:pic>
        <p:nvPicPr>
          <p:cNvPr id="57348" name="Picture 7">
            <a:extLst>
              <a:ext uri="{FF2B5EF4-FFF2-40B4-BE49-F238E27FC236}">
                <a16:creationId xmlns:a16="http://schemas.microsoft.com/office/drawing/2014/main" id="{293D85B2-0D4A-0534-B8EB-1214C3360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1464" y="5569967"/>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701A417B-8DF1-30CF-1CB3-FB48DB7D1798}"/>
              </a:ext>
            </a:extLst>
          </p:cNvPr>
          <p:cNvSpPr txBox="1">
            <a:spLocks noChangeArrowheads="1"/>
          </p:cNvSpPr>
          <p:nvPr/>
        </p:nvSpPr>
        <p:spPr bwMode="auto">
          <a:xfrm>
            <a:off x="4572001" y="152401"/>
            <a:ext cx="2638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latin typeface="Arial" panose="020B0604020202020204" pitchFamily="34" charset="0"/>
              </a:rPr>
              <a:t>Space Weather</a:t>
            </a:r>
          </a:p>
        </p:txBody>
      </p:sp>
      <p:sp>
        <p:nvSpPr>
          <p:cNvPr id="41987" name="Text Box 3">
            <a:extLst>
              <a:ext uri="{FF2B5EF4-FFF2-40B4-BE49-F238E27FC236}">
                <a16:creationId xmlns:a16="http://schemas.microsoft.com/office/drawing/2014/main" id="{1B46D182-02EC-81F7-A3D3-E738818772A4}"/>
              </a:ext>
            </a:extLst>
          </p:cNvPr>
          <p:cNvSpPr txBox="1">
            <a:spLocks noChangeArrowheads="1"/>
          </p:cNvSpPr>
          <p:nvPr/>
        </p:nvSpPr>
        <p:spPr bwMode="auto">
          <a:xfrm>
            <a:off x="1676400" y="1371600"/>
            <a:ext cx="163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66FFFF"/>
                </a:solidFill>
                <a:latin typeface="Arial" panose="020B0604020202020204" pitchFamily="34" charset="0"/>
              </a:rPr>
              <a:t>Solar Wind</a:t>
            </a:r>
          </a:p>
          <a:p>
            <a:pPr eaLnBrk="1" hangingPunct="1">
              <a:spcBef>
                <a:spcPct val="0"/>
              </a:spcBef>
              <a:buFontTx/>
              <a:buNone/>
            </a:pPr>
            <a:r>
              <a:rPr lang="en-US" altLang="en-US" sz="1800">
                <a:solidFill>
                  <a:srgbClr val="66FFFF"/>
                </a:solidFill>
                <a:latin typeface="Arial" panose="020B0604020202020204" pitchFamily="34" charset="0"/>
              </a:rPr>
              <a:t>Coronal Holes</a:t>
            </a:r>
          </a:p>
        </p:txBody>
      </p:sp>
      <p:sp>
        <p:nvSpPr>
          <p:cNvPr id="41988" name="Text Box 4">
            <a:extLst>
              <a:ext uri="{FF2B5EF4-FFF2-40B4-BE49-F238E27FC236}">
                <a16:creationId xmlns:a16="http://schemas.microsoft.com/office/drawing/2014/main" id="{49E896A7-5C49-6EED-624A-6FA22DCC9445}"/>
              </a:ext>
            </a:extLst>
          </p:cNvPr>
          <p:cNvSpPr txBox="1">
            <a:spLocks noChangeArrowheads="1"/>
          </p:cNvSpPr>
          <p:nvPr/>
        </p:nvSpPr>
        <p:spPr bwMode="auto">
          <a:xfrm>
            <a:off x="5486400" y="1295401"/>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Solar Flares</a:t>
            </a:r>
          </a:p>
        </p:txBody>
      </p:sp>
      <p:sp>
        <p:nvSpPr>
          <p:cNvPr id="41989" name="Text Box 5">
            <a:extLst>
              <a:ext uri="{FF2B5EF4-FFF2-40B4-BE49-F238E27FC236}">
                <a16:creationId xmlns:a16="http://schemas.microsoft.com/office/drawing/2014/main" id="{9138BE56-526F-9A29-6D3A-CE4D4D38058B}"/>
              </a:ext>
            </a:extLst>
          </p:cNvPr>
          <p:cNvSpPr txBox="1">
            <a:spLocks noChangeArrowheads="1"/>
          </p:cNvSpPr>
          <p:nvPr/>
        </p:nvSpPr>
        <p:spPr bwMode="auto">
          <a:xfrm>
            <a:off x="7604125" y="1255713"/>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Coronal Mass Ejections</a:t>
            </a:r>
          </a:p>
        </p:txBody>
      </p:sp>
      <p:sp>
        <p:nvSpPr>
          <p:cNvPr id="41990" name="Text Box 6">
            <a:extLst>
              <a:ext uri="{FF2B5EF4-FFF2-40B4-BE49-F238E27FC236}">
                <a16:creationId xmlns:a16="http://schemas.microsoft.com/office/drawing/2014/main" id="{04B64676-E0CB-6D04-99D8-E3FBD21E0337}"/>
              </a:ext>
            </a:extLst>
          </p:cNvPr>
          <p:cNvSpPr txBox="1">
            <a:spLocks noChangeArrowheads="1"/>
          </p:cNvSpPr>
          <p:nvPr/>
        </p:nvSpPr>
        <p:spPr bwMode="auto">
          <a:xfrm>
            <a:off x="3657600" y="1371600"/>
            <a:ext cx="94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66FFFF"/>
                </a:solidFill>
                <a:latin typeface="Arial" panose="020B0604020202020204" pitchFamily="34" charset="0"/>
              </a:rPr>
              <a:t>Cosmic</a:t>
            </a:r>
          </a:p>
          <a:p>
            <a:pPr eaLnBrk="1" hangingPunct="1">
              <a:spcBef>
                <a:spcPct val="0"/>
              </a:spcBef>
              <a:buFontTx/>
              <a:buNone/>
            </a:pPr>
            <a:r>
              <a:rPr lang="en-US" altLang="en-US" sz="1800">
                <a:solidFill>
                  <a:srgbClr val="66FFFF"/>
                </a:solidFill>
                <a:latin typeface="Arial" panose="020B0604020202020204" pitchFamily="34" charset="0"/>
              </a:rPr>
              <a:t>Rays</a:t>
            </a:r>
          </a:p>
        </p:txBody>
      </p:sp>
      <p:sp>
        <p:nvSpPr>
          <p:cNvPr id="41991" name="Text Box 7">
            <a:extLst>
              <a:ext uri="{FF2B5EF4-FFF2-40B4-BE49-F238E27FC236}">
                <a16:creationId xmlns:a16="http://schemas.microsoft.com/office/drawing/2014/main" id="{9D3F3470-3DED-532E-1B0B-900F9169264C}"/>
              </a:ext>
            </a:extLst>
          </p:cNvPr>
          <p:cNvSpPr txBox="1">
            <a:spLocks noChangeArrowheads="1"/>
          </p:cNvSpPr>
          <p:nvPr/>
        </p:nvSpPr>
        <p:spPr bwMode="auto">
          <a:xfrm>
            <a:off x="6705601" y="609600"/>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0000"/>
                </a:solidFill>
                <a:latin typeface="Arial" panose="020B0604020202020204" pitchFamily="34" charset="0"/>
              </a:rPr>
              <a:t>Solar Storms</a:t>
            </a:r>
          </a:p>
        </p:txBody>
      </p:sp>
      <p:sp>
        <p:nvSpPr>
          <p:cNvPr id="41992" name="Text Box 8">
            <a:extLst>
              <a:ext uri="{FF2B5EF4-FFF2-40B4-BE49-F238E27FC236}">
                <a16:creationId xmlns:a16="http://schemas.microsoft.com/office/drawing/2014/main" id="{3020E06E-D9BB-FD68-F3DF-D3C4A237F779}"/>
              </a:ext>
            </a:extLst>
          </p:cNvPr>
          <p:cNvSpPr txBox="1">
            <a:spLocks noChangeArrowheads="1"/>
          </p:cNvSpPr>
          <p:nvPr/>
        </p:nvSpPr>
        <p:spPr bwMode="auto">
          <a:xfrm>
            <a:off x="2362200" y="688975"/>
            <a:ext cx="228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66FFFF"/>
                </a:solidFill>
                <a:latin typeface="Arial" panose="020B0604020202020204" pitchFamily="34" charset="0"/>
              </a:rPr>
              <a:t>‘Bad Hair Days’</a:t>
            </a:r>
          </a:p>
        </p:txBody>
      </p:sp>
      <p:sp>
        <p:nvSpPr>
          <p:cNvPr id="41993" name="Text Box 9">
            <a:extLst>
              <a:ext uri="{FF2B5EF4-FFF2-40B4-BE49-F238E27FC236}">
                <a16:creationId xmlns:a16="http://schemas.microsoft.com/office/drawing/2014/main" id="{3C9DA705-16DD-8523-3614-2AE63B92D54C}"/>
              </a:ext>
            </a:extLst>
          </p:cNvPr>
          <p:cNvSpPr txBox="1">
            <a:spLocks noChangeArrowheads="1"/>
          </p:cNvSpPr>
          <p:nvPr/>
        </p:nvSpPr>
        <p:spPr bwMode="auto">
          <a:xfrm>
            <a:off x="7848600" y="4495801"/>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No SPEs</a:t>
            </a:r>
          </a:p>
        </p:txBody>
      </p:sp>
      <p:sp>
        <p:nvSpPr>
          <p:cNvPr id="41994" name="Text Box 10">
            <a:extLst>
              <a:ext uri="{FF2B5EF4-FFF2-40B4-BE49-F238E27FC236}">
                <a16:creationId xmlns:a16="http://schemas.microsoft.com/office/drawing/2014/main" id="{20C7615F-BC25-CF83-B92B-F4E25FAEA9CB}"/>
              </a:ext>
            </a:extLst>
          </p:cNvPr>
          <p:cNvSpPr txBox="1">
            <a:spLocks noChangeArrowheads="1"/>
          </p:cNvSpPr>
          <p:nvPr/>
        </p:nvSpPr>
        <p:spPr bwMode="auto">
          <a:xfrm>
            <a:off x="9372600" y="4495801"/>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SPEs</a:t>
            </a:r>
          </a:p>
        </p:txBody>
      </p:sp>
      <p:sp>
        <p:nvSpPr>
          <p:cNvPr id="41995" name="Text Box 11">
            <a:extLst>
              <a:ext uri="{FF2B5EF4-FFF2-40B4-BE49-F238E27FC236}">
                <a16:creationId xmlns:a16="http://schemas.microsoft.com/office/drawing/2014/main" id="{48B69062-7EDA-BECE-3718-FF1F72779560}"/>
              </a:ext>
            </a:extLst>
          </p:cNvPr>
          <p:cNvSpPr txBox="1">
            <a:spLocks noChangeArrowheads="1"/>
          </p:cNvSpPr>
          <p:nvPr/>
        </p:nvSpPr>
        <p:spPr bwMode="auto">
          <a:xfrm>
            <a:off x="4953000" y="3657600"/>
            <a:ext cx="1416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Ionosphere</a:t>
            </a:r>
          </a:p>
          <a:p>
            <a:pPr eaLnBrk="1" hangingPunct="1">
              <a:spcBef>
                <a:spcPct val="0"/>
              </a:spcBef>
              <a:buFontTx/>
              <a:buNone/>
            </a:pPr>
            <a:r>
              <a:rPr lang="en-US" altLang="en-US" sz="1800">
                <a:solidFill>
                  <a:srgbClr val="FFFF00"/>
                </a:solidFill>
                <a:latin typeface="Arial" panose="020B0604020202020204" pitchFamily="34" charset="0"/>
              </a:rPr>
              <a:t>disruption</a:t>
            </a:r>
          </a:p>
          <a:p>
            <a:pPr eaLnBrk="1" hangingPunct="1">
              <a:spcBef>
                <a:spcPct val="0"/>
              </a:spcBef>
              <a:buFontTx/>
              <a:buNone/>
            </a:pPr>
            <a:r>
              <a:rPr lang="en-US" altLang="en-US" sz="1800">
                <a:solidFill>
                  <a:srgbClr val="FFFF00"/>
                </a:solidFill>
                <a:latin typeface="Arial" panose="020B0604020202020204" pitchFamily="34" charset="0"/>
              </a:rPr>
              <a:t>and Heating</a:t>
            </a:r>
          </a:p>
        </p:txBody>
      </p:sp>
      <p:sp>
        <p:nvSpPr>
          <p:cNvPr id="41996" name="Text Box 12">
            <a:extLst>
              <a:ext uri="{FF2B5EF4-FFF2-40B4-BE49-F238E27FC236}">
                <a16:creationId xmlns:a16="http://schemas.microsoft.com/office/drawing/2014/main" id="{0E3B5106-071D-47FC-D232-F8344098E997}"/>
              </a:ext>
            </a:extLst>
          </p:cNvPr>
          <p:cNvSpPr txBox="1">
            <a:spLocks noChangeArrowheads="1"/>
          </p:cNvSpPr>
          <p:nvPr/>
        </p:nvSpPr>
        <p:spPr bwMode="auto">
          <a:xfrm>
            <a:off x="5257800" y="2133601"/>
            <a:ext cx="844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X-rays</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solidFill>
                  <a:srgbClr val="FFFF00"/>
                </a:solidFill>
                <a:latin typeface="Arial" panose="020B0604020202020204" pitchFamily="34" charset="0"/>
              </a:rPr>
              <a:t>8 min.</a:t>
            </a:r>
          </a:p>
        </p:txBody>
      </p:sp>
      <p:sp>
        <p:nvSpPr>
          <p:cNvPr id="41997" name="Text Box 13">
            <a:extLst>
              <a:ext uri="{FF2B5EF4-FFF2-40B4-BE49-F238E27FC236}">
                <a16:creationId xmlns:a16="http://schemas.microsoft.com/office/drawing/2014/main" id="{73511BF5-27E0-2DC0-CBC8-48E6075DC91B}"/>
              </a:ext>
            </a:extLst>
          </p:cNvPr>
          <p:cNvSpPr txBox="1">
            <a:spLocks noChangeArrowheads="1"/>
          </p:cNvSpPr>
          <p:nvPr/>
        </p:nvSpPr>
        <p:spPr bwMode="auto">
          <a:xfrm>
            <a:off x="6248400" y="2133601"/>
            <a:ext cx="1149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Energetic</a:t>
            </a:r>
          </a:p>
          <a:p>
            <a:pPr eaLnBrk="1" hangingPunct="1">
              <a:spcBef>
                <a:spcPct val="0"/>
              </a:spcBef>
              <a:buFontTx/>
              <a:buNone/>
            </a:pPr>
            <a:r>
              <a:rPr lang="en-US" altLang="en-US" sz="1800">
                <a:solidFill>
                  <a:srgbClr val="FFFF00"/>
                </a:solidFill>
                <a:latin typeface="Arial" panose="020B0604020202020204" pitchFamily="34" charset="0"/>
              </a:rPr>
              <a:t>Particles</a:t>
            </a:r>
          </a:p>
          <a:p>
            <a:pPr eaLnBrk="1" hangingPunct="1">
              <a:spcBef>
                <a:spcPct val="0"/>
              </a:spcBef>
              <a:buFontTx/>
              <a:buNone/>
            </a:pPr>
            <a:endParaRPr lang="en-US" altLang="en-US" sz="1800">
              <a:solidFill>
                <a:srgbClr val="FFFF00"/>
              </a:solidFill>
              <a:latin typeface="Arial" panose="020B0604020202020204" pitchFamily="34" charset="0"/>
            </a:endParaRPr>
          </a:p>
          <a:p>
            <a:pPr eaLnBrk="1" hangingPunct="1">
              <a:spcBef>
                <a:spcPct val="0"/>
              </a:spcBef>
              <a:buFontTx/>
              <a:buNone/>
            </a:pPr>
            <a:r>
              <a:rPr lang="en-US" altLang="en-US" sz="1800">
                <a:solidFill>
                  <a:srgbClr val="FFFF00"/>
                </a:solidFill>
                <a:latin typeface="Arial" panose="020B0604020202020204" pitchFamily="34" charset="0"/>
              </a:rPr>
              <a:t>~1-hr</a:t>
            </a:r>
          </a:p>
        </p:txBody>
      </p:sp>
      <p:sp>
        <p:nvSpPr>
          <p:cNvPr id="41998" name="Text Box 14">
            <a:extLst>
              <a:ext uri="{FF2B5EF4-FFF2-40B4-BE49-F238E27FC236}">
                <a16:creationId xmlns:a16="http://schemas.microsoft.com/office/drawing/2014/main" id="{84418DBD-2E1C-8842-BB5D-2913212DAD9D}"/>
              </a:ext>
            </a:extLst>
          </p:cNvPr>
          <p:cNvSpPr txBox="1">
            <a:spLocks noChangeArrowheads="1"/>
          </p:cNvSpPr>
          <p:nvPr/>
        </p:nvSpPr>
        <p:spPr bwMode="auto">
          <a:xfrm>
            <a:off x="4648200" y="6096000"/>
            <a:ext cx="167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GPS problems</a:t>
            </a:r>
          </a:p>
          <a:p>
            <a:pPr eaLnBrk="1" hangingPunct="1">
              <a:spcBef>
                <a:spcPct val="0"/>
              </a:spcBef>
              <a:buFontTx/>
              <a:buNone/>
            </a:pPr>
            <a:r>
              <a:rPr lang="en-US" altLang="en-US" sz="1800">
                <a:solidFill>
                  <a:srgbClr val="FFFF00"/>
                </a:solidFill>
                <a:latin typeface="Arial" panose="020B0604020202020204" pitchFamily="34" charset="0"/>
              </a:rPr>
              <a:t>Satellite drag</a:t>
            </a:r>
          </a:p>
        </p:txBody>
      </p:sp>
      <p:sp>
        <p:nvSpPr>
          <p:cNvPr id="41999" name="Text Box 15">
            <a:extLst>
              <a:ext uri="{FF2B5EF4-FFF2-40B4-BE49-F238E27FC236}">
                <a16:creationId xmlns:a16="http://schemas.microsoft.com/office/drawing/2014/main" id="{0AA9536B-FC8A-D4F0-5C74-2F5BCFEA30FA}"/>
              </a:ext>
            </a:extLst>
          </p:cNvPr>
          <p:cNvSpPr txBox="1">
            <a:spLocks noChangeArrowheads="1"/>
          </p:cNvSpPr>
          <p:nvPr/>
        </p:nvSpPr>
        <p:spPr bwMode="auto">
          <a:xfrm>
            <a:off x="7848600" y="2133601"/>
            <a:ext cx="261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Plasma + magnetic field</a:t>
            </a:r>
          </a:p>
        </p:txBody>
      </p:sp>
      <p:sp>
        <p:nvSpPr>
          <p:cNvPr id="42000" name="Text Box 16">
            <a:extLst>
              <a:ext uri="{FF2B5EF4-FFF2-40B4-BE49-F238E27FC236}">
                <a16:creationId xmlns:a16="http://schemas.microsoft.com/office/drawing/2014/main" id="{EA7E80FF-E437-A7BE-9720-5815E418C8F4}"/>
              </a:ext>
            </a:extLst>
          </p:cNvPr>
          <p:cNvSpPr txBox="1">
            <a:spLocks noChangeArrowheads="1"/>
          </p:cNvSpPr>
          <p:nvPr/>
        </p:nvSpPr>
        <p:spPr bwMode="auto">
          <a:xfrm>
            <a:off x="8229600" y="2971801"/>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14-hr to  4 days</a:t>
            </a:r>
          </a:p>
        </p:txBody>
      </p:sp>
      <p:sp>
        <p:nvSpPr>
          <p:cNvPr id="42001" name="Text Box 17">
            <a:extLst>
              <a:ext uri="{FF2B5EF4-FFF2-40B4-BE49-F238E27FC236}">
                <a16:creationId xmlns:a16="http://schemas.microsoft.com/office/drawing/2014/main" id="{F9E589D5-0F45-E000-5D29-0500C4F05A3A}"/>
              </a:ext>
            </a:extLst>
          </p:cNvPr>
          <p:cNvSpPr txBox="1">
            <a:spLocks noChangeArrowheads="1"/>
          </p:cNvSpPr>
          <p:nvPr/>
        </p:nvSpPr>
        <p:spPr bwMode="auto">
          <a:xfrm>
            <a:off x="7924800" y="37338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Geomagnetic Storms</a:t>
            </a:r>
          </a:p>
        </p:txBody>
      </p:sp>
      <p:sp>
        <p:nvSpPr>
          <p:cNvPr id="42002" name="Text Box 18">
            <a:extLst>
              <a:ext uri="{FF2B5EF4-FFF2-40B4-BE49-F238E27FC236}">
                <a16:creationId xmlns:a16="http://schemas.microsoft.com/office/drawing/2014/main" id="{B4695338-C52A-B862-C0A0-6EE2DEA393AE}"/>
              </a:ext>
            </a:extLst>
          </p:cNvPr>
          <p:cNvSpPr txBox="1">
            <a:spLocks noChangeArrowheads="1"/>
          </p:cNvSpPr>
          <p:nvPr/>
        </p:nvSpPr>
        <p:spPr bwMode="auto">
          <a:xfrm>
            <a:off x="9067800" y="53340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Satellite</a:t>
            </a:r>
          </a:p>
          <a:p>
            <a:pPr eaLnBrk="1" hangingPunct="1">
              <a:spcBef>
                <a:spcPct val="0"/>
              </a:spcBef>
              <a:buFontTx/>
              <a:buNone/>
            </a:pPr>
            <a:r>
              <a:rPr lang="en-US" altLang="en-US" sz="1800">
                <a:solidFill>
                  <a:srgbClr val="FF0000"/>
                </a:solidFill>
                <a:latin typeface="Arial" panose="020B0604020202020204" pitchFamily="34" charset="0"/>
              </a:rPr>
              <a:t>Anomalies</a:t>
            </a:r>
          </a:p>
        </p:txBody>
      </p:sp>
      <p:sp>
        <p:nvSpPr>
          <p:cNvPr id="42003" name="Text Box 19">
            <a:extLst>
              <a:ext uri="{FF2B5EF4-FFF2-40B4-BE49-F238E27FC236}">
                <a16:creationId xmlns:a16="http://schemas.microsoft.com/office/drawing/2014/main" id="{2676CC8F-CE88-013C-B6E7-94824855ACA9}"/>
              </a:ext>
            </a:extLst>
          </p:cNvPr>
          <p:cNvSpPr txBox="1">
            <a:spLocks noChangeArrowheads="1"/>
          </p:cNvSpPr>
          <p:nvPr/>
        </p:nvSpPr>
        <p:spPr bwMode="auto">
          <a:xfrm>
            <a:off x="8001000" y="6248400"/>
            <a:ext cx="233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0000"/>
                </a:solidFill>
                <a:latin typeface="Arial" panose="020B0604020202020204" pitchFamily="34" charset="0"/>
              </a:rPr>
              <a:t>Power Grid problems</a:t>
            </a:r>
          </a:p>
          <a:p>
            <a:pPr eaLnBrk="1" hangingPunct="1">
              <a:spcBef>
                <a:spcPct val="0"/>
              </a:spcBef>
              <a:buFontTx/>
              <a:buNone/>
            </a:pPr>
            <a:r>
              <a:rPr lang="en-US" altLang="en-US" sz="1800">
                <a:solidFill>
                  <a:srgbClr val="FF0000"/>
                </a:solidFill>
                <a:latin typeface="Arial" panose="020B0604020202020204" pitchFamily="34" charset="0"/>
              </a:rPr>
              <a:t>GLEs</a:t>
            </a:r>
          </a:p>
        </p:txBody>
      </p:sp>
      <p:sp>
        <p:nvSpPr>
          <p:cNvPr id="42004" name="Text Box 20">
            <a:extLst>
              <a:ext uri="{FF2B5EF4-FFF2-40B4-BE49-F238E27FC236}">
                <a16:creationId xmlns:a16="http://schemas.microsoft.com/office/drawing/2014/main" id="{9342465D-6D83-D905-EDE0-52F1E2CE22D4}"/>
              </a:ext>
            </a:extLst>
          </p:cNvPr>
          <p:cNvSpPr txBox="1">
            <a:spLocks noChangeArrowheads="1"/>
          </p:cNvSpPr>
          <p:nvPr/>
        </p:nvSpPr>
        <p:spPr bwMode="auto">
          <a:xfrm>
            <a:off x="3352800" y="53340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66FFFF"/>
                </a:solidFill>
                <a:latin typeface="Arial" panose="020B0604020202020204" pitchFamily="34" charset="0"/>
              </a:rPr>
              <a:t>Satellite</a:t>
            </a:r>
          </a:p>
          <a:p>
            <a:pPr eaLnBrk="1" hangingPunct="1">
              <a:spcBef>
                <a:spcPct val="0"/>
              </a:spcBef>
              <a:buFontTx/>
              <a:buNone/>
            </a:pPr>
            <a:r>
              <a:rPr lang="en-US" altLang="en-US" sz="1800">
                <a:solidFill>
                  <a:srgbClr val="66FFFF"/>
                </a:solidFill>
                <a:latin typeface="Arial" panose="020B0604020202020204" pitchFamily="34" charset="0"/>
              </a:rPr>
              <a:t>Anomalies</a:t>
            </a:r>
          </a:p>
        </p:txBody>
      </p:sp>
      <p:sp>
        <p:nvSpPr>
          <p:cNvPr id="42005" name="Text Box 21">
            <a:extLst>
              <a:ext uri="{FF2B5EF4-FFF2-40B4-BE49-F238E27FC236}">
                <a16:creationId xmlns:a16="http://schemas.microsoft.com/office/drawing/2014/main" id="{34F53370-EA7C-04A8-6276-46A65F0FDC98}"/>
              </a:ext>
            </a:extLst>
          </p:cNvPr>
          <p:cNvSpPr txBox="1">
            <a:spLocks noChangeArrowheads="1"/>
          </p:cNvSpPr>
          <p:nvPr/>
        </p:nvSpPr>
        <p:spPr bwMode="auto">
          <a:xfrm>
            <a:off x="6400800" y="53340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FFFF00"/>
                </a:solidFill>
                <a:latin typeface="Arial" panose="020B0604020202020204" pitchFamily="34" charset="0"/>
              </a:rPr>
              <a:t>Satellite</a:t>
            </a:r>
          </a:p>
          <a:p>
            <a:pPr eaLnBrk="1" hangingPunct="1">
              <a:spcBef>
                <a:spcPct val="0"/>
              </a:spcBef>
              <a:buFontTx/>
              <a:buNone/>
            </a:pPr>
            <a:r>
              <a:rPr lang="en-US" altLang="en-US" sz="1800">
                <a:solidFill>
                  <a:srgbClr val="FFFF00"/>
                </a:solidFill>
                <a:latin typeface="Arial" panose="020B0604020202020204" pitchFamily="34" charset="0"/>
              </a:rPr>
              <a:t>Anomalies</a:t>
            </a:r>
          </a:p>
        </p:txBody>
      </p:sp>
      <p:sp>
        <p:nvSpPr>
          <p:cNvPr id="42006" name="Text Box 22">
            <a:extLst>
              <a:ext uri="{FF2B5EF4-FFF2-40B4-BE49-F238E27FC236}">
                <a16:creationId xmlns:a16="http://schemas.microsoft.com/office/drawing/2014/main" id="{6131101D-A1F8-633C-6911-59B809D45A08}"/>
              </a:ext>
            </a:extLst>
          </p:cNvPr>
          <p:cNvSpPr txBox="1">
            <a:spLocks noChangeArrowheads="1"/>
          </p:cNvSpPr>
          <p:nvPr/>
        </p:nvSpPr>
        <p:spPr bwMode="auto">
          <a:xfrm>
            <a:off x="1676400" y="37338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solidFill>
                  <a:srgbClr val="66FFFF"/>
                </a:solidFill>
                <a:latin typeface="Arial" panose="020B0604020202020204" pitchFamily="34" charset="0"/>
              </a:rPr>
              <a:t>Milder</a:t>
            </a:r>
          </a:p>
          <a:p>
            <a:pPr eaLnBrk="1" hangingPunct="1">
              <a:spcBef>
                <a:spcPct val="0"/>
              </a:spcBef>
              <a:buFontTx/>
              <a:buNone/>
            </a:pPr>
            <a:r>
              <a:rPr lang="en-US" altLang="en-US" sz="1800">
                <a:solidFill>
                  <a:srgbClr val="66FFFF"/>
                </a:solidFill>
                <a:latin typeface="Arial" panose="020B0604020202020204" pitchFamily="34" charset="0"/>
              </a:rPr>
              <a:t>Geomagnetic </a:t>
            </a:r>
          </a:p>
          <a:p>
            <a:pPr eaLnBrk="1" hangingPunct="1">
              <a:spcBef>
                <a:spcPct val="0"/>
              </a:spcBef>
              <a:buFontTx/>
              <a:buNone/>
            </a:pPr>
            <a:r>
              <a:rPr lang="en-US" altLang="en-US" sz="1800">
                <a:solidFill>
                  <a:srgbClr val="66FFFF"/>
                </a:solidFill>
                <a:latin typeface="Arial" panose="020B0604020202020204" pitchFamily="34" charset="0"/>
              </a:rPr>
              <a:t>Storms</a:t>
            </a:r>
          </a:p>
        </p:txBody>
      </p:sp>
      <p:sp>
        <p:nvSpPr>
          <p:cNvPr id="42007" name="Line 23">
            <a:extLst>
              <a:ext uri="{FF2B5EF4-FFF2-40B4-BE49-F238E27FC236}">
                <a16:creationId xmlns:a16="http://schemas.microsoft.com/office/drawing/2014/main" id="{C5FAE65E-01E5-3DB9-FBEC-3A9DE6FEC577}"/>
              </a:ext>
            </a:extLst>
          </p:cNvPr>
          <p:cNvSpPr>
            <a:spLocks noChangeShapeType="1"/>
          </p:cNvSpPr>
          <p:nvPr/>
        </p:nvSpPr>
        <p:spPr bwMode="auto">
          <a:xfrm>
            <a:off x="2438400" y="2133600"/>
            <a:ext cx="0" cy="1371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8" name="Line 24">
            <a:extLst>
              <a:ext uri="{FF2B5EF4-FFF2-40B4-BE49-F238E27FC236}">
                <a16:creationId xmlns:a16="http://schemas.microsoft.com/office/drawing/2014/main" id="{BA131F07-D4E0-A73A-4E07-BC62BBA5D781}"/>
              </a:ext>
            </a:extLst>
          </p:cNvPr>
          <p:cNvSpPr>
            <a:spLocks noChangeShapeType="1"/>
          </p:cNvSpPr>
          <p:nvPr/>
        </p:nvSpPr>
        <p:spPr bwMode="auto">
          <a:xfrm flipH="1">
            <a:off x="3962400" y="2133600"/>
            <a:ext cx="76200" cy="3048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9" name="Line 25">
            <a:extLst>
              <a:ext uri="{FF2B5EF4-FFF2-40B4-BE49-F238E27FC236}">
                <a16:creationId xmlns:a16="http://schemas.microsoft.com/office/drawing/2014/main" id="{0D392699-5950-45F6-728E-9E1ACB30382F}"/>
              </a:ext>
            </a:extLst>
          </p:cNvPr>
          <p:cNvSpPr>
            <a:spLocks noChangeShapeType="1"/>
          </p:cNvSpPr>
          <p:nvPr/>
        </p:nvSpPr>
        <p:spPr bwMode="auto">
          <a:xfrm flipH="1">
            <a:off x="5791200" y="1676400"/>
            <a:ext cx="1524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0" name="Line 26">
            <a:extLst>
              <a:ext uri="{FF2B5EF4-FFF2-40B4-BE49-F238E27FC236}">
                <a16:creationId xmlns:a16="http://schemas.microsoft.com/office/drawing/2014/main" id="{3767E3C8-5E18-B91D-81DA-434A30FD77E6}"/>
              </a:ext>
            </a:extLst>
          </p:cNvPr>
          <p:cNvSpPr>
            <a:spLocks noChangeShapeType="1"/>
          </p:cNvSpPr>
          <p:nvPr/>
        </p:nvSpPr>
        <p:spPr bwMode="auto">
          <a:xfrm>
            <a:off x="6477000" y="1676400"/>
            <a:ext cx="2286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1" name="Line 27">
            <a:extLst>
              <a:ext uri="{FF2B5EF4-FFF2-40B4-BE49-F238E27FC236}">
                <a16:creationId xmlns:a16="http://schemas.microsoft.com/office/drawing/2014/main" id="{76CBF24E-9CF4-3E31-8A5C-AC00FA2030BD}"/>
              </a:ext>
            </a:extLst>
          </p:cNvPr>
          <p:cNvSpPr>
            <a:spLocks noChangeShapeType="1"/>
          </p:cNvSpPr>
          <p:nvPr/>
        </p:nvSpPr>
        <p:spPr bwMode="auto">
          <a:xfrm>
            <a:off x="5638800" y="33528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2" name="Line 28">
            <a:extLst>
              <a:ext uri="{FF2B5EF4-FFF2-40B4-BE49-F238E27FC236}">
                <a16:creationId xmlns:a16="http://schemas.microsoft.com/office/drawing/2014/main" id="{8645FCE7-F34D-1BEE-E225-C12886556B5C}"/>
              </a:ext>
            </a:extLst>
          </p:cNvPr>
          <p:cNvSpPr>
            <a:spLocks noChangeShapeType="1"/>
          </p:cNvSpPr>
          <p:nvPr/>
        </p:nvSpPr>
        <p:spPr bwMode="auto">
          <a:xfrm flipH="1">
            <a:off x="5410200" y="4724400"/>
            <a:ext cx="76200" cy="1295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3" name="Line 29">
            <a:extLst>
              <a:ext uri="{FF2B5EF4-FFF2-40B4-BE49-F238E27FC236}">
                <a16:creationId xmlns:a16="http://schemas.microsoft.com/office/drawing/2014/main" id="{CC09FA33-5C0E-AFA9-C97B-BE8FADD69396}"/>
              </a:ext>
            </a:extLst>
          </p:cNvPr>
          <p:cNvSpPr>
            <a:spLocks noChangeShapeType="1"/>
          </p:cNvSpPr>
          <p:nvPr/>
        </p:nvSpPr>
        <p:spPr bwMode="auto">
          <a:xfrm>
            <a:off x="6781800" y="3581400"/>
            <a:ext cx="76200" cy="1524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4" name="Line 30">
            <a:extLst>
              <a:ext uri="{FF2B5EF4-FFF2-40B4-BE49-F238E27FC236}">
                <a16:creationId xmlns:a16="http://schemas.microsoft.com/office/drawing/2014/main" id="{B5A6C466-062A-6184-C9E0-89F65ED43585}"/>
              </a:ext>
            </a:extLst>
          </p:cNvPr>
          <p:cNvSpPr>
            <a:spLocks noChangeShapeType="1"/>
          </p:cNvSpPr>
          <p:nvPr/>
        </p:nvSpPr>
        <p:spPr bwMode="auto">
          <a:xfrm>
            <a:off x="8686800" y="1676400"/>
            <a:ext cx="1524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5" name="Line 31">
            <a:extLst>
              <a:ext uri="{FF2B5EF4-FFF2-40B4-BE49-F238E27FC236}">
                <a16:creationId xmlns:a16="http://schemas.microsoft.com/office/drawing/2014/main" id="{AE5DFED5-7D07-F4ED-5742-02C1FE1024CA}"/>
              </a:ext>
            </a:extLst>
          </p:cNvPr>
          <p:cNvSpPr>
            <a:spLocks noChangeShapeType="1"/>
          </p:cNvSpPr>
          <p:nvPr/>
        </p:nvSpPr>
        <p:spPr bwMode="auto">
          <a:xfrm>
            <a:off x="8991600" y="25146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6" name="Line 32">
            <a:extLst>
              <a:ext uri="{FF2B5EF4-FFF2-40B4-BE49-F238E27FC236}">
                <a16:creationId xmlns:a16="http://schemas.microsoft.com/office/drawing/2014/main" id="{F835BD63-E932-E807-9D4C-DBA38F74B640}"/>
              </a:ext>
            </a:extLst>
          </p:cNvPr>
          <p:cNvSpPr>
            <a:spLocks noChangeShapeType="1"/>
          </p:cNvSpPr>
          <p:nvPr/>
        </p:nvSpPr>
        <p:spPr bwMode="auto">
          <a:xfrm>
            <a:off x="8991600" y="33528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7" name="Line 33">
            <a:extLst>
              <a:ext uri="{FF2B5EF4-FFF2-40B4-BE49-F238E27FC236}">
                <a16:creationId xmlns:a16="http://schemas.microsoft.com/office/drawing/2014/main" id="{71E42935-BB00-0AC2-72EC-1601BF01DC8C}"/>
              </a:ext>
            </a:extLst>
          </p:cNvPr>
          <p:cNvSpPr>
            <a:spLocks noChangeShapeType="1"/>
          </p:cNvSpPr>
          <p:nvPr/>
        </p:nvSpPr>
        <p:spPr bwMode="auto">
          <a:xfrm flipH="1">
            <a:off x="8534400" y="4191000"/>
            <a:ext cx="1524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8" name="Line 34">
            <a:extLst>
              <a:ext uri="{FF2B5EF4-FFF2-40B4-BE49-F238E27FC236}">
                <a16:creationId xmlns:a16="http://schemas.microsoft.com/office/drawing/2014/main" id="{53BBA9F2-D4C4-E6FA-BC27-67F6D28A4128}"/>
              </a:ext>
            </a:extLst>
          </p:cNvPr>
          <p:cNvSpPr>
            <a:spLocks noChangeShapeType="1"/>
          </p:cNvSpPr>
          <p:nvPr/>
        </p:nvSpPr>
        <p:spPr bwMode="auto">
          <a:xfrm>
            <a:off x="9448800" y="4114800"/>
            <a:ext cx="2286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19" name="Line 35">
            <a:extLst>
              <a:ext uri="{FF2B5EF4-FFF2-40B4-BE49-F238E27FC236}">
                <a16:creationId xmlns:a16="http://schemas.microsoft.com/office/drawing/2014/main" id="{5A180832-9611-753A-D957-B931FAE81B44}"/>
              </a:ext>
            </a:extLst>
          </p:cNvPr>
          <p:cNvSpPr>
            <a:spLocks noChangeShapeType="1"/>
          </p:cNvSpPr>
          <p:nvPr/>
        </p:nvSpPr>
        <p:spPr bwMode="auto">
          <a:xfrm>
            <a:off x="8382000" y="4953000"/>
            <a:ext cx="0" cy="1143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0" name="Line 36">
            <a:extLst>
              <a:ext uri="{FF2B5EF4-FFF2-40B4-BE49-F238E27FC236}">
                <a16:creationId xmlns:a16="http://schemas.microsoft.com/office/drawing/2014/main" id="{5CDB6C27-714D-DE9E-0499-6E512EEBDA0D}"/>
              </a:ext>
            </a:extLst>
          </p:cNvPr>
          <p:cNvSpPr>
            <a:spLocks noChangeShapeType="1"/>
          </p:cNvSpPr>
          <p:nvPr/>
        </p:nvSpPr>
        <p:spPr bwMode="auto">
          <a:xfrm>
            <a:off x="9677400" y="6019800"/>
            <a:ext cx="0" cy="228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1" name="Line 37">
            <a:extLst>
              <a:ext uri="{FF2B5EF4-FFF2-40B4-BE49-F238E27FC236}">
                <a16:creationId xmlns:a16="http://schemas.microsoft.com/office/drawing/2014/main" id="{27920B5E-6EDC-F163-22DC-598C18B2DE83}"/>
              </a:ext>
            </a:extLst>
          </p:cNvPr>
          <p:cNvSpPr>
            <a:spLocks noChangeShapeType="1"/>
          </p:cNvSpPr>
          <p:nvPr/>
        </p:nvSpPr>
        <p:spPr bwMode="auto">
          <a:xfrm>
            <a:off x="9753600" y="48768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2" name="Line 38">
            <a:extLst>
              <a:ext uri="{FF2B5EF4-FFF2-40B4-BE49-F238E27FC236}">
                <a16:creationId xmlns:a16="http://schemas.microsoft.com/office/drawing/2014/main" id="{925D5D03-97FA-190B-8D1D-F42B9A77D9C0}"/>
              </a:ext>
            </a:extLst>
          </p:cNvPr>
          <p:cNvSpPr>
            <a:spLocks noChangeShapeType="1"/>
          </p:cNvSpPr>
          <p:nvPr/>
        </p:nvSpPr>
        <p:spPr bwMode="auto">
          <a:xfrm flipH="1">
            <a:off x="6553200" y="1143000"/>
            <a:ext cx="6858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3" name="Line 39">
            <a:extLst>
              <a:ext uri="{FF2B5EF4-FFF2-40B4-BE49-F238E27FC236}">
                <a16:creationId xmlns:a16="http://schemas.microsoft.com/office/drawing/2014/main" id="{719F7CBD-33DB-7D77-0B05-645413335B50}"/>
              </a:ext>
            </a:extLst>
          </p:cNvPr>
          <p:cNvSpPr>
            <a:spLocks noChangeShapeType="1"/>
          </p:cNvSpPr>
          <p:nvPr/>
        </p:nvSpPr>
        <p:spPr bwMode="auto">
          <a:xfrm>
            <a:off x="7772400" y="1143000"/>
            <a:ext cx="7620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4" name="Line 40">
            <a:extLst>
              <a:ext uri="{FF2B5EF4-FFF2-40B4-BE49-F238E27FC236}">
                <a16:creationId xmlns:a16="http://schemas.microsoft.com/office/drawing/2014/main" id="{B94BD896-CF56-28C2-81AF-7B5509098711}"/>
              </a:ext>
            </a:extLst>
          </p:cNvPr>
          <p:cNvSpPr>
            <a:spLocks noChangeShapeType="1"/>
          </p:cNvSpPr>
          <p:nvPr/>
        </p:nvSpPr>
        <p:spPr bwMode="auto">
          <a:xfrm flipH="1">
            <a:off x="3048000" y="1143000"/>
            <a:ext cx="304800" cy="228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25" name="Line 41">
            <a:extLst>
              <a:ext uri="{FF2B5EF4-FFF2-40B4-BE49-F238E27FC236}">
                <a16:creationId xmlns:a16="http://schemas.microsoft.com/office/drawing/2014/main" id="{0A81C24F-B314-3230-C529-18C3F996327E}"/>
              </a:ext>
            </a:extLst>
          </p:cNvPr>
          <p:cNvSpPr>
            <a:spLocks noChangeShapeType="1"/>
          </p:cNvSpPr>
          <p:nvPr/>
        </p:nvSpPr>
        <p:spPr bwMode="auto">
          <a:xfrm>
            <a:off x="3429000" y="1143000"/>
            <a:ext cx="381000" cy="228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7F6A12D5-93FA-3509-1CC1-BB1196253A36}"/>
              </a:ext>
            </a:extLst>
          </p:cNvPr>
          <p:cNvSpPr txBox="1">
            <a:spLocks noChangeArrowheads="1"/>
          </p:cNvSpPr>
          <p:nvPr/>
        </p:nvSpPr>
        <p:spPr bwMode="auto">
          <a:xfrm>
            <a:off x="1965326" y="6284914"/>
            <a:ext cx="58070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Credit: New York Times /. L'Aquila Observatory (Italy)</a:t>
            </a:r>
          </a:p>
        </p:txBody>
      </p:sp>
      <p:pic>
        <p:nvPicPr>
          <p:cNvPr id="51203" name="Picture 5">
            <a:extLst>
              <a:ext uri="{FF2B5EF4-FFF2-40B4-BE49-F238E27FC236}">
                <a16:creationId xmlns:a16="http://schemas.microsoft.com/office/drawing/2014/main" id="{824794CA-5826-0936-0815-595631930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33401"/>
            <a:ext cx="5181600"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6">
            <a:extLst>
              <a:ext uri="{FF2B5EF4-FFF2-40B4-BE49-F238E27FC236}">
                <a16:creationId xmlns:a16="http://schemas.microsoft.com/office/drawing/2014/main" id="{0D7C3090-C095-F814-D572-E0A9DD5A9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819401"/>
            <a:ext cx="55626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a:extLst>
              <a:ext uri="{FF2B5EF4-FFF2-40B4-BE49-F238E27FC236}">
                <a16:creationId xmlns:a16="http://schemas.microsoft.com/office/drawing/2014/main" id="{244C2707-08CF-6CB6-A4BA-8E0333E76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904" y="5645151"/>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08C6274-9DC4-2442-C324-937FF5D12A27}"/>
              </a:ext>
            </a:extLst>
          </p:cNvPr>
          <p:cNvSpPr>
            <a:spLocks noChangeArrowheads="1"/>
          </p:cNvSpPr>
          <p:nvPr/>
        </p:nvSpPr>
        <p:spPr bwMode="auto">
          <a:xfrm>
            <a:off x="2133600" y="16002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FFFF00"/>
                </a:solidFill>
                <a:latin typeface="Arial" panose="020B0604020202020204" pitchFamily="34" charset="0"/>
              </a:rPr>
              <a:t>Power grid damage</a:t>
            </a:r>
          </a:p>
        </p:txBody>
      </p:sp>
      <p:pic>
        <p:nvPicPr>
          <p:cNvPr id="50179" name="Picture 3">
            <a:extLst>
              <a:ext uri="{FF2B5EF4-FFF2-40B4-BE49-F238E27FC236}">
                <a16:creationId xmlns:a16="http://schemas.microsoft.com/office/drawing/2014/main" id="{7383731F-1AEE-CA7D-AFB8-5F214FA76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38200"/>
            <a:ext cx="3657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C1002B89-4819-DA07-58BB-573DF55A4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289560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6">
            <a:extLst>
              <a:ext uri="{FF2B5EF4-FFF2-40B4-BE49-F238E27FC236}">
                <a16:creationId xmlns:a16="http://schemas.microsoft.com/office/drawing/2014/main" id="{2BC026A0-4C46-86E6-535C-1C1A17E854C7}"/>
              </a:ext>
            </a:extLst>
          </p:cNvPr>
          <p:cNvSpPr txBox="1">
            <a:spLocks noChangeArrowheads="1"/>
          </p:cNvSpPr>
          <p:nvPr/>
        </p:nvSpPr>
        <p:spPr bwMode="auto">
          <a:xfrm>
            <a:off x="7162800" y="4343401"/>
            <a:ext cx="25923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solidFill>
                  <a:srgbClr val="FFFF00"/>
                </a:solidFill>
              </a:rPr>
              <a:t>$30 billion per day </a:t>
            </a:r>
          </a:p>
          <a:p>
            <a:pPr>
              <a:spcBef>
                <a:spcPct val="0"/>
              </a:spcBef>
              <a:buFontTx/>
              <a:buNone/>
            </a:pPr>
            <a:r>
              <a:rPr lang="en-US" altLang="en-US" sz="2400">
                <a:solidFill>
                  <a:srgbClr val="FFFF00"/>
                </a:solidFill>
              </a:rPr>
              <a:t>GDP loss</a:t>
            </a:r>
          </a:p>
        </p:txBody>
      </p:sp>
      <p:pic>
        <p:nvPicPr>
          <p:cNvPr id="50182" name="Picture 1">
            <a:extLst>
              <a:ext uri="{FF2B5EF4-FFF2-40B4-BE49-F238E27FC236}">
                <a16:creationId xmlns:a16="http://schemas.microsoft.com/office/drawing/2014/main" id="{135A1372-3BF0-1158-9B76-C1ACB4525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107" y="5622926"/>
            <a:ext cx="1181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661A11F-53DC-C628-BE12-5F15A3B9BA92}"/>
              </a:ext>
            </a:extLst>
          </p:cNvPr>
          <p:cNvSpPr txBox="1"/>
          <p:nvPr/>
        </p:nvSpPr>
        <p:spPr>
          <a:xfrm>
            <a:off x="2019301" y="6324601"/>
            <a:ext cx="2709863" cy="307975"/>
          </a:xfrm>
          <a:prstGeom prst="rect">
            <a:avLst/>
          </a:prstGeom>
          <a:noFill/>
        </p:spPr>
        <p:txBody>
          <a:bodyPr wrap="none">
            <a:spAutoFit/>
          </a:bodyPr>
          <a:lstStyle/>
          <a:p>
            <a:pPr>
              <a:defRPr/>
            </a:pPr>
            <a:r>
              <a:rPr lang="en-US" sz="1400" dirty="0">
                <a:solidFill>
                  <a:schemeClr val="bg2">
                    <a:lumMod val="20000"/>
                    <a:lumOff val="80000"/>
                  </a:schemeClr>
                </a:solidFill>
              </a:rPr>
              <a:t>Credit: John </a:t>
            </a:r>
            <a:r>
              <a:rPr lang="en-US" sz="1400" dirty="0" err="1">
                <a:solidFill>
                  <a:schemeClr val="bg2">
                    <a:lumMod val="20000"/>
                    <a:lumOff val="80000"/>
                  </a:schemeClr>
                </a:solidFill>
              </a:rPr>
              <a:t>Kappenmann</a:t>
            </a:r>
            <a:r>
              <a:rPr lang="en-US" sz="1400" dirty="0">
                <a:solidFill>
                  <a:schemeClr val="bg2">
                    <a:lumMod val="20000"/>
                    <a:lumOff val="80000"/>
                  </a:schemeClr>
                </a:solidFill>
              </a:rPr>
              <a:t> / FEMA</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263</TotalTime>
  <Words>1272</Words>
  <Application>Microsoft Macintosh PowerPoint</Application>
  <PresentationFormat>Widescreen</PresentationFormat>
  <Paragraphs>245</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Sten Odenwald</dc:creator>
  <cp:lastModifiedBy>Milotte, Christina  (GSFC-670.0)[ADNET SYSTEMS INC]</cp:lastModifiedBy>
  <cp:revision>8</cp:revision>
  <dcterms:created xsi:type="dcterms:W3CDTF">2024-11-05T11:13:42Z</dcterms:created>
  <dcterms:modified xsi:type="dcterms:W3CDTF">2025-02-25T15:51:24Z</dcterms:modified>
</cp:coreProperties>
</file>