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Amatic SC" pitchFamily="2" charset="-79"/>
      <p:regular r:id="rId27"/>
      <p:bold r:id="rId28"/>
    </p:embeddedFont>
    <p:embeddedFont>
      <p:font typeface="Helvetica Neue" panose="02000503000000020004" pitchFamily="2"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54" d="100"/>
          <a:sy n="154" d="100"/>
        </p:scale>
        <p:origin x="888"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cience.nasa.gov/mission/hubbl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cience.nasa.gov/mission/hubble/science/science-behind-the-discoveries/wavelength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ssets.science.nasa.gov/content/dam/science/hpd/heat/nasa-helio-club/Handout_Sample%20Data%20for%20Investigating%20the%20Sun_Session%202_NASA%20Helio%20Club.pdf?emrc=69eb93cc4c49d"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do.gsfc.nasa.gov/dat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c3577f8e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c3577f8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466f0b840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466f0b8407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Clr>
                <a:schemeClr val="dk1"/>
              </a:buClr>
              <a:buSzPts val="1100"/>
              <a:buFont typeface="Arial"/>
              <a:buNone/>
            </a:pPr>
            <a:r>
              <a:rPr lang="en" sz="1200" b="1">
                <a:solidFill>
                  <a:srgbClr val="7F1419"/>
                </a:solidFill>
                <a:latin typeface="Helvetica Neue"/>
                <a:ea typeface="Helvetica Neue"/>
                <a:cs typeface="Helvetica Neue"/>
                <a:sym typeface="Helvetica Neue"/>
              </a:rPr>
              <a:t>Remind learners to always keep their back to the Sun when using a pinhole projector.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66f0b8407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466f0b8407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1200">
                <a:solidFill>
                  <a:schemeClr val="dk1"/>
                </a:solidFill>
                <a:latin typeface="Helvetica Neue"/>
                <a:ea typeface="Helvetica Neue"/>
                <a:cs typeface="Helvetica Neue"/>
                <a:sym typeface="Helvetica Neue"/>
              </a:rPr>
              <a:t>Have learners record their observations of the Sun with both safe solar viewing methods. Provide them with several observation sheets to use to make observations over a number of days. Encourage learners to draw what they see and compare the accuracy of each method for viewing different features of the Sun.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466f0b8407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466f0b8407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latin typeface="Helvetica Neue"/>
                <a:ea typeface="Helvetica Neue"/>
                <a:cs typeface="Helvetica Neue"/>
                <a:sym typeface="Helvetica Neue"/>
              </a:rPr>
              <a:t>This map illustrates the paths of the Moon’s shadow across the U.S. during two upcoming </a:t>
            </a:r>
            <a:r>
              <a:rPr lang="en" sz="1200" b="1" i="1">
                <a:solidFill>
                  <a:srgbClr val="7F1419"/>
                </a:solidFill>
                <a:latin typeface="Helvetica Neue"/>
                <a:ea typeface="Helvetica Neue"/>
                <a:cs typeface="Helvetica Neue"/>
                <a:sym typeface="Helvetica Neue"/>
              </a:rPr>
              <a:t>solar eclipses</a:t>
            </a:r>
            <a:r>
              <a:rPr lang="en" sz="1200" i="1">
                <a:solidFill>
                  <a:schemeClr val="dk1"/>
                </a:solidFill>
                <a:latin typeface="Helvetica Neue"/>
                <a:ea typeface="Helvetica Neue"/>
                <a:cs typeface="Helvetica Neue"/>
                <a:sym typeface="Helvetica Neue"/>
              </a:rPr>
              <a:t>.</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 sz="1200" i="1">
                <a:solidFill>
                  <a:schemeClr val="dk1"/>
                </a:solidFill>
                <a:latin typeface="Helvetica Neue"/>
                <a:ea typeface="Helvetica Neue"/>
                <a:cs typeface="Helvetica Neue"/>
                <a:sym typeface="Helvetica Neue"/>
              </a:rPr>
              <a:t>On October 14, 2023, an </a:t>
            </a:r>
            <a:r>
              <a:rPr lang="en" sz="1200" b="1" i="1">
                <a:solidFill>
                  <a:srgbClr val="7F1419"/>
                </a:solidFill>
                <a:latin typeface="Helvetica Neue"/>
                <a:ea typeface="Helvetica Neue"/>
                <a:cs typeface="Helvetica Neue"/>
                <a:sym typeface="Helvetica Neue"/>
              </a:rPr>
              <a:t>annular solar eclipse</a:t>
            </a:r>
            <a:r>
              <a:rPr lang="en" sz="1200" i="1">
                <a:solidFill>
                  <a:schemeClr val="dk1"/>
                </a:solidFill>
                <a:latin typeface="Helvetica Neue"/>
                <a:ea typeface="Helvetica Neue"/>
                <a:cs typeface="Helvetica Neue"/>
                <a:sym typeface="Helvetica Neue"/>
              </a:rPr>
              <a:t> will cross North, Central, and South America creating a path of annularity. </a:t>
            </a:r>
            <a:r>
              <a:rPr lang="en" sz="1200" b="1" i="1">
                <a:solidFill>
                  <a:srgbClr val="7F1419"/>
                </a:solidFill>
                <a:latin typeface="Helvetica Neue"/>
                <a:ea typeface="Helvetica Neue"/>
                <a:cs typeface="Helvetica Neue"/>
                <a:sym typeface="Helvetica Neue"/>
              </a:rPr>
              <a:t>Solar eclipse glasses must be worn during the entire duration of the eclipse, or use a pinhole projector.</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 sz="1200" i="1">
                <a:solidFill>
                  <a:schemeClr val="dk1"/>
                </a:solidFill>
                <a:latin typeface="Helvetica Neue"/>
                <a:ea typeface="Helvetica Neue"/>
                <a:cs typeface="Helvetica Neue"/>
                <a:sym typeface="Helvetica Neue"/>
              </a:rPr>
              <a:t>On April 8, 2024, a </a:t>
            </a:r>
            <a:r>
              <a:rPr lang="en" sz="1200" b="1" i="1">
                <a:solidFill>
                  <a:srgbClr val="7F1419"/>
                </a:solidFill>
                <a:latin typeface="Helvetica Neue"/>
                <a:ea typeface="Helvetica Neue"/>
                <a:cs typeface="Helvetica Neue"/>
                <a:sym typeface="Helvetica Neue"/>
              </a:rPr>
              <a:t>total solar eclipse</a:t>
            </a:r>
            <a:r>
              <a:rPr lang="en" sz="1200" i="1">
                <a:solidFill>
                  <a:schemeClr val="dk1"/>
                </a:solidFill>
                <a:latin typeface="Helvetica Neue"/>
                <a:ea typeface="Helvetica Neue"/>
                <a:cs typeface="Helvetica Neue"/>
                <a:sym typeface="Helvetica Neue"/>
              </a:rPr>
              <a:t> will cross North and Central America creating a path of totality. During a total solar eclipse, the Moon completely blocks the Sun while it passes between the Sun and Earth. The sky will darken as if it were dawn or dusk and those standing in the path of totality may see the Sun’s outer atmosphere (the corona) if weather permits. </a:t>
            </a:r>
            <a:r>
              <a:rPr lang="en" sz="1200" b="1" i="1">
                <a:solidFill>
                  <a:srgbClr val="7F1419"/>
                </a:solidFill>
                <a:latin typeface="Helvetica Neue"/>
                <a:ea typeface="Helvetica Neue"/>
                <a:cs typeface="Helvetica Neue"/>
                <a:sym typeface="Helvetica Neue"/>
              </a:rPr>
              <a:t>Solar eclipse glasses may be removed, briefly, when the Moon completely blocks out the Sun, in the path of totality.</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000"/>
              </a:spcAft>
              <a:buClr>
                <a:schemeClr val="dk1"/>
              </a:buClr>
              <a:buSzPts val="1100"/>
              <a:buFont typeface="Arial"/>
              <a:buNone/>
            </a:pPr>
            <a:r>
              <a:rPr lang="en" sz="1200" i="1">
                <a:solidFill>
                  <a:schemeClr val="dk1"/>
                </a:solidFill>
                <a:latin typeface="Helvetica Neue"/>
                <a:ea typeface="Helvetica Neue"/>
                <a:cs typeface="Helvetica Neue"/>
                <a:sym typeface="Helvetica Neue"/>
              </a:rPr>
              <a:t>Everyone in the continental US, and Alaska, will experience a </a:t>
            </a:r>
            <a:r>
              <a:rPr lang="en" sz="1200" b="1" i="1">
                <a:solidFill>
                  <a:srgbClr val="7F1419"/>
                </a:solidFill>
                <a:latin typeface="Helvetica Neue"/>
                <a:ea typeface="Helvetica Neue"/>
                <a:cs typeface="Helvetica Neue"/>
                <a:sym typeface="Helvetica Neue"/>
              </a:rPr>
              <a:t>partial solar eclipse</a:t>
            </a:r>
            <a:r>
              <a:rPr lang="en" sz="1200" i="1">
                <a:solidFill>
                  <a:schemeClr val="dk1"/>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Solar eclipse glasses must be worn during the entire duration of the eclipse, or use a pinhole projector.</a:t>
            </a: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466f0b8407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2466f0b8407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1200">
                <a:solidFill>
                  <a:schemeClr val="dk1"/>
                </a:solidFill>
                <a:latin typeface="Helvetica Neue"/>
                <a:ea typeface="Helvetica Neue"/>
                <a:cs typeface="Helvetica Neue"/>
                <a:sym typeface="Helvetica Neue"/>
              </a:rPr>
              <a:t>After learners have observed the Sun through the </a:t>
            </a:r>
            <a:r>
              <a:rPr lang="en" sz="1200" b="1">
                <a:solidFill>
                  <a:srgbClr val="7F1419"/>
                </a:solidFill>
                <a:latin typeface="Helvetica Neue"/>
                <a:ea typeface="Helvetica Neue"/>
                <a:cs typeface="Helvetica Neue"/>
                <a:sym typeface="Helvetica Neue"/>
              </a:rPr>
              <a:t>solar eclipse glasses</a:t>
            </a:r>
            <a:r>
              <a:rPr lang="en" sz="1200">
                <a:solidFill>
                  <a:schemeClr val="dk1"/>
                </a:solidFill>
                <a:latin typeface="Helvetica Neue"/>
                <a:ea typeface="Helvetica Neue"/>
                <a:cs typeface="Helvetica Neue"/>
                <a:sym typeface="Helvetica Neue"/>
              </a:rPr>
              <a:t> and the </a:t>
            </a:r>
            <a:r>
              <a:rPr lang="en" sz="1200" b="1">
                <a:solidFill>
                  <a:srgbClr val="7F1419"/>
                </a:solidFill>
                <a:latin typeface="Helvetica Neue"/>
                <a:ea typeface="Helvetica Neue"/>
                <a:cs typeface="Helvetica Neue"/>
                <a:sym typeface="Helvetica Neue"/>
              </a:rPr>
              <a:t>pinhole projector</a:t>
            </a:r>
            <a:r>
              <a:rPr lang="en" sz="1200">
                <a:solidFill>
                  <a:schemeClr val="dk1"/>
                </a:solidFill>
                <a:latin typeface="Helvetica Neue"/>
                <a:ea typeface="Helvetica Neue"/>
                <a:cs typeface="Helvetica Neue"/>
                <a:sym typeface="Helvetica Neue"/>
              </a:rPr>
              <a:t>, ask them, what do you think the color of the Sun is?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466f0b840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2466f0b8407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latin typeface="Helvetica Neue"/>
                <a:ea typeface="Helvetica Neue"/>
                <a:cs typeface="Helvetica Neue"/>
                <a:sym typeface="Helvetica Neue"/>
              </a:rPr>
              <a:t>This diagram of the</a:t>
            </a:r>
            <a:r>
              <a:rPr lang="en" sz="1200" i="1">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electromagnetic spectrum</a:t>
            </a:r>
            <a:r>
              <a:rPr lang="en" sz="1200" i="1">
                <a:solidFill>
                  <a:schemeClr val="dk1"/>
                </a:solidFill>
                <a:latin typeface="Helvetica Neue"/>
                <a:ea typeface="Helvetica Neue"/>
                <a:cs typeface="Helvetica Neue"/>
                <a:sym typeface="Helvetica Neue"/>
              </a:rPr>
              <a:t>, or the ‘EM spectrum’ for short, shows all of the different kinds of light in the universe. </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1000"/>
              </a:spcAft>
              <a:buNone/>
            </a:pPr>
            <a:r>
              <a:rPr lang="en" sz="1200" i="1">
                <a:solidFill>
                  <a:schemeClr val="dk1"/>
                </a:solidFill>
                <a:latin typeface="Helvetica Neue"/>
                <a:ea typeface="Helvetica Neue"/>
                <a:cs typeface="Helvetica Neue"/>
                <a:sym typeface="Helvetica Neue"/>
              </a:rPr>
              <a:t>Humans can only see a small part of the</a:t>
            </a:r>
            <a:r>
              <a:rPr lang="en" sz="1200" i="1">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EM spectrum</a:t>
            </a:r>
            <a:r>
              <a:rPr lang="en" sz="1200" i="1">
                <a:solidFill>
                  <a:schemeClr val="dk1"/>
                </a:solidFill>
                <a:latin typeface="Helvetica Neue"/>
                <a:ea typeface="Helvetica Neue"/>
                <a:cs typeface="Helvetica Neue"/>
                <a:sym typeface="Helvetica Neue"/>
              </a:rPr>
              <a:t>, the visible portion. Each color in the visible portion of the spectrum is defined by a different wavelength. Red light has longer wavelengths than blue light. Each type of light behaves differently because of properties like </a:t>
            </a:r>
            <a:r>
              <a:rPr lang="en" sz="1200" b="1" i="1">
                <a:solidFill>
                  <a:srgbClr val="7F1419"/>
                </a:solidFill>
                <a:latin typeface="Helvetica Neue"/>
                <a:ea typeface="Helvetica Neue"/>
                <a:cs typeface="Helvetica Neue"/>
                <a:sym typeface="Helvetica Neue"/>
              </a:rPr>
              <a:t>wavelength</a:t>
            </a:r>
            <a:r>
              <a:rPr lang="en" sz="1200" i="1">
                <a:solidFill>
                  <a:schemeClr val="dk1"/>
                </a:solidFill>
                <a:latin typeface="Helvetica Neue"/>
                <a:ea typeface="Helvetica Neue"/>
                <a:cs typeface="Helvetica Neue"/>
                <a:sym typeface="Helvetica Neue"/>
              </a:rPr>
              <a:t>. All other parts of the spectrum are invisible to the human eye.</a:t>
            </a: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466f0b8407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2466f0b8407_0_3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i="1">
                <a:solidFill>
                  <a:srgbClr val="7F1419"/>
                </a:solidFill>
                <a:latin typeface="Helvetica Neue"/>
                <a:ea typeface="Helvetica Neue"/>
                <a:cs typeface="Helvetica Neue"/>
                <a:sym typeface="Helvetica Neue"/>
              </a:rPr>
              <a:t>Telescopes</a:t>
            </a:r>
            <a:r>
              <a:rPr lang="en" sz="1200" i="1">
                <a:solidFill>
                  <a:schemeClr val="dk1"/>
                </a:solidFill>
                <a:latin typeface="Helvetica Neue"/>
                <a:ea typeface="Helvetica Neue"/>
                <a:cs typeface="Helvetica Neue"/>
                <a:sym typeface="Helvetica Neue"/>
              </a:rPr>
              <a:t> are designed to collect light from different portions of the</a:t>
            </a:r>
            <a:r>
              <a:rPr lang="en" sz="1200" i="1">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EM spectrum,</a:t>
            </a:r>
            <a:r>
              <a:rPr lang="en" sz="1200" i="1">
                <a:solidFill>
                  <a:srgbClr val="7F1419"/>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providing more information than the human eye could detect on its own.</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 sz="1200" i="1">
                <a:solidFill>
                  <a:schemeClr val="dk1"/>
                </a:solidFill>
                <a:latin typeface="Helvetica Neue"/>
                <a:ea typeface="Helvetica Neue"/>
                <a:cs typeface="Helvetica Neue"/>
                <a:sym typeface="Helvetica Neue"/>
              </a:rPr>
              <a:t>“Viewing” objects by collecting multiple types of light gives NASA scientists more information about the object.</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1000"/>
              </a:spcAft>
              <a:buClr>
                <a:schemeClr val="dk1"/>
              </a:buClr>
              <a:buSzPts val="1100"/>
              <a:buFont typeface="Arial"/>
              <a:buNone/>
            </a:pPr>
            <a:r>
              <a:rPr lang="en" sz="1200" i="1">
                <a:solidFill>
                  <a:schemeClr val="dk1"/>
                </a:solidFill>
                <a:latin typeface="Helvetica Neue"/>
                <a:ea typeface="Helvetica Neue"/>
                <a:cs typeface="Helvetica Neue"/>
                <a:sym typeface="Helvetica Neue"/>
              </a:rPr>
              <a:t>One of the most famous NASA telescopes, the </a:t>
            </a:r>
            <a:r>
              <a:rPr lang="en" sz="1200" i="1" u="sng">
                <a:solidFill>
                  <a:schemeClr val="hlink"/>
                </a:solidFill>
                <a:latin typeface="Helvetica Neue"/>
                <a:ea typeface="Helvetica Neue"/>
                <a:cs typeface="Helvetica Neue"/>
                <a:sym typeface="Helvetica Neue"/>
                <a:hlinkClick r:id="rId3"/>
              </a:rPr>
              <a:t>Hubble Space Telescope</a:t>
            </a:r>
            <a:r>
              <a:rPr lang="en" sz="1200" i="1">
                <a:solidFill>
                  <a:schemeClr val="dk1"/>
                </a:solidFill>
                <a:latin typeface="Helvetica Neue"/>
                <a:ea typeface="Helvetica Neue"/>
                <a:cs typeface="Helvetica Neue"/>
                <a:sym typeface="Helvetica Neue"/>
              </a:rPr>
              <a:t>, can detect </a:t>
            </a:r>
            <a:r>
              <a:rPr lang="en" sz="1200" b="1" i="1">
                <a:solidFill>
                  <a:srgbClr val="7F1419"/>
                </a:solidFill>
                <a:latin typeface="Helvetica Neue"/>
                <a:ea typeface="Helvetica Neue"/>
                <a:cs typeface="Helvetica Neue"/>
                <a:sym typeface="Helvetica Neue"/>
              </a:rPr>
              <a:t>visible light</a:t>
            </a:r>
            <a:r>
              <a:rPr lang="en" sz="1200" i="1">
                <a:solidFill>
                  <a:schemeClr val="dk1"/>
                </a:solidFill>
                <a:latin typeface="Helvetica Neue"/>
                <a:ea typeface="Helvetica Neue"/>
                <a:cs typeface="Helvetica Neue"/>
                <a:sym typeface="Helvetica Neue"/>
              </a:rPr>
              <a:t>, as well as a portion of</a:t>
            </a:r>
            <a:r>
              <a:rPr lang="en" sz="1200" i="1">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infrared</a:t>
            </a:r>
            <a:r>
              <a:rPr lang="en" sz="1200" b="1" i="1">
                <a:solidFill>
                  <a:srgbClr val="FF9900"/>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and </a:t>
            </a:r>
            <a:r>
              <a:rPr lang="en" sz="1200" b="1" i="1">
                <a:solidFill>
                  <a:srgbClr val="7F1419"/>
                </a:solidFill>
                <a:latin typeface="Helvetica Neue"/>
                <a:ea typeface="Helvetica Neue"/>
                <a:cs typeface="Helvetica Neue"/>
                <a:sym typeface="Helvetica Neue"/>
              </a:rPr>
              <a:t>ultraviolet (UV)</a:t>
            </a:r>
            <a:r>
              <a:rPr lang="en" sz="1200" b="1" i="1">
                <a:solidFill>
                  <a:srgbClr val="FF9900"/>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wavelengths, which lie just beyond the visible spectrum.</a:t>
            </a: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466f0b8407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2466f0b8407_0_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SzPts val="1100"/>
              <a:buNone/>
            </a:pPr>
            <a:r>
              <a:rPr lang="en" sz="1200">
                <a:solidFill>
                  <a:schemeClr val="dk1"/>
                </a:solidFill>
                <a:latin typeface="Helvetica Neue"/>
                <a:ea typeface="Helvetica Neue"/>
                <a:cs typeface="Helvetica Neue"/>
                <a:sym typeface="Helvetica Neue"/>
              </a:rPr>
              <a:t>Direct learners to this </a:t>
            </a:r>
            <a:r>
              <a:rPr lang="en" sz="1200" u="sng">
                <a:solidFill>
                  <a:schemeClr val="hlink"/>
                </a:solidFill>
                <a:latin typeface="Helvetica Neue"/>
                <a:ea typeface="Helvetica Neue"/>
                <a:cs typeface="Helvetica Neue"/>
                <a:sym typeface="Helvetica Neue"/>
                <a:hlinkClick r:id="rId3"/>
              </a:rPr>
              <a:t>NASA resource from the Hubble Space Telescope</a:t>
            </a:r>
            <a:r>
              <a:rPr lang="en" sz="1200">
                <a:solidFill>
                  <a:schemeClr val="dk1"/>
                </a:solidFill>
                <a:latin typeface="Helvetica Neue"/>
                <a:ea typeface="Helvetica Neue"/>
                <a:cs typeface="Helvetica Neue"/>
                <a:sym typeface="Helvetica Neue"/>
              </a:rPr>
              <a:t> to explore more about the </a:t>
            </a:r>
            <a:r>
              <a:rPr lang="en" sz="1200" b="1">
                <a:solidFill>
                  <a:srgbClr val="7F1419"/>
                </a:solidFill>
                <a:latin typeface="Helvetica Neue"/>
                <a:ea typeface="Helvetica Neue"/>
                <a:cs typeface="Helvetica Neue"/>
                <a:sym typeface="Helvetica Neue"/>
              </a:rPr>
              <a:t>electromagnetic spectrum</a:t>
            </a:r>
            <a:r>
              <a:rPr lang="en" sz="1200">
                <a:solidFill>
                  <a:schemeClr val="dk1"/>
                </a:solidFill>
                <a:latin typeface="Helvetica Neue"/>
                <a:ea typeface="Helvetica Neue"/>
                <a:cs typeface="Helvetica Neue"/>
                <a:sym typeface="Helvetica Neue"/>
              </a:rPr>
              <a:t>. Instruct learners to slide the divider back and forth to examine some of the most famous images taken by Hubble and compare the images between </a:t>
            </a:r>
            <a:r>
              <a:rPr lang="en" sz="1200" b="1">
                <a:solidFill>
                  <a:srgbClr val="7F1419"/>
                </a:solidFill>
                <a:latin typeface="Helvetica Neue"/>
                <a:ea typeface="Helvetica Neue"/>
                <a:cs typeface="Helvetica Neue"/>
                <a:sym typeface="Helvetica Neue"/>
              </a:rPr>
              <a:t>visible</a:t>
            </a:r>
            <a:r>
              <a:rPr lang="en" sz="1200" b="1">
                <a:solidFill>
                  <a:srgbClr val="FF9900"/>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and </a:t>
            </a:r>
            <a:r>
              <a:rPr lang="en" sz="1200" b="1">
                <a:solidFill>
                  <a:srgbClr val="7F1419"/>
                </a:solidFill>
                <a:latin typeface="Helvetica Neue"/>
                <a:ea typeface="Helvetica Neue"/>
                <a:cs typeface="Helvetica Neue"/>
                <a:sym typeface="Helvetica Neue"/>
              </a:rPr>
              <a:t>infrared light,</a:t>
            </a:r>
            <a:r>
              <a:rPr lang="en" sz="1200" b="1">
                <a:solidFill>
                  <a:srgbClr val="FF9900"/>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and between </a:t>
            </a:r>
            <a:r>
              <a:rPr lang="en" sz="1200" b="1">
                <a:solidFill>
                  <a:srgbClr val="7F1419"/>
                </a:solidFill>
                <a:latin typeface="Helvetica Neue"/>
                <a:ea typeface="Helvetica Neue"/>
                <a:cs typeface="Helvetica Neue"/>
                <a:sym typeface="Helvetica Neue"/>
              </a:rPr>
              <a:t>visible</a:t>
            </a:r>
            <a:r>
              <a:rPr lang="en" sz="1200" b="1">
                <a:solidFill>
                  <a:srgbClr val="FF9900"/>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and </a:t>
            </a:r>
            <a:r>
              <a:rPr lang="en" sz="1200" b="1">
                <a:solidFill>
                  <a:srgbClr val="7F1419"/>
                </a:solidFill>
                <a:latin typeface="Helvetica Neue"/>
                <a:ea typeface="Helvetica Neue"/>
                <a:cs typeface="Helvetica Neue"/>
                <a:sym typeface="Helvetica Neue"/>
              </a:rPr>
              <a:t>ultraviolet light</a:t>
            </a:r>
            <a:r>
              <a:rPr lang="en" sz="1200">
                <a:solidFill>
                  <a:srgbClr val="7F1419"/>
                </a:solidFill>
                <a:latin typeface="Helvetica Neue"/>
                <a:ea typeface="Helvetica Neue"/>
                <a:cs typeface="Helvetica Neue"/>
                <a:sym typeface="Helvetica Neue"/>
              </a:rPr>
              <a:t>.</a:t>
            </a:r>
            <a:endParaRPr sz="1200">
              <a:solidFill>
                <a:srgbClr val="7F1419"/>
              </a:solidFill>
              <a:latin typeface="Helvetica Neue"/>
              <a:ea typeface="Helvetica Neue"/>
              <a:cs typeface="Helvetica Neue"/>
              <a:sym typeface="Helvetica Neue"/>
            </a:endParaRPr>
          </a:p>
          <a:p>
            <a:pPr marL="0" lvl="0" indent="0" algn="l" rtl="0">
              <a:lnSpc>
                <a:spcPct val="115000"/>
              </a:lnSpc>
              <a:spcBef>
                <a:spcPts val="100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What differences can you see in the image between the two types of light?</a:t>
            </a:r>
            <a:endParaRPr sz="1200">
              <a:solidFill>
                <a:srgbClr val="7F1419"/>
              </a:solidFill>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466f0b8407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2466f0b8407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latin typeface="Helvetica Neue"/>
                <a:ea typeface="Helvetica Neue"/>
                <a:cs typeface="Helvetica Neue"/>
                <a:sym typeface="Helvetica Neue"/>
              </a:rPr>
              <a:t>The white, translucent beads are UV-sensitive beads. They may not be white anymore if they have been exposed to sunlight. They turn color when they react to </a:t>
            </a:r>
            <a:r>
              <a:rPr lang="en" sz="1200" b="1" i="1">
                <a:solidFill>
                  <a:srgbClr val="7F1419"/>
                </a:solidFill>
                <a:latin typeface="Helvetica Neue"/>
                <a:ea typeface="Helvetica Neue"/>
                <a:cs typeface="Helvetica Neue"/>
                <a:sym typeface="Helvetica Neue"/>
              </a:rPr>
              <a:t>UV light</a:t>
            </a:r>
            <a:r>
              <a:rPr lang="en" sz="1200" i="1">
                <a:solidFill>
                  <a:schemeClr val="dk1"/>
                </a:solidFill>
                <a:latin typeface="Helvetica Neue"/>
                <a:ea typeface="Helvetica Neue"/>
                <a:cs typeface="Helvetica Neue"/>
                <a:sym typeface="Helvetica Neue"/>
              </a:rPr>
              <a:t>. Because UV light can be harmful to humans, scientists are interested in the types of materials that we can use to protect us from UV light. </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1000"/>
              </a:spcAft>
              <a:buNone/>
            </a:pPr>
            <a:r>
              <a:rPr lang="en" sz="1200" b="1">
                <a:solidFill>
                  <a:schemeClr val="dk1"/>
                </a:solidFill>
                <a:latin typeface="Helvetica Neue"/>
                <a:ea typeface="Helvetica Neue"/>
                <a:cs typeface="Helvetica Neue"/>
                <a:sym typeface="Helvetica Neue"/>
              </a:rPr>
              <a:t>Experiment:</a:t>
            </a:r>
            <a:r>
              <a:rPr lang="en" sz="1200" i="1">
                <a:solidFill>
                  <a:schemeClr val="dk1"/>
                </a:solidFill>
                <a:latin typeface="Helvetica Neue"/>
                <a:ea typeface="Helvetica Neue"/>
                <a:cs typeface="Helvetica Neue"/>
                <a:sym typeface="Helvetica Neue"/>
              </a:rPr>
              <a:t> What types of materials block UV light?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466f0b8407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2466f0b8407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Give learners the option of adding the UV-reactive beads to the bookmark, using string.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466f0b8407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2466f0b8407_0_3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i="1">
                <a:solidFill>
                  <a:schemeClr val="dk1"/>
                </a:solidFill>
                <a:latin typeface="Helvetica Neue"/>
                <a:ea typeface="Helvetica Neue"/>
                <a:cs typeface="Helvetica Neue"/>
                <a:sym typeface="Helvetica Neue"/>
              </a:rPr>
              <a:t>Many NASA missions that study the Sun use an instrument called a </a:t>
            </a:r>
            <a:r>
              <a:rPr lang="en" sz="1200" b="1" i="1">
                <a:solidFill>
                  <a:srgbClr val="7F1419"/>
                </a:solidFill>
                <a:latin typeface="Helvetica Neue"/>
                <a:ea typeface="Helvetica Neue"/>
                <a:cs typeface="Helvetica Neue"/>
                <a:sym typeface="Helvetica Neue"/>
              </a:rPr>
              <a:t>coronagraph</a:t>
            </a:r>
            <a:r>
              <a:rPr lang="en" sz="1200" i="1">
                <a:solidFill>
                  <a:schemeClr val="dk1"/>
                </a:solidFill>
                <a:latin typeface="Helvetica Neue"/>
                <a:ea typeface="Helvetica Neue"/>
                <a:cs typeface="Helvetica Neue"/>
                <a:sym typeface="Helvetica Neue"/>
              </a:rPr>
              <a:t>, which are images used to study part of the atmosphere of the Sun called the</a:t>
            </a:r>
            <a:r>
              <a:rPr lang="en" sz="1200" i="1">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corona</a:t>
            </a:r>
            <a:r>
              <a:rPr lang="en" sz="1200" i="1">
                <a:solidFill>
                  <a:schemeClr val="dk1"/>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Coronagraphs</a:t>
            </a:r>
            <a:r>
              <a:rPr lang="en" sz="1200" i="1">
                <a:solidFill>
                  <a:schemeClr val="dk1"/>
                </a:solidFill>
                <a:latin typeface="Helvetica Neue"/>
                <a:ea typeface="Helvetica Neue"/>
                <a:cs typeface="Helvetica Neue"/>
                <a:sym typeface="Helvetica Neue"/>
              </a:rPr>
              <a:t> are equipped with a metal disk that blocks the bright light of the Sun’s photosphere and makes it possible to study the detailed features of the surrounding </a:t>
            </a:r>
            <a:r>
              <a:rPr lang="en" sz="1200" b="1" i="1">
                <a:solidFill>
                  <a:srgbClr val="7F1419"/>
                </a:solidFill>
                <a:latin typeface="Helvetica Neue"/>
                <a:ea typeface="Helvetica Neue"/>
                <a:cs typeface="Helvetica Neue"/>
                <a:sym typeface="Helvetica Neue"/>
              </a:rPr>
              <a:t>corona</a:t>
            </a:r>
            <a:r>
              <a:rPr lang="en" sz="1200" i="1">
                <a:solidFill>
                  <a:schemeClr val="dk1"/>
                </a:solidFill>
                <a:latin typeface="Helvetica Neue"/>
                <a:ea typeface="Helvetica Neue"/>
                <a:cs typeface="Helvetica Neue"/>
                <a:sym typeface="Helvetica Neue"/>
              </a:rPr>
              <a:t>. Otherwise, the Sun is too bright to view the </a:t>
            </a:r>
            <a:r>
              <a:rPr lang="en" sz="1200" b="1" i="1">
                <a:solidFill>
                  <a:srgbClr val="7F1419"/>
                </a:solidFill>
                <a:latin typeface="Helvetica Neue"/>
                <a:ea typeface="Helvetica Neue"/>
                <a:cs typeface="Helvetica Neue"/>
                <a:sym typeface="Helvetica Neue"/>
              </a:rPr>
              <a:t>corona</a:t>
            </a:r>
            <a:r>
              <a:rPr lang="en" sz="1200" i="1">
                <a:solidFill>
                  <a:schemeClr val="dk1"/>
                </a:solidFill>
                <a:latin typeface="Helvetica Neue"/>
                <a:ea typeface="Helvetica Neue"/>
                <a:cs typeface="Helvetica Neue"/>
                <a:sym typeface="Helvetica Neue"/>
              </a:rPr>
              <a:t>. </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1000"/>
              </a:spcAft>
              <a:buSzPts val="1100"/>
              <a:buNone/>
            </a:pPr>
            <a:r>
              <a:rPr lang="en" sz="1200" i="1">
                <a:solidFill>
                  <a:schemeClr val="dk1"/>
                </a:solidFill>
                <a:latin typeface="Helvetica Neue"/>
                <a:ea typeface="Helvetica Neue"/>
                <a:cs typeface="Helvetica Neue"/>
                <a:sym typeface="Helvetica Neue"/>
              </a:rPr>
              <a:t>This mimics a </a:t>
            </a:r>
            <a:r>
              <a:rPr lang="en" sz="1200" b="1" i="1">
                <a:solidFill>
                  <a:srgbClr val="7F1419"/>
                </a:solidFill>
                <a:latin typeface="Helvetica Neue"/>
                <a:ea typeface="Helvetica Neue"/>
                <a:cs typeface="Helvetica Neue"/>
                <a:sym typeface="Helvetica Neue"/>
              </a:rPr>
              <a:t>total</a:t>
            </a:r>
            <a:r>
              <a:rPr lang="en" sz="1200" i="1">
                <a:solidFill>
                  <a:schemeClr val="dk1"/>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solar eclipse</a:t>
            </a:r>
            <a:r>
              <a:rPr lang="en" sz="1200" i="1">
                <a:solidFill>
                  <a:schemeClr val="dk1"/>
                </a:solidFill>
                <a:latin typeface="Helvetica Neue"/>
                <a:ea typeface="Helvetica Neue"/>
                <a:cs typeface="Helvetica Neue"/>
                <a:sym typeface="Helvetica Neue"/>
              </a:rPr>
              <a:t>. When the Moon blocks the bright light of the Sun, it gives scientists an opportunity to study the Sun’s </a:t>
            </a:r>
            <a:r>
              <a:rPr lang="en" sz="1200" b="1" i="1">
                <a:solidFill>
                  <a:srgbClr val="7F1419"/>
                </a:solidFill>
                <a:latin typeface="Helvetica Neue"/>
                <a:ea typeface="Helvetica Neue"/>
                <a:cs typeface="Helvetica Neue"/>
                <a:sym typeface="Helvetica Neue"/>
              </a:rPr>
              <a:t>corona</a:t>
            </a:r>
            <a:r>
              <a:rPr lang="en" sz="1200" i="1">
                <a:solidFill>
                  <a:schemeClr val="dk1"/>
                </a:solidFill>
                <a:latin typeface="Helvetica Neue"/>
                <a:ea typeface="Helvetica Neue"/>
                <a:cs typeface="Helvetica Neue"/>
                <a:sym typeface="Helvetica Neue"/>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248c56a5d6_0_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248c56a5d6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66f0b8407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2466f0b8407_0_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Just like in the images we have been examining, (</a:t>
            </a:r>
            <a:r>
              <a:rPr lang="en" sz="1200" u="sng">
                <a:solidFill>
                  <a:srgbClr val="1155CC"/>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Handout_Sample Data for Investigating the Sun</a:t>
            </a:r>
            <a:r>
              <a:rPr lang="en" sz="1200" i="1">
                <a:solidFill>
                  <a:schemeClr val="dk1"/>
                </a:solidFill>
                <a:latin typeface="Helvetica Neue"/>
                <a:ea typeface="Helvetica Neue"/>
                <a:cs typeface="Helvetica Neue"/>
                <a:sym typeface="Helvetica Neue"/>
              </a:rPr>
              <a:t>), colors are added to the </a:t>
            </a:r>
            <a:r>
              <a:rPr lang="en" sz="1200" b="1" i="1">
                <a:solidFill>
                  <a:srgbClr val="7F1419"/>
                </a:solidFill>
                <a:latin typeface="Helvetica Neue"/>
                <a:ea typeface="Helvetica Neue"/>
                <a:cs typeface="Helvetica Neue"/>
                <a:sym typeface="Helvetica Neue"/>
              </a:rPr>
              <a:t>coronagraph</a:t>
            </a:r>
            <a:r>
              <a:rPr lang="en" sz="1200" b="1" i="1">
                <a:solidFill>
                  <a:srgbClr val="FF9900"/>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to communicate information.</a:t>
            </a:r>
            <a:endParaRPr sz="1200" i="1">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1000"/>
              </a:spcBef>
              <a:spcAft>
                <a:spcPts val="1000"/>
              </a:spcAft>
              <a:buClr>
                <a:schemeClr val="dk1"/>
              </a:buClr>
              <a:buSzPts val="1100"/>
              <a:buFont typeface="Arial"/>
              <a:buNone/>
            </a:pPr>
            <a:r>
              <a:rPr lang="en" sz="1200" i="1">
                <a:solidFill>
                  <a:schemeClr val="dk1"/>
                </a:solidFill>
                <a:latin typeface="Helvetica Neue"/>
                <a:ea typeface="Helvetica Neue"/>
                <a:cs typeface="Helvetica Neue"/>
                <a:sym typeface="Helvetica Neue"/>
              </a:rPr>
              <a:t>The orange ball in the middle represents the hidden Sun behind the black circle, which is the result of the metal disk (occulting disk) used to block out the light of the </a:t>
            </a:r>
            <a:r>
              <a:rPr lang="en" sz="1200" b="1" i="1">
                <a:solidFill>
                  <a:srgbClr val="7F1419"/>
                </a:solidFill>
                <a:latin typeface="Helvetica Neue"/>
                <a:ea typeface="Helvetica Neue"/>
                <a:cs typeface="Helvetica Neue"/>
                <a:sym typeface="Helvetica Neue"/>
              </a:rPr>
              <a:t>photosphere</a:t>
            </a:r>
            <a:r>
              <a:rPr lang="en" sz="1200" i="1">
                <a:solidFill>
                  <a:schemeClr val="dk1"/>
                </a:solidFill>
                <a:latin typeface="Helvetica Neue"/>
                <a:ea typeface="Helvetica Neue"/>
                <a:cs typeface="Helvetica Neue"/>
                <a:sym typeface="Helvetica Neue"/>
              </a:rPr>
              <a:t>. The result of a </a:t>
            </a:r>
            <a:r>
              <a:rPr lang="en" sz="1200" b="1" i="1">
                <a:solidFill>
                  <a:srgbClr val="7F1419"/>
                </a:solidFill>
                <a:latin typeface="Helvetica Neue"/>
                <a:ea typeface="Helvetica Neue"/>
                <a:cs typeface="Helvetica Neue"/>
                <a:sym typeface="Helvetica Neue"/>
              </a:rPr>
              <a:t>coronagraph</a:t>
            </a:r>
            <a:r>
              <a:rPr lang="en" sz="1200" i="1">
                <a:solidFill>
                  <a:schemeClr val="dk1"/>
                </a:solidFill>
                <a:latin typeface="Helvetica Neue"/>
                <a:ea typeface="Helvetica Neue"/>
                <a:cs typeface="Helvetica Neue"/>
                <a:sym typeface="Helvetica Neue"/>
              </a:rPr>
              <a:t> is images of the Sun’s atmosphere, the</a:t>
            </a:r>
            <a:r>
              <a:rPr lang="en" sz="1200" b="1" i="1">
                <a:solidFill>
                  <a:srgbClr val="FF9900"/>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corona,</a:t>
            </a:r>
            <a:r>
              <a:rPr lang="en" sz="1200" b="1" i="1">
                <a:solidFill>
                  <a:srgbClr val="FF9900"/>
                </a:solidFill>
                <a:latin typeface="Helvetica Neue"/>
                <a:ea typeface="Helvetica Neue"/>
                <a:cs typeface="Helvetica Neue"/>
                <a:sym typeface="Helvetica Neue"/>
              </a:rPr>
              <a:t> </a:t>
            </a:r>
            <a:r>
              <a:rPr lang="en" sz="1200" i="1">
                <a:solidFill>
                  <a:srgbClr val="333333"/>
                </a:solidFill>
                <a:latin typeface="Helvetica Neue"/>
                <a:ea typeface="Helvetica Neue"/>
                <a:cs typeface="Helvetica Neue"/>
                <a:sym typeface="Helvetica Neue"/>
              </a:rPr>
              <a:t>represented by the blue region.</a:t>
            </a:r>
            <a:r>
              <a:rPr lang="en" sz="1200" i="1">
                <a:solidFill>
                  <a:schemeClr val="dk1"/>
                </a:solidFill>
                <a:latin typeface="Helvetica Neue"/>
                <a:ea typeface="Helvetica Neue"/>
                <a:cs typeface="Helvetica Neue"/>
                <a:sym typeface="Helvetica Neue"/>
              </a:rPr>
              <a:t> In the blue region we can see the </a:t>
            </a:r>
            <a:r>
              <a:rPr lang="en" sz="1200" b="1" i="1">
                <a:solidFill>
                  <a:srgbClr val="7F1419"/>
                </a:solidFill>
                <a:latin typeface="Helvetica Neue"/>
                <a:ea typeface="Helvetica Neue"/>
                <a:cs typeface="Helvetica Neue"/>
                <a:sym typeface="Helvetica Neue"/>
              </a:rPr>
              <a:t>solar wind</a:t>
            </a:r>
            <a:r>
              <a:rPr lang="en" sz="1200" i="1">
                <a:solidFill>
                  <a:schemeClr val="dk1"/>
                </a:solidFill>
                <a:latin typeface="Helvetica Neue"/>
                <a:ea typeface="Helvetica Neue"/>
                <a:cs typeface="Helvetica Neue"/>
                <a:sym typeface="Helvetica Neue"/>
              </a:rPr>
              <a:t> (white light).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466f0b8407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2466f0b8407_0_4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We are going to create a flipbook using </a:t>
            </a:r>
            <a:r>
              <a:rPr lang="en" sz="1200" b="1" i="1">
                <a:solidFill>
                  <a:srgbClr val="7F1419"/>
                </a:solidFill>
                <a:latin typeface="Helvetica Neue"/>
                <a:ea typeface="Helvetica Neue"/>
                <a:cs typeface="Helvetica Neue"/>
                <a:sym typeface="Helvetica Neue"/>
              </a:rPr>
              <a:t>coronagraphs</a:t>
            </a:r>
            <a:r>
              <a:rPr lang="en" sz="1200" b="1" i="1">
                <a:solidFill>
                  <a:srgbClr val="FF9900"/>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taken of a </a:t>
            </a:r>
            <a:r>
              <a:rPr lang="en" sz="1200" b="1" i="1">
                <a:solidFill>
                  <a:srgbClr val="7F1419"/>
                </a:solidFill>
                <a:latin typeface="Helvetica Neue"/>
                <a:ea typeface="Helvetica Neue"/>
                <a:cs typeface="Helvetica Neue"/>
                <a:sym typeface="Helvetica Neue"/>
              </a:rPr>
              <a:t>solar flare</a:t>
            </a:r>
            <a:r>
              <a:rPr lang="en" sz="1200" i="1">
                <a:solidFill>
                  <a:schemeClr val="dk1"/>
                </a:solidFill>
                <a:latin typeface="Helvetica Neue"/>
                <a:ea typeface="Helvetica Neue"/>
                <a:cs typeface="Helvetica Neue"/>
                <a:sym typeface="Helvetica Neue"/>
              </a:rPr>
              <a:t> that occurred in 2000. </a:t>
            </a:r>
            <a:r>
              <a:rPr lang="en" sz="1200" b="1" i="1">
                <a:solidFill>
                  <a:srgbClr val="7F1419"/>
                </a:solidFill>
                <a:latin typeface="Helvetica Neue"/>
                <a:ea typeface="Helvetica Neue"/>
                <a:cs typeface="Helvetica Neue"/>
                <a:sym typeface="Helvetica Neue"/>
              </a:rPr>
              <a:t>Solar flares</a:t>
            </a:r>
            <a:r>
              <a:rPr lang="en" sz="1200" b="1" i="1">
                <a:solidFill>
                  <a:srgbClr val="FF9900"/>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are </a:t>
            </a:r>
            <a:r>
              <a:rPr lang="en" sz="1200">
                <a:solidFill>
                  <a:srgbClr val="333333"/>
                </a:solidFill>
                <a:latin typeface="Helvetica Neue"/>
                <a:ea typeface="Helvetica Neue"/>
                <a:cs typeface="Helvetica Neue"/>
                <a:sym typeface="Helvetica Neue"/>
              </a:rPr>
              <a:t>energetic bursts of light triggered by the release of magnetic energy on the Sun. </a:t>
            </a:r>
            <a:endParaRPr sz="1200">
              <a:solidFill>
                <a:srgbClr val="333333"/>
              </a:solidFill>
              <a:latin typeface="Helvetica Neue"/>
              <a:ea typeface="Helvetica Neue"/>
              <a:cs typeface="Helvetica Neue"/>
              <a:sym typeface="Helvetica Neue"/>
            </a:endParaRPr>
          </a:p>
          <a:p>
            <a:pPr marL="0" lvl="0" indent="0" algn="l" rtl="0">
              <a:spcBef>
                <a:spcPts val="1000"/>
              </a:spcBef>
              <a:spcAft>
                <a:spcPts val="1000"/>
              </a:spcAft>
              <a:buClr>
                <a:schemeClr val="dk1"/>
              </a:buClr>
              <a:buSzPts val="1100"/>
              <a:buFont typeface="Arial"/>
              <a:buNone/>
            </a:pPr>
            <a:r>
              <a:rPr lang="en" sz="1200" i="1">
                <a:solidFill>
                  <a:schemeClr val="dk1"/>
                </a:solidFill>
                <a:latin typeface="Helvetica Neue"/>
                <a:ea typeface="Helvetica Neue"/>
                <a:cs typeface="Helvetica Neue"/>
                <a:sym typeface="Helvetica Neue"/>
              </a:rPr>
              <a:t>Just like the image in the video, colors are added to the </a:t>
            </a:r>
            <a:r>
              <a:rPr lang="en" sz="1200" b="1" i="1">
                <a:solidFill>
                  <a:srgbClr val="7F1419"/>
                </a:solidFill>
                <a:latin typeface="Helvetica Neue"/>
                <a:ea typeface="Helvetica Neue"/>
                <a:cs typeface="Helvetica Neue"/>
                <a:sym typeface="Helvetica Neue"/>
              </a:rPr>
              <a:t>coronagraph</a:t>
            </a:r>
            <a:r>
              <a:rPr lang="en" sz="1200" b="1" i="1">
                <a:solidFill>
                  <a:srgbClr val="FF9900"/>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to communicate information. The occulting disk is the dark, brownish-red circle in the center of the </a:t>
            </a:r>
            <a:r>
              <a:rPr lang="en" sz="1200" b="1" i="1">
                <a:solidFill>
                  <a:srgbClr val="7F1419"/>
                </a:solidFill>
                <a:latin typeface="Helvetica Neue"/>
                <a:ea typeface="Helvetica Neue"/>
                <a:cs typeface="Helvetica Neue"/>
                <a:sym typeface="Helvetica Neue"/>
              </a:rPr>
              <a:t>coronagraph</a:t>
            </a:r>
            <a:r>
              <a:rPr lang="en" sz="1200" b="1" i="1">
                <a:solidFill>
                  <a:srgbClr val="FF9900"/>
                </a:solidFill>
                <a:latin typeface="Helvetica Neue"/>
                <a:ea typeface="Helvetica Neue"/>
                <a:cs typeface="Helvetica Neue"/>
                <a:sym typeface="Helvetica Neue"/>
              </a:rPr>
              <a:t> </a:t>
            </a:r>
            <a:r>
              <a:rPr lang="en" sz="1200" i="1">
                <a:solidFill>
                  <a:srgbClr val="333333"/>
                </a:solidFill>
                <a:latin typeface="Helvetica Neue"/>
                <a:ea typeface="Helvetica Neue"/>
                <a:cs typeface="Helvetica Neue"/>
                <a:sym typeface="Helvetica Neue"/>
              </a:rPr>
              <a:t>image,</a:t>
            </a:r>
            <a:r>
              <a:rPr lang="en" sz="1200" i="1">
                <a:solidFill>
                  <a:schemeClr val="dk1"/>
                </a:solidFill>
                <a:latin typeface="Helvetica Neue"/>
                <a:ea typeface="Helvetica Neue"/>
                <a:cs typeface="Helvetica Neue"/>
                <a:sym typeface="Helvetica Neue"/>
              </a:rPr>
              <a:t> and the outline of the Sun, which is behind the disk, is a faint, thin outline of a brighter circle in the center of the darker circle. The </a:t>
            </a:r>
            <a:r>
              <a:rPr lang="en" sz="1200" b="1" i="1">
                <a:solidFill>
                  <a:srgbClr val="7F1419"/>
                </a:solidFill>
                <a:latin typeface="Helvetica Neue"/>
                <a:ea typeface="Helvetica Neue"/>
                <a:cs typeface="Helvetica Neue"/>
                <a:sym typeface="Helvetica Neue"/>
              </a:rPr>
              <a:t>corona</a:t>
            </a:r>
            <a:r>
              <a:rPr lang="en" sz="1200" i="1">
                <a:solidFill>
                  <a:schemeClr val="dk1"/>
                </a:solidFill>
                <a:latin typeface="Helvetica Neue"/>
                <a:ea typeface="Helvetica Neue"/>
                <a:cs typeface="Helvetica Neue"/>
                <a:sym typeface="Helvetica Neue"/>
              </a:rPr>
              <a:t> is</a:t>
            </a:r>
            <a:r>
              <a:rPr lang="en" sz="1200" i="1">
                <a:solidFill>
                  <a:srgbClr val="333333"/>
                </a:solidFill>
                <a:latin typeface="Helvetica Neue"/>
                <a:ea typeface="Helvetica Neue"/>
                <a:cs typeface="Helvetica Neue"/>
                <a:sym typeface="Helvetica Neue"/>
              </a:rPr>
              <a:t> represented</a:t>
            </a:r>
            <a:r>
              <a:rPr lang="en" sz="1200" i="1">
                <a:solidFill>
                  <a:schemeClr val="dk1"/>
                </a:solidFill>
                <a:latin typeface="Helvetica Neue"/>
                <a:ea typeface="Helvetica Neue"/>
                <a:cs typeface="Helvetica Neue"/>
                <a:sym typeface="Helvetica Neue"/>
              </a:rPr>
              <a:t> by bright yellow-orange.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466f0b8407_0_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466f0b8407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the methods we looked at in this session: solar eclipse glasses (solar filter), pinhole projector (indirect viewing method), using telescopes to see different kinds of light, and coronagraphs.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24d4707a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24d4707a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Have learners complete the </a:t>
            </a:r>
            <a:r>
              <a:rPr lang="en" sz="1200" b="1">
                <a:solidFill>
                  <a:schemeClr val="dk1"/>
                </a:solidFill>
                <a:latin typeface="Helvetica Neue"/>
                <a:ea typeface="Helvetica Neue"/>
                <a:cs typeface="Helvetica Neue"/>
                <a:sym typeface="Helvetica Neue"/>
              </a:rPr>
              <a:t>[Learn Column] </a:t>
            </a:r>
            <a:r>
              <a:rPr lang="en" sz="1200">
                <a:solidFill>
                  <a:schemeClr val="dk1"/>
                </a:solidFill>
                <a:latin typeface="Helvetica Neue"/>
                <a:ea typeface="Helvetica Neue"/>
                <a:cs typeface="Helvetica Neue"/>
                <a:sym typeface="Helvetica Neue"/>
              </a:rPr>
              <a:t>of the KWL chart. </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Emphasize to learners that they should also be correcting any misconceptions they had prior to the session, from the [Know] column, and answering any questions from the [Wonder] column, if they are able to.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0a37844acc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0a37844ac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424a4e59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424a4e59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Emphasize that scientists and engineers record everything! </a:t>
            </a:r>
            <a:r>
              <a:rPr lang="en" sz="1200">
                <a:solidFill>
                  <a:schemeClr val="dk1"/>
                </a:solidFill>
                <a:latin typeface="Helvetica Neue"/>
                <a:ea typeface="Helvetica Neue"/>
                <a:cs typeface="Helvetica Neue"/>
                <a:sym typeface="Helvetica Neue"/>
              </a:rPr>
              <a:t>If you don’t use the Youth Guide, have learners use a notebook to record their observations, draw diagrams, and collect data.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424a4e595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424a4e595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Have learners complete the K and W columns of the KWL chart. </a:t>
            </a:r>
            <a:endParaRPr sz="1200">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 KWL chart is an effective way to assess learners’ prior knowledge, identify misconceptions, and measure growth. Use the guiding questions provided in the chart below to focus learners on the content that is explored in this session.</a:t>
            </a:r>
            <a:endParaRPr sz="1200">
              <a:solidFill>
                <a:schemeClr val="dk1"/>
              </a:solidFill>
              <a:latin typeface="Helvetica Neue"/>
              <a:ea typeface="Helvetica Neue"/>
              <a:cs typeface="Helvetica Neue"/>
              <a:sym typeface="Helvetica Neue"/>
            </a:endParaRPr>
          </a:p>
          <a:p>
            <a:pPr marL="0" lvl="0" indent="0" algn="l" rtl="0">
              <a:spcBef>
                <a:spcPts val="100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As students share their ideas and predictions, don’t give them the answers just yet; rather, encourage them to investigate their questions throughout the session.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48c56a5d6_0_7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248c56a5d6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1155CC"/>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The Sun Now</a:t>
            </a:r>
            <a:r>
              <a:rPr lang="en" sz="1200">
                <a:solidFill>
                  <a:schemeClr val="dk1"/>
                </a:solidFill>
                <a:latin typeface="Helvetica Neue"/>
                <a:ea typeface="Helvetica Neue"/>
                <a:cs typeface="Helvetica Neue"/>
                <a:sym typeface="Helvetica Neue"/>
              </a:rPr>
              <a:t>, provided by NASA’s Solar Dynamics Observatory (SDO), allows users to see images of the Sun captured in the last few days, taken in multiple wavelengths of light. </a:t>
            </a:r>
            <a:endParaRPr sz="1200">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200" i="1">
                <a:solidFill>
                  <a:schemeClr val="dk1"/>
                </a:solidFill>
                <a:latin typeface="Helvetica Neue"/>
                <a:ea typeface="Helvetica Neue"/>
                <a:cs typeface="Helvetica Neue"/>
                <a:sym typeface="Helvetica Neue"/>
              </a:rPr>
              <a:t>Each image shows the Sun in a different wavelength. You will see the letters “AIA” and then a number for each image. </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0"/>
              </a:spcAft>
              <a:buNone/>
            </a:pPr>
            <a:r>
              <a:rPr lang="en" sz="1200" i="1">
                <a:solidFill>
                  <a:schemeClr val="dk1"/>
                </a:solidFill>
                <a:latin typeface="Helvetica Neue"/>
                <a:ea typeface="Helvetica Neue"/>
                <a:cs typeface="Helvetica Neue"/>
                <a:sym typeface="Helvetica Neue"/>
              </a:rPr>
              <a:t>AIA stands for Atmospheric Imaging Assembly, which refers to the four </a:t>
            </a:r>
            <a:r>
              <a:rPr lang="en" sz="1200" b="1" i="1">
                <a:solidFill>
                  <a:srgbClr val="7F1419"/>
                </a:solidFill>
                <a:latin typeface="Helvetica Neue"/>
                <a:ea typeface="Helvetica Neue"/>
                <a:cs typeface="Helvetica Neue"/>
                <a:sym typeface="Helvetica Neue"/>
              </a:rPr>
              <a:t>telescopes</a:t>
            </a:r>
            <a:r>
              <a:rPr lang="en" sz="1200" i="1">
                <a:solidFill>
                  <a:srgbClr val="7F1419"/>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aboard SDO; the number refers to the </a:t>
            </a:r>
            <a:r>
              <a:rPr lang="en" sz="1200" b="1" i="1">
                <a:solidFill>
                  <a:srgbClr val="7F1419"/>
                </a:solidFill>
                <a:latin typeface="Helvetica Neue"/>
                <a:ea typeface="Helvetica Neue"/>
                <a:cs typeface="Helvetica Neue"/>
                <a:sym typeface="Helvetica Neue"/>
              </a:rPr>
              <a:t>wavelength</a:t>
            </a:r>
            <a:r>
              <a:rPr lang="en" sz="1200" i="1">
                <a:solidFill>
                  <a:srgbClr val="7F1419"/>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of light the </a:t>
            </a:r>
            <a:r>
              <a:rPr lang="en" sz="1200" b="1" i="1">
                <a:solidFill>
                  <a:srgbClr val="7F1419"/>
                </a:solidFill>
                <a:latin typeface="Helvetica Neue"/>
                <a:ea typeface="Helvetica Neue"/>
                <a:cs typeface="Helvetica Neue"/>
                <a:sym typeface="Helvetica Neue"/>
              </a:rPr>
              <a:t>telescopes</a:t>
            </a:r>
            <a:r>
              <a:rPr lang="en" sz="1200" i="1">
                <a:solidFill>
                  <a:schemeClr val="dk1"/>
                </a:solidFill>
                <a:latin typeface="Helvetica Neue"/>
                <a:ea typeface="Helvetica Neue"/>
                <a:cs typeface="Helvetica Neue"/>
                <a:sym typeface="Helvetica Neue"/>
              </a:rPr>
              <a:t> are collecting. </a:t>
            </a:r>
            <a:endParaRPr sz="1200" i="1">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0"/>
              </a:spcAft>
              <a:buClr>
                <a:schemeClr val="dk1"/>
              </a:buClr>
              <a:buSzPts val="1100"/>
              <a:buFont typeface="Arial"/>
              <a:buNone/>
            </a:pPr>
            <a:r>
              <a:rPr lang="en" sz="1200" i="1">
                <a:solidFill>
                  <a:schemeClr val="dk1"/>
                </a:solidFill>
                <a:latin typeface="Helvetica Neue"/>
                <a:ea typeface="Helvetica Neue"/>
                <a:cs typeface="Helvetica Neue"/>
                <a:sym typeface="Helvetica Neue"/>
              </a:rPr>
              <a:t>These</a:t>
            </a:r>
            <a:r>
              <a:rPr lang="en" sz="1200" b="1" i="1">
                <a:solidFill>
                  <a:srgbClr val="FF9900"/>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telescopes</a:t>
            </a:r>
            <a:r>
              <a:rPr lang="en" sz="1200" i="1">
                <a:solidFill>
                  <a:srgbClr val="7F1419"/>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operate in the </a:t>
            </a:r>
            <a:r>
              <a:rPr lang="en" sz="1200" b="1" i="1">
                <a:solidFill>
                  <a:srgbClr val="7F1419"/>
                </a:solidFill>
                <a:latin typeface="Helvetica Neue"/>
                <a:ea typeface="Helvetica Neue"/>
                <a:cs typeface="Helvetica Neue"/>
                <a:sym typeface="Helvetica Neue"/>
              </a:rPr>
              <a:t>extreme ultraviolet (EUV)</a:t>
            </a:r>
            <a:r>
              <a:rPr lang="en" sz="1200" i="1">
                <a:solidFill>
                  <a:schemeClr val="dk1"/>
                </a:solidFill>
                <a:latin typeface="Helvetica Neue"/>
                <a:ea typeface="Helvetica Neue"/>
                <a:cs typeface="Helvetica Neue"/>
                <a:sym typeface="Helvetica Neue"/>
              </a:rPr>
              <a:t> portion of the </a:t>
            </a:r>
            <a:r>
              <a:rPr lang="en" sz="1200" b="1" i="1">
                <a:solidFill>
                  <a:srgbClr val="7F1419"/>
                </a:solidFill>
                <a:latin typeface="Helvetica Neue"/>
                <a:ea typeface="Helvetica Neue"/>
                <a:cs typeface="Helvetica Neue"/>
                <a:sym typeface="Helvetica Neue"/>
              </a:rPr>
              <a:t>EM spectrum</a:t>
            </a:r>
            <a:r>
              <a:rPr lang="en" sz="1200" i="1">
                <a:solidFill>
                  <a:schemeClr val="dk1"/>
                </a:solidFill>
                <a:latin typeface="Helvetica Neue"/>
                <a:ea typeface="Helvetica Neue"/>
                <a:cs typeface="Helvetica Neue"/>
                <a:sym typeface="Helvetica Neue"/>
              </a:rPr>
              <a:t>. Because we can’t see this type of light, the colors in the images are added so we can distinguish different</a:t>
            </a:r>
            <a:r>
              <a:rPr lang="en" sz="1200" i="1">
                <a:solidFill>
                  <a:srgbClr val="7F1419"/>
                </a:solidFill>
                <a:latin typeface="Helvetica Neue"/>
                <a:ea typeface="Helvetica Neue"/>
                <a:cs typeface="Helvetica Neue"/>
                <a:sym typeface="Helvetica Neue"/>
              </a:rPr>
              <a:t> </a:t>
            </a:r>
            <a:r>
              <a:rPr lang="en" sz="1200" b="1" i="1">
                <a:solidFill>
                  <a:srgbClr val="7F1419"/>
                </a:solidFill>
                <a:latin typeface="Helvetica Neue"/>
                <a:ea typeface="Helvetica Neue"/>
                <a:cs typeface="Helvetica Neue"/>
                <a:sym typeface="Helvetica Neue"/>
              </a:rPr>
              <a:t>frequencies</a:t>
            </a:r>
            <a:r>
              <a:rPr lang="en" sz="1200" i="1">
                <a:solidFill>
                  <a:schemeClr val="dk1"/>
                </a:solidFill>
                <a:latin typeface="Helvetica Neue"/>
                <a:ea typeface="Helvetica Neue"/>
                <a:cs typeface="Helvetica Neue"/>
                <a:sym typeface="Helvetica Neue"/>
              </a:rPr>
              <a:t> of light from each other.</a:t>
            </a:r>
            <a:endParaRPr sz="1200"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466f0b840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2466f0b8407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1200" b="1" i="1">
                <a:solidFill>
                  <a:srgbClr val="7F1419"/>
                </a:solidFill>
                <a:latin typeface="Helvetica Neue"/>
                <a:ea typeface="Helvetica Neue"/>
                <a:cs typeface="Helvetica Neue"/>
                <a:sym typeface="Helvetica Neue"/>
              </a:rPr>
              <a:t>Never look directly at the Sun without special safety equipment.</a:t>
            </a:r>
            <a:r>
              <a:rPr lang="en" sz="1200" i="1">
                <a:solidFill>
                  <a:schemeClr val="dk1"/>
                </a:solidFill>
                <a:latin typeface="Helvetica Neue"/>
                <a:ea typeface="Helvetica Neue"/>
                <a:cs typeface="Helvetica Neue"/>
                <a:sym typeface="Helvetica Neue"/>
              </a:rPr>
              <a:t> </a:t>
            </a:r>
            <a:endParaRPr sz="1200" i="1">
              <a:solidFill>
                <a:schemeClr val="dk1"/>
              </a:solidFill>
              <a:latin typeface="Helvetica Neue"/>
              <a:ea typeface="Helvetica Neue"/>
              <a:cs typeface="Helvetica Neue"/>
              <a:sym typeface="Helvetica Neue"/>
            </a:endParaRPr>
          </a:p>
          <a:p>
            <a:pPr marL="0" lvl="0" indent="0" algn="l" rtl="0">
              <a:spcBef>
                <a:spcPts val="1000"/>
              </a:spcBef>
              <a:spcAft>
                <a:spcPts val="1000"/>
              </a:spcAft>
              <a:buClr>
                <a:schemeClr val="dk1"/>
              </a:buClr>
              <a:buSzPts val="1100"/>
              <a:buFont typeface="Arial"/>
              <a:buNone/>
            </a:pPr>
            <a:r>
              <a:rPr lang="en" sz="1200" b="1" i="1">
                <a:solidFill>
                  <a:srgbClr val="7F1419"/>
                </a:solidFill>
                <a:latin typeface="Helvetica Neue"/>
                <a:ea typeface="Helvetica Neue"/>
                <a:cs typeface="Helvetica Neue"/>
                <a:sym typeface="Helvetica Neue"/>
              </a:rPr>
              <a:t>Solar Eclipse Glasses</a:t>
            </a:r>
            <a:r>
              <a:rPr lang="en" sz="1200" i="1">
                <a:solidFill>
                  <a:srgbClr val="FF0000"/>
                </a:solidFill>
                <a:latin typeface="Helvetica Neue"/>
                <a:ea typeface="Helvetica Neue"/>
                <a:cs typeface="Helvetica Neue"/>
                <a:sym typeface="Helvetica Neue"/>
              </a:rPr>
              <a:t> </a:t>
            </a:r>
            <a:r>
              <a:rPr lang="en" sz="1200" i="1">
                <a:solidFill>
                  <a:schemeClr val="dk1"/>
                </a:solidFill>
                <a:latin typeface="Helvetica Neue"/>
                <a:ea typeface="Helvetica Neue"/>
                <a:cs typeface="Helvetica Neue"/>
                <a:sym typeface="Helvetica Neue"/>
              </a:rPr>
              <a:t>are designed to allow users, when used properly, to look directly at the Sun. Most often used to safely view solar eclipses, they can also be used to make other observations about the Sun, too.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466f0b840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2466f0b8407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 sz="1200" b="1" i="1">
                <a:solidFill>
                  <a:srgbClr val="7F1419"/>
                </a:solidFill>
                <a:latin typeface="Helvetica Neue"/>
                <a:ea typeface="Helvetica Neue"/>
                <a:cs typeface="Helvetica Neue"/>
                <a:sym typeface="Helvetica Neue"/>
              </a:rPr>
              <a:t>Pinhole Projectors</a:t>
            </a:r>
            <a:r>
              <a:rPr lang="en" sz="1200" i="1">
                <a:solidFill>
                  <a:schemeClr val="dk1"/>
                </a:solidFill>
                <a:latin typeface="Helvetica Neue"/>
                <a:ea typeface="Helvetica Neue"/>
                <a:cs typeface="Helvetica Neue"/>
                <a:sym typeface="Helvetica Neue"/>
              </a:rPr>
              <a:t> are designed to view a projection of the Sun on a white piece of paper. This method of observation occurs with the Sun behind the observer.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466f0b840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2466f0b8407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466f0b8407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2466f0b8407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science.nasa.gov/mission/hubble/"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science.nasa.gov/mission/hubble/science/science-behind-the-discoveries/wavelength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https://assets.science.nasa.gov/content/dam/science/hpd/heat/nasa-helio-club/Handout_Sample%20Data%20for%20Investigating%20the%20Sun_Session%202_NASA%20Helio%20Club.pdf?emrc=69eb93cc4c49d" TargetMode="External"/><Relationship Id="rId3" Type="http://schemas.openxmlformats.org/officeDocument/2006/relationships/hyperlink" Target="https://assets.science.nasa.gov/content/dam/science/hpd/heat/nasa-helio-club/KWL_Session%202_NASA%20Helio%20Club.pdf?emrc=69eb93cc4ad0f" TargetMode="External"/><Relationship Id="rId7" Type="http://schemas.openxmlformats.org/officeDocument/2006/relationships/image" Target="../media/image4.png"/><Relationship Id="rId12" Type="http://schemas.openxmlformats.org/officeDocument/2006/relationships/hyperlink" Target="https://assets.science.nasa.gov/content/dam/science/hpd/heat/nasa-helio-club/Handout_Coronograph%20Flip%20Book_Session%202_NASA%20Helio%20Club.pdf?emrc=69eb93cc4d2de"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assets.science.nasa.gov/content/dam/science/hpd/heat/nasa-helio-club/Handout_Solar%20Eclipse%20Map_Session%202_NASA%20Helio%20Club.pdf?emrc=69eb93cc4bb0d" TargetMode="External"/><Relationship Id="rId11" Type="http://schemas.openxmlformats.org/officeDocument/2006/relationships/hyperlink" Target="https://assets.science.nasa.gov/content/dam/science/hpd/heat/nasa-helio-club/Handout_UV%20Bead%20Bookmarks_Session%202_NASA%20Helio%20Club.pdf?emrc=69eb93cc4c947" TargetMode="External"/><Relationship Id="rId5" Type="http://schemas.openxmlformats.org/officeDocument/2006/relationships/hyperlink" Target="https://assets.science.nasa.gov/content/dam/science/hpd/heat/nasa-helio-club/Handout_Solar%20Observations%20Data%20Sheet_Session%202_NASA%20Helio%20Club.pdf?emrc=69eb93cc4b1c9" TargetMode="External"/><Relationship Id="rId10" Type="http://schemas.openxmlformats.org/officeDocument/2006/relationships/hyperlink" Target="https://assets.science.nasa.gov/content/dam/science/hpd/heat/nasa-helio-club/Handout_UV%20Bead%20Handout_Session%202_NASA%20Helio%20Club-2.pdf?emrc=69eb93cc4ce0d" TargetMode="External"/><Relationship Id="rId4" Type="http://schemas.openxmlformats.org/officeDocument/2006/relationships/hyperlink" Target="https://assets.science.nasa.gov/content/dam/science/hpd/heat/nasa-helio-club/Handout_Build%20a%20Pinhole%20Projector_Session%202_NASA%20Helio%20Club.pdf?emrc=69eb93cc4b672" TargetMode="External"/><Relationship Id="rId9" Type="http://schemas.openxmlformats.org/officeDocument/2006/relationships/hyperlink" Target="https://assets.science.nasa.gov/content/dam/science/hpd/heat/nasa-helio-club/Handout_EM%20Spectrum_Session%202_NASA%20Helio%20Club.pdf?emrc=69eb93cc4bfa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www.youtube.com/watch?v=hknjlxWTGM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forms/d/1l5qDuLY56-swTF5cAEC7mTkSsuOVlMGXOyCqGbsh5kY/edit?usp=sharin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p:nvPr/>
        </p:nvSpPr>
        <p:spPr>
          <a:xfrm>
            <a:off x="0" y="0"/>
            <a:ext cx="9144000" cy="5143500"/>
          </a:xfrm>
          <a:prstGeom prst="rect">
            <a:avLst/>
          </a:prstGeom>
          <a:gradFill>
            <a:gsLst>
              <a:gs pos="0">
                <a:schemeClr val="dk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3"/>
          <p:cNvPicPr preferRelativeResize="0"/>
          <p:nvPr/>
        </p:nvPicPr>
        <p:blipFill rotWithShape="1">
          <a:blip r:embed="rId4">
            <a:alphaModFix/>
          </a:blip>
          <a:srcRect l="51233" t="9075" r="-3262" b="6115"/>
          <a:stretch/>
        </p:blipFill>
        <p:spPr>
          <a:xfrm>
            <a:off x="0" y="0"/>
            <a:ext cx="3155651" cy="5143501"/>
          </a:xfrm>
          <a:prstGeom prst="rect">
            <a:avLst/>
          </a:prstGeom>
          <a:noFill/>
          <a:ln>
            <a:noFill/>
          </a:ln>
        </p:spPr>
      </p:pic>
      <p:sp>
        <p:nvSpPr>
          <p:cNvPr id="56" name="Google Shape;56;p13"/>
          <p:cNvSpPr txBox="1"/>
          <p:nvPr/>
        </p:nvSpPr>
        <p:spPr>
          <a:xfrm>
            <a:off x="-12325" y="526680"/>
            <a:ext cx="5364600" cy="3129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800">
                <a:solidFill>
                  <a:srgbClr val="000000"/>
                </a:solidFill>
                <a:latin typeface="Helvetica Neue"/>
                <a:ea typeface="Helvetica Neue"/>
                <a:cs typeface="Helvetica Neue"/>
                <a:sym typeface="Helvetica Neue"/>
              </a:rPr>
              <a:t>National Aeronautics and Space Administration</a:t>
            </a:r>
            <a:endParaRPr sz="800">
              <a:solidFill>
                <a:srgbClr val="000000"/>
              </a:solidFill>
              <a:latin typeface="Helvetica Neue"/>
              <a:ea typeface="Helvetica Neue"/>
              <a:cs typeface="Helvetica Neue"/>
              <a:sym typeface="Helvetica Neue"/>
            </a:endParaRPr>
          </a:p>
        </p:txBody>
      </p:sp>
      <p:pic>
        <p:nvPicPr>
          <p:cNvPr id="57" name="Google Shape;57;p13"/>
          <p:cNvPicPr preferRelativeResize="0"/>
          <p:nvPr/>
        </p:nvPicPr>
        <p:blipFill>
          <a:blip r:embed="rId5">
            <a:alphaModFix/>
          </a:blip>
          <a:stretch>
            <a:fillRect/>
          </a:stretch>
        </p:blipFill>
        <p:spPr>
          <a:xfrm>
            <a:off x="133625" y="4330812"/>
            <a:ext cx="3616115" cy="617150"/>
          </a:xfrm>
          <a:prstGeom prst="rect">
            <a:avLst/>
          </a:prstGeom>
          <a:noFill/>
          <a:ln>
            <a:noFill/>
          </a:ln>
        </p:spPr>
      </p:pic>
      <p:sp>
        <p:nvSpPr>
          <p:cNvPr id="58" name="Google Shape;58;p13"/>
          <p:cNvSpPr txBox="1"/>
          <p:nvPr/>
        </p:nvSpPr>
        <p:spPr>
          <a:xfrm>
            <a:off x="201450" y="4443044"/>
            <a:ext cx="5364600" cy="3927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600"/>
              </a:spcAft>
              <a:buNone/>
            </a:pPr>
            <a:r>
              <a:rPr lang="en" sz="1200">
                <a:solidFill>
                  <a:srgbClr val="FFFFFF"/>
                </a:solidFill>
                <a:latin typeface="Helvetica Neue"/>
                <a:ea typeface="Helvetica Neue"/>
                <a:cs typeface="Helvetica Neue"/>
                <a:sym typeface="Helvetica Neue"/>
              </a:rPr>
              <a:t>NASA Heliophysics Education Activation Team</a:t>
            </a:r>
            <a:endParaRPr sz="1200">
              <a:solidFill>
                <a:srgbClr val="FFFFFF"/>
              </a:solidFill>
              <a:latin typeface="Helvetica Neue"/>
              <a:ea typeface="Helvetica Neue"/>
              <a:cs typeface="Helvetica Neue"/>
              <a:sym typeface="Helvetica Neue"/>
            </a:endParaRPr>
          </a:p>
        </p:txBody>
      </p:sp>
      <p:sp>
        <p:nvSpPr>
          <p:cNvPr id="59" name="Google Shape;59;p13"/>
          <p:cNvSpPr txBox="1"/>
          <p:nvPr/>
        </p:nvSpPr>
        <p:spPr>
          <a:xfrm>
            <a:off x="133625" y="1125413"/>
            <a:ext cx="5072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Helvetica Neue"/>
                <a:ea typeface="Helvetica Neue"/>
                <a:cs typeface="Helvetica Neue"/>
                <a:sym typeface="Helvetica Neue"/>
              </a:rPr>
              <a:t>NASA </a:t>
            </a:r>
            <a:endParaRPr sz="3000" b="1">
              <a:latin typeface="Helvetica Neue"/>
              <a:ea typeface="Helvetica Neue"/>
              <a:cs typeface="Helvetica Neue"/>
              <a:sym typeface="Helvetica Neue"/>
            </a:endParaRPr>
          </a:p>
          <a:p>
            <a:pPr marL="0" lvl="0" indent="0" algn="l" rtl="0">
              <a:spcBef>
                <a:spcPts val="0"/>
              </a:spcBef>
              <a:spcAft>
                <a:spcPts val="0"/>
              </a:spcAft>
              <a:buNone/>
            </a:pPr>
            <a:r>
              <a:rPr lang="en" sz="3000" b="1">
                <a:latin typeface="Helvetica Neue"/>
                <a:ea typeface="Helvetica Neue"/>
                <a:cs typeface="Helvetica Neue"/>
                <a:sym typeface="Helvetica Neue"/>
              </a:rPr>
              <a:t>Helio Club</a:t>
            </a:r>
            <a:endParaRPr sz="3000" b="1">
              <a:latin typeface="Helvetica Neue"/>
              <a:ea typeface="Helvetica Neue"/>
              <a:cs typeface="Helvetica Neue"/>
              <a:sym typeface="Helvetica Neue"/>
            </a:endParaRPr>
          </a:p>
        </p:txBody>
      </p:sp>
      <p:cxnSp>
        <p:nvCxnSpPr>
          <p:cNvPr id="60" name="Google Shape;60;p13"/>
          <p:cNvCxnSpPr/>
          <p:nvPr/>
        </p:nvCxnSpPr>
        <p:spPr>
          <a:xfrm rot="10800000" flipH="1">
            <a:off x="209975" y="2199425"/>
            <a:ext cx="2664900" cy="15000"/>
          </a:xfrm>
          <a:prstGeom prst="straightConnector1">
            <a:avLst/>
          </a:prstGeom>
          <a:noFill/>
          <a:ln w="38100" cap="flat" cmpd="sng">
            <a:solidFill>
              <a:srgbClr val="7F1419"/>
            </a:solidFill>
            <a:prstDash val="solid"/>
            <a:round/>
            <a:headEnd type="none" w="med" len="med"/>
            <a:tailEnd type="none" w="med" len="med"/>
          </a:ln>
        </p:spPr>
      </p:cxnSp>
      <p:sp>
        <p:nvSpPr>
          <p:cNvPr id="61" name="Google Shape;61;p13"/>
          <p:cNvSpPr txBox="1"/>
          <p:nvPr/>
        </p:nvSpPr>
        <p:spPr>
          <a:xfrm>
            <a:off x="133625" y="2199425"/>
            <a:ext cx="5072700" cy="100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latin typeface="Helvetica Neue"/>
                <a:ea typeface="Helvetica Neue"/>
                <a:cs typeface="Helvetica Neue"/>
                <a:sym typeface="Helvetica Neue"/>
              </a:rPr>
              <a:t>Session 2</a:t>
            </a:r>
            <a:endParaRPr sz="2800" b="1">
              <a:latin typeface="Helvetica Neue"/>
              <a:ea typeface="Helvetica Neue"/>
              <a:cs typeface="Helvetica Neue"/>
              <a:sym typeface="Helvetica Neue"/>
            </a:endParaRPr>
          </a:p>
          <a:p>
            <a:pPr marL="0" lvl="0" indent="0" algn="l" rtl="0">
              <a:spcBef>
                <a:spcPts val="0"/>
              </a:spcBef>
              <a:spcAft>
                <a:spcPts val="0"/>
              </a:spcAft>
              <a:buNone/>
            </a:pPr>
            <a:r>
              <a:rPr lang="en" sz="2500">
                <a:latin typeface="Helvetica Neue"/>
                <a:ea typeface="Helvetica Neue"/>
                <a:cs typeface="Helvetica Neue"/>
                <a:sym typeface="Helvetica Neue"/>
              </a:rPr>
              <a:t>Observing the Sun</a:t>
            </a:r>
            <a:endParaRPr sz="2500">
              <a:latin typeface="Helvetica Neue"/>
              <a:ea typeface="Helvetica Neue"/>
              <a:cs typeface="Helvetica Neue"/>
              <a:sym typeface="Helvetica Neue"/>
            </a:endParaRPr>
          </a:p>
        </p:txBody>
      </p:sp>
      <p:pic>
        <p:nvPicPr>
          <p:cNvPr id="62" name="Google Shape;62;p13" descr="The NASA Heliophysics Education Activation Team Logo consists of dark red lettering on a yellow background with a rising radiating Sun." title="The NASA Heliophysics Education Activation Team Logo"/>
          <p:cNvPicPr preferRelativeResize="0"/>
          <p:nvPr/>
        </p:nvPicPr>
        <p:blipFill>
          <a:blip r:embed="rId6">
            <a:alphaModFix/>
          </a:blip>
          <a:stretch>
            <a:fillRect/>
          </a:stretch>
        </p:blipFill>
        <p:spPr>
          <a:xfrm>
            <a:off x="8095288" y="4297225"/>
            <a:ext cx="805799" cy="684325"/>
          </a:xfrm>
          <a:prstGeom prst="rect">
            <a:avLst/>
          </a:prstGeom>
          <a:noFill/>
          <a:ln>
            <a:noFill/>
          </a:ln>
        </p:spPr>
      </p:pic>
      <p:pic>
        <p:nvPicPr>
          <p:cNvPr id="63" name="Google Shape;63;p13" descr="A blue circle with red and white accents. NASA written in white in the center." title="The NASA Logo"/>
          <p:cNvPicPr preferRelativeResize="0"/>
          <p:nvPr/>
        </p:nvPicPr>
        <p:blipFill rotWithShape="1">
          <a:blip r:embed="rId7">
            <a:alphaModFix/>
          </a:blip>
          <a:srcRect l="20888" r="19602"/>
          <a:stretch/>
        </p:blipFill>
        <p:spPr>
          <a:xfrm>
            <a:off x="7935050" y="209963"/>
            <a:ext cx="1126277" cy="946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Pinhole Projector</a:t>
            </a:r>
            <a:endParaRPr>
              <a:latin typeface="Helvetica Neue"/>
              <a:ea typeface="Helvetica Neue"/>
              <a:cs typeface="Helvetica Neue"/>
              <a:sym typeface="Helvetica Neue"/>
            </a:endParaRPr>
          </a:p>
        </p:txBody>
      </p:sp>
      <p:sp>
        <p:nvSpPr>
          <p:cNvPr id="150" name="Google Shape;150;p22"/>
          <p:cNvSpPr txBox="1">
            <a:spLocks noGrp="1"/>
          </p:cNvSpPr>
          <p:nvPr>
            <p:ph type="body" idx="1"/>
          </p:nvPr>
        </p:nvSpPr>
        <p:spPr>
          <a:xfrm>
            <a:off x="4572000" y="1086188"/>
            <a:ext cx="4343100" cy="3447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2000">
                <a:solidFill>
                  <a:schemeClr val="dk1"/>
                </a:solidFill>
                <a:latin typeface="Helvetica Neue"/>
                <a:ea typeface="Helvetica Neue"/>
                <a:cs typeface="Helvetica Neue"/>
                <a:sym typeface="Helvetica Neue"/>
              </a:rPr>
              <a:t>Place a second piece of white cardstock on the ground in front of you with your back to the Sun.</a:t>
            </a:r>
            <a:endParaRPr sz="200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SzPts val="1800"/>
              <a:buNone/>
            </a:pPr>
            <a:endParaRPr sz="20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r>
              <a:rPr lang="en" sz="2000">
                <a:solidFill>
                  <a:schemeClr val="dk1"/>
                </a:solidFill>
                <a:latin typeface="Helvetica Neue"/>
                <a:ea typeface="Helvetica Neue"/>
                <a:cs typeface="Helvetica Neue"/>
                <a:sym typeface="Helvetica Neue"/>
              </a:rPr>
              <a:t>Foil-side-up, let the Sun shine through the hole, projecting the shape of the Sun on the piece of cardstock on the ground.</a:t>
            </a:r>
            <a:r>
              <a:rPr lang="en" sz="2000">
                <a:solidFill>
                  <a:schemeClr val="dk1"/>
                </a:solidFill>
              </a:rPr>
              <a:t> </a:t>
            </a:r>
            <a:endParaRPr sz="2000">
              <a:solidFill>
                <a:schemeClr val="dk1"/>
              </a:solidFill>
            </a:endParaRPr>
          </a:p>
        </p:txBody>
      </p:sp>
      <p:pic>
        <p:nvPicPr>
          <p:cNvPr id="151" name="Google Shape;151;p22" descr="This image shows an up-close view of the pinhole projector and a person holding the pinhole projector." title="Pinhole Projector 4"/>
          <p:cNvPicPr preferRelativeResize="0"/>
          <p:nvPr/>
        </p:nvPicPr>
        <p:blipFill rotWithShape="1">
          <a:blip r:embed="rId3">
            <a:alphaModFix/>
          </a:blip>
          <a:srcRect/>
          <a:stretch/>
        </p:blipFill>
        <p:spPr>
          <a:xfrm>
            <a:off x="361350" y="1017725"/>
            <a:ext cx="4210650" cy="3816813"/>
          </a:xfrm>
          <a:prstGeom prst="rect">
            <a:avLst/>
          </a:prstGeom>
          <a:noFill/>
          <a:ln>
            <a:noFill/>
          </a:ln>
        </p:spPr>
      </p:pic>
      <p:pic>
        <p:nvPicPr>
          <p:cNvPr id="152" name="Google Shape;152;p22"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
        <p:nvSpPr>
          <p:cNvPr id="153" name="Google Shape;153;p22" descr="A burgundy box that says 'Youth guide page 16'" title="Youth guide page 16"/>
          <p:cNvSpPr/>
          <p:nvPr/>
        </p:nvSpPr>
        <p:spPr>
          <a:xfrm>
            <a:off x="8112158" y="144884"/>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1</a:t>
            </a:r>
            <a:r>
              <a:rPr lang="en" b="1">
                <a:solidFill>
                  <a:schemeClr val="lt1"/>
                </a:solidFill>
              </a:rPr>
              <a:t>6</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Solar Observations</a:t>
            </a:r>
            <a:endParaRPr/>
          </a:p>
        </p:txBody>
      </p:sp>
      <p:sp>
        <p:nvSpPr>
          <p:cNvPr id="159" name="Google Shape;159;p23"/>
          <p:cNvSpPr txBox="1">
            <a:spLocks noGrp="1"/>
          </p:cNvSpPr>
          <p:nvPr>
            <p:ph type="body" idx="1"/>
          </p:nvPr>
        </p:nvSpPr>
        <p:spPr>
          <a:xfrm>
            <a:off x="311700" y="1228300"/>
            <a:ext cx="4260300" cy="3679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700">
                <a:solidFill>
                  <a:schemeClr val="dk1"/>
                </a:solidFill>
                <a:latin typeface="Helvetica Neue"/>
                <a:ea typeface="Helvetica Neue"/>
                <a:cs typeface="Helvetica Neue"/>
                <a:sym typeface="Helvetica Neue"/>
              </a:rPr>
              <a:t>Use the </a:t>
            </a:r>
            <a:r>
              <a:rPr lang="en" sz="1700" b="1">
                <a:solidFill>
                  <a:srgbClr val="7F1419"/>
                </a:solidFill>
                <a:latin typeface="Helvetica Neue"/>
                <a:ea typeface="Helvetica Neue"/>
                <a:cs typeface="Helvetica Neue"/>
                <a:sym typeface="Helvetica Neue"/>
              </a:rPr>
              <a:t>solar eclipse glasses</a:t>
            </a:r>
            <a:r>
              <a:rPr lang="en" sz="1700" b="1">
                <a:solidFill>
                  <a:srgbClr val="FF9900"/>
                </a:solidFill>
                <a:latin typeface="Helvetica Neue"/>
                <a:ea typeface="Helvetica Neue"/>
                <a:cs typeface="Helvetica Neue"/>
                <a:sym typeface="Helvetica Neue"/>
              </a:rPr>
              <a:t> </a:t>
            </a:r>
            <a:r>
              <a:rPr lang="en" sz="1700">
                <a:solidFill>
                  <a:schemeClr val="dk1"/>
                </a:solidFill>
                <a:latin typeface="Helvetica Neue"/>
                <a:ea typeface="Helvetica Neue"/>
                <a:cs typeface="Helvetica Neue"/>
                <a:sym typeface="Helvetica Neue"/>
              </a:rPr>
              <a:t>and the </a:t>
            </a:r>
            <a:r>
              <a:rPr lang="en" sz="1700" b="1">
                <a:solidFill>
                  <a:srgbClr val="7F1419"/>
                </a:solidFill>
                <a:latin typeface="Helvetica Neue"/>
                <a:ea typeface="Helvetica Neue"/>
                <a:cs typeface="Helvetica Neue"/>
                <a:sym typeface="Helvetica Neue"/>
              </a:rPr>
              <a:t>pinhole projector</a:t>
            </a:r>
            <a:r>
              <a:rPr lang="en" sz="1700">
                <a:solidFill>
                  <a:schemeClr val="dk1"/>
                </a:solidFill>
                <a:latin typeface="Helvetica Neue"/>
                <a:ea typeface="Helvetica Neue"/>
                <a:cs typeface="Helvetica Neue"/>
                <a:sym typeface="Helvetica Neue"/>
              </a:rPr>
              <a:t> to make observations of the Sun.</a:t>
            </a:r>
            <a:endParaRPr sz="1700">
              <a:solidFill>
                <a:srgbClr val="FF0000"/>
              </a:solidFill>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endParaRPr>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endParaRPr sz="17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endParaRPr sz="1700">
              <a:solidFill>
                <a:srgbClr val="FF0000"/>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p:txBody>
      </p:sp>
      <p:sp>
        <p:nvSpPr>
          <p:cNvPr id="160" name="Google Shape;160;p23" descr="A burgundy box that says 'Youth guide page 17-21'" title="Youth guide page 17-21"/>
          <p:cNvSpPr/>
          <p:nvPr/>
        </p:nvSpPr>
        <p:spPr>
          <a:xfrm>
            <a:off x="8138966" y="115101"/>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17-21</a:t>
            </a:r>
            <a:endParaRPr sz="1400" b="1" i="0" u="none" strike="noStrike" cap="none">
              <a:solidFill>
                <a:schemeClr val="lt1"/>
              </a:solidFill>
              <a:latin typeface="Arial"/>
              <a:ea typeface="Arial"/>
              <a:cs typeface="Arial"/>
              <a:sym typeface="Arial"/>
            </a:endParaRPr>
          </a:p>
        </p:txBody>
      </p:sp>
      <p:pic>
        <p:nvPicPr>
          <p:cNvPr id="161" name="Google Shape;161;p23" descr="This image shows just a part of the Solar Observations Handout, with an image of the Sun in the header." title="Image of Solar Observations Handout"/>
          <p:cNvPicPr preferRelativeResize="0"/>
          <p:nvPr/>
        </p:nvPicPr>
        <p:blipFill rotWithShape="1">
          <a:blip r:embed="rId3">
            <a:alphaModFix/>
          </a:blip>
          <a:srcRect b="34997"/>
          <a:stretch/>
        </p:blipFill>
        <p:spPr>
          <a:xfrm>
            <a:off x="4714450" y="1145700"/>
            <a:ext cx="4295802" cy="2511844"/>
          </a:xfrm>
          <a:prstGeom prst="rect">
            <a:avLst/>
          </a:prstGeom>
          <a:noFill/>
          <a:ln>
            <a:noFill/>
          </a:ln>
        </p:spPr>
      </p:pic>
      <p:sp>
        <p:nvSpPr>
          <p:cNvPr id="162" name="Google Shape;162;p23"/>
          <p:cNvSpPr txBox="1"/>
          <p:nvPr/>
        </p:nvSpPr>
        <p:spPr>
          <a:xfrm>
            <a:off x="4714450" y="3657550"/>
            <a:ext cx="3608700" cy="74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700" b="1" i="0" u="none" strike="noStrike" cap="none">
                <a:solidFill>
                  <a:schemeClr val="dk1"/>
                </a:solidFill>
                <a:latin typeface="Arial"/>
                <a:ea typeface="Arial"/>
                <a:cs typeface="Arial"/>
                <a:sym typeface="Arial"/>
              </a:rPr>
              <a:t>Record your data on the Solar Observation Data Sheets</a:t>
            </a:r>
            <a:r>
              <a:rPr lang="en" sz="1700" b="1">
                <a:solidFill>
                  <a:schemeClr val="dk1"/>
                </a:solidFill>
              </a:rPr>
              <a:t>.</a:t>
            </a:r>
            <a:endParaRPr sz="1800" b="1" i="0" u="none" strike="noStrike" cap="none">
              <a:solidFill>
                <a:srgbClr val="000000"/>
              </a:solidFill>
              <a:latin typeface="Arial"/>
              <a:ea typeface="Arial"/>
              <a:cs typeface="Arial"/>
              <a:sym typeface="Arial"/>
            </a:endParaRPr>
          </a:p>
        </p:txBody>
      </p:sp>
      <p:pic>
        <p:nvPicPr>
          <p:cNvPr id="163" name="Google Shape;163;p23"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2023 &amp; 2024 Solar Eclipse Map</a:t>
            </a:r>
            <a:endParaRPr b="1">
              <a:latin typeface="Helvetica Neue"/>
              <a:ea typeface="Helvetica Neue"/>
              <a:cs typeface="Helvetica Neue"/>
              <a:sym typeface="Helvetica Neue"/>
            </a:endParaRPr>
          </a:p>
        </p:txBody>
      </p:sp>
      <p:pic>
        <p:nvPicPr>
          <p:cNvPr id="169" name="Google Shape;169;p24" descr="Image of the 2023 &amp; 2024 Eclipse Paths Across the US" title="Image of the 2023 &amp; 2024 Eclipse Paths Across the US"/>
          <p:cNvPicPr preferRelativeResize="0"/>
          <p:nvPr/>
        </p:nvPicPr>
        <p:blipFill>
          <a:blip r:embed="rId3">
            <a:alphaModFix/>
          </a:blip>
          <a:stretch>
            <a:fillRect/>
          </a:stretch>
        </p:blipFill>
        <p:spPr>
          <a:xfrm>
            <a:off x="415375" y="1085300"/>
            <a:ext cx="7229775" cy="3631700"/>
          </a:xfrm>
          <a:prstGeom prst="rect">
            <a:avLst/>
          </a:prstGeom>
          <a:noFill/>
          <a:ln>
            <a:noFill/>
          </a:ln>
        </p:spPr>
      </p:pic>
      <p:sp>
        <p:nvSpPr>
          <p:cNvPr id="170" name="Google Shape;170;p24" descr="A burgundy box that says 'Youth guide page 22'" title="Youth guide page 22"/>
          <p:cNvSpPr/>
          <p:nvPr/>
        </p:nvSpPr>
        <p:spPr>
          <a:xfrm>
            <a:off x="8112158" y="144884"/>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a:t>
            </a:r>
            <a:r>
              <a:rPr lang="en" b="1">
                <a:solidFill>
                  <a:schemeClr val="lt1"/>
                </a:solidFill>
              </a:rPr>
              <a:t>22</a:t>
            </a:r>
            <a:endParaRPr sz="1400" b="1" i="0" u="none" strike="noStrike" cap="none">
              <a:solidFill>
                <a:schemeClr val="lt1"/>
              </a:solidFill>
              <a:latin typeface="Arial"/>
              <a:ea typeface="Arial"/>
              <a:cs typeface="Arial"/>
              <a:sym typeface="Arial"/>
            </a:endParaRPr>
          </a:p>
        </p:txBody>
      </p:sp>
      <p:pic>
        <p:nvPicPr>
          <p:cNvPr id="171" name="Google Shape;171;p24"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What color is the Sun?</a:t>
            </a:r>
            <a:endParaRPr>
              <a:latin typeface="Helvetica Neue"/>
              <a:ea typeface="Helvetica Neue"/>
              <a:cs typeface="Helvetica Neue"/>
              <a:sym typeface="Helvetica Neue"/>
            </a:endParaRPr>
          </a:p>
        </p:txBody>
      </p:sp>
      <p:pic>
        <p:nvPicPr>
          <p:cNvPr id="177" name="Google Shape;177;p25" descr="Image of the handout with the sample data for investigating the color of the Sun. The handout shows multiple smaller images of the Sun." title="Image of the handout with the sample data for investigating the color of the Sun"/>
          <p:cNvPicPr preferRelativeResize="0"/>
          <p:nvPr/>
        </p:nvPicPr>
        <p:blipFill rotWithShape="1">
          <a:blip r:embed="rId3">
            <a:alphaModFix/>
          </a:blip>
          <a:srcRect/>
          <a:stretch/>
        </p:blipFill>
        <p:spPr>
          <a:xfrm>
            <a:off x="345275" y="1087000"/>
            <a:ext cx="3885774" cy="3880324"/>
          </a:xfrm>
          <a:prstGeom prst="rect">
            <a:avLst/>
          </a:prstGeom>
          <a:noFill/>
          <a:ln>
            <a:noFill/>
          </a:ln>
        </p:spPr>
      </p:pic>
      <p:sp>
        <p:nvSpPr>
          <p:cNvPr id="178" name="Google Shape;178;p25" descr="A burgundy box that says 'Youth guide page 23-24'" title="Youth guide page 23-24"/>
          <p:cNvSpPr/>
          <p:nvPr/>
        </p:nvSpPr>
        <p:spPr>
          <a:xfrm>
            <a:off x="8121393" y="95942"/>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2</a:t>
            </a:r>
            <a:r>
              <a:rPr lang="en" b="1">
                <a:solidFill>
                  <a:schemeClr val="lt1"/>
                </a:solidFill>
              </a:rPr>
              <a:t>3</a:t>
            </a:r>
            <a:r>
              <a:rPr lang="en" sz="1400" b="1" i="0" u="none" strike="noStrike" cap="none">
                <a:solidFill>
                  <a:schemeClr val="lt1"/>
                </a:solidFill>
                <a:latin typeface="Arial"/>
                <a:ea typeface="Arial"/>
                <a:cs typeface="Arial"/>
                <a:sym typeface="Arial"/>
              </a:rPr>
              <a:t>-2</a:t>
            </a:r>
            <a:r>
              <a:rPr lang="en" b="1">
                <a:solidFill>
                  <a:schemeClr val="lt1"/>
                </a:solidFill>
              </a:rPr>
              <a:t>4</a:t>
            </a:r>
            <a:endParaRPr sz="1400" b="1" i="0" u="none" strike="noStrike" cap="none">
              <a:solidFill>
                <a:schemeClr val="lt1"/>
              </a:solidFill>
              <a:latin typeface="Arial"/>
              <a:ea typeface="Arial"/>
              <a:cs typeface="Arial"/>
              <a:sym typeface="Arial"/>
            </a:endParaRPr>
          </a:p>
        </p:txBody>
      </p:sp>
      <p:sp>
        <p:nvSpPr>
          <p:cNvPr id="179" name="Google Shape;179;p25"/>
          <p:cNvSpPr txBox="1"/>
          <p:nvPr/>
        </p:nvSpPr>
        <p:spPr>
          <a:xfrm>
            <a:off x="4332375" y="978150"/>
            <a:ext cx="4217100" cy="28092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15000"/>
              </a:lnSpc>
              <a:spcBef>
                <a:spcPts val="1000"/>
              </a:spcBef>
              <a:spcAft>
                <a:spcPts val="0"/>
              </a:spcAft>
              <a:buClr>
                <a:schemeClr val="dk1"/>
              </a:buClr>
              <a:buSzPts val="1700"/>
              <a:buFont typeface="Helvetica Neue"/>
              <a:buChar char="★"/>
            </a:pPr>
            <a:r>
              <a:rPr lang="en" sz="1700" i="0" u="none" strike="noStrike" cap="none">
                <a:solidFill>
                  <a:schemeClr val="dk1"/>
                </a:solidFill>
                <a:latin typeface="Helvetica Neue"/>
                <a:ea typeface="Helvetica Neue"/>
                <a:cs typeface="Helvetica Neue"/>
                <a:sym typeface="Helvetica Neue"/>
              </a:rPr>
              <a:t>What colors are the Sun in these images?</a:t>
            </a:r>
            <a:endParaRPr sz="1700" i="0" u="none" strike="noStrike" cap="none">
              <a:solidFill>
                <a:schemeClr val="dk1"/>
              </a:solidFill>
              <a:latin typeface="Helvetica Neue"/>
              <a:ea typeface="Helvetica Neue"/>
              <a:cs typeface="Helvetica Neue"/>
              <a:sym typeface="Helvetica Neue"/>
            </a:endParaRPr>
          </a:p>
          <a:p>
            <a:pPr marL="457200" marR="0" lvl="0" indent="-336550" algn="l" rtl="0">
              <a:lnSpc>
                <a:spcPct val="115000"/>
              </a:lnSpc>
              <a:spcBef>
                <a:spcPts val="1000"/>
              </a:spcBef>
              <a:spcAft>
                <a:spcPts val="0"/>
              </a:spcAft>
              <a:buClr>
                <a:schemeClr val="dk1"/>
              </a:buClr>
              <a:buSzPts val="1700"/>
              <a:buFont typeface="Helvetica Neue"/>
              <a:buChar char="★"/>
            </a:pPr>
            <a:r>
              <a:rPr lang="en" sz="1700" i="0" u="none" strike="noStrike" cap="none">
                <a:solidFill>
                  <a:schemeClr val="dk1"/>
                </a:solidFill>
                <a:latin typeface="Helvetica Neue"/>
                <a:ea typeface="Helvetica Neue"/>
                <a:cs typeface="Helvetica Neue"/>
                <a:sym typeface="Helvetica Neue"/>
              </a:rPr>
              <a:t>Why is the Sun different colors in different images?</a:t>
            </a:r>
            <a:endParaRPr sz="1700" i="0" u="none" strike="noStrike" cap="none">
              <a:solidFill>
                <a:schemeClr val="dk1"/>
              </a:solidFill>
              <a:latin typeface="Helvetica Neue"/>
              <a:ea typeface="Helvetica Neue"/>
              <a:cs typeface="Helvetica Neue"/>
              <a:sym typeface="Helvetica Neue"/>
            </a:endParaRPr>
          </a:p>
          <a:p>
            <a:pPr marL="457200" marR="0" lvl="0" indent="-336550" algn="l" rtl="0">
              <a:lnSpc>
                <a:spcPct val="115000"/>
              </a:lnSpc>
              <a:spcBef>
                <a:spcPts val="1000"/>
              </a:spcBef>
              <a:spcAft>
                <a:spcPts val="0"/>
              </a:spcAft>
              <a:buClr>
                <a:schemeClr val="dk1"/>
              </a:buClr>
              <a:buSzPts val="1700"/>
              <a:buFont typeface="Helvetica Neue"/>
              <a:buChar char="★"/>
            </a:pPr>
            <a:r>
              <a:rPr lang="en" sz="1700" i="0" u="none" strike="noStrike" cap="none">
                <a:solidFill>
                  <a:schemeClr val="dk1"/>
                </a:solidFill>
                <a:latin typeface="Helvetica Neue"/>
                <a:ea typeface="Helvetica Neue"/>
                <a:cs typeface="Helvetica Neue"/>
                <a:sym typeface="Helvetica Neue"/>
              </a:rPr>
              <a:t>What color do you think the Sun is based on both your observations of the Sun outside and of these images? What is your reasoning?</a:t>
            </a:r>
            <a:endParaRPr sz="2400" i="0" u="none" strike="noStrike" cap="none">
              <a:solidFill>
                <a:srgbClr val="000000"/>
              </a:solidFill>
              <a:latin typeface="Helvetica Neue"/>
              <a:ea typeface="Helvetica Neue"/>
              <a:cs typeface="Helvetica Neue"/>
              <a:sym typeface="Helvetica Neue"/>
            </a:endParaRPr>
          </a:p>
        </p:txBody>
      </p:sp>
      <p:pic>
        <p:nvPicPr>
          <p:cNvPr id="180" name="Google Shape;180;p25"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descr="A burgundy box that says 'Youth guide page 25'" title="Youth guide page 25"/>
          <p:cNvSpPr/>
          <p:nvPr/>
        </p:nvSpPr>
        <p:spPr>
          <a:xfrm>
            <a:off x="8148883" y="103642"/>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2</a:t>
            </a:r>
            <a:r>
              <a:rPr lang="en" b="1">
                <a:solidFill>
                  <a:schemeClr val="lt1"/>
                </a:solidFill>
              </a:rPr>
              <a:t>5</a:t>
            </a:r>
            <a:endParaRPr sz="1400" b="1" i="0" u="none" strike="noStrike" cap="none">
              <a:solidFill>
                <a:schemeClr val="lt1"/>
              </a:solidFill>
              <a:latin typeface="Arial"/>
              <a:ea typeface="Arial"/>
              <a:cs typeface="Arial"/>
              <a:sym typeface="Arial"/>
            </a:endParaRPr>
          </a:p>
        </p:txBody>
      </p:sp>
      <p:pic>
        <p:nvPicPr>
          <p:cNvPr id="186" name="Google Shape;186;p26" descr="This image shows the EM Spectrum Handout. The diagram includes the wavelength, the frequency, and items that are relative in size to the waves of light." title="EM Spectrum Handout."/>
          <p:cNvPicPr preferRelativeResize="0"/>
          <p:nvPr/>
        </p:nvPicPr>
        <p:blipFill rotWithShape="1">
          <a:blip r:embed="rId3">
            <a:alphaModFix/>
          </a:blip>
          <a:srcRect l="9287" r="15087"/>
          <a:stretch/>
        </p:blipFill>
        <p:spPr>
          <a:xfrm rot="5400000">
            <a:off x="1840937" y="-395586"/>
            <a:ext cx="3348101" cy="6406573"/>
          </a:xfrm>
          <a:prstGeom prst="rect">
            <a:avLst/>
          </a:prstGeom>
          <a:noFill/>
          <a:ln>
            <a:noFill/>
          </a:ln>
        </p:spPr>
      </p:pic>
      <p:sp>
        <p:nvSpPr>
          <p:cNvPr id="187" name="Google Shape;187;p26"/>
          <p:cNvSpPr txBox="1">
            <a:spLocks noGrp="1"/>
          </p:cNvSpPr>
          <p:nvPr>
            <p:ph type="title"/>
          </p:nvPr>
        </p:nvSpPr>
        <p:spPr>
          <a:xfrm>
            <a:off x="311700" y="103650"/>
            <a:ext cx="68715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42307"/>
              <a:buFont typeface="Arial"/>
              <a:buNone/>
            </a:pPr>
            <a:r>
              <a:rPr lang="en" sz="2600" b="1">
                <a:latin typeface="Helvetica Neue"/>
                <a:ea typeface="Helvetica Neue"/>
                <a:cs typeface="Helvetica Neue"/>
                <a:sym typeface="Helvetica Neue"/>
              </a:rPr>
              <a:t>The Sun emits</a:t>
            </a:r>
            <a:r>
              <a:rPr lang="en" b="1">
                <a:latin typeface="Helvetica Neue"/>
                <a:ea typeface="Helvetica Neue"/>
                <a:cs typeface="Helvetica Neue"/>
                <a:sym typeface="Helvetica Neue"/>
              </a:rPr>
              <a:t> </a:t>
            </a:r>
            <a:r>
              <a:rPr lang="en" sz="2600" b="1">
                <a:highlight>
                  <a:srgbClr val="FFFFFF"/>
                </a:highlight>
                <a:latin typeface="Helvetica Neue"/>
                <a:ea typeface="Helvetica Neue"/>
                <a:cs typeface="Helvetica Neue"/>
                <a:sym typeface="Helvetica Neue"/>
              </a:rPr>
              <a:t>radiation across ALL of the EM spectrum, you could say the Sun is all colors!</a:t>
            </a:r>
            <a:endParaRPr sz="2600" b="1">
              <a:latin typeface="Helvetica Neue"/>
              <a:ea typeface="Helvetica Neue"/>
              <a:cs typeface="Helvetica Neue"/>
              <a:sym typeface="Helvetica Neue"/>
            </a:endParaRPr>
          </a:p>
        </p:txBody>
      </p:sp>
      <p:sp>
        <p:nvSpPr>
          <p:cNvPr id="188" name="Google Shape;188;p26"/>
          <p:cNvSpPr txBox="1"/>
          <p:nvPr/>
        </p:nvSpPr>
        <p:spPr>
          <a:xfrm>
            <a:off x="1107700" y="4679625"/>
            <a:ext cx="2391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900">
                <a:solidFill>
                  <a:schemeClr val="dk1"/>
                </a:solidFill>
                <a:latin typeface="Helvetica Neue"/>
                <a:ea typeface="Helvetica Neue"/>
                <a:cs typeface="Helvetica Neue"/>
                <a:sym typeface="Helvetica Neue"/>
              </a:rPr>
              <a:t>Credit: NASA / Afterschool Universe</a:t>
            </a:r>
            <a:endParaRPr>
              <a:latin typeface="Helvetica Neue"/>
              <a:ea typeface="Helvetica Neue"/>
              <a:cs typeface="Helvetica Neue"/>
              <a:sym typeface="Helvetica Neue"/>
            </a:endParaRPr>
          </a:p>
        </p:txBody>
      </p:sp>
      <p:pic>
        <p:nvPicPr>
          <p:cNvPr id="189" name="Google Shape;189;p26"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311700" y="3353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42307"/>
              <a:buFont typeface="Arial"/>
              <a:buNone/>
            </a:pPr>
            <a:r>
              <a:rPr lang="en" sz="2600" b="1">
                <a:latin typeface="Helvetica Neue"/>
                <a:ea typeface="Helvetica Neue"/>
                <a:cs typeface="Helvetica Neue"/>
                <a:sym typeface="Helvetica Neue"/>
              </a:rPr>
              <a:t>Hubble Space Telescope</a:t>
            </a:r>
            <a:endParaRPr>
              <a:latin typeface="Helvetica Neue"/>
              <a:ea typeface="Helvetica Neue"/>
              <a:cs typeface="Helvetica Neue"/>
              <a:sym typeface="Helvetica Neue"/>
            </a:endParaRPr>
          </a:p>
        </p:txBody>
      </p:sp>
      <p:sp>
        <p:nvSpPr>
          <p:cNvPr id="195" name="Google Shape;195;p27"/>
          <p:cNvSpPr txBox="1">
            <a:spLocks noGrp="1"/>
          </p:cNvSpPr>
          <p:nvPr>
            <p:ph type="body" idx="1"/>
          </p:nvPr>
        </p:nvSpPr>
        <p:spPr>
          <a:xfrm>
            <a:off x="311700" y="739950"/>
            <a:ext cx="3612900" cy="600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300" u="sng">
                <a:solidFill>
                  <a:schemeClr val="hlink"/>
                </a:solidFill>
                <a:highlight>
                  <a:srgbClr val="FFFFFF"/>
                </a:highlight>
                <a:latin typeface="Helvetica Neue"/>
                <a:ea typeface="Helvetica Neue"/>
                <a:cs typeface="Helvetica Neue"/>
                <a:sym typeface="Helvetica Neue"/>
                <a:hlinkClick r:id="rId3"/>
              </a:rPr>
              <a:t>Hubble Space Telescope Mission Homepage</a:t>
            </a:r>
            <a:endParaRPr sz="2000">
              <a:latin typeface="Helvetica Neue"/>
              <a:ea typeface="Helvetica Neue"/>
              <a:cs typeface="Helvetica Neue"/>
              <a:sym typeface="Helvetica Neue"/>
            </a:endParaRPr>
          </a:p>
        </p:txBody>
      </p:sp>
      <p:pic>
        <p:nvPicPr>
          <p:cNvPr id="196" name="Google Shape;196;p27" descr="Image of multiple distant Galaxies, taken by the Hubble Space Telescopes. The galaxies are different shapes and colors." title="Image of multiple distant Galaxies"/>
          <p:cNvPicPr preferRelativeResize="0"/>
          <p:nvPr/>
        </p:nvPicPr>
        <p:blipFill rotWithShape="1">
          <a:blip r:embed="rId4">
            <a:alphaModFix/>
          </a:blip>
          <a:srcRect/>
          <a:stretch/>
        </p:blipFill>
        <p:spPr>
          <a:xfrm>
            <a:off x="3482849" y="1339949"/>
            <a:ext cx="4287915" cy="3198676"/>
          </a:xfrm>
          <a:prstGeom prst="rect">
            <a:avLst/>
          </a:prstGeom>
          <a:noFill/>
          <a:ln>
            <a:noFill/>
          </a:ln>
        </p:spPr>
      </p:pic>
      <p:sp>
        <p:nvSpPr>
          <p:cNvPr id="197" name="Google Shape;197;p27"/>
          <p:cNvSpPr txBox="1"/>
          <p:nvPr/>
        </p:nvSpPr>
        <p:spPr>
          <a:xfrm>
            <a:off x="3383788" y="4502225"/>
            <a:ext cx="4322100" cy="3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50"/>
              <a:buFont typeface="Arial"/>
              <a:buNone/>
            </a:pPr>
            <a:r>
              <a:rPr lang="en" sz="850" u="none" strike="noStrike" cap="none">
                <a:solidFill>
                  <a:schemeClr val="dk1"/>
                </a:solidFill>
                <a:latin typeface="Helvetica Neue"/>
                <a:ea typeface="Helvetica Neue"/>
                <a:cs typeface="Helvetica Neue"/>
                <a:sym typeface="Helvetica Neue"/>
              </a:rPr>
              <a:t>Image Credit: NASA, ESA, STScI; Image Processing: Alyssa Pagan (STScI)</a:t>
            </a:r>
            <a:endParaRPr sz="1200" u="none" strike="noStrike" cap="none">
              <a:solidFill>
                <a:srgbClr val="000000"/>
              </a:solidFill>
              <a:latin typeface="Helvetica Neue"/>
              <a:ea typeface="Helvetica Neue"/>
              <a:cs typeface="Helvetica Neue"/>
              <a:sym typeface="Helvetica Neue"/>
            </a:endParaRPr>
          </a:p>
        </p:txBody>
      </p:sp>
      <p:pic>
        <p:nvPicPr>
          <p:cNvPr id="198" name="Google Shape;198;p27" descr="Image of the Hubble Space Telescope orbiting above Earth, in space." title="Image of the Hubble Space Telescope"/>
          <p:cNvPicPr preferRelativeResize="0"/>
          <p:nvPr/>
        </p:nvPicPr>
        <p:blipFill rotWithShape="1">
          <a:blip r:embed="rId5">
            <a:alphaModFix/>
          </a:blip>
          <a:srcRect/>
          <a:stretch/>
        </p:blipFill>
        <p:spPr>
          <a:xfrm>
            <a:off x="499575" y="1994947"/>
            <a:ext cx="2559676" cy="2659100"/>
          </a:xfrm>
          <a:prstGeom prst="rect">
            <a:avLst/>
          </a:prstGeom>
          <a:noFill/>
          <a:ln>
            <a:noFill/>
          </a:ln>
        </p:spPr>
      </p:pic>
      <p:sp>
        <p:nvSpPr>
          <p:cNvPr id="199" name="Google Shape;199;p27"/>
          <p:cNvSpPr txBox="1"/>
          <p:nvPr/>
        </p:nvSpPr>
        <p:spPr>
          <a:xfrm>
            <a:off x="446475" y="4617650"/>
            <a:ext cx="2777400" cy="3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50"/>
              <a:buFont typeface="Arial"/>
              <a:buNone/>
            </a:pPr>
            <a:r>
              <a:rPr lang="en" sz="850" u="none" strike="noStrike" cap="none">
                <a:solidFill>
                  <a:schemeClr val="dk1"/>
                </a:solidFill>
                <a:latin typeface="Helvetica Neue"/>
                <a:ea typeface="Helvetica Neue"/>
                <a:cs typeface="Helvetica Neue"/>
                <a:sym typeface="Helvetica Neue"/>
              </a:rPr>
              <a:t>Image Credit: NASA, ESA</a:t>
            </a:r>
            <a:endParaRPr sz="1200" u="none" strike="noStrike" cap="none">
              <a:solidFill>
                <a:srgbClr val="000000"/>
              </a:solidFill>
              <a:latin typeface="Helvetica Neue"/>
              <a:ea typeface="Helvetica Neue"/>
              <a:cs typeface="Helvetica Neue"/>
              <a:sym typeface="Helvetica Neue"/>
            </a:endParaRPr>
          </a:p>
        </p:txBody>
      </p:sp>
      <p:sp>
        <p:nvSpPr>
          <p:cNvPr id="200" name="Google Shape;200;p27"/>
          <p:cNvSpPr txBox="1">
            <a:spLocks noGrp="1"/>
          </p:cNvSpPr>
          <p:nvPr>
            <p:ph type="body" idx="1"/>
          </p:nvPr>
        </p:nvSpPr>
        <p:spPr>
          <a:xfrm>
            <a:off x="400975" y="1413200"/>
            <a:ext cx="3073500" cy="508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2000" b="1">
                <a:solidFill>
                  <a:srgbClr val="7F1419"/>
                </a:solidFill>
                <a:latin typeface="Helvetica Neue"/>
                <a:ea typeface="Helvetica Neue"/>
                <a:cs typeface="Helvetica Neue"/>
                <a:sym typeface="Helvetica Neue"/>
              </a:rPr>
              <a:t>Primary: Visible Light</a:t>
            </a:r>
            <a:endParaRPr sz="2000" b="1">
              <a:solidFill>
                <a:srgbClr val="7F1419"/>
              </a:solidFill>
              <a:latin typeface="Helvetica Neue"/>
              <a:ea typeface="Helvetica Neue"/>
              <a:cs typeface="Helvetica Neue"/>
              <a:sym typeface="Helvetica Neue"/>
            </a:endParaRPr>
          </a:p>
        </p:txBody>
      </p:sp>
      <p:pic>
        <p:nvPicPr>
          <p:cNvPr id="201" name="Google Shape;201;p27" descr="The NASA Heliophysics Education Activation Team Logo consists of dark red lettering on a yellow background with a rising radiating Sun." title="The NASA Heliophysics Education Activation Team Logo"/>
          <p:cNvPicPr preferRelativeResize="0"/>
          <p:nvPr/>
        </p:nvPicPr>
        <p:blipFill>
          <a:blip r:embed="rId6">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Visible vs. Infrared Light: Hubble</a:t>
            </a:r>
            <a:endParaRPr>
              <a:latin typeface="Helvetica Neue"/>
              <a:ea typeface="Helvetica Neue"/>
              <a:cs typeface="Helvetica Neue"/>
              <a:sym typeface="Helvetica Neue"/>
            </a:endParaRPr>
          </a:p>
        </p:txBody>
      </p:sp>
      <p:sp>
        <p:nvSpPr>
          <p:cNvPr id="207" name="Google Shape;207;p28"/>
          <p:cNvSpPr txBox="1">
            <a:spLocks noGrp="1"/>
          </p:cNvSpPr>
          <p:nvPr>
            <p:ph type="body" idx="1"/>
          </p:nvPr>
        </p:nvSpPr>
        <p:spPr>
          <a:xfrm>
            <a:off x="5038200" y="1200175"/>
            <a:ext cx="3801000" cy="2423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2000">
                <a:solidFill>
                  <a:schemeClr val="dk1"/>
                </a:solidFill>
                <a:latin typeface="Helvetica Neue"/>
                <a:ea typeface="Helvetica Neue"/>
                <a:cs typeface="Helvetica Neue"/>
                <a:sym typeface="Helvetica Neue"/>
              </a:rPr>
              <a:t>Different light gives scientists different information.</a:t>
            </a:r>
            <a:endParaRPr sz="20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SzPts val="1800"/>
              <a:buNone/>
            </a:pPr>
            <a:endParaRPr sz="20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Record your observations.</a:t>
            </a:r>
            <a:endParaRPr sz="2000">
              <a:solidFill>
                <a:schemeClr val="dk1"/>
              </a:solidFill>
              <a:latin typeface="Helvetica Neue"/>
              <a:ea typeface="Helvetica Neue"/>
              <a:cs typeface="Helvetica Neue"/>
              <a:sym typeface="Helvetica Neue"/>
            </a:endParaRPr>
          </a:p>
        </p:txBody>
      </p:sp>
      <p:pic>
        <p:nvPicPr>
          <p:cNvPr id="208" name="Google Shape;208;p28" descr="This image shows the light analysis tool on the Hubble Space Telescope webpage. The image is of the a nebula in visible and infrared light." title="Image of the Hubble Webpage"/>
          <p:cNvPicPr preferRelativeResize="0"/>
          <p:nvPr/>
        </p:nvPicPr>
        <p:blipFill rotWithShape="1">
          <a:blip r:embed="rId3">
            <a:alphaModFix/>
          </a:blip>
          <a:srcRect/>
          <a:stretch/>
        </p:blipFill>
        <p:spPr>
          <a:xfrm>
            <a:off x="311700" y="1200175"/>
            <a:ext cx="4726501" cy="2863960"/>
          </a:xfrm>
          <a:prstGeom prst="rect">
            <a:avLst/>
          </a:prstGeom>
          <a:noFill/>
          <a:ln>
            <a:noFill/>
          </a:ln>
        </p:spPr>
      </p:pic>
      <p:sp>
        <p:nvSpPr>
          <p:cNvPr id="209" name="Google Shape;209;p28"/>
          <p:cNvSpPr txBox="1"/>
          <p:nvPr/>
        </p:nvSpPr>
        <p:spPr>
          <a:xfrm>
            <a:off x="2309250" y="4064125"/>
            <a:ext cx="7314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Helvetica Neue"/>
                <a:ea typeface="Helvetica Neue"/>
                <a:cs typeface="Helvetica Neue"/>
                <a:sym typeface="Helvetica Neue"/>
              </a:rPr>
              <a:t>Slide</a:t>
            </a:r>
            <a:endParaRPr sz="1400" b="1" i="0" u="none" strike="noStrike" cap="none">
              <a:solidFill>
                <a:srgbClr val="000000"/>
              </a:solidFill>
              <a:latin typeface="Helvetica Neue"/>
              <a:ea typeface="Helvetica Neue"/>
              <a:cs typeface="Helvetica Neue"/>
              <a:sym typeface="Helvetica Neue"/>
            </a:endParaRPr>
          </a:p>
        </p:txBody>
      </p:sp>
      <p:sp>
        <p:nvSpPr>
          <p:cNvPr id="210" name="Google Shape;210;p28"/>
          <p:cNvSpPr/>
          <p:nvPr/>
        </p:nvSpPr>
        <p:spPr>
          <a:xfrm>
            <a:off x="2431050" y="3388200"/>
            <a:ext cx="487800" cy="462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1" name="Google Shape;211;p28"/>
          <p:cNvCxnSpPr>
            <a:stCxn id="209" idx="1"/>
          </p:cNvCxnSpPr>
          <p:nvPr/>
        </p:nvCxnSpPr>
        <p:spPr>
          <a:xfrm rot="10800000">
            <a:off x="378750" y="4244425"/>
            <a:ext cx="1930500" cy="19800"/>
          </a:xfrm>
          <a:prstGeom prst="straightConnector1">
            <a:avLst/>
          </a:prstGeom>
          <a:noFill/>
          <a:ln w="19050" cap="flat" cmpd="sng">
            <a:solidFill>
              <a:srgbClr val="FF0000"/>
            </a:solidFill>
            <a:prstDash val="solid"/>
            <a:round/>
            <a:headEnd type="none" w="sm" len="sm"/>
            <a:tailEnd type="triangle" w="med" len="med"/>
          </a:ln>
        </p:spPr>
      </p:cxnSp>
      <p:cxnSp>
        <p:nvCxnSpPr>
          <p:cNvPr id="212" name="Google Shape;212;p28"/>
          <p:cNvCxnSpPr/>
          <p:nvPr/>
        </p:nvCxnSpPr>
        <p:spPr>
          <a:xfrm rot="10800000" flipH="1">
            <a:off x="3040650" y="4256725"/>
            <a:ext cx="1971000" cy="7500"/>
          </a:xfrm>
          <a:prstGeom prst="straightConnector1">
            <a:avLst/>
          </a:prstGeom>
          <a:noFill/>
          <a:ln w="19050" cap="flat" cmpd="sng">
            <a:solidFill>
              <a:srgbClr val="FF0000"/>
            </a:solidFill>
            <a:prstDash val="solid"/>
            <a:round/>
            <a:headEnd type="none" w="sm" len="sm"/>
            <a:tailEnd type="triangle" w="med" len="med"/>
          </a:ln>
        </p:spPr>
      </p:cxnSp>
      <p:sp>
        <p:nvSpPr>
          <p:cNvPr id="213" name="Google Shape;213;p28"/>
          <p:cNvSpPr txBox="1"/>
          <p:nvPr/>
        </p:nvSpPr>
        <p:spPr>
          <a:xfrm>
            <a:off x="1063975" y="753775"/>
            <a:ext cx="9084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7F1419"/>
                </a:solidFill>
                <a:latin typeface="Helvetica Neue"/>
                <a:ea typeface="Helvetica Neue"/>
                <a:cs typeface="Helvetica Neue"/>
                <a:sym typeface="Helvetica Neue"/>
              </a:rPr>
              <a:t>Visible</a:t>
            </a:r>
            <a:endParaRPr sz="1700" b="1" i="0" u="none" strike="noStrike" cap="none">
              <a:solidFill>
                <a:srgbClr val="7F1419"/>
              </a:solidFill>
              <a:latin typeface="Helvetica Neue"/>
              <a:ea typeface="Helvetica Neue"/>
              <a:cs typeface="Helvetica Neue"/>
              <a:sym typeface="Helvetica Neue"/>
            </a:endParaRPr>
          </a:p>
        </p:txBody>
      </p:sp>
      <p:sp>
        <p:nvSpPr>
          <p:cNvPr id="214" name="Google Shape;214;p28"/>
          <p:cNvSpPr txBox="1"/>
          <p:nvPr/>
        </p:nvSpPr>
        <p:spPr>
          <a:xfrm>
            <a:off x="3278600" y="753775"/>
            <a:ext cx="10743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7F1419"/>
                </a:solidFill>
                <a:latin typeface="Helvetica Neue"/>
                <a:ea typeface="Helvetica Neue"/>
                <a:cs typeface="Helvetica Neue"/>
                <a:sym typeface="Helvetica Neue"/>
              </a:rPr>
              <a:t>Infrared</a:t>
            </a:r>
            <a:endParaRPr sz="1700" b="1" i="0" u="none" strike="noStrike" cap="none">
              <a:solidFill>
                <a:srgbClr val="7F1419"/>
              </a:solidFill>
              <a:latin typeface="Helvetica Neue"/>
              <a:ea typeface="Helvetica Neue"/>
              <a:cs typeface="Helvetica Neue"/>
              <a:sym typeface="Helvetica Neue"/>
            </a:endParaRPr>
          </a:p>
        </p:txBody>
      </p:sp>
      <p:sp>
        <p:nvSpPr>
          <p:cNvPr id="215" name="Google Shape;215;p28"/>
          <p:cNvSpPr txBox="1"/>
          <p:nvPr/>
        </p:nvSpPr>
        <p:spPr>
          <a:xfrm>
            <a:off x="311700" y="4431638"/>
            <a:ext cx="4726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500" i="0" u="sng" strike="noStrike" cap="none">
                <a:solidFill>
                  <a:schemeClr val="hlink"/>
                </a:solidFill>
                <a:latin typeface="Helvetica Neue"/>
                <a:ea typeface="Helvetica Neue"/>
                <a:cs typeface="Helvetica Neue"/>
                <a:sym typeface="Helvetica Neue"/>
                <a:hlinkClick r:id="rId4"/>
              </a:rPr>
              <a:t>Explore Light with NASA's Hubble Space Telescope</a:t>
            </a:r>
            <a:endParaRPr sz="1400" i="0" u="none" strike="noStrike" cap="none">
              <a:solidFill>
                <a:srgbClr val="000000"/>
              </a:solidFill>
              <a:latin typeface="Helvetica Neue"/>
              <a:ea typeface="Helvetica Neue"/>
              <a:cs typeface="Helvetica Neue"/>
              <a:sym typeface="Helvetica Neue"/>
            </a:endParaRPr>
          </a:p>
        </p:txBody>
      </p:sp>
      <p:sp>
        <p:nvSpPr>
          <p:cNvPr id="216" name="Google Shape;216;p28"/>
          <p:cNvSpPr txBox="1"/>
          <p:nvPr/>
        </p:nvSpPr>
        <p:spPr>
          <a:xfrm>
            <a:off x="311700" y="4827900"/>
            <a:ext cx="4830600" cy="3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850">
                <a:solidFill>
                  <a:srgbClr val="333333"/>
                </a:solidFill>
                <a:highlight>
                  <a:srgbClr val="FFFFFF"/>
                </a:highlight>
                <a:latin typeface="Helvetica Neue"/>
                <a:ea typeface="Helvetica Neue"/>
                <a:cs typeface="Helvetica Neue"/>
                <a:sym typeface="Helvetica Neue"/>
              </a:rPr>
              <a:t>Credits: NASA, ESA, and M. Livio and the Hubble 20th Anniversary Team (STScI)</a:t>
            </a:r>
            <a:endParaRPr>
              <a:latin typeface="Helvetica Neue"/>
              <a:ea typeface="Helvetica Neue"/>
              <a:cs typeface="Helvetica Neue"/>
              <a:sym typeface="Helvetica Neue"/>
            </a:endParaRPr>
          </a:p>
        </p:txBody>
      </p:sp>
      <p:pic>
        <p:nvPicPr>
          <p:cNvPr id="217" name="Google Shape;217;p28" descr="The NASA Heliophysics Education Activation Team Logo consists of dark red lettering on a yellow background with a rising radiating Sun." title="The NASA Heliophysics Education Activation Team Logo"/>
          <p:cNvPicPr preferRelativeResize="0"/>
          <p:nvPr/>
        </p:nvPicPr>
        <p:blipFill>
          <a:blip r:embed="rId5">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9"/>
          <p:cNvSpPr txBox="1">
            <a:spLocks noGrp="1"/>
          </p:cNvSpPr>
          <p:nvPr>
            <p:ph type="title"/>
          </p:nvPr>
        </p:nvSpPr>
        <p:spPr>
          <a:xfrm>
            <a:off x="311700" y="445025"/>
            <a:ext cx="4360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UV Light Investigation</a:t>
            </a:r>
            <a:endParaRPr>
              <a:latin typeface="Helvetica Neue"/>
              <a:ea typeface="Helvetica Neue"/>
              <a:cs typeface="Helvetica Neue"/>
              <a:sym typeface="Helvetica Neue"/>
            </a:endParaRPr>
          </a:p>
        </p:txBody>
      </p:sp>
      <p:sp>
        <p:nvSpPr>
          <p:cNvPr id="223" name="Google Shape;223;p29"/>
          <p:cNvSpPr txBox="1">
            <a:spLocks noGrp="1"/>
          </p:cNvSpPr>
          <p:nvPr>
            <p:ph type="body" idx="1"/>
          </p:nvPr>
        </p:nvSpPr>
        <p:spPr>
          <a:xfrm>
            <a:off x="4182075" y="1423150"/>
            <a:ext cx="4719000" cy="1780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Use the UV beads to experiment with UV light inside and outside, if possible.</a:t>
            </a:r>
            <a:endParaRPr>
              <a:solidFill>
                <a:schemeClr val="dk1"/>
              </a:solidFill>
              <a:latin typeface="Helvetica Neue"/>
              <a:ea typeface="Helvetica Neue"/>
              <a:cs typeface="Helvetica Neue"/>
              <a:sym typeface="Helvetica Neue"/>
            </a:endParaRPr>
          </a:p>
          <a:p>
            <a:pPr marL="457200" lvl="0" indent="-342900" algn="l" rtl="0">
              <a:lnSpc>
                <a:spcPct val="115000"/>
              </a:lnSpc>
              <a:spcBef>
                <a:spcPts val="0"/>
              </a:spcBef>
              <a:spcAft>
                <a:spcPts val="0"/>
              </a:spcAft>
              <a:buClr>
                <a:schemeClr val="dk1"/>
              </a:buClr>
              <a:buSzPts val="1800"/>
              <a:buFont typeface="Helvetica Neue"/>
              <a:buChar char="★"/>
            </a:pPr>
            <a:r>
              <a:rPr lang="en">
                <a:solidFill>
                  <a:schemeClr val="dk1"/>
                </a:solidFill>
                <a:latin typeface="Helvetica Neue"/>
                <a:ea typeface="Helvetica Neue"/>
                <a:cs typeface="Helvetica Neue"/>
                <a:sym typeface="Helvetica Neue"/>
              </a:rPr>
              <a:t>Experiment with the invisible-ink pen, too, which has the same UV-reactive properties as the beads. </a:t>
            </a:r>
            <a:endParaRPr sz="1900">
              <a:solidFill>
                <a:schemeClr val="dk1"/>
              </a:solidFill>
              <a:latin typeface="Helvetica Neue"/>
              <a:ea typeface="Helvetica Neue"/>
              <a:cs typeface="Helvetica Neue"/>
              <a:sym typeface="Helvetica Neue"/>
            </a:endParaRPr>
          </a:p>
        </p:txBody>
      </p:sp>
      <p:pic>
        <p:nvPicPr>
          <p:cNvPr id="224" name="Google Shape;224;p29" descr="This image of the UV Bead Investigation Handout shows just part of the data table. " title="Image of the UV Bead Investigation Handout"/>
          <p:cNvPicPr preferRelativeResize="0"/>
          <p:nvPr/>
        </p:nvPicPr>
        <p:blipFill rotWithShape="1">
          <a:blip r:embed="rId3">
            <a:alphaModFix/>
          </a:blip>
          <a:srcRect b="30241"/>
          <a:stretch/>
        </p:blipFill>
        <p:spPr>
          <a:xfrm>
            <a:off x="395924" y="1079150"/>
            <a:ext cx="3430751" cy="2006074"/>
          </a:xfrm>
          <a:prstGeom prst="rect">
            <a:avLst/>
          </a:prstGeom>
          <a:noFill/>
          <a:ln>
            <a:noFill/>
          </a:ln>
        </p:spPr>
      </p:pic>
      <p:sp>
        <p:nvSpPr>
          <p:cNvPr id="225" name="Google Shape;225;p29" descr="A burgundy box that says 'Youth guide page 26'" title="Youth guide page 26"/>
          <p:cNvSpPr/>
          <p:nvPr/>
        </p:nvSpPr>
        <p:spPr>
          <a:xfrm>
            <a:off x="8129113" y="85744"/>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2</a:t>
            </a:r>
            <a:r>
              <a:rPr lang="en" b="1">
                <a:solidFill>
                  <a:schemeClr val="lt1"/>
                </a:solidFill>
              </a:rPr>
              <a:t>6</a:t>
            </a:r>
            <a:endParaRPr sz="1400" b="1" i="0" u="none" strike="noStrike" cap="none">
              <a:solidFill>
                <a:schemeClr val="lt1"/>
              </a:solidFill>
              <a:latin typeface="Arial"/>
              <a:ea typeface="Arial"/>
              <a:cs typeface="Arial"/>
              <a:sym typeface="Arial"/>
            </a:endParaRPr>
          </a:p>
        </p:txBody>
      </p:sp>
      <p:sp>
        <p:nvSpPr>
          <p:cNvPr id="226" name="Google Shape;226;p29"/>
          <p:cNvSpPr txBox="1"/>
          <p:nvPr/>
        </p:nvSpPr>
        <p:spPr>
          <a:xfrm>
            <a:off x="462063" y="3203350"/>
            <a:ext cx="3720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i="0" u="none" strike="noStrike" cap="none">
                <a:solidFill>
                  <a:schemeClr val="dk1"/>
                </a:solidFill>
                <a:latin typeface="Helvetica Neue"/>
                <a:ea typeface="Helvetica Neue"/>
                <a:cs typeface="Helvetica Neue"/>
                <a:sym typeface="Helvetica Neue"/>
              </a:rPr>
              <a:t>Record your observations on the data sheet. </a:t>
            </a:r>
            <a:endParaRPr sz="1400" i="0" u="none" strike="noStrike" cap="none">
              <a:solidFill>
                <a:srgbClr val="000000"/>
              </a:solidFill>
              <a:latin typeface="Helvetica Neue"/>
              <a:ea typeface="Helvetica Neue"/>
              <a:cs typeface="Helvetica Neue"/>
              <a:sym typeface="Helvetica Neue"/>
            </a:endParaRPr>
          </a:p>
        </p:txBody>
      </p:sp>
      <p:pic>
        <p:nvPicPr>
          <p:cNvPr id="227" name="Google Shape;227;p29"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UV Bead/EM Spectrum Bookmark (optional)</a:t>
            </a:r>
            <a:endParaRPr>
              <a:latin typeface="Helvetica Neue"/>
              <a:ea typeface="Helvetica Neue"/>
              <a:cs typeface="Helvetica Neue"/>
              <a:sym typeface="Helvetica Neue"/>
            </a:endParaRPr>
          </a:p>
        </p:txBody>
      </p:sp>
      <p:pic>
        <p:nvPicPr>
          <p:cNvPr id="233" name="Google Shape;233;p30" descr="This image of the UV Bookmark shows the front and the back of the bookmark, which includes the EM spectrum and graphics of the Sun." title="UV Bookmark"/>
          <p:cNvPicPr preferRelativeResize="0"/>
          <p:nvPr/>
        </p:nvPicPr>
        <p:blipFill rotWithShape="1">
          <a:blip r:embed="rId3">
            <a:alphaModFix/>
          </a:blip>
          <a:srcRect/>
          <a:stretch/>
        </p:blipFill>
        <p:spPr>
          <a:xfrm rot="5400000">
            <a:off x="2045789" y="-403538"/>
            <a:ext cx="3469749" cy="6725824"/>
          </a:xfrm>
          <a:prstGeom prst="rect">
            <a:avLst/>
          </a:prstGeom>
          <a:noFill/>
          <a:ln>
            <a:noFill/>
          </a:ln>
        </p:spPr>
      </p:pic>
      <p:sp>
        <p:nvSpPr>
          <p:cNvPr id="234" name="Google Shape;234;p30"/>
          <p:cNvSpPr/>
          <p:nvPr/>
        </p:nvSpPr>
        <p:spPr>
          <a:xfrm>
            <a:off x="8129113" y="85744"/>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2</a:t>
            </a:r>
            <a:r>
              <a:rPr lang="en" b="1">
                <a:solidFill>
                  <a:schemeClr val="lt1"/>
                </a:solidFill>
              </a:rPr>
              <a:t>7</a:t>
            </a:r>
            <a:endParaRPr sz="1400" b="1" i="0" u="none" strike="noStrike" cap="none">
              <a:solidFill>
                <a:schemeClr val="lt1"/>
              </a:solidFill>
              <a:latin typeface="Arial"/>
              <a:ea typeface="Arial"/>
              <a:cs typeface="Arial"/>
              <a:sym typeface="Arial"/>
            </a:endParaRPr>
          </a:p>
        </p:txBody>
      </p:sp>
      <p:pic>
        <p:nvPicPr>
          <p:cNvPr id="235" name="Google Shape;235;p30"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What is a coronagraph?</a:t>
            </a:r>
            <a:endParaRPr>
              <a:latin typeface="Helvetica Neue"/>
              <a:ea typeface="Helvetica Neue"/>
              <a:cs typeface="Helvetica Neue"/>
              <a:sym typeface="Helvetica Neue"/>
            </a:endParaRPr>
          </a:p>
        </p:txBody>
      </p:sp>
      <p:sp>
        <p:nvSpPr>
          <p:cNvPr id="241" name="Google Shape;241;p31"/>
          <p:cNvSpPr txBox="1">
            <a:spLocks noGrp="1"/>
          </p:cNvSpPr>
          <p:nvPr>
            <p:ph type="body" idx="1"/>
          </p:nvPr>
        </p:nvSpPr>
        <p:spPr>
          <a:xfrm>
            <a:off x="311700" y="1152475"/>
            <a:ext cx="3825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750">
                <a:solidFill>
                  <a:schemeClr val="dk1"/>
                </a:solidFill>
                <a:highlight>
                  <a:srgbClr val="FFFFFF"/>
                </a:highlight>
                <a:latin typeface="Helvetica Neue"/>
                <a:ea typeface="Helvetica Neue"/>
                <a:cs typeface="Helvetica Neue"/>
                <a:sym typeface="Helvetica Neue"/>
              </a:rPr>
              <a:t>A </a:t>
            </a:r>
            <a:r>
              <a:rPr lang="en" sz="1750" b="1">
                <a:solidFill>
                  <a:srgbClr val="7F1419"/>
                </a:solidFill>
                <a:highlight>
                  <a:srgbClr val="FFFFFF"/>
                </a:highlight>
                <a:latin typeface="Helvetica Neue"/>
                <a:ea typeface="Helvetica Neue"/>
                <a:cs typeface="Helvetica Neue"/>
                <a:sym typeface="Helvetica Neue"/>
              </a:rPr>
              <a:t>coronagraph</a:t>
            </a:r>
            <a:r>
              <a:rPr lang="en" sz="1750">
                <a:solidFill>
                  <a:schemeClr val="dk1"/>
                </a:solidFill>
                <a:highlight>
                  <a:srgbClr val="FFFFFF"/>
                </a:highlight>
                <a:latin typeface="Helvetica Neue"/>
                <a:ea typeface="Helvetica Neue"/>
                <a:cs typeface="Helvetica Neue"/>
                <a:sym typeface="Helvetica Neue"/>
              </a:rPr>
              <a:t> image blocks the Sun’s bright surface (black circle). </a:t>
            </a:r>
            <a:endParaRPr sz="1750">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1200"/>
              </a:spcBef>
              <a:spcAft>
                <a:spcPts val="0"/>
              </a:spcAft>
              <a:buSzPts val="1800"/>
              <a:buNone/>
            </a:pPr>
            <a:r>
              <a:rPr lang="en" sz="1750">
                <a:solidFill>
                  <a:schemeClr val="dk1"/>
                </a:solidFill>
                <a:highlight>
                  <a:srgbClr val="FFFFFF"/>
                </a:highlight>
                <a:latin typeface="Helvetica Neue"/>
                <a:ea typeface="Helvetica Neue"/>
                <a:cs typeface="Helvetica Neue"/>
                <a:sym typeface="Helvetica Neue"/>
              </a:rPr>
              <a:t>Light orange circle shows the outline of the hidden Sun.</a:t>
            </a:r>
            <a:endParaRPr sz="1750">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1200"/>
              </a:spcBef>
              <a:spcAft>
                <a:spcPts val="1200"/>
              </a:spcAft>
              <a:buSzPts val="1800"/>
              <a:buNone/>
            </a:pPr>
            <a:r>
              <a:rPr lang="en" sz="1750">
                <a:solidFill>
                  <a:schemeClr val="dk1"/>
                </a:solidFill>
                <a:highlight>
                  <a:srgbClr val="FFFFFF"/>
                </a:highlight>
                <a:latin typeface="Helvetica Neue"/>
                <a:ea typeface="Helvetica Neue"/>
                <a:cs typeface="Helvetica Neue"/>
                <a:sym typeface="Helvetica Neue"/>
              </a:rPr>
              <a:t>A </a:t>
            </a:r>
            <a:r>
              <a:rPr lang="en" sz="1750" b="1">
                <a:solidFill>
                  <a:srgbClr val="7F1419"/>
                </a:solidFill>
                <a:highlight>
                  <a:srgbClr val="FFFFFF"/>
                </a:highlight>
                <a:latin typeface="Helvetica Neue"/>
                <a:ea typeface="Helvetica Neue"/>
                <a:cs typeface="Helvetica Neue"/>
                <a:sym typeface="Helvetica Neue"/>
              </a:rPr>
              <a:t>coronagraph</a:t>
            </a:r>
            <a:r>
              <a:rPr lang="en" sz="1750">
                <a:solidFill>
                  <a:schemeClr val="dk1"/>
                </a:solidFill>
                <a:highlight>
                  <a:srgbClr val="FFFFFF"/>
                </a:highlight>
                <a:latin typeface="Helvetica Neue"/>
                <a:ea typeface="Helvetica Neue"/>
                <a:cs typeface="Helvetica Neue"/>
                <a:sym typeface="Helvetica Neue"/>
              </a:rPr>
              <a:t> shows the features of the Sun’s atmosphere, the corona.</a:t>
            </a:r>
            <a:endParaRPr sz="1750">
              <a:solidFill>
                <a:schemeClr val="dk1"/>
              </a:solidFill>
              <a:highlight>
                <a:srgbClr val="FFFFFF"/>
              </a:highlight>
              <a:latin typeface="Helvetica Neue"/>
              <a:ea typeface="Helvetica Neue"/>
              <a:cs typeface="Helvetica Neue"/>
              <a:sym typeface="Helvetica Neue"/>
            </a:endParaRPr>
          </a:p>
        </p:txBody>
      </p:sp>
      <p:pic>
        <p:nvPicPr>
          <p:cNvPr id="242" name="Google Shape;242;p31" descr="This image of a coronagraph is shown in dark orange. The coronagraph shows several features of the Sun's corona." title="Coronagraph"/>
          <p:cNvPicPr preferRelativeResize="0"/>
          <p:nvPr/>
        </p:nvPicPr>
        <p:blipFill rotWithShape="1">
          <a:blip r:embed="rId3">
            <a:alphaModFix/>
          </a:blip>
          <a:srcRect/>
          <a:stretch/>
        </p:blipFill>
        <p:spPr>
          <a:xfrm>
            <a:off x="4213300" y="1152475"/>
            <a:ext cx="4116425" cy="3061300"/>
          </a:xfrm>
          <a:prstGeom prst="rect">
            <a:avLst/>
          </a:prstGeom>
          <a:noFill/>
          <a:ln>
            <a:noFill/>
          </a:ln>
        </p:spPr>
      </p:pic>
      <p:sp>
        <p:nvSpPr>
          <p:cNvPr id="243" name="Google Shape;243;p31"/>
          <p:cNvSpPr txBox="1"/>
          <p:nvPr/>
        </p:nvSpPr>
        <p:spPr>
          <a:xfrm>
            <a:off x="4213300" y="4213775"/>
            <a:ext cx="4322100" cy="3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50"/>
              <a:buFont typeface="Arial"/>
              <a:buNone/>
            </a:pPr>
            <a:r>
              <a:rPr lang="en" sz="850" b="0" u="none" strike="noStrike" cap="none">
                <a:solidFill>
                  <a:schemeClr val="dk1"/>
                </a:solidFill>
                <a:latin typeface="Arial"/>
                <a:ea typeface="Arial"/>
                <a:cs typeface="Arial"/>
                <a:sym typeface="Arial"/>
              </a:rPr>
              <a:t>A coronagraph showing a CME</a:t>
            </a:r>
            <a:r>
              <a:rPr lang="en" sz="850">
                <a:solidFill>
                  <a:schemeClr val="dk1"/>
                </a:solidFill>
              </a:rPr>
              <a:t> </a:t>
            </a:r>
            <a:r>
              <a:rPr lang="en" sz="850" b="0" i="1" u="none" strike="noStrike" cap="none">
                <a:solidFill>
                  <a:schemeClr val="dk1"/>
                </a:solidFill>
                <a:latin typeface="Arial"/>
                <a:ea typeface="Arial"/>
                <a:cs typeface="Arial"/>
                <a:sym typeface="Arial"/>
              </a:rPr>
              <a:t>Credit: NASA SDO</a:t>
            </a:r>
            <a:endParaRPr sz="1200" b="0" i="0" u="none" strike="noStrike" cap="none">
              <a:solidFill>
                <a:srgbClr val="000000"/>
              </a:solidFill>
              <a:latin typeface="Arial"/>
              <a:ea typeface="Arial"/>
              <a:cs typeface="Arial"/>
              <a:sym typeface="Arial"/>
            </a:endParaRPr>
          </a:p>
        </p:txBody>
      </p:sp>
      <p:cxnSp>
        <p:nvCxnSpPr>
          <p:cNvPr id="244" name="Google Shape;244;p31"/>
          <p:cNvCxnSpPr/>
          <p:nvPr/>
        </p:nvCxnSpPr>
        <p:spPr>
          <a:xfrm>
            <a:off x="2258650" y="2486850"/>
            <a:ext cx="3774600" cy="218700"/>
          </a:xfrm>
          <a:prstGeom prst="straightConnector1">
            <a:avLst/>
          </a:prstGeom>
          <a:noFill/>
          <a:ln w="19050" cap="flat" cmpd="sng">
            <a:solidFill>
              <a:schemeClr val="accent5"/>
            </a:solidFill>
            <a:prstDash val="solid"/>
            <a:round/>
            <a:headEnd type="none" w="sm" len="sm"/>
            <a:tailEnd type="triangle" w="med" len="med"/>
          </a:ln>
        </p:spPr>
      </p:cxnSp>
      <p:cxnSp>
        <p:nvCxnSpPr>
          <p:cNvPr id="245" name="Google Shape;245;p31"/>
          <p:cNvCxnSpPr/>
          <p:nvPr/>
        </p:nvCxnSpPr>
        <p:spPr>
          <a:xfrm>
            <a:off x="3694000" y="1719625"/>
            <a:ext cx="2226000" cy="674700"/>
          </a:xfrm>
          <a:prstGeom prst="straightConnector1">
            <a:avLst/>
          </a:prstGeom>
          <a:noFill/>
          <a:ln w="19050" cap="flat" cmpd="sng">
            <a:solidFill>
              <a:schemeClr val="accent5"/>
            </a:solidFill>
            <a:prstDash val="solid"/>
            <a:round/>
            <a:headEnd type="none" w="sm" len="sm"/>
            <a:tailEnd type="triangle" w="med" len="med"/>
          </a:ln>
        </p:spPr>
      </p:cxnSp>
      <p:cxnSp>
        <p:nvCxnSpPr>
          <p:cNvPr id="246" name="Google Shape;246;p31"/>
          <p:cNvCxnSpPr/>
          <p:nvPr/>
        </p:nvCxnSpPr>
        <p:spPr>
          <a:xfrm>
            <a:off x="3994250" y="3111700"/>
            <a:ext cx="1237500" cy="81900"/>
          </a:xfrm>
          <a:prstGeom prst="straightConnector1">
            <a:avLst/>
          </a:prstGeom>
          <a:noFill/>
          <a:ln w="19050" cap="flat" cmpd="sng">
            <a:solidFill>
              <a:schemeClr val="accent5"/>
            </a:solidFill>
            <a:prstDash val="solid"/>
            <a:round/>
            <a:headEnd type="none" w="sm" len="sm"/>
            <a:tailEnd type="triangle" w="med" len="med"/>
          </a:ln>
        </p:spPr>
      </p:cxnSp>
      <p:pic>
        <p:nvPicPr>
          <p:cNvPr id="247" name="Google Shape;247;p31"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311700" y="762000"/>
            <a:ext cx="4022100" cy="4227900"/>
          </a:xfrm>
          <a:prstGeom prst="rect">
            <a:avLst/>
          </a:prstGeom>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1200" b="1">
                <a:solidFill>
                  <a:srgbClr val="980000"/>
                </a:solidFill>
                <a:latin typeface="Helvetica Neue"/>
                <a:ea typeface="Helvetica Neue"/>
                <a:cs typeface="Helvetica Neue"/>
                <a:sym typeface="Helvetica Neue"/>
              </a:rPr>
              <a:t>Basics</a:t>
            </a:r>
            <a:endParaRPr sz="1200" b="1">
              <a:solidFill>
                <a:srgbClr val="98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Writing tools (pens or pencils)</a:t>
            </a:r>
            <a:endParaRPr sz="1200">
              <a:solidFill>
                <a:srgbClr val="00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Art supplies (markers or crayons)</a:t>
            </a:r>
            <a:endParaRPr sz="1200">
              <a:solidFill>
                <a:srgbClr val="00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(1) pair of scissors</a:t>
            </a:r>
            <a:endParaRPr sz="1200">
              <a:solidFill>
                <a:srgbClr val="00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(1) roll of tape</a:t>
            </a:r>
            <a:endParaRPr sz="1200" b="1">
              <a:solidFill>
                <a:srgbClr val="000000"/>
              </a:solidFill>
              <a:latin typeface="Helvetica Neue"/>
              <a:ea typeface="Helvetica Neue"/>
              <a:cs typeface="Helvetica Neue"/>
              <a:sym typeface="Helvetica Neue"/>
            </a:endParaRPr>
          </a:p>
          <a:p>
            <a:pPr marL="0" lvl="0" indent="0" algn="l" rtl="0">
              <a:lnSpc>
                <a:spcPct val="95000"/>
              </a:lnSpc>
              <a:spcBef>
                <a:spcPts val="1000"/>
              </a:spcBef>
              <a:spcAft>
                <a:spcPts val="0"/>
              </a:spcAft>
              <a:buNone/>
            </a:pPr>
            <a:r>
              <a:rPr lang="en" sz="1200" b="1">
                <a:solidFill>
                  <a:srgbClr val="7F1419"/>
                </a:solidFill>
                <a:latin typeface="Helvetica Neue"/>
                <a:ea typeface="Helvetica Neue"/>
                <a:cs typeface="Helvetica Neue"/>
                <a:sym typeface="Helvetica Neue"/>
              </a:rPr>
              <a:t>Prior Knowledge/Evaluate</a:t>
            </a:r>
            <a:endParaRPr sz="1200" b="1">
              <a:solidFill>
                <a:srgbClr val="7F1419"/>
              </a:solidFill>
              <a:latin typeface="Helvetica Neue"/>
              <a:ea typeface="Helvetica Neue"/>
              <a:cs typeface="Helvetica Neue"/>
              <a:sym typeface="Helvetica Neue"/>
            </a:endParaRPr>
          </a:p>
          <a:p>
            <a:pPr marL="457200" lvl="0" indent="-304800" algn="l" rtl="0">
              <a:spcBef>
                <a:spcPts val="0"/>
              </a:spcBef>
              <a:spcAft>
                <a:spcPts val="0"/>
              </a:spcAft>
              <a:buClr>
                <a:srgbClr val="000000"/>
              </a:buClr>
              <a:buSzPts val="1200"/>
              <a:buFont typeface="Helvetica Neue"/>
              <a:buChar char="❏"/>
            </a:pPr>
            <a:r>
              <a:rPr lang="en" sz="1200" u="sng">
                <a:solidFill>
                  <a:srgbClr val="1155CC"/>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Handout_KWL_Session 2</a:t>
            </a:r>
            <a:r>
              <a:rPr lang="en" sz="1200">
                <a:solidFill>
                  <a:srgbClr val="000000"/>
                </a:solidFill>
                <a:latin typeface="Helvetica Neue"/>
                <a:ea typeface="Helvetica Neue"/>
                <a:cs typeface="Helvetica Neue"/>
                <a:sym typeface="Helvetica Neue"/>
              </a:rPr>
              <a:t> </a:t>
            </a:r>
            <a:endParaRPr sz="1200">
              <a:solidFill>
                <a:srgbClr val="000000"/>
              </a:solidFill>
              <a:latin typeface="Helvetica Neue"/>
              <a:ea typeface="Helvetica Neue"/>
              <a:cs typeface="Helvetica Neue"/>
              <a:sym typeface="Helvetica Neue"/>
            </a:endParaRPr>
          </a:p>
          <a:p>
            <a:pPr marL="0" lvl="0" indent="0" algn="l" rtl="0">
              <a:lnSpc>
                <a:spcPct val="95000"/>
              </a:lnSpc>
              <a:spcBef>
                <a:spcPts val="1000"/>
              </a:spcBef>
              <a:spcAft>
                <a:spcPts val="0"/>
              </a:spcAft>
              <a:buNone/>
            </a:pPr>
            <a:r>
              <a:rPr lang="en" sz="1200" b="1">
                <a:solidFill>
                  <a:srgbClr val="7F1419"/>
                </a:solidFill>
                <a:latin typeface="Helvetica Neue"/>
                <a:ea typeface="Helvetica Neue"/>
                <a:cs typeface="Helvetica Neue"/>
                <a:sym typeface="Helvetica Neue"/>
              </a:rPr>
              <a:t>Engage</a:t>
            </a:r>
            <a:endParaRPr sz="1200" b="1">
              <a:solidFill>
                <a:srgbClr val="7F1419"/>
              </a:solidFill>
              <a:latin typeface="Helvetica Neue"/>
              <a:ea typeface="Helvetica Neue"/>
              <a:cs typeface="Helvetica Neue"/>
              <a:sym typeface="Helvetica Neue"/>
            </a:endParaRPr>
          </a:p>
          <a:p>
            <a:pPr marL="457200" lvl="0" indent="-304800" algn="l" rtl="0">
              <a:lnSpc>
                <a:spcPct val="95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digital resources only</a:t>
            </a:r>
            <a:endParaRPr sz="1200">
              <a:solidFill>
                <a:srgbClr val="000000"/>
              </a:solidFill>
              <a:latin typeface="Helvetica Neue"/>
              <a:ea typeface="Helvetica Neue"/>
              <a:cs typeface="Helvetica Neue"/>
              <a:sym typeface="Helvetica Neue"/>
            </a:endParaRPr>
          </a:p>
          <a:p>
            <a:pPr marL="0" lvl="0" indent="0" algn="l" rtl="0">
              <a:lnSpc>
                <a:spcPct val="70000"/>
              </a:lnSpc>
              <a:spcBef>
                <a:spcPts val="1000"/>
              </a:spcBef>
              <a:spcAft>
                <a:spcPts val="0"/>
              </a:spcAft>
              <a:buNone/>
            </a:pPr>
            <a:r>
              <a:rPr lang="en" sz="1200" b="1">
                <a:solidFill>
                  <a:srgbClr val="7F1419"/>
                </a:solidFill>
                <a:latin typeface="Helvetica Neue"/>
                <a:ea typeface="Helvetica Neue"/>
                <a:cs typeface="Helvetica Neue"/>
                <a:sym typeface="Helvetica Neue"/>
              </a:rPr>
              <a:t>Explore: Activity 1</a:t>
            </a:r>
            <a:endParaRPr sz="1200" b="1">
              <a:solidFill>
                <a:srgbClr val="7F1419"/>
              </a:solidFill>
              <a:latin typeface="Helvetica Neue"/>
              <a:ea typeface="Helvetica Neue"/>
              <a:cs typeface="Helvetica Neue"/>
              <a:sym typeface="Helvetica Neue"/>
            </a:endParaRPr>
          </a:p>
          <a:p>
            <a:pPr marL="457200" lvl="0" indent="-304800" algn="l" rtl="0">
              <a:spcBef>
                <a:spcPts val="0"/>
              </a:spcBef>
              <a:spcAft>
                <a:spcPts val="0"/>
              </a:spcAft>
              <a:buClr>
                <a:srgbClr val="000000"/>
              </a:buClr>
              <a:buSzPts val="1200"/>
              <a:buFont typeface="Helvetica Neue"/>
              <a:buChar char="❏"/>
            </a:pPr>
            <a:r>
              <a:rPr lang="en" sz="1200" u="sng">
                <a:solidFill>
                  <a:srgbClr val="1155CC"/>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Handout_Build a Pinhole Projector</a:t>
            </a:r>
            <a:endParaRPr sz="1200">
              <a:solidFill>
                <a:srgbClr val="000000"/>
              </a:solidFill>
              <a:latin typeface="Helvetica Neue"/>
              <a:ea typeface="Helvetica Neue"/>
              <a:cs typeface="Helvetica Neue"/>
              <a:sym typeface="Helvetica Neue"/>
            </a:endParaRPr>
          </a:p>
          <a:p>
            <a:pPr marL="457200" lvl="0" indent="-304800" algn="l" rtl="0">
              <a:spcBef>
                <a:spcPts val="0"/>
              </a:spcBef>
              <a:spcAft>
                <a:spcPts val="0"/>
              </a:spcAft>
              <a:buClr>
                <a:srgbClr val="000000"/>
              </a:buClr>
              <a:buSzPts val="1200"/>
              <a:buFont typeface="Helvetica Neue"/>
              <a:buChar char="❏"/>
            </a:pPr>
            <a:r>
              <a:rPr lang="en" sz="1200" u="sng">
                <a:solidFill>
                  <a:srgbClr val="1155CC"/>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Handout_Solar Observation Data Sheet </a:t>
            </a:r>
            <a:endParaRPr sz="1200">
              <a:solidFill>
                <a:srgbClr val="000000"/>
              </a:solidFill>
              <a:latin typeface="Helvetica Neue"/>
              <a:ea typeface="Helvetica Neue"/>
              <a:cs typeface="Helvetica Neue"/>
              <a:sym typeface="Helvetica Neue"/>
            </a:endParaRPr>
          </a:p>
          <a:p>
            <a:pPr marL="457200" lvl="0" indent="-304800" algn="l" rtl="0">
              <a:spcBef>
                <a:spcPts val="0"/>
              </a:spcBef>
              <a:spcAft>
                <a:spcPts val="0"/>
              </a:spcAft>
              <a:buClr>
                <a:srgbClr val="000000"/>
              </a:buClr>
              <a:buSzPts val="1200"/>
              <a:buFont typeface="Helvetica Neue"/>
              <a:buChar char="❏"/>
            </a:pPr>
            <a:r>
              <a:rPr lang="en" sz="1200" u="sng">
                <a:solidFill>
                  <a:srgbClr val="1155CC"/>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Handout_2023 &amp; 2024 Solar Eclipse US Map</a:t>
            </a:r>
            <a:endParaRPr sz="1200">
              <a:solidFill>
                <a:srgbClr val="00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(1) Solar Eclipse Glasses</a:t>
            </a:r>
            <a:endParaRPr sz="1200">
              <a:solidFill>
                <a:srgbClr val="00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(2) pieces of 8.5”x11”white cardstock</a:t>
            </a:r>
            <a:endParaRPr sz="1200">
              <a:solidFill>
                <a:srgbClr val="00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(1) 5”x 5” piece of aluminum foil</a:t>
            </a:r>
            <a:endParaRPr sz="1200">
              <a:solidFill>
                <a:srgbClr val="00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(1) paperclip</a:t>
            </a:r>
            <a:endParaRPr sz="1200">
              <a:solidFill>
                <a:srgbClr val="00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tape</a:t>
            </a:r>
            <a:endParaRPr sz="1200">
              <a:solidFill>
                <a:srgbClr val="000000"/>
              </a:solidFill>
              <a:latin typeface="Helvetica Neue"/>
              <a:ea typeface="Helvetica Neue"/>
              <a:cs typeface="Helvetica Neue"/>
              <a:sym typeface="Helvetica Neue"/>
            </a:endParaRPr>
          </a:p>
          <a:p>
            <a:pPr marL="457200" lvl="0" indent="-304800" algn="l" rtl="0">
              <a:lnSpc>
                <a:spcPct val="7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scissors</a:t>
            </a:r>
            <a:endParaRPr sz="2500" b="1">
              <a:solidFill>
                <a:srgbClr val="000000"/>
              </a:solidFill>
              <a:latin typeface="Helvetica Neue"/>
              <a:ea typeface="Helvetica Neue"/>
              <a:cs typeface="Helvetica Neue"/>
              <a:sym typeface="Helvetica Neue"/>
            </a:endParaRPr>
          </a:p>
        </p:txBody>
      </p:sp>
      <p:sp>
        <p:nvSpPr>
          <p:cNvPr id="69" name="Google Shape;69;p14" descr="A burgundy box that says 'Youth guide page 3'" title="Youth guide page 3"/>
          <p:cNvSpPr/>
          <p:nvPr/>
        </p:nvSpPr>
        <p:spPr>
          <a:xfrm>
            <a:off x="8153975" y="605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12</a:t>
            </a:r>
            <a:endParaRPr b="1">
              <a:solidFill>
                <a:schemeClr val="lt1"/>
              </a:solidFill>
            </a:endParaRPr>
          </a:p>
        </p:txBody>
      </p:sp>
      <p:sp>
        <p:nvSpPr>
          <p:cNvPr id="70" name="Google Shape;70;p14"/>
          <p:cNvSpPr txBox="1">
            <a:spLocks noGrp="1"/>
          </p:cNvSpPr>
          <p:nvPr>
            <p:ph type="title"/>
          </p:nvPr>
        </p:nvSpPr>
        <p:spPr>
          <a:xfrm>
            <a:off x="268625" y="238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Materials Needed for this Session</a:t>
            </a:r>
            <a:endParaRPr b="1">
              <a:latin typeface="Helvetica Neue"/>
              <a:ea typeface="Helvetica Neue"/>
              <a:cs typeface="Helvetica Neue"/>
              <a:sym typeface="Helvetica Neue"/>
            </a:endParaRPr>
          </a:p>
        </p:txBody>
      </p:sp>
      <p:pic>
        <p:nvPicPr>
          <p:cNvPr id="71" name="Google Shape;71;p14"/>
          <p:cNvPicPr preferRelativeResize="0"/>
          <p:nvPr/>
        </p:nvPicPr>
        <p:blipFill>
          <a:blip r:embed="rId7">
            <a:alphaModFix/>
          </a:blip>
          <a:stretch>
            <a:fillRect/>
          </a:stretch>
        </p:blipFill>
        <p:spPr>
          <a:xfrm>
            <a:off x="8095288" y="4297225"/>
            <a:ext cx="805799" cy="684325"/>
          </a:xfrm>
          <a:prstGeom prst="rect">
            <a:avLst/>
          </a:prstGeom>
          <a:noFill/>
          <a:ln>
            <a:noFill/>
          </a:ln>
        </p:spPr>
      </p:pic>
      <p:sp>
        <p:nvSpPr>
          <p:cNvPr id="72" name="Google Shape;72;p14"/>
          <p:cNvSpPr txBox="1">
            <a:spLocks noGrp="1"/>
          </p:cNvSpPr>
          <p:nvPr>
            <p:ph type="body" idx="1"/>
          </p:nvPr>
        </p:nvSpPr>
        <p:spPr>
          <a:xfrm>
            <a:off x="4572000" y="893600"/>
            <a:ext cx="4022100" cy="4227900"/>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 sz="1200" b="1">
                <a:solidFill>
                  <a:srgbClr val="7F1419"/>
                </a:solidFill>
                <a:latin typeface="Helvetica Neue"/>
                <a:ea typeface="Helvetica Neue"/>
                <a:cs typeface="Helvetica Neue"/>
                <a:sym typeface="Helvetica Neue"/>
              </a:rPr>
              <a:t>Explain: Activity 2</a:t>
            </a:r>
            <a:endParaRPr sz="1200">
              <a:solidFill>
                <a:srgbClr val="000000"/>
              </a:solidFill>
              <a:latin typeface="Helvetica Neue"/>
              <a:ea typeface="Helvetica Neue"/>
              <a:cs typeface="Helvetica Neue"/>
              <a:sym typeface="Helvetica Neue"/>
            </a:endParaRPr>
          </a:p>
          <a:p>
            <a:pPr marL="457200" lvl="0" indent="-311150" algn="l" rtl="0">
              <a:spcBef>
                <a:spcPts val="0"/>
              </a:spcBef>
              <a:spcAft>
                <a:spcPts val="0"/>
              </a:spcAft>
              <a:buClr>
                <a:srgbClr val="000000"/>
              </a:buClr>
              <a:buSzPts val="1300"/>
              <a:buFont typeface="Helvetica Neue"/>
              <a:buChar char="❏"/>
            </a:pPr>
            <a:r>
              <a:rPr lang="en" sz="1200" u="sng">
                <a:solidFill>
                  <a:srgbClr val="1155CC"/>
                </a:solidFill>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Handout_Sample Data for Investigating the Sun</a:t>
            </a:r>
            <a:endParaRPr sz="1300">
              <a:solidFill>
                <a:srgbClr val="000000"/>
              </a:solidFill>
              <a:latin typeface="Helvetica Neue"/>
              <a:ea typeface="Helvetica Neue"/>
              <a:cs typeface="Helvetica Neue"/>
              <a:sym typeface="Helvetica Neue"/>
            </a:endParaRPr>
          </a:p>
          <a:p>
            <a:pPr marL="457200" lvl="0" indent="-304800" algn="l" rtl="0">
              <a:spcBef>
                <a:spcPts val="0"/>
              </a:spcBef>
              <a:spcAft>
                <a:spcPts val="0"/>
              </a:spcAft>
              <a:buClr>
                <a:srgbClr val="000000"/>
              </a:buClr>
              <a:buSzPts val="1200"/>
              <a:buFont typeface="Helvetica Neue"/>
              <a:buChar char="❏"/>
            </a:pPr>
            <a:r>
              <a:rPr lang="en" sz="1200" u="sng">
                <a:solidFill>
                  <a:srgbClr val="1155CC"/>
                </a:solidFill>
                <a:latin typeface="Helvetica Neue"/>
                <a:ea typeface="Helvetica Neue"/>
                <a:cs typeface="Helvetica Neue"/>
                <a:sym typeface="Helvetica Neue"/>
                <a:hlinkClick r:id="rId9">
                  <a:extLst>
                    <a:ext uri="{A12FA001-AC4F-418D-AE19-62706E023703}">
                      <ahyp:hlinkClr xmlns:ahyp="http://schemas.microsoft.com/office/drawing/2018/hyperlinkcolor" val="tx"/>
                    </a:ext>
                  </a:extLst>
                </a:hlinkClick>
              </a:rPr>
              <a:t>Handout_The EM Spectrum</a:t>
            </a:r>
            <a:endParaRPr sz="1200">
              <a:solidFill>
                <a:srgbClr val="000000"/>
              </a:solidFill>
              <a:latin typeface="Helvetica Neue"/>
              <a:ea typeface="Helvetica Neue"/>
              <a:cs typeface="Helvetica Neue"/>
              <a:sym typeface="Helvetica Neue"/>
            </a:endParaRPr>
          </a:p>
          <a:p>
            <a:pPr marL="457200" lvl="0" indent="-304800" algn="l" rtl="0">
              <a:spcBef>
                <a:spcPts val="0"/>
              </a:spcBef>
              <a:spcAft>
                <a:spcPts val="0"/>
              </a:spcAft>
              <a:buClr>
                <a:srgbClr val="000000"/>
              </a:buClr>
              <a:buSzPts val="1200"/>
              <a:buFont typeface="Helvetica Neue"/>
              <a:buChar char="❏"/>
            </a:pPr>
            <a:r>
              <a:rPr lang="en" sz="1200" u="sng">
                <a:solidFill>
                  <a:srgbClr val="1155CC"/>
                </a:solidFill>
                <a:latin typeface="Helvetica Neue"/>
                <a:ea typeface="Helvetica Neue"/>
                <a:cs typeface="Helvetica Neue"/>
                <a:sym typeface="Helvetica Neue"/>
                <a:hlinkClick r:id="rId10">
                  <a:extLst>
                    <a:ext uri="{A12FA001-AC4F-418D-AE19-62706E023703}">
                      <ahyp:hlinkClr xmlns:ahyp="http://schemas.microsoft.com/office/drawing/2018/hyperlinkcolor" val="tx"/>
                    </a:ext>
                  </a:extLst>
                </a:hlinkClick>
              </a:rPr>
              <a:t>Handout_UV Bead Data Sheet</a:t>
            </a:r>
            <a:endParaRPr sz="1200">
              <a:solidFill>
                <a:srgbClr val="000000"/>
              </a:solidFill>
              <a:latin typeface="Helvetica Neue"/>
              <a:ea typeface="Helvetica Neue"/>
              <a:cs typeface="Helvetica Neue"/>
              <a:sym typeface="Helvetica Neue"/>
            </a:endParaRPr>
          </a:p>
          <a:p>
            <a:pPr marL="457200" lvl="0" indent="-304800" algn="l" rtl="0">
              <a:spcBef>
                <a:spcPts val="0"/>
              </a:spcBef>
              <a:spcAft>
                <a:spcPts val="0"/>
              </a:spcAft>
              <a:buClr>
                <a:srgbClr val="000000"/>
              </a:buClr>
              <a:buSzPts val="1200"/>
              <a:buFont typeface="Helvetica Neue"/>
              <a:buChar char="❏"/>
            </a:pPr>
            <a:r>
              <a:rPr lang="en" sz="1200" u="sng">
                <a:solidFill>
                  <a:srgbClr val="1155CC"/>
                </a:solidFill>
                <a:latin typeface="Helvetica Neue"/>
                <a:ea typeface="Helvetica Neue"/>
                <a:cs typeface="Helvetica Neue"/>
                <a:sym typeface="Helvetica Neue"/>
                <a:hlinkClick r:id="rId11">
                  <a:extLst>
                    <a:ext uri="{A12FA001-AC4F-418D-AE19-62706E023703}">
                      <ahyp:hlinkClr xmlns:ahyp="http://schemas.microsoft.com/office/drawing/2018/hyperlinkcolor" val="tx"/>
                    </a:ext>
                  </a:extLst>
                </a:hlinkClick>
              </a:rPr>
              <a:t>Handout_UV Bead Bookmark</a:t>
            </a:r>
            <a:endParaRPr sz="1200">
              <a:solidFill>
                <a:srgbClr val="000000"/>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(10-15) UV-reactive beads</a:t>
            </a:r>
            <a:endParaRPr sz="1200">
              <a:solidFill>
                <a:srgbClr val="000000"/>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(1) invisible ink pen (UV reactive ink)</a:t>
            </a:r>
            <a:endParaRPr sz="1200">
              <a:solidFill>
                <a:srgbClr val="000000"/>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(1) UV light (often included with invisible ink pens)</a:t>
            </a:r>
            <a:endParaRPr sz="1200">
              <a:solidFill>
                <a:srgbClr val="000000"/>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string</a:t>
            </a:r>
            <a:endParaRPr sz="1200">
              <a:solidFill>
                <a:srgbClr val="000000"/>
              </a:solidFill>
              <a:latin typeface="Helvetica Neue"/>
              <a:ea typeface="Helvetica Neue"/>
              <a:cs typeface="Helvetica Neue"/>
              <a:sym typeface="Helvetica Neue"/>
            </a:endParaRPr>
          </a:p>
          <a:p>
            <a:pPr marL="0" lvl="0" indent="0" algn="l" rtl="0">
              <a:lnSpc>
                <a:spcPct val="90000"/>
              </a:lnSpc>
              <a:spcBef>
                <a:spcPts val="1000"/>
              </a:spcBef>
              <a:spcAft>
                <a:spcPts val="0"/>
              </a:spcAft>
              <a:buNone/>
            </a:pPr>
            <a:r>
              <a:rPr lang="en" sz="1200" b="1">
                <a:solidFill>
                  <a:srgbClr val="7F1419"/>
                </a:solidFill>
                <a:latin typeface="Helvetica Neue"/>
                <a:ea typeface="Helvetica Neue"/>
                <a:cs typeface="Helvetica Neue"/>
                <a:sym typeface="Helvetica Neue"/>
              </a:rPr>
              <a:t>Extend: Activity 3</a:t>
            </a:r>
            <a:endParaRPr sz="1200">
              <a:solidFill>
                <a:srgbClr val="000000"/>
              </a:solidFill>
              <a:latin typeface="Helvetica Neue"/>
              <a:ea typeface="Helvetica Neue"/>
              <a:cs typeface="Helvetica Neue"/>
              <a:sym typeface="Helvetica Neue"/>
            </a:endParaRPr>
          </a:p>
          <a:p>
            <a:pPr marL="457200" lvl="0" indent="-304800" algn="l" rtl="0">
              <a:spcBef>
                <a:spcPts val="0"/>
              </a:spcBef>
              <a:spcAft>
                <a:spcPts val="0"/>
              </a:spcAft>
              <a:buClr>
                <a:srgbClr val="000000"/>
              </a:buClr>
              <a:buSzPts val="1200"/>
              <a:buFont typeface="Helvetica Neue"/>
              <a:buChar char="❏"/>
            </a:pPr>
            <a:r>
              <a:rPr lang="en" sz="1200" u="sng">
                <a:solidFill>
                  <a:srgbClr val="1155CC"/>
                </a:solidFill>
                <a:latin typeface="Helvetica Neue"/>
                <a:ea typeface="Helvetica Neue"/>
                <a:cs typeface="Helvetica Neue"/>
                <a:sym typeface="Helvetica Neue"/>
                <a:hlinkClick r:id="rId12">
                  <a:extLst>
                    <a:ext uri="{A12FA001-AC4F-418D-AE19-62706E023703}">
                      <ahyp:hlinkClr xmlns:ahyp="http://schemas.microsoft.com/office/drawing/2018/hyperlinkcolor" val="tx"/>
                    </a:ext>
                  </a:extLst>
                </a:hlinkClick>
              </a:rPr>
              <a:t>Handout_Coronagraph Flip Book</a:t>
            </a:r>
            <a:endParaRPr sz="1200">
              <a:solidFill>
                <a:srgbClr val="000000"/>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(1) medium binder clip</a:t>
            </a:r>
            <a:endParaRPr sz="1200">
              <a:solidFill>
                <a:srgbClr val="000000"/>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000000"/>
              </a:buClr>
              <a:buSzPts val="1200"/>
              <a:buFont typeface="Helvetica Neue"/>
              <a:buChar char="❏"/>
            </a:pPr>
            <a:r>
              <a:rPr lang="en" sz="1200">
                <a:solidFill>
                  <a:srgbClr val="000000"/>
                </a:solidFill>
                <a:latin typeface="Helvetica Neue"/>
                <a:ea typeface="Helvetica Neue"/>
                <a:cs typeface="Helvetica Neue"/>
                <a:sym typeface="Helvetica Neue"/>
              </a:rPr>
              <a:t>scissors</a:t>
            </a:r>
            <a:endParaRPr sz="2500" b="1">
              <a:solidFill>
                <a:srgbClr val="000000"/>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Video: NASA’s STEREO Mission</a:t>
            </a:r>
            <a:r>
              <a:rPr lang="en" b="1">
                <a:solidFill>
                  <a:srgbClr val="38761D"/>
                </a:solidFill>
              </a:rPr>
              <a:t> </a:t>
            </a:r>
            <a:endParaRPr/>
          </a:p>
        </p:txBody>
      </p:sp>
      <p:sp>
        <p:nvSpPr>
          <p:cNvPr id="253" name="Google Shape;253;p32"/>
          <p:cNvSpPr txBox="1">
            <a:spLocks noGrp="1"/>
          </p:cNvSpPr>
          <p:nvPr>
            <p:ph type="body" idx="1"/>
          </p:nvPr>
        </p:nvSpPr>
        <p:spPr>
          <a:xfrm>
            <a:off x="6359750" y="2258350"/>
            <a:ext cx="2450700" cy="1153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650" b="1">
                <a:solidFill>
                  <a:srgbClr val="434343"/>
                </a:solidFill>
                <a:highlight>
                  <a:srgbClr val="FFFFFF"/>
                </a:highlight>
                <a:latin typeface="Helvetica Neue"/>
                <a:ea typeface="Helvetica Neue"/>
                <a:cs typeface="Helvetica Neue"/>
                <a:sym typeface="Helvetica Neue"/>
              </a:rPr>
              <a:t>Solar TErrestrial RElations Observatory (STEREO)</a:t>
            </a:r>
            <a:endParaRPr sz="2200">
              <a:latin typeface="Helvetica Neue"/>
              <a:ea typeface="Helvetica Neue"/>
              <a:cs typeface="Helvetica Neue"/>
              <a:sym typeface="Helvetica Neue"/>
            </a:endParaRPr>
          </a:p>
        </p:txBody>
      </p:sp>
      <p:pic>
        <p:nvPicPr>
          <p:cNvPr id="254" name="Google Shape;254;p32" descr="This still image of the How to Read a Coronagraph Video shows a coronagraph in blue, displaying several features of the Sun's corona. There is white lettering across the bottom of the image that says, &quot;our bright star is hidden beneath the black circle.&quot;" title="Still Image of the How to Read a Coronagraph Video"/>
          <p:cNvPicPr preferRelativeResize="0"/>
          <p:nvPr/>
        </p:nvPicPr>
        <p:blipFill rotWithShape="1">
          <a:blip r:embed="rId3">
            <a:alphaModFix/>
          </a:blip>
          <a:srcRect/>
          <a:stretch/>
        </p:blipFill>
        <p:spPr>
          <a:xfrm>
            <a:off x="333550" y="1681450"/>
            <a:ext cx="5829574" cy="3154250"/>
          </a:xfrm>
          <a:prstGeom prst="rect">
            <a:avLst/>
          </a:prstGeom>
          <a:noFill/>
          <a:ln>
            <a:noFill/>
          </a:ln>
        </p:spPr>
      </p:pic>
      <p:sp>
        <p:nvSpPr>
          <p:cNvPr id="255" name="Google Shape;255;p32"/>
          <p:cNvSpPr txBox="1"/>
          <p:nvPr/>
        </p:nvSpPr>
        <p:spPr>
          <a:xfrm>
            <a:off x="333550" y="876300"/>
            <a:ext cx="3951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600" i="0" u="sng" strike="noStrike" cap="none">
                <a:solidFill>
                  <a:srgbClr val="1155CC"/>
                </a:solidFill>
                <a:highlight>
                  <a:schemeClr val="lt1"/>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How to Read a NASA STEREO Image</a:t>
            </a:r>
            <a:endParaRPr sz="1500" i="0" u="none" strike="noStrike" cap="none">
              <a:solidFill>
                <a:srgbClr val="000000"/>
              </a:solidFill>
              <a:latin typeface="Helvetica Neue"/>
              <a:ea typeface="Helvetica Neue"/>
              <a:cs typeface="Helvetica Neue"/>
              <a:sym typeface="Helvetica Neue"/>
            </a:endParaRPr>
          </a:p>
        </p:txBody>
      </p:sp>
      <p:sp>
        <p:nvSpPr>
          <p:cNvPr id="256" name="Google Shape;256;p32"/>
          <p:cNvSpPr txBox="1"/>
          <p:nvPr/>
        </p:nvSpPr>
        <p:spPr>
          <a:xfrm>
            <a:off x="333550" y="1307400"/>
            <a:ext cx="5668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i="0" u="none" strike="noStrike" cap="none">
                <a:solidFill>
                  <a:srgbClr val="000000"/>
                </a:solidFill>
                <a:highlight>
                  <a:schemeClr val="lt1"/>
                </a:highlight>
                <a:latin typeface="Helvetica Neue"/>
                <a:ea typeface="Helvetica Neue"/>
                <a:cs typeface="Helvetica Neue"/>
                <a:sym typeface="Helvetica Neue"/>
              </a:rPr>
              <a:t>Coronagraphs allow us to view the Sun’s corona.</a:t>
            </a:r>
            <a:endParaRPr sz="1400" i="0" u="none" strike="noStrike" cap="none">
              <a:solidFill>
                <a:srgbClr val="000000"/>
              </a:solidFill>
              <a:latin typeface="Helvetica Neue"/>
              <a:ea typeface="Helvetica Neue"/>
              <a:cs typeface="Helvetica Neue"/>
              <a:sym typeface="Helvetica Neue"/>
            </a:endParaRPr>
          </a:p>
        </p:txBody>
      </p:sp>
      <p:sp>
        <p:nvSpPr>
          <p:cNvPr id="257" name="Google Shape;257;p32"/>
          <p:cNvSpPr txBox="1"/>
          <p:nvPr/>
        </p:nvSpPr>
        <p:spPr>
          <a:xfrm>
            <a:off x="333550" y="4835700"/>
            <a:ext cx="264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Helvetica Neue"/>
                <a:ea typeface="Helvetica Neue"/>
                <a:cs typeface="Helvetica Neue"/>
                <a:sym typeface="Helvetica Neue"/>
              </a:rPr>
              <a:t>Credit: NASA SVS/ GSFC</a:t>
            </a:r>
            <a:endParaRPr>
              <a:latin typeface="Helvetica Neue"/>
              <a:ea typeface="Helvetica Neue"/>
              <a:cs typeface="Helvetica Neue"/>
              <a:sym typeface="Helvetica Neue"/>
            </a:endParaRPr>
          </a:p>
        </p:txBody>
      </p:sp>
      <p:pic>
        <p:nvPicPr>
          <p:cNvPr id="258" name="Google Shape;258;p32" descr="The NASA Heliophysics Education Activation Team Logo consists of dark red lettering on a yellow background with a rising radiating Sun." title="The NASA Heliophysics Education Activation Team Logo"/>
          <p:cNvPicPr preferRelativeResize="0"/>
          <p:nvPr/>
        </p:nvPicPr>
        <p:blipFill>
          <a:blip r:embed="rId5">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Make a Coronagraph Flipbook of a Solar Flare</a:t>
            </a:r>
            <a:r>
              <a:rPr lang="en" b="1">
                <a:solidFill>
                  <a:srgbClr val="38761D"/>
                </a:solidFill>
              </a:rPr>
              <a:t> </a:t>
            </a:r>
            <a:endParaRPr/>
          </a:p>
        </p:txBody>
      </p:sp>
      <p:sp>
        <p:nvSpPr>
          <p:cNvPr id="264" name="Google Shape;264;p33"/>
          <p:cNvSpPr txBox="1">
            <a:spLocks noGrp="1"/>
          </p:cNvSpPr>
          <p:nvPr>
            <p:ph type="body" idx="1"/>
          </p:nvPr>
        </p:nvSpPr>
        <p:spPr>
          <a:xfrm>
            <a:off x="311700" y="1152475"/>
            <a:ext cx="41790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Font typeface="Helvetica Neue"/>
              <a:buAutoNum type="arabicPeriod"/>
            </a:pPr>
            <a:r>
              <a:rPr lang="en">
                <a:solidFill>
                  <a:schemeClr val="dk1"/>
                </a:solidFill>
                <a:latin typeface="Helvetica Neue"/>
                <a:ea typeface="Helvetica Neue"/>
                <a:cs typeface="Helvetica Neue"/>
                <a:sym typeface="Helvetica Neue"/>
              </a:rPr>
              <a:t>Cut out the images.</a:t>
            </a:r>
            <a:endParaRPr>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SzPts val="1800"/>
              <a:buNone/>
            </a:pPr>
            <a:endParaRPr>
              <a:solidFill>
                <a:schemeClr val="dk1"/>
              </a:solidFill>
              <a:latin typeface="Helvetica Neue"/>
              <a:ea typeface="Helvetica Neue"/>
              <a:cs typeface="Helvetica Neue"/>
              <a:sym typeface="Helvetica Neue"/>
            </a:endParaRPr>
          </a:p>
          <a:p>
            <a:pPr marL="457200" lvl="0" indent="-342900" algn="l" rtl="0">
              <a:lnSpc>
                <a:spcPct val="115000"/>
              </a:lnSpc>
              <a:spcBef>
                <a:spcPts val="0"/>
              </a:spcBef>
              <a:spcAft>
                <a:spcPts val="0"/>
              </a:spcAft>
              <a:buClr>
                <a:schemeClr val="dk1"/>
              </a:buClr>
              <a:buSzPts val="1800"/>
              <a:buFont typeface="Helvetica Neue"/>
              <a:buAutoNum type="arabicPeriod"/>
            </a:pPr>
            <a:r>
              <a:rPr lang="en">
                <a:solidFill>
                  <a:schemeClr val="dk1"/>
                </a:solidFill>
                <a:latin typeface="Helvetica Neue"/>
                <a:ea typeface="Helvetica Neue"/>
                <a:cs typeface="Helvetica Neue"/>
                <a:sym typeface="Helvetica Neue"/>
              </a:rPr>
              <a:t>Put the images in order.</a:t>
            </a:r>
            <a:endParaRPr>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SzPts val="1800"/>
              <a:buNone/>
            </a:pPr>
            <a:endParaRPr>
              <a:solidFill>
                <a:schemeClr val="dk1"/>
              </a:solidFill>
              <a:latin typeface="Helvetica Neue"/>
              <a:ea typeface="Helvetica Neue"/>
              <a:cs typeface="Helvetica Neue"/>
              <a:sym typeface="Helvetica Neue"/>
            </a:endParaRPr>
          </a:p>
          <a:p>
            <a:pPr marL="457200" lvl="0" indent="-342900" algn="l" rtl="0">
              <a:lnSpc>
                <a:spcPct val="115000"/>
              </a:lnSpc>
              <a:spcBef>
                <a:spcPts val="0"/>
              </a:spcBef>
              <a:spcAft>
                <a:spcPts val="0"/>
              </a:spcAft>
              <a:buClr>
                <a:schemeClr val="dk1"/>
              </a:buClr>
              <a:buSzPts val="1800"/>
              <a:buFont typeface="Helvetica Neue"/>
              <a:buAutoNum type="arabicPeriod"/>
            </a:pPr>
            <a:r>
              <a:rPr lang="en">
                <a:solidFill>
                  <a:schemeClr val="dk1"/>
                </a:solidFill>
                <a:latin typeface="Helvetica Neue"/>
                <a:ea typeface="Helvetica Neue"/>
                <a:cs typeface="Helvetica Neue"/>
                <a:sym typeface="Helvetica Neue"/>
              </a:rPr>
              <a:t>Clip the images together using the binder clip.</a:t>
            </a:r>
            <a:endParaRPr>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SzPts val="1800"/>
              <a:buNone/>
            </a:pPr>
            <a:endParaRPr>
              <a:solidFill>
                <a:schemeClr val="dk1"/>
              </a:solidFill>
              <a:latin typeface="Helvetica Neue"/>
              <a:ea typeface="Helvetica Neue"/>
              <a:cs typeface="Helvetica Neue"/>
              <a:sym typeface="Helvetica Neue"/>
            </a:endParaRPr>
          </a:p>
          <a:p>
            <a:pPr marL="457200" lvl="0" indent="-342900" algn="l" rtl="0">
              <a:lnSpc>
                <a:spcPct val="115000"/>
              </a:lnSpc>
              <a:spcBef>
                <a:spcPts val="0"/>
              </a:spcBef>
              <a:spcAft>
                <a:spcPts val="0"/>
              </a:spcAft>
              <a:buClr>
                <a:schemeClr val="dk1"/>
              </a:buClr>
              <a:buSzPts val="1800"/>
              <a:buFont typeface="Helvetica Neue"/>
              <a:buAutoNum type="arabicPeriod"/>
            </a:pPr>
            <a:r>
              <a:rPr lang="en">
                <a:solidFill>
                  <a:schemeClr val="dk1"/>
                </a:solidFill>
                <a:latin typeface="Helvetica Neue"/>
                <a:ea typeface="Helvetica Neue"/>
                <a:cs typeface="Helvetica Neue"/>
                <a:sym typeface="Helvetica Neue"/>
              </a:rPr>
              <a:t>Flip through the book to see a solar flare in action!</a:t>
            </a:r>
            <a:endParaRPr sz="2500">
              <a:latin typeface="Helvetica Neue"/>
              <a:ea typeface="Helvetica Neue"/>
              <a:cs typeface="Helvetica Neue"/>
              <a:sym typeface="Helvetica Neue"/>
            </a:endParaRPr>
          </a:p>
        </p:txBody>
      </p:sp>
      <p:pic>
        <p:nvPicPr>
          <p:cNvPr id="265" name="Google Shape;265;p33" descr="This image of the Solar Flare Flip Book shows just the first panels. Each panel shows a coronagraph with features of the Sun's corona." title="Image of the Solar Flare Flip Book"/>
          <p:cNvPicPr preferRelativeResize="0"/>
          <p:nvPr/>
        </p:nvPicPr>
        <p:blipFill rotWithShape="1">
          <a:blip r:embed="rId3">
            <a:alphaModFix/>
          </a:blip>
          <a:srcRect/>
          <a:stretch/>
        </p:blipFill>
        <p:spPr>
          <a:xfrm>
            <a:off x="4613501" y="1152475"/>
            <a:ext cx="2741649" cy="3144825"/>
          </a:xfrm>
          <a:prstGeom prst="rect">
            <a:avLst/>
          </a:prstGeom>
          <a:noFill/>
          <a:ln>
            <a:noFill/>
          </a:ln>
        </p:spPr>
      </p:pic>
      <p:sp>
        <p:nvSpPr>
          <p:cNvPr id="266" name="Google Shape;266;p33" descr="A burgundy box that says 'Youth guide page 27'" title="Youth guide page 27"/>
          <p:cNvSpPr/>
          <p:nvPr/>
        </p:nvSpPr>
        <p:spPr>
          <a:xfrm>
            <a:off x="8112158" y="133642"/>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29-33</a:t>
            </a:r>
            <a:endParaRPr sz="1400" b="1" i="0" u="none" strike="noStrike" cap="none">
              <a:solidFill>
                <a:schemeClr val="lt1"/>
              </a:solidFill>
              <a:latin typeface="Arial"/>
              <a:ea typeface="Arial"/>
              <a:cs typeface="Arial"/>
              <a:sym typeface="Arial"/>
            </a:endParaRPr>
          </a:p>
        </p:txBody>
      </p:sp>
      <p:sp>
        <p:nvSpPr>
          <p:cNvPr id="267" name="Google Shape;267;p33"/>
          <p:cNvSpPr txBox="1"/>
          <p:nvPr/>
        </p:nvSpPr>
        <p:spPr>
          <a:xfrm>
            <a:off x="4664250" y="429730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Helvetica Neue"/>
                <a:ea typeface="Helvetica Neue"/>
                <a:cs typeface="Helvetica Neue"/>
                <a:sym typeface="Helvetica Neue"/>
              </a:rPr>
              <a:t>Credit: DIY Sun Science / Lawrence Hall of Science / UC Berkeley</a:t>
            </a:r>
            <a:endParaRPr>
              <a:latin typeface="Helvetica Neue"/>
              <a:ea typeface="Helvetica Neue"/>
              <a:cs typeface="Helvetica Neue"/>
              <a:sym typeface="Helvetica Neue"/>
            </a:endParaRPr>
          </a:p>
        </p:txBody>
      </p:sp>
      <p:pic>
        <p:nvPicPr>
          <p:cNvPr id="268" name="Google Shape;268;p33"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Reflect</a:t>
            </a:r>
            <a:endParaRPr b="1">
              <a:latin typeface="Helvetica Neue"/>
              <a:ea typeface="Helvetica Neue"/>
              <a:cs typeface="Helvetica Neue"/>
              <a:sym typeface="Helvetica Neue"/>
            </a:endParaRPr>
          </a:p>
        </p:txBody>
      </p:sp>
      <p:sp>
        <p:nvSpPr>
          <p:cNvPr id="274" name="Google Shape;274;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400">
                <a:solidFill>
                  <a:schemeClr val="dk1"/>
                </a:solidFill>
                <a:latin typeface="Helvetica Neue"/>
                <a:ea typeface="Helvetica Neue"/>
                <a:cs typeface="Helvetica Neue"/>
                <a:sym typeface="Helvetica Neue"/>
              </a:rPr>
              <a:t>What advantages are there to making observations of the Sun using multiple methods? </a:t>
            </a:r>
            <a:endParaRPr sz="2400">
              <a:solidFill>
                <a:schemeClr val="dk1"/>
              </a:solidFill>
              <a:latin typeface="Helvetica Neue"/>
              <a:ea typeface="Helvetica Neue"/>
              <a:cs typeface="Helvetica Neue"/>
              <a:sym typeface="Helvetica Neue"/>
            </a:endParaRPr>
          </a:p>
          <a:p>
            <a:pPr marL="0" lvl="0" indent="0" algn="l" rtl="0">
              <a:lnSpc>
                <a:spcPct val="100000"/>
              </a:lnSpc>
              <a:spcBef>
                <a:spcPts val="1000"/>
              </a:spcBef>
              <a:spcAft>
                <a:spcPts val="1000"/>
              </a:spcAft>
              <a:buNone/>
            </a:pPr>
            <a:r>
              <a:rPr lang="en" sz="2400">
                <a:solidFill>
                  <a:schemeClr val="dk1"/>
                </a:solidFill>
                <a:latin typeface="Helvetica Neue"/>
                <a:ea typeface="Helvetica Neue"/>
                <a:cs typeface="Helvetica Neue"/>
                <a:sym typeface="Helvetica Neue"/>
              </a:rPr>
              <a:t>Provide evidence for your claim. </a:t>
            </a:r>
            <a:endParaRPr sz="2400"/>
          </a:p>
        </p:txBody>
      </p:sp>
      <p:pic>
        <p:nvPicPr>
          <p:cNvPr id="275" name="Google Shape;275;p34"/>
          <p:cNvPicPr preferRelativeResize="0"/>
          <p:nvPr/>
        </p:nvPicPr>
        <p:blipFill rotWithShape="1">
          <a:blip r:embed="rId3">
            <a:alphaModFix/>
          </a:blip>
          <a:srcRect/>
          <a:stretch/>
        </p:blipFill>
        <p:spPr>
          <a:xfrm>
            <a:off x="6585825" y="1987700"/>
            <a:ext cx="1199713" cy="1521357"/>
          </a:xfrm>
          <a:prstGeom prst="rect">
            <a:avLst/>
          </a:prstGeom>
          <a:noFill/>
          <a:ln>
            <a:noFill/>
          </a:ln>
        </p:spPr>
      </p:pic>
      <p:pic>
        <p:nvPicPr>
          <p:cNvPr id="276" name="Google Shape;276;p34"/>
          <p:cNvPicPr preferRelativeResize="0"/>
          <p:nvPr/>
        </p:nvPicPr>
        <p:blipFill rotWithShape="1">
          <a:blip r:embed="rId4">
            <a:alphaModFix/>
          </a:blip>
          <a:srcRect/>
          <a:stretch/>
        </p:blipFill>
        <p:spPr>
          <a:xfrm>
            <a:off x="7052956" y="2166583"/>
            <a:ext cx="1199713" cy="1536184"/>
          </a:xfrm>
          <a:prstGeom prst="rect">
            <a:avLst/>
          </a:prstGeom>
          <a:noFill/>
          <a:ln>
            <a:noFill/>
          </a:ln>
        </p:spPr>
      </p:pic>
      <p:pic>
        <p:nvPicPr>
          <p:cNvPr id="277" name="Google Shape;277;p34" descr="A series of images of the Sun in different wavelengths from SDO's data tool, The Sun Now." title="The Sun Now"/>
          <p:cNvPicPr preferRelativeResize="0"/>
          <p:nvPr/>
        </p:nvPicPr>
        <p:blipFill rotWithShape="1">
          <a:blip r:embed="rId5">
            <a:alphaModFix/>
          </a:blip>
          <a:srcRect/>
          <a:stretch/>
        </p:blipFill>
        <p:spPr>
          <a:xfrm>
            <a:off x="7520087" y="2505137"/>
            <a:ext cx="1199713" cy="1567238"/>
          </a:xfrm>
          <a:prstGeom prst="rect">
            <a:avLst/>
          </a:prstGeom>
          <a:noFill/>
          <a:ln>
            <a:noFill/>
          </a:ln>
        </p:spPr>
      </p:pic>
      <p:sp>
        <p:nvSpPr>
          <p:cNvPr id="278" name="Google Shape;278;p34"/>
          <p:cNvSpPr txBox="1"/>
          <p:nvPr/>
        </p:nvSpPr>
        <p:spPr>
          <a:xfrm>
            <a:off x="6405000" y="3702775"/>
            <a:ext cx="1161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800">
                <a:solidFill>
                  <a:srgbClr val="000000"/>
                </a:solidFill>
              </a:rPr>
              <a:t>Credit: NASA / SDO</a:t>
            </a:r>
            <a:endParaRPr sz="1200"/>
          </a:p>
        </p:txBody>
      </p:sp>
      <p:pic>
        <p:nvPicPr>
          <p:cNvPr id="279" name="Google Shape;279;p34" descr="This image of a coronagraph is shown in dark orange. The coronagraph shows several features of the Sun's corona." title="Coronagraph"/>
          <p:cNvPicPr preferRelativeResize="0"/>
          <p:nvPr/>
        </p:nvPicPr>
        <p:blipFill rotWithShape="1">
          <a:blip r:embed="rId6">
            <a:alphaModFix/>
          </a:blip>
          <a:srcRect/>
          <a:stretch/>
        </p:blipFill>
        <p:spPr>
          <a:xfrm>
            <a:off x="4262375" y="2849855"/>
            <a:ext cx="2185867" cy="1648150"/>
          </a:xfrm>
          <a:prstGeom prst="rect">
            <a:avLst/>
          </a:prstGeom>
          <a:noFill/>
          <a:ln>
            <a:noFill/>
          </a:ln>
        </p:spPr>
      </p:pic>
      <p:sp>
        <p:nvSpPr>
          <p:cNvPr id="280" name="Google Shape;280;p34"/>
          <p:cNvSpPr txBox="1"/>
          <p:nvPr/>
        </p:nvSpPr>
        <p:spPr>
          <a:xfrm>
            <a:off x="4262375" y="4417091"/>
            <a:ext cx="16785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50"/>
              <a:buFont typeface="Arial"/>
              <a:buNone/>
            </a:pPr>
            <a:r>
              <a:rPr lang="en" sz="850" b="0" u="none" strike="noStrike" cap="none">
                <a:solidFill>
                  <a:schemeClr val="dk1"/>
                </a:solidFill>
                <a:latin typeface="Arial"/>
                <a:ea typeface="Arial"/>
                <a:cs typeface="Arial"/>
                <a:sym typeface="Arial"/>
              </a:rPr>
              <a:t>A coronagraph showing a CME</a:t>
            </a:r>
            <a:r>
              <a:rPr lang="en" sz="850">
                <a:solidFill>
                  <a:schemeClr val="dk1"/>
                </a:solidFill>
              </a:rPr>
              <a:t> </a:t>
            </a:r>
            <a:r>
              <a:rPr lang="en" sz="850" b="0" i="1" u="none" strike="noStrike" cap="none">
                <a:solidFill>
                  <a:schemeClr val="dk1"/>
                </a:solidFill>
                <a:latin typeface="Arial"/>
                <a:ea typeface="Arial"/>
                <a:cs typeface="Arial"/>
                <a:sym typeface="Arial"/>
              </a:rPr>
              <a:t>Credit: NASA SDO</a:t>
            </a:r>
            <a:endParaRPr sz="1200" b="0" i="0" u="none" strike="noStrike" cap="none">
              <a:solidFill>
                <a:srgbClr val="000000"/>
              </a:solidFill>
              <a:latin typeface="Arial"/>
              <a:ea typeface="Arial"/>
              <a:cs typeface="Arial"/>
              <a:sym typeface="Arial"/>
            </a:endParaRPr>
          </a:p>
        </p:txBody>
      </p:sp>
      <p:pic>
        <p:nvPicPr>
          <p:cNvPr id="281" name="Google Shape;281;p34" descr="An image of a pair of solar eclipse glasses." title="Solar Eclipse Glasses"/>
          <p:cNvPicPr preferRelativeResize="0"/>
          <p:nvPr/>
        </p:nvPicPr>
        <p:blipFill rotWithShape="1">
          <a:blip r:embed="rId7">
            <a:alphaModFix/>
          </a:blip>
          <a:srcRect/>
          <a:stretch/>
        </p:blipFill>
        <p:spPr>
          <a:xfrm>
            <a:off x="4439500" y="255250"/>
            <a:ext cx="1666451" cy="952250"/>
          </a:xfrm>
          <a:prstGeom prst="rect">
            <a:avLst/>
          </a:prstGeom>
          <a:noFill/>
          <a:ln>
            <a:noFill/>
          </a:ln>
        </p:spPr>
      </p:pic>
      <p:pic>
        <p:nvPicPr>
          <p:cNvPr id="282" name="Google Shape;282;p34" descr="This image shows an up-close view of the pinhole projector and a person holding the pinhole projector." title="Pinhole Projector Step 4"/>
          <p:cNvPicPr preferRelativeResize="0"/>
          <p:nvPr/>
        </p:nvPicPr>
        <p:blipFill rotWithShape="1">
          <a:blip r:embed="rId8">
            <a:alphaModFix/>
          </a:blip>
          <a:srcRect b="39232"/>
          <a:stretch/>
        </p:blipFill>
        <p:spPr>
          <a:xfrm>
            <a:off x="6837550" y="74332"/>
            <a:ext cx="2185849" cy="1204044"/>
          </a:xfrm>
          <a:prstGeom prst="rect">
            <a:avLst/>
          </a:prstGeom>
          <a:noFill/>
          <a:ln>
            <a:noFill/>
          </a:ln>
        </p:spPr>
      </p:pic>
      <p:pic>
        <p:nvPicPr>
          <p:cNvPr id="283" name="Google Shape;283;p34" descr="The NASA Heliophysics Education Activation Team Logo consists of dark red lettering on a yellow background with a rising radiating Sun." title="The NASA Heliophysics Education Activation Team Logo"/>
          <p:cNvPicPr preferRelativeResize="0"/>
          <p:nvPr/>
        </p:nvPicPr>
        <p:blipFill>
          <a:blip r:embed="rId9">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What did you learn about observing the Sun?</a:t>
            </a:r>
            <a:endParaRPr b="1">
              <a:latin typeface="Helvetica Neue"/>
              <a:ea typeface="Helvetica Neue"/>
              <a:cs typeface="Helvetica Neue"/>
              <a:sym typeface="Helvetica Neue"/>
            </a:endParaRPr>
          </a:p>
        </p:txBody>
      </p:sp>
      <p:sp>
        <p:nvSpPr>
          <p:cNvPr id="289" name="Google Shape;289;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800"/>
              </a:spcBef>
              <a:spcAft>
                <a:spcPts val="0"/>
              </a:spcAft>
              <a:buNone/>
            </a:pPr>
            <a:r>
              <a:rPr lang="en" b="1" u="sng">
                <a:solidFill>
                  <a:schemeClr val="hlink"/>
                </a:solidFill>
                <a:hlinkClick r:id="rId3"/>
              </a:rPr>
              <a:t> </a:t>
            </a:r>
            <a:r>
              <a:rPr lang="en" b="1" u="sng">
                <a:solidFill>
                  <a:schemeClr val="hlink"/>
                </a:solidFill>
                <a:latin typeface="Helvetica Neue"/>
                <a:ea typeface="Helvetica Neue"/>
                <a:cs typeface="Helvetica Neue"/>
                <a:sym typeface="Helvetica Neue"/>
                <a:hlinkClick r:id="rId3"/>
              </a:rPr>
              <a:t>KWL: What did you learn about the Sun?</a:t>
            </a:r>
            <a:endParaRPr sz="3400">
              <a:latin typeface="Helvetica Neue"/>
              <a:ea typeface="Helvetica Neue"/>
              <a:cs typeface="Helvetica Neue"/>
              <a:sym typeface="Helvetica Neue"/>
            </a:endParaRPr>
          </a:p>
          <a:p>
            <a:pPr marL="0" lvl="0" indent="0" algn="l" rtl="0">
              <a:spcBef>
                <a:spcPts val="1800"/>
              </a:spcBef>
              <a:spcAft>
                <a:spcPts val="600"/>
              </a:spcAft>
              <a:buClr>
                <a:schemeClr val="dk1"/>
              </a:buClr>
              <a:buSzPts val="1100"/>
              <a:buFont typeface="Arial"/>
              <a:buNone/>
            </a:pPr>
            <a:endParaRPr sz="2200"/>
          </a:p>
        </p:txBody>
      </p:sp>
      <p:pic>
        <p:nvPicPr>
          <p:cNvPr id="290" name="Google Shape;290;p35"/>
          <p:cNvPicPr preferRelativeResize="0"/>
          <p:nvPr/>
        </p:nvPicPr>
        <p:blipFill rotWithShape="1">
          <a:blip r:embed="rId4">
            <a:alphaModFix/>
          </a:blip>
          <a:srcRect l="853" t="1604"/>
          <a:stretch/>
        </p:blipFill>
        <p:spPr>
          <a:xfrm>
            <a:off x="391725" y="1124350"/>
            <a:ext cx="5049825" cy="2894801"/>
          </a:xfrm>
          <a:prstGeom prst="rect">
            <a:avLst/>
          </a:prstGeom>
          <a:noFill/>
          <a:ln>
            <a:noFill/>
          </a:ln>
        </p:spPr>
      </p:pic>
      <p:sp>
        <p:nvSpPr>
          <p:cNvPr id="291" name="Google Shape;291;p35" descr="A burgundy box that says 'Youth guide page 14'" title="Youth guide page 14"/>
          <p:cNvSpPr/>
          <p:nvPr/>
        </p:nvSpPr>
        <p:spPr>
          <a:xfrm>
            <a:off x="8153975" y="605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14</a:t>
            </a:r>
            <a:endParaRPr b="1">
              <a:solidFill>
                <a:schemeClr val="lt1"/>
              </a:solidFill>
            </a:endParaRPr>
          </a:p>
        </p:txBody>
      </p:sp>
      <p:pic>
        <p:nvPicPr>
          <p:cNvPr id="292" name="Google Shape;292;p35" descr="Just a partial image of the entire handout." title="Image of the KWL Chart"/>
          <p:cNvPicPr preferRelativeResize="0"/>
          <p:nvPr/>
        </p:nvPicPr>
        <p:blipFill>
          <a:blip r:embed="rId5">
            <a:alphaModFix/>
          </a:blip>
          <a:stretch>
            <a:fillRect/>
          </a:stretch>
        </p:blipFill>
        <p:spPr>
          <a:xfrm>
            <a:off x="391725" y="1072696"/>
            <a:ext cx="5861702" cy="3122000"/>
          </a:xfrm>
          <a:prstGeom prst="rect">
            <a:avLst/>
          </a:prstGeom>
          <a:noFill/>
          <a:ln>
            <a:noFill/>
          </a:ln>
        </p:spPr>
      </p:pic>
      <p:pic>
        <p:nvPicPr>
          <p:cNvPr id="293" name="Google Shape;293;p35" descr="The NASA Heliophysics Education Activation Team Logo consists of dark red lettering on a yellow background with a rising radiating Sun." title="The NASA Heliophysics Education Activation Team Logo"/>
          <p:cNvPicPr preferRelativeResize="0"/>
          <p:nvPr/>
        </p:nvPicPr>
        <p:blipFill>
          <a:blip r:embed="rId6">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6"/>
          <p:cNvSpPr txBox="1">
            <a:spLocks noGrp="1"/>
          </p:cNvSpPr>
          <p:nvPr>
            <p:ph type="title"/>
          </p:nvPr>
        </p:nvSpPr>
        <p:spPr>
          <a:xfrm>
            <a:off x="311700" y="303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Helvetica Neue"/>
                <a:ea typeface="Helvetica Neue"/>
                <a:cs typeface="Helvetica Neue"/>
                <a:sym typeface="Helvetica Neue"/>
              </a:rPr>
              <a:t>Session 2 Major Concepts</a:t>
            </a:r>
            <a:endParaRPr b="1">
              <a:latin typeface="Helvetica Neue"/>
              <a:ea typeface="Helvetica Neue"/>
              <a:cs typeface="Helvetica Neue"/>
              <a:sym typeface="Helvetica Neue"/>
            </a:endParaRPr>
          </a:p>
        </p:txBody>
      </p:sp>
      <p:sp>
        <p:nvSpPr>
          <p:cNvPr id="299" name="Google Shape;299;p36"/>
          <p:cNvSpPr txBox="1">
            <a:spLocks noGrp="1"/>
          </p:cNvSpPr>
          <p:nvPr>
            <p:ph type="body" idx="1"/>
          </p:nvPr>
        </p:nvSpPr>
        <p:spPr>
          <a:xfrm>
            <a:off x="311700" y="829175"/>
            <a:ext cx="8520600" cy="38718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The Sun is a star and is hard to observe because it is so bright.</a:t>
            </a:r>
            <a:endParaRPr sz="1600">
              <a:solidFill>
                <a:schemeClr val="dk1"/>
              </a:solidFill>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latin typeface="Helvetica Neue"/>
                <a:ea typeface="Helvetica Neue"/>
                <a:cs typeface="Helvetica Neue"/>
                <a:sym typeface="Helvetica Neue"/>
              </a:rPr>
              <a:t>Eye safety is important when observing the Sun. </a:t>
            </a:r>
            <a:r>
              <a:rPr lang="en" sz="1600" b="1">
                <a:solidFill>
                  <a:srgbClr val="7F1419"/>
                </a:solidFill>
                <a:latin typeface="Helvetica Neue"/>
                <a:ea typeface="Helvetica Neue"/>
                <a:cs typeface="Helvetica Neue"/>
                <a:sym typeface="Helvetica Neue"/>
              </a:rPr>
              <a:t>Solar eclipse glasses</a:t>
            </a:r>
            <a:r>
              <a:rPr lang="en" sz="1600">
                <a:solidFill>
                  <a:schemeClr val="dk1"/>
                </a:solidFill>
                <a:latin typeface="Helvetica Neue"/>
                <a:ea typeface="Helvetica Neue"/>
                <a:cs typeface="Helvetica Neue"/>
                <a:sym typeface="Helvetica Neue"/>
              </a:rPr>
              <a:t> and </a:t>
            </a:r>
            <a:r>
              <a:rPr lang="en" sz="1600" b="1">
                <a:solidFill>
                  <a:srgbClr val="7F1419"/>
                </a:solidFill>
                <a:latin typeface="Helvetica Neue"/>
                <a:ea typeface="Helvetica Neue"/>
                <a:cs typeface="Helvetica Neue"/>
                <a:sym typeface="Helvetica Neue"/>
              </a:rPr>
              <a:t>pinhole projectors</a:t>
            </a:r>
            <a:r>
              <a:rPr lang="en" sz="1600">
                <a:solidFill>
                  <a:schemeClr val="dk1"/>
                </a:solidFill>
                <a:latin typeface="Helvetica Neue"/>
                <a:ea typeface="Helvetica Neue"/>
                <a:cs typeface="Helvetica Neue"/>
                <a:sym typeface="Helvetica Neue"/>
              </a:rPr>
              <a:t> are safe methods for observing the Sun.</a:t>
            </a:r>
            <a:endParaRPr sz="1600">
              <a:solidFill>
                <a:schemeClr val="dk1"/>
              </a:solidFill>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latin typeface="Helvetica Neue"/>
                <a:ea typeface="Helvetica Neue"/>
                <a:cs typeface="Helvetica Neue"/>
                <a:sym typeface="Helvetica Neue"/>
              </a:rPr>
              <a:t>The Sun gives off all types of light on the</a:t>
            </a:r>
            <a:r>
              <a:rPr lang="en" sz="1600">
                <a:solidFill>
                  <a:srgbClr val="7F1419"/>
                </a:solidFill>
                <a:latin typeface="Helvetica Neue"/>
                <a:ea typeface="Helvetica Neue"/>
                <a:cs typeface="Helvetica Neue"/>
                <a:sym typeface="Helvetica Neue"/>
              </a:rPr>
              <a:t> </a:t>
            </a:r>
            <a:r>
              <a:rPr lang="en" sz="1600" b="1">
                <a:solidFill>
                  <a:srgbClr val="7F1419"/>
                </a:solidFill>
                <a:latin typeface="Helvetica Neue"/>
                <a:ea typeface="Helvetica Neue"/>
                <a:cs typeface="Helvetica Neue"/>
                <a:sym typeface="Helvetica Neue"/>
              </a:rPr>
              <a:t>electromagnetic spectrum</a:t>
            </a:r>
            <a:r>
              <a:rPr lang="en" sz="1600">
                <a:solidFill>
                  <a:schemeClr val="dk1"/>
                </a:solidFill>
                <a:latin typeface="Helvetica Neue"/>
                <a:ea typeface="Helvetica Neue"/>
                <a:cs typeface="Helvetica Neue"/>
                <a:sym typeface="Helvetica Neue"/>
              </a:rPr>
              <a:t>. Humans can only see </a:t>
            </a:r>
            <a:r>
              <a:rPr lang="en" sz="1600" b="1">
                <a:solidFill>
                  <a:srgbClr val="7F1419"/>
                </a:solidFill>
                <a:latin typeface="Helvetica Neue"/>
                <a:ea typeface="Helvetica Neue"/>
                <a:cs typeface="Helvetica Neue"/>
                <a:sym typeface="Helvetica Neue"/>
              </a:rPr>
              <a:t>visible light</a:t>
            </a:r>
            <a:r>
              <a:rPr lang="en"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A </a:t>
            </a:r>
            <a:r>
              <a:rPr lang="en" sz="1600" b="1">
                <a:solidFill>
                  <a:srgbClr val="7F1419"/>
                </a:solidFill>
                <a:latin typeface="Helvetica Neue"/>
                <a:ea typeface="Helvetica Neue"/>
                <a:cs typeface="Helvetica Neue"/>
                <a:sym typeface="Helvetica Neue"/>
              </a:rPr>
              <a:t>solar eclipse</a:t>
            </a:r>
            <a:r>
              <a:rPr lang="en" sz="1600">
                <a:solidFill>
                  <a:schemeClr val="dk1"/>
                </a:solidFill>
                <a:latin typeface="Helvetica Neue"/>
                <a:ea typeface="Helvetica Neue"/>
                <a:cs typeface="Helvetica Neue"/>
                <a:sym typeface="Helvetica Neue"/>
              </a:rPr>
              <a:t> provides a great opportunity to make observations of the Sun.</a:t>
            </a:r>
            <a:endParaRPr sz="1600">
              <a:solidFill>
                <a:schemeClr val="dk1"/>
              </a:solidFill>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Scientists make observations of the Sun in multiple wavelengths of light, which gives them more detail of different features of the Sun, like </a:t>
            </a:r>
            <a:r>
              <a:rPr lang="en" sz="1600" b="1">
                <a:solidFill>
                  <a:srgbClr val="7F1419"/>
                </a:solidFill>
                <a:latin typeface="Helvetica Neue"/>
                <a:ea typeface="Helvetica Neue"/>
                <a:cs typeface="Helvetica Neue"/>
                <a:sym typeface="Helvetica Neue"/>
              </a:rPr>
              <a:t>solar flares</a:t>
            </a:r>
            <a:r>
              <a:rPr lang="en" sz="1600">
                <a:solidFill>
                  <a:schemeClr val="dk1"/>
                </a:solidFill>
                <a:latin typeface="Helvetica Neue"/>
                <a:ea typeface="Helvetica Neue"/>
                <a:cs typeface="Helvetica Neue"/>
                <a:sym typeface="Helvetica Neue"/>
              </a:rPr>
              <a:t> and </a:t>
            </a:r>
            <a:r>
              <a:rPr lang="en" sz="1600" b="1">
                <a:solidFill>
                  <a:srgbClr val="7F1419"/>
                </a:solidFill>
                <a:latin typeface="Helvetica Neue"/>
                <a:ea typeface="Helvetica Neue"/>
                <a:cs typeface="Helvetica Neue"/>
                <a:sym typeface="Helvetica Neue"/>
              </a:rPr>
              <a:t>sunspots</a:t>
            </a:r>
            <a:r>
              <a:rPr lang="en"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latin typeface="Helvetica Neue"/>
                <a:ea typeface="Helvetica Neue"/>
                <a:cs typeface="Helvetica Neue"/>
                <a:sym typeface="Helvetica Neue"/>
              </a:rPr>
              <a:t>The Sun’s atmosphere is called the </a:t>
            </a:r>
            <a:r>
              <a:rPr lang="en" sz="1600" b="1">
                <a:solidFill>
                  <a:srgbClr val="7F1419"/>
                </a:solidFill>
                <a:latin typeface="Helvetica Neue"/>
                <a:ea typeface="Helvetica Neue"/>
                <a:cs typeface="Helvetica Neue"/>
                <a:sym typeface="Helvetica Neue"/>
              </a:rPr>
              <a:t>corona</a:t>
            </a:r>
            <a:r>
              <a:rPr lang="en"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It is challenging to study the Sun’s corona, because the Sun is so bright, and the corona is dimmer than the Sun’s surface.</a:t>
            </a:r>
            <a:endParaRPr sz="1600">
              <a:solidFill>
                <a:schemeClr val="dk1"/>
              </a:solidFill>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latin typeface="Helvetica Neue"/>
                <a:ea typeface="Helvetica Neue"/>
                <a:cs typeface="Helvetica Neue"/>
                <a:sym typeface="Helvetica Neue"/>
              </a:rPr>
              <a:t>NASA uses </a:t>
            </a:r>
            <a:r>
              <a:rPr lang="en" sz="1600" b="1">
                <a:solidFill>
                  <a:srgbClr val="7F1419"/>
                </a:solidFill>
                <a:latin typeface="Helvetica Neue"/>
                <a:ea typeface="Helvetica Neue"/>
                <a:cs typeface="Helvetica Neue"/>
                <a:sym typeface="Helvetica Neue"/>
              </a:rPr>
              <a:t>coronagraphs</a:t>
            </a:r>
            <a:r>
              <a:rPr lang="en" sz="1600">
                <a:solidFill>
                  <a:schemeClr val="dk1"/>
                </a:solidFill>
                <a:latin typeface="Helvetica Neue"/>
                <a:ea typeface="Helvetica Neue"/>
                <a:cs typeface="Helvetica Neue"/>
                <a:sym typeface="Helvetica Neue"/>
              </a:rPr>
              <a:t>, which use an occulting disk to block the Sun’s light so that scientists can view the corona.</a:t>
            </a:r>
            <a:endParaRPr sz="1600">
              <a:solidFill>
                <a:schemeClr val="dk1"/>
              </a:solidFill>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latin typeface="Helvetica Neue"/>
                <a:ea typeface="Helvetica Neue"/>
                <a:cs typeface="Helvetica Neue"/>
                <a:sym typeface="Helvetica Neue"/>
              </a:rPr>
              <a:t>Using a coronagraph, scientists can observe features of the Sun, including the </a:t>
            </a:r>
            <a:r>
              <a:rPr lang="en" sz="1600" b="1">
                <a:solidFill>
                  <a:srgbClr val="7F1419"/>
                </a:solidFill>
                <a:latin typeface="Helvetica Neue"/>
                <a:ea typeface="Helvetica Neue"/>
                <a:cs typeface="Helvetica Neue"/>
                <a:sym typeface="Helvetica Neue"/>
              </a:rPr>
              <a:t>solar wind</a:t>
            </a:r>
            <a:r>
              <a:rPr lang="en" sz="1600" b="1">
                <a:solidFill>
                  <a:srgbClr val="FF9900"/>
                </a:solidFill>
                <a:latin typeface="Helvetica Neue"/>
                <a:ea typeface="Helvetica Neue"/>
                <a:cs typeface="Helvetica Neue"/>
                <a:sym typeface="Helvetica Neue"/>
              </a:rPr>
              <a:t> </a:t>
            </a:r>
            <a:r>
              <a:rPr lang="en" sz="1600">
                <a:solidFill>
                  <a:schemeClr val="dk1"/>
                </a:solidFill>
                <a:latin typeface="Helvetica Neue"/>
                <a:ea typeface="Helvetica Neue"/>
                <a:cs typeface="Helvetica Neue"/>
                <a:sym typeface="Helvetica Neue"/>
              </a:rPr>
              <a:t>and </a:t>
            </a:r>
            <a:r>
              <a:rPr lang="en" sz="1600" b="1">
                <a:solidFill>
                  <a:srgbClr val="7F1419"/>
                </a:solidFill>
                <a:latin typeface="Helvetica Neue"/>
                <a:ea typeface="Helvetica Neue"/>
                <a:cs typeface="Helvetica Neue"/>
                <a:sym typeface="Helvetica Neue"/>
              </a:rPr>
              <a:t>solar flares</a:t>
            </a:r>
            <a:r>
              <a:rPr lang="en" sz="1600">
                <a:solidFill>
                  <a:schemeClr val="dk1"/>
                </a:solidFill>
                <a:latin typeface="Helvetica Neue"/>
                <a:ea typeface="Helvetica Neue"/>
                <a:cs typeface="Helvetica Neue"/>
                <a:sym typeface="Helvetica Neue"/>
              </a:rPr>
              <a:t>.</a:t>
            </a:r>
            <a:endParaRPr sz="2400"/>
          </a:p>
        </p:txBody>
      </p:sp>
      <p:pic>
        <p:nvPicPr>
          <p:cNvPr id="300" name="Google Shape;300;p36" descr="The NASA Heliophysics Education Activation Team Logo consists of dark red lettering on a yellow background with a rising radiating Sun." title="The NASA Heliophysics Education Activation Team Logo"/>
          <p:cNvPicPr preferRelativeResize="0"/>
          <p:nvPr/>
        </p:nvPicPr>
        <p:blipFill>
          <a:blip r:embed="rId3">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403975"/>
            <a:ext cx="7616400" cy="974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42672"/>
              <a:buNone/>
            </a:pPr>
            <a:r>
              <a:rPr lang="en" sz="2320" b="1">
                <a:solidFill>
                  <a:srgbClr val="7F1419"/>
                </a:solidFill>
                <a:latin typeface="Helvetica Neue"/>
                <a:ea typeface="Helvetica Neue"/>
                <a:cs typeface="Helvetica Neue"/>
                <a:sym typeface="Helvetica Neue"/>
              </a:rPr>
              <a:t>Use a notebook or the extra paper in the Helio Club Youth Guide to</a:t>
            </a:r>
            <a:r>
              <a:rPr lang="en" sz="2320">
                <a:solidFill>
                  <a:srgbClr val="7F1419"/>
                </a:solidFill>
                <a:latin typeface="Helvetica Neue"/>
                <a:ea typeface="Helvetica Neue"/>
                <a:cs typeface="Helvetica Neue"/>
                <a:sym typeface="Helvetica Neue"/>
              </a:rPr>
              <a:t> </a:t>
            </a:r>
            <a:r>
              <a:rPr lang="en" sz="2320" b="1">
                <a:solidFill>
                  <a:srgbClr val="7F1419"/>
                </a:solidFill>
                <a:latin typeface="Helvetica Neue"/>
                <a:ea typeface="Helvetica Neue"/>
                <a:cs typeface="Helvetica Neue"/>
                <a:sym typeface="Helvetica Neue"/>
              </a:rPr>
              <a:t>record observations, collect data, and organize ideas.</a:t>
            </a:r>
            <a:endParaRPr sz="2320" b="1">
              <a:solidFill>
                <a:srgbClr val="7F1419"/>
              </a:solidFill>
              <a:latin typeface="Helvetica Neue"/>
              <a:ea typeface="Helvetica Neue"/>
              <a:cs typeface="Helvetica Neue"/>
              <a:sym typeface="Helvetica Neue"/>
            </a:endParaRPr>
          </a:p>
        </p:txBody>
      </p:sp>
      <p:sp>
        <p:nvSpPr>
          <p:cNvPr id="78" name="Google Shape;78;p15" descr="A burgundy box that says 'Youth guide page 35'" title="Youth guide page 35"/>
          <p:cNvSpPr/>
          <p:nvPr/>
        </p:nvSpPr>
        <p:spPr>
          <a:xfrm>
            <a:off x="8172250" y="9345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Youth Guide</a:t>
            </a:r>
            <a:endParaRPr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Page 35</a:t>
            </a:r>
            <a:endParaRPr b="1">
              <a:solidFill>
                <a:schemeClr val="lt1"/>
              </a:solidFill>
              <a:latin typeface="Helvetica Neue"/>
              <a:ea typeface="Helvetica Neue"/>
              <a:cs typeface="Helvetica Neue"/>
              <a:sym typeface="Helvetica Neue"/>
            </a:endParaRPr>
          </a:p>
        </p:txBody>
      </p:sp>
      <p:pic>
        <p:nvPicPr>
          <p:cNvPr id="79" name="Google Shape;79;p15" descr="A piece of notebook paper with the title at the top, Session 1: Notes." title="Image of Note Page in the NASA Helio Youth Guide"/>
          <p:cNvPicPr preferRelativeResize="0"/>
          <p:nvPr/>
        </p:nvPicPr>
        <p:blipFill>
          <a:blip r:embed="rId3">
            <a:alphaModFix/>
          </a:blip>
          <a:stretch>
            <a:fillRect/>
          </a:stretch>
        </p:blipFill>
        <p:spPr>
          <a:xfrm>
            <a:off x="570675" y="1558075"/>
            <a:ext cx="6528398" cy="3189026"/>
          </a:xfrm>
          <a:prstGeom prst="rect">
            <a:avLst/>
          </a:prstGeom>
          <a:noFill/>
          <a:ln>
            <a:noFill/>
          </a:ln>
        </p:spPr>
      </p:pic>
      <p:pic>
        <p:nvPicPr>
          <p:cNvPr id="80" name="Google Shape;80;p15"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257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7F1419"/>
                </a:solidFill>
                <a:latin typeface="Helvetica Neue"/>
                <a:ea typeface="Helvetica Neue"/>
                <a:cs typeface="Helvetica Neue"/>
                <a:sym typeface="Helvetica Neue"/>
              </a:rPr>
              <a:t>What do you already know about the Sun ?</a:t>
            </a:r>
            <a:endParaRPr b="1">
              <a:solidFill>
                <a:srgbClr val="7F1419"/>
              </a:solidFill>
              <a:latin typeface="Helvetica Neue"/>
              <a:ea typeface="Helvetica Neue"/>
              <a:cs typeface="Helvetica Neue"/>
              <a:sym typeface="Helvetica Neue"/>
            </a:endParaRPr>
          </a:p>
        </p:txBody>
      </p:sp>
      <p:sp>
        <p:nvSpPr>
          <p:cNvPr id="86" name="Google Shape;86;p16" descr="A burgundy box that says 'Youth guide page 14'" title="Youth guide page 14"/>
          <p:cNvSpPr/>
          <p:nvPr/>
        </p:nvSpPr>
        <p:spPr>
          <a:xfrm>
            <a:off x="8153975" y="60500"/>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Youth Guide</a:t>
            </a:r>
            <a:endParaRPr b="1">
              <a:solidFill>
                <a:schemeClr val="lt1"/>
              </a:solidFill>
            </a:endParaRPr>
          </a:p>
          <a:p>
            <a:pPr marL="0" lvl="0" indent="0" algn="ctr" rtl="0">
              <a:spcBef>
                <a:spcPts val="0"/>
              </a:spcBef>
              <a:spcAft>
                <a:spcPts val="0"/>
              </a:spcAft>
              <a:buNone/>
            </a:pPr>
            <a:r>
              <a:rPr lang="en" b="1">
                <a:solidFill>
                  <a:schemeClr val="lt1"/>
                </a:solidFill>
              </a:rPr>
              <a:t>Page 14</a:t>
            </a:r>
            <a:endParaRPr b="1">
              <a:solidFill>
                <a:schemeClr val="lt1"/>
              </a:solidFill>
            </a:endParaRPr>
          </a:p>
        </p:txBody>
      </p:sp>
      <p:pic>
        <p:nvPicPr>
          <p:cNvPr id="87" name="Google Shape;87;p16" descr="Just a partial image of the entire handout." title="Image of the Session 2 KWL Chart"/>
          <p:cNvPicPr preferRelativeResize="0"/>
          <p:nvPr/>
        </p:nvPicPr>
        <p:blipFill>
          <a:blip r:embed="rId3">
            <a:alphaModFix/>
          </a:blip>
          <a:stretch>
            <a:fillRect/>
          </a:stretch>
        </p:blipFill>
        <p:spPr>
          <a:xfrm>
            <a:off x="389225" y="893596"/>
            <a:ext cx="5861702" cy="3122000"/>
          </a:xfrm>
          <a:prstGeom prst="rect">
            <a:avLst/>
          </a:prstGeom>
          <a:noFill/>
          <a:ln>
            <a:noFill/>
          </a:ln>
        </p:spPr>
      </p:pic>
      <p:pic>
        <p:nvPicPr>
          <p:cNvPr id="88" name="Google Shape;88;p16"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Helvetica Neue"/>
                <a:ea typeface="Helvetica Neue"/>
                <a:cs typeface="Helvetica Neue"/>
                <a:sym typeface="Helvetica Neue"/>
              </a:rPr>
              <a:t>The Sun Now!</a:t>
            </a:r>
            <a:endParaRPr>
              <a:latin typeface="Helvetica Neue"/>
              <a:ea typeface="Helvetica Neue"/>
              <a:cs typeface="Helvetica Neue"/>
              <a:sym typeface="Helvetica Neue"/>
            </a:endParaRPr>
          </a:p>
        </p:txBody>
      </p:sp>
      <p:pic>
        <p:nvPicPr>
          <p:cNvPr id="94" name="Google Shape;94;p17" descr="Image showing part of the SDO website, showing images of the Sun." title="Image of the SDO Website"/>
          <p:cNvPicPr preferRelativeResize="0"/>
          <p:nvPr/>
        </p:nvPicPr>
        <p:blipFill>
          <a:blip r:embed="rId3">
            <a:alphaModFix/>
          </a:blip>
          <a:stretch>
            <a:fillRect/>
          </a:stretch>
        </p:blipFill>
        <p:spPr>
          <a:xfrm>
            <a:off x="406925" y="1168550"/>
            <a:ext cx="5541400" cy="3703825"/>
          </a:xfrm>
          <a:prstGeom prst="rect">
            <a:avLst/>
          </a:prstGeom>
          <a:noFill/>
          <a:ln>
            <a:noFill/>
          </a:ln>
        </p:spPr>
      </p:pic>
      <p:sp>
        <p:nvSpPr>
          <p:cNvPr id="95" name="Google Shape;95;p17"/>
          <p:cNvSpPr txBox="1"/>
          <p:nvPr/>
        </p:nvSpPr>
        <p:spPr>
          <a:xfrm>
            <a:off x="6033000" y="2055050"/>
            <a:ext cx="27993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Helvetica Neue"/>
                <a:ea typeface="Helvetica Neue"/>
                <a:cs typeface="Helvetica Neue"/>
                <a:sym typeface="Helvetica Neue"/>
              </a:rPr>
              <a:t>Click on each image to increase in size. </a:t>
            </a:r>
            <a:endParaRPr sz="1600" b="1">
              <a:latin typeface="Helvetica Neue"/>
              <a:ea typeface="Helvetica Neue"/>
              <a:cs typeface="Helvetica Neue"/>
              <a:sym typeface="Helvetica Neue"/>
            </a:endParaRPr>
          </a:p>
          <a:p>
            <a:pPr marL="0" lvl="0" indent="0" algn="l" rtl="0">
              <a:spcBef>
                <a:spcPts val="0"/>
              </a:spcBef>
              <a:spcAft>
                <a:spcPts val="0"/>
              </a:spcAft>
              <a:buNone/>
            </a:pPr>
            <a:endParaRPr sz="1600" b="1">
              <a:latin typeface="Helvetica Neue"/>
              <a:ea typeface="Helvetica Neue"/>
              <a:cs typeface="Helvetica Neue"/>
              <a:sym typeface="Helvetica Neue"/>
            </a:endParaRPr>
          </a:p>
          <a:p>
            <a:pPr marL="0" lvl="0" indent="0" algn="l" rtl="0">
              <a:spcBef>
                <a:spcPts val="0"/>
              </a:spcBef>
              <a:spcAft>
                <a:spcPts val="0"/>
              </a:spcAft>
              <a:buNone/>
            </a:pPr>
            <a:r>
              <a:rPr lang="en" sz="1600" b="1">
                <a:latin typeface="Helvetica Neue"/>
                <a:ea typeface="Helvetica Neue"/>
                <a:cs typeface="Helvetica Neue"/>
                <a:sym typeface="Helvetica Neue"/>
              </a:rPr>
              <a:t>Check out the “Daily Movies” to see movies of the Sun.</a:t>
            </a:r>
            <a:endParaRPr sz="1600" b="1">
              <a:latin typeface="Helvetica Neue"/>
              <a:ea typeface="Helvetica Neue"/>
              <a:cs typeface="Helvetica Neue"/>
              <a:sym typeface="Helvetica Neue"/>
            </a:endParaRPr>
          </a:p>
        </p:txBody>
      </p:sp>
      <p:sp>
        <p:nvSpPr>
          <p:cNvPr id="96" name="Google Shape;96;p17"/>
          <p:cNvSpPr/>
          <p:nvPr/>
        </p:nvSpPr>
        <p:spPr>
          <a:xfrm>
            <a:off x="763550" y="3572775"/>
            <a:ext cx="942600" cy="2733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 name="Google Shape;97;p17"/>
          <p:cNvCxnSpPr>
            <a:endCxn id="96" idx="6"/>
          </p:cNvCxnSpPr>
          <p:nvPr/>
        </p:nvCxnSpPr>
        <p:spPr>
          <a:xfrm flipH="1">
            <a:off x="1706150" y="3242925"/>
            <a:ext cx="4364700" cy="466500"/>
          </a:xfrm>
          <a:prstGeom prst="straightConnector1">
            <a:avLst/>
          </a:prstGeom>
          <a:noFill/>
          <a:ln w="19050" cap="flat" cmpd="sng">
            <a:solidFill>
              <a:schemeClr val="accent4"/>
            </a:solidFill>
            <a:prstDash val="solid"/>
            <a:round/>
            <a:headEnd type="none" w="med" len="med"/>
            <a:tailEnd type="triangle" w="med" len="med"/>
          </a:ln>
        </p:spPr>
      </p:cxnSp>
      <p:pic>
        <p:nvPicPr>
          <p:cNvPr id="98" name="Google Shape;98;p17"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latin typeface="Helvetica Neue"/>
                <a:ea typeface="Helvetica Neue"/>
                <a:cs typeface="Helvetica Neue"/>
                <a:sym typeface="Helvetica Neue"/>
              </a:rPr>
              <a:t>Safe Solar Viewing Methods:</a:t>
            </a:r>
            <a:endParaRPr b="1">
              <a:latin typeface="Helvetica Neue"/>
              <a:ea typeface="Helvetica Neue"/>
              <a:cs typeface="Helvetica Neue"/>
              <a:sym typeface="Helvetica Neue"/>
            </a:endParaRPr>
          </a:p>
        </p:txBody>
      </p:sp>
      <p:sp>
        <p:nvSpPr>
          <p:cNvPr id="104" name="Google Shape;104;p18"/>
          <p:cNvSpPr txBox="1">
            <a:spLocks noGrp="1"/>
          </p:cNvSpPr>
          <p:nvPr>
            <p:ph type="body" idx="1"/>
          </p:nvPr>
        </p:nvSpPr>
        <p:spPr>
          <a:xfrm>
            <a:off x="318650" y="93815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b="1">
                <a:solidFill>
                  <a:srgbClr val="7F1419"/>
                </a:solidFill>
                <a:latin typeface="Helvetica Neue"/>
                <a:ea typeface="Helvetica Neue"/>
                <a:cs typeface="Helvetica Neue"/>
                <a:sym typeface="Helvetica Neue"/>
              </a:rPr>
              <a:t>Solar Eclipse Glasses</a:t>
            </a:r>
            <a:endParaRPr b="1">
              <a:solidFill>
                <a:srgbClr val="7F1419"/>
              </a:solidFill>
              <a:latin typeface="Helvetica Neue"/>
              <a:ea typeface="Helvetica Neue"/>
              <a:cs typeface="Helvetica Neue"/>
              <a:sym typeface="Helvetica Neue"/>
            </a:endParaRPr>
          </a:p>
          <a:p>
            <a:pPr marL="457200" lvl="0" indent="-342900" algn="l" rtl="0">
              <a:lnSpc>
                <a:spcPct val="115000"/>
              </a:lnSpc>
              <a:spcBef>
                <a:spcPts val="1200"/>
              </a:spcBef>
              <a:spcAft>
                <a:spcPts val="0"/>
              </a:spcAft>
              <a:buClr>
                <a:srgbClr val="434343"/>
              </a:buClr>
              <a:buSzPts val="1800"/>
              <a:buFont typeface="Helvetica Neue"/>
              <a:buChar char="●"/>
            </a:pPr>
            <a:r>
              <a:rPr lang="en">
                <a:solidFill>
                  <a:srgbClr val="434343"/>
                </a:solidFill>
                <a:latin typeface="Helvetica Neue"/>
                <a:ea typeface="Helvetica Neue"/>
                <a:cs typeface="Helvetica Neue"/>
                <a:sym typeface="Helvetica Neue"/>
              </a:rPr>
              <a:t>Sunglasses are not appropriate for looking at the Sun. </a:t>
            </a:r>
            <a:endParaRPr>
              <a:solidFill>
                <a:srgbClr val="434343"/>
              </a:solidFill>
              <a:latin typeface="Helvetica Neue"/>
              <a:ea typeface="Helvetica Neue"/>
              <a:cs typeface="Helvetica Neue"/>
              <a:sym typeface="Helvetica Neue"/>
            </a:endParaRPr>
          </a:p>
          <a:p>
            <a:pPr marL="457200" lvl="0" indent="-342900" algn="l" rtl="0">
              <a:lnSpc>
                <a:spcPct val="115000"/>
              </a:lnSpc>
              <a:spcBef>
                <a:spcPts val="0"/>
              </a:spcBef>
              <a:spcAft>
                <a:spcPts val="0"/>
              </a:spcAft>
              <a:buClr>
                <a:srgbClr val="434343"/>
              </a:buClr>
              <a:buSzPts val="1800"/>
              <a:buFont typeface="Roboto"/>
              <a:buChar char="●"/>
            </a:pPr>
            <a:r>
              <a:rPr lang="en" b="1">
                <a:solidFill>
                  <a:srgbClr val="7F1419"/>
                </a:solidFill>
                <a:latin typeface="Helvetica Neue"/>
                <a:ea typeface="Helvetica Neue"/>
                <a:cs typeface="Helvetica Neue"/>
                <a:sym typeface="Helvetica Neue"/>
              </a:rPr>
              <a:t>Solar eclipse glasses</a:t>
            </a:r>
            <a:r>
              <a:rPr lang="en">
                <a:solidFill>
                  <a:srgbClr val="434343"/>
                </a:solidFill>
                <a:latin typeface="Helvetica Neue"/>
                <a:ea typeface="Helvetica Neue"/>
                <a:cs typeface="Helvetica Neue"/>
                <a:sym typeface="Helvetica Neue"/>
              </a:rPr>
              <a:t> are typically 100,000 times darker than sunglasses and are made of black polymer, a flexible resin infused with carbon particles. This </a:t>
            </a:r>
            <a:r>
              <a:rPr lang="en" b="1">
                <a:solidFill>
                  <a:srgbClr val="434343"/>
                </a:solidFill>
                <a:latin typeface="Helvetica Neue"/>
                <a:ea typeface="Helvetica Neue"/>
                <a:cs typeface="Helvetica Neue"/>
                <a:sym typeface="Helvetica Neue"/>
              </a:rPr>
              <a:t>blocks out all UV rays and nearly all visible light</a:t>
            </a:r>
            <a:r>
              <a:rPr lang="en">
                <a:solidFill>
                  <a:srgbClr val="434343"/>
                </a:solidFill>
                <a:latin typeface="Helvetica Neue"/>
                <a:ea typeface="Helvetica Neue"/>
                <a:cs typeface="Helvetica Neue"/>
                <a:sym typeface="Helvetica Neue"/>
              </a:rPr>
              <a:t>. </a:t>
            </a:r>
            <a:endParaRPr>
              <a:solidFill>
                <a:srgbClr val="434343"/>
              </a:solidFill>
              <a:latin typeface="Helvetica Neue"/>
              <a:ea typeface="Helvetica Neue"/>
              <a:cs typeface="Helvetica Neue"/>
              <a:sym typeface="Helvetica Neue"/>
            </a:endParaRPr>
          </a:p>
          <a:p>
            <a:pPr marL="457200" lvl="0" indent="-342900" algn="l" rtl="0">
              <a:lnSpc>
                <a:spcPct val="115000"/>
              </a:lnSpc>
              <a:spcBef>
                <a:spcPts val="0"/>
              </a:spcBef>
              <a:spcAft>
                <a:spcPts val="0"/>
              </a:spcAft>
              <a:buClr>
                <a:srgbClr val="434343"/>
              </a:buClr>
              <a:buSzPts val="1800"/>
              <a:buFont typeface="Helvetica Neue"/>
              <a:buChar char="●"/>
            </a:pPr>
            <a:r>
              <a:rPr lang="en">
                <a:solidFill>
                  <a:srgbClr val="434343"/>
                </a:solidFill>
                <a:latin typeface="Helvetica Neue"/>
                <a:ea typeface="Helvetica Neue"/>
                <a:cs typeface="Helvetica Neue"/>
                <a:sym typeface="Helvetica Neue"/>
              </a:rPr>
              <a:t>3D or “stereo glasses” cyan /red lenses only filter color (visible light).</a:t>
            </a:r>
            <a:endParaRPr>
              <a:latin typeface="Helvetica Neue"/>
              <a:ea typeface="Helvetica Neue"/>
              <a:cs typeface="Helvetica Neue"/>
              <a:sym typeface="Helvetica Neue"/>
            </a:endParaRPr>
          </a:p>
          <a:p>
            <a:pPr marL="0" lvl="0" indent="0" algn="l" rtl="0">
              <a:lnSpc>
                <a:spcPct val="115000"/>
              </a:lnSpc>
              <a:spcBef>
                <a:spcPts val="1200"/>
              </a:spcBef>
              <a:spcAft>
                <a:spcPts val="1200"/>
              </a:spcAft>
              <a:buSzPts val="1800"/>
              <a:buNone/>
            </a:pPr>
            <a:endParaRPr/>
          </a:p>
        </p:txBody>
      </p:sp>
      <p:pic>
        <p:nvPicPr>
          <p:cNvPr id="105" name="Google Shape;105;p18" descr="An image of stereo (3D) glasses with a red &quot;no&quot; symbol over top." title="Stereo (3D) Glasses"/>
          <p:cNvPicPr preferRelativeResize="0"/>
          <p:nvPr/>
        </p:nvPicPr>
        <p:blipFill rotWithShape="1">
          <a:blip r:embed="rId3">
            <a:alphaModFix/>
          </a:blip>
          <a:srcRect/>
          <a:stretch/>
        </p:blipFill>
        <p:spPr>
          <a:xfrm>
            <a:off x="3817700" y="3936987"/>
            <a:ext cx="1462951" cy="1039525"/>
          </a:xfrm>
          <a:prstGeom prst="rect">
            <a:avLst/>
          </a:prstGeom>
          <a:noFill/>
          <a:ln>
            <a:noFill/>
          </a:ln>
        </p:spPr>
      </p:pic>
      <p:pic>
        <p:nvPicPr>
          <p:cNvPr id="106" name="Google Shape;106;p18" descr="An image of a pair of solar eclipse glasses with a green check on top of it." title="Solar Eclipse Glasses"/>
          <p:cNvPicPr preferRelativeResize="0"/>
          <p:nvPr/>
        </p:nvPicPr>
        <p:blipFill rotWithShape="1">
          <a:blip r:embed="rId4">
            <a:alphaModFix/>
          </a:blip>
          <a:srcRect/>
          <a:stretch/>
        </p:blipFill>
        <p:spPr>
          <a:xfrm>
            <a:off x="1649150" y="3936975"/>
            <a:ext cx="1666451" cy="952250"/>
          </a:xfrm>
          <a:prstGeom prst="rect">
            <a:avLst/>
          </a:prstGeom>
          <a:noFill/>
          <a:ln>
            <a:noFill/>
          </a:ln>
        </p:spPr>
      </p:pic>
      <p:sp>
        <p:nvSpPr>
          <p:cNvPr id="107" name="Google Shape;107;p18"/>
          <p:cNvSpPr txBox="1"/>
          <p:nvPr/>
        </p:nvSpPr>
        <p:spPr>
          <a:xfrm>
            <a:off x="2337275" y="3389150"/>
            <a:ext cx="6705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6AA84F"/>
                </a:solidFill>
                <a:latin typeface="Amatic SC"/>
                <a:ea typeface="Amatic SC"/>
                <a:cs typeface="Amatic SC"/>
                <a:sym typeface="Amatic SC"/>
              </a:rPr>
              <a:t>YES!</a:t>
            </a:r>
            <a:endParaRPr sz="3000" b="1" i="0" u="none" strike="noStrike" cap="none">
              <a:solidFill>
                <a:srgbClr val="6AA84F"/>
              </a:solidFill>
              <a:latin typeface="Amatic SC"/>
              <a:ea typeface="Amatic SC"/>
              <a:cs typeface="Amatic SC"/>
              <a:sym typeface="Amatic SC"/>
            </a:endParaRPr>
          </a:p>
        </p:txBody>
      </p:sp>
      <p:sp>
        <p:nvSpPr>
          <p:cNvPr id="108" name="Google Shape;108;p18"/>
          <p:cNvSpPr txBox="1"/>
          <p:nvPr/>
        </p:nvSpPr>
        <p:spPr>
          <a:xfrm>
            <a:off x="4243700" y="3389150"/>
            <a:ext cx="6705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CC0000"/>
                </a:solidFill>
                <a:latin typeface="Amatic SC"/>
                <a:ea typeface="Amatic SC"/>
                <a:cs typeface="Amatic SC"/>
                <a:sym typeface="Amatic SC"/>
              </a:rPr>
              <a:t>NO!</a:t>
            </a:r>
            <a:endParaRPr sz="3000" b="1" i="0" u="none" strike="noStrike" cap="none">
              <a:solidFill>
                <a:srgbClr val="CC0000"/>
              </a:solidFill>
              <a:latin typeface="Amatic SC"/>
              <a:ea typeface="Amatic SC"/>
              <a:cs typeface="Amatic SC"/>
              <a:sym typeface="Amatic SC"/>
            </a:endParaRPr>
          </a:p>
        </p:txBody>
      </p:sp>
      <p:sp>
        <p:nvSpPr>
          <p:cNvPr id="109" name="Google Shape;109;p18"/>
          <p:cNvSpPr/>
          <p:nvPr/>
        </p:nvSpPr>
        <p:spPr>
          <a:xfrm>
            <a:off x="4059975" y="3938450"/>
            <a:ext cx="1102500" cy="9945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0" name="Google Shape;110;p18"/>
          <p:cNvCxnSpPr>
            <a:stCxn id="109" idx="7"/>
          </p:cNvCxnSpPr>
          <p:nvPr/>
        </p:nvCxnSpPr>
        <p:spPr>
          <a:xfrm flipH="1">
            <a:off x="4221318" y="4084091"/>
            <a:ext cx="779700" cy="703200"/>
          </a:xfrm>
          <a:prstGeom prst="straightConnector1">
            <a:avLst/>
          </a:prstGeom>
          <a:noFill/>
          <a:ln w="38100" cap="flat" cmpd="sng">
            <a:solidFill>
              <a:srgbClr val="CC0000"/>
            </a:solidFill>
            <a:prstDash val="solid"/>
            <a:round/>
            <a:headEnd type="none" w="sm" len="sm"/>
            <a:tailEnd type="none" w="sm" len="sm"/>
          </a:ln>
        </p:spPr>
      </p:cxnSp>
      <p:pic>
        <p:nvPicPr>
          <p:cNvPr id="111" name="Google Shape;111;p18"/>
          <p:cNvPicPr preferRelativeResize="0"/>
          <p:nvPr/>
        </p:nvPicPr>
        <p:blipFill rotWithShape="1">
          <a:blip r:embed="rId5">
            <a:alphaModFix/>
          </a:blip>
          <a:srcRect/>
          <a:stretch/>
        </p:blipFill>
        <p:spPr>
          <a:xfrm>
            <a:off x="2152050" y="4084063"/>
            <a:ext cx="883026" cy="883026"/>
          </a:xfrm>
          <a:prstGeom prst="rect">
            <a:avLst/>
          </a:prstGeom>
          <a:noFill/>
          <a:ln>
            <a:noFill/>
          </a:ln>
        </p:spPr>
      </p:pic>
      <p:pic>
        <p:nvPicPr>
          <p:cNvPr id="112" name="Google Shape;112;p18" descr="An image of red sunglasses with a red &quot;no&quot; symbol over top." title="Sunglasses"/>
          <p:cNvPicPr preferRelativeResize="0"/>
          <p:nvPr/>
        </p:nvPicPr>
        <p:blipFill rotWithShape="1">
          <a:blip r:embed="rId6">
            <a:alphaModFix/>
          </a:blip>
          <a:srcRect/>
          <a:stretch/>
        </p:blipFill>
        <p:spPr>
          <a:xfrm>
            <a:off x="5782750" y="4177650"/>
            <a:ext cx="1033425" cy="599025"/>
          </a:xfrm>
          <a:prstGeom prst="rect">
            <a:avLst/>
          </a:prstGeom>
          <a:noFill/>
          <a:ln>
            <a:noFill/>
          </a:ln>
        </p:spPr>
      </p:pic>
      <p:sp>
        <p:nvSpPr>
          <p:cNvPr id="113" name="Google Shape;113;p18"/>
          <p:cNvSpPr/>
          <p:nvPr/>
        </p:nvSpPr>
        <p:spPr>
          <a:xfrm>
            <a:off x="5782738" y="3915838"/>
            <a:ext cx="1102500" cy="9945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4" name="Google Shape;114;p18"/>
          <p:cNvCxnSpPr>
            <a:stCxn id="113" idx="7"/>
          </p:cNvCxnSpPr>
          <p:nvPr/>
        </p:nvCxnSpPr>
        <p:spPr>
          <a:xfrm flipH="1">
            <a:off x="5944081" y="4061479"/>
            <a:ext cx="779700" cy="703200"/>
          </a:xfrm>
          <a:prstGeom prst="straightConnector1">
            <a:avLst/>
          </a:prstGeom>
          <a:noFill/>
          <a:ln w="38100" cap="flat" cmpd="sng">
            <a:solidFill>
              <a:srgbClr val="CC0000"/>
            </a:solidFill>
            <a:prstDash val="solid"/>
            <a:round/>
            <a:headEnd type="none" w="sm" len="sm"/>
            <a:tailEnd type="none" w="sm" len="sm"/>
          </a:ln>
        </p:spPr>
      </p:cxnSp>
      <p:sp>
        <p:nvSpPr>
          <p:cNvPr id="115" name="Google Shape;115;p18"/>
          <p:cNvSpPr txBox="1"/>
          <p:nvPr/>
        </p:nvSpPr>
        <p:spPr>
          <a:xfrm>
            <a:off x="6090575" y="3350850"/>
            <a:ext cx="6705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CC0000"/>
                </a:solidFill>
                <a:latin typeface="Amatic SC"/>
                <a:ea typeface="Amatic SC"/>
                <a:cs typeface="Amatic SC"/>
                <a:sym typeface="Amatic SC"/>
              </a:rPr>
              <a:t>NO!</a:t>
            </a:r>
            <a:endParaRPr sz="3000" b="1" i="0" u="none" strike="noStrike" cap="none">
              <a:solidFill>
                <a:srgbClr val="CC0000"/>
              </a:solidFill>
              <a:latin typeface="Amatic SC"/>
              <a:ea typeface="Amatic SC"/>
              <a:cs typeface="Amatic SC"/>
              <a:sym typeface="Amatic SC"/>
            </a:endParaRPr>
          </a:p>
        </p:txBody>
      </p:sp>
      <p:sp>
        <p:nvSpPr>
          <p:cNvPr id="116" name="Google Shape;116;p18"/>
          <p:cNvSpPr txBox="1"/>
          <p:nvPr/>
        </p:nvSpPr>
        <p:spPr>
          <a:xfrm>
            <a:off x="6774550" y="84000"/>
            <a:ext cx="2300700" cy="109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pPr>
            <a:r>
              <a:rPr lang="en" sz="1800" b="1" i="0" u="none" strike="noStrike" cap="none">
                <a:solidFill>
                  <a:srgbClr val="CC0000"/>
                </a:solidFill>
                <a:latin typeface="Roboto"/>
                <a:ea typeface="Roboto"/>
                <a:cs typeface="Roboto"/>
                <a:sym typeface="Roboto"/>
              </a:rPr>
              <a:t>Never look at the Sun without proper safety equipment.</a:t>
            </a:r>
            <a:endParaRPr sz="1400" b="0" i="0" u="none" strike="noStrike" cap="none">
              <a:solidFill>
                <a:srgbClr val="000000"/>
              </a:solidFill>
              <a:latin typeface="Arial"/>
              <a:ea typeface="Arial"/>
              <a:cs typeface="Arial"/>
              <a:sym typeface="Arial"/>
            </a:endParaRPr>
          </a:p>
        </p:txBody>
      </p:sp>
      <p:pic>
        <p:nvPicPr>
          <p:cNvPr id="117" name="Google Shape;117;p18" descr="The NASA Heliophysics Education Activation Team Logo consists of dark red lettering on a yellow background with a rising radiating Sun." title="The NASA Heliophysics Education Activation Team Logo"/>
          <p:cNvPicPr preferRelativeResize="0"/>
          <p:nvPr/>
        </p:nvPicPr>
        <p:blipFill>
          <a:blip r:embed="rId7">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Safe Solar Viewing Methods:</a:t>
            </a:r>
            <a:endParaRPr>
              <a:latin typeface="Helvetica Neue"/>
              <a:ea typeface="Helvetica Neue"/>
              <a:cs typeface="Helvetica Neue"/>
              <a:sym typeface="Helvetica Neue"/>
            </a:endParaRPr>
          </a:p>
        </p:txBody>
      </p:sp>
      <p:sp>
        <p:nvSpPr>
          <p:cNvPr id="123" name="Google Shape;123;p19" descr="A burgundy box that says 'Youth guide page 15'" title="Youth guide page 15"/>
          <p:cNvSpPr/>
          <p:nvPr/>
        </p:nvSpPr>
        <p:spPr>
          <a:xfrm>
            <a:off x="8112158" y="144884"/>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15</a:t>
            </a:r>
            <a:endParaRPr sz="1400" b="1" i="0" u="none" strike="noStrike" cap="none">
              <a:solidFill>
                <a:schemeClr val="lt1"/>
              </a:solidFill>
              <a:latin typeface="Arial"/>
              <a:ea typeface="Arial"/>
              <a:cs typeface="Arial"/>
              <a:sym typeface="Arial"/>
            </a:endParaRPr>
          </a:p>
        </p:txBody>
      </p:sp>
      <p:pic>
        <p:nvPicPr>
          <p:cNvPr id="124" name="Google Shape;124;p19" descr="Two images showing a pair of hands cutting a square out of the center of white card stock." title="Pinhole Projector Image 1"/>
          <p:cNvPicPr preferRelativeResize="0"/>
          <p:nvPr/>
        </p:nvPicPr>
        <p:blipFill rotWithShape="1">
          <a:blip r:embed="rId3">
            <a:alphaModFix/>
          </a:blip>
          <a:srcRect/>
          <a:stretch/>
        </p:blipFill>
        <p:spPr>
          <a:xfrm>
            <a:off x="379600" y="1399125"/>
            <a:ext cx="4842075" cy="3406126"/>
          </a:xfrm>
          <a:prstGeom prst="rect">
            <a:avLst/>
          </a:prstGeom>
          <a:noFill/>
          <a:ln>
            <a:noFill/>
          </a:ln>
        </p:spPr>
      </p:pic>
      <p:sp>
        <p:nvSpPr>
          <p:cNvPr id="125" name="Google Shape;125;p19"/>
          <p:cNvSpPr txBox="1"/>
          <p:nvPr/>
        </p:nvSpPr>
        <p:spPr>
          <a:xfrm>
            <a:off x="311700" y="1017725"/>
            <a:ext cx="3123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pPr>
            <a:r>
              <a:rPr lang="en" sz="1800" b="1" i="0" u="none" strike="noStrike" cap="none">
                <a:solidFill>
                  <a:srgbClr val="7F1419"/>
                </a:solidFill>
                <a:latin typeface="Helvetica Neue"/>
                <a:ea typeface="Helvetica Neue"/>
                <a:cs typeface="Helvetica Neue"/>
                <a:sym typeface="Helvetica Neue"/>
              </a:rPr>
              <a:t>Pinhole Projector</a:t>
            </a:r>
            <a:endParaRPr sz="1400" i="0" u="none" strike="noStrike" cap="none">
              <a:solidFill>
                <a:srgbClr val="7F1419"/>
              </a:solidFill>
              <a:latin typeface="Helvetica Neue"/>
              <a:ea typeface="Helvetica Neue"/>
              <a:cs typeface="Helvetica Neue"/>
              <a:sym typeface="Helvetica Neue"/>
            </a:endParaRPr>
          </a:p>
        </p:txBody>
      </p:sp>
      <p:sp>
        <p:nvSpPr>
          <p:cNvPr id="126" name="Google Shape;126;p19"/>
          <p:cNvSpPr txBox="1"/>
          <p:nvPr/>
        </p:nvSpPr>
        <p:spPr>
          <a:xfrm>
            <a:off x="5362988" y="3666175"/>
            <a:ext cx="2300700" cy="109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pPr>
            <a:r>
              <a:rPr lang="en" sz="1800" b="1" i="0" u="none" strike="noStrike" cap="none">
                <a:solidFill>
                  <a:srgbClr val="CC0000"/>
                </a:solidFill>
                <a:latin typeface="Roboto"/>
                <a:ea typeface="Roboto"/>
                <a:cs typeface="Roboto"/>
                <a:sym typeface="Roboto"/>
              </a:rPr>
              <a:t>Never look at the Sun without proper safety equipment.</a:t>
            </a:r>
            <a:endParaRPr sz="1400" b="0" i="0" u="none" strike="noStrike" cap="none">
              <a:solidFill>
                <a:srgbClr val="000000"/>
              </a:solidFill>
              <a:latin typeface="Arial"/>
              <a:ea typeface="Arial"/>
              <a:cs typeface="Arial"/>
              <a:sym typeface="Arial"/>
            </a:endParaRPr>
          </a:p>
        </p:txBody>
      </p:sp>
      <p:sp>
        <p:nvSpPr>
          <p:cNvPr id="127" name="Google Shape;127;p19"/>
          <p:cNvSpPr txBox="1"/>
          <p:nvPr/>
        </p:nvSpPr>
        <p:spPr>
          <a:xfrm>
            <a:off x="480088" y="4707900"/>
            <a:ext cx="1643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Credit: NASA / JPL</a:t>
            </a:r>
            <a:endParaRPr sz="900"/>
          </a:p>
        </p:txBody>
      </p:sp>
      <p:pic>
        <p:nvPicPr>
          <p:cNvPr id="128" name="Google Shape;128;p19"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Pinhole Projector</a:t>
            </a:r>
            <a:endParaRPr>
              <a:latin typeface="Helvetica Neue"/>
              <a:ea typeface="Helvetica Neue"/>
              <a:cs typeface="Helvetica Neue"/>
              <a:sym typeface="Helvetica Neue"/>
            </a:endParaRPr>
          </a:p>
        </p:txBody>
      </p:sp>
      <p:pic>
        <p:nvPicPr>
          <p:cNvPr id="134" name="Google Shape;134;p20" descr="Two side-by-side images showing a pair of hands placing a square of aluminum foil over a square hole in a piece of white card stock, and taping the piece of foil over the hole." title="Pinhole Projector Image 2"/>
          <p:cNvPicPr preferRelativeResize="0"/>
          <p:nvPr/>
        </p:nvPicPr>
        <p:blipFill rotWithShape="1">
          <a:blip r:embed="rId3">
            <a:alphaModFix/>
          </a:blip>
          <a:srcRect/>
          <a:stretch/>
        </p:blipFill>
        <p:spPr>
          <a:xfrm>
            <a:off x="311700" y="1048675"/>
            <a:ext cx="5569831" cy="3941000"/>
          </a:xfrm>
          <a:prstGeom prst="rect">
            <a:avLst/>
          </a:prstGeom>
          <a:noFill/>
          <a:ln>
            <a:noFill/>
          </a:ln>
        </p:spPr>
      </p:pic>
      <p:pic>
        <p:nvPicPr>
          <p:cNvPr id="135" name="Google Shape;135;p20"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
        <p:nvSpPr>
          <p:cNvPr id="136" name="Google Shape;136;p20" descr="A burgundy box that says 'Youth guide page 15'" title="Youth guide page 15"/>
          <p:cNvSpPr/>
          <p:nvPr/>
        </p:nvSpPr>
        <p:spPr>
          <a:xfrm>
            <a:off x="8112158" y="144884"/>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15</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latin typeface="Helvetica Neue"/>
                <a:ea typeface="Helvetica Neue"/>
                <a:cs typeface="Helvetica Neue"/>
                <a:sym typeface="Helvetica Neue"/>
              </a:rPr>
              <a:t>Pinhole Projector</a:t>
            </a:r>
            <a:endParaRPr>
              <a:latin typeface="Helvetica Neue"/>
              <a:ea typeface="Helvetica Neue"/>
              <a:cs typeface="Helvetica Neue"/>
              <a:sym typeface="Helvetica Neue"/>
            </a:endParaRPr>
          </a:p>
        </p:txBody>
      </p:sp>
      <p:pic>
        <p:nvPicPr>
          <p:cNvPr id="142" name="Google Shape;142;p21" descr="Two side-by-side images showing a pair of hands poking a hole through the piece of aluminum foil at the center of the card stock with a paperclip." title="Pinhole Projector 3"/>
          <p:cNvPicPr preferRelativeResize="0"/>
          <p:nvPr/>
        </p:nvPicPr>
        <p:blipFill rotWithShape="1">
          <a:blip r:embed="rId3">
            <a:alphaModFix/>
          </a:blip>
          <a:srcRect/>
          <a:stretch/>
        </p:blipFill>
        <p:spPr>
          <a:xfrm>
            <a:off x="311700" y="1079950"/>
            <a:ext cx="5564994" cy="3909726"/>
          </a:xfrm>
          <a:prstGeom prst="rect">
            <a:avLst/>
          </a:prstGeom>
          <a:noFill/>
          <a:ln>
            <a:noFill/>
          </a:ln>
        </p:spPr>
      </p:pic>
      <p:pic>
        <p:nvPicPr>
          <p:cNvPr id="143" name="Google Shape;143;p21" descr="The NASA Heliophysics Education Activation Team Logo consists of dark red lettering on a yellow background with a rising radiating Sun." title="The NASA Heliophysics Education Activation Team Logo"/>
          <p:cNvPicPr preferRelativeResize="0"/>
          <p:nvPr/>
        </p:nvPicPr>
        <p:blipFill>
          <a:blip r:embed="rId4">
            <a:alphaModFix/>
          </a:blip>
          <a:stretch>
            <a:fillRect/>
          </a:stretch>
        </p:blipFill>
        <p:spPr>
          <a:xfrm>
            <a:off x="8095288" y="4297225"/>
            <a:ext cx="805799" cy="684325"/>
          </a:xfrm>
          <a:prstGeom prst="rect">
            <a:avLst/>
          </a:prstGeom>
          <a:noFill/>
          <a:ln>
            <a:noFill/>
          </a:ln>
        </p:spPr>
      </p:pic>
      <p:sp>
        <p:nvSpPr>
          <p:cNvPr id="144" name="Google Shape;144;p21" descr="A burgundy box that says 'Youth guide page 16'" title="Youth guide page 16"/>
          <p:cNvSpPr/>
          <p:nvPr/>
        </p:nvSpPr>
        <p:spPr>
          <a:xfrm>
            <a:off x="8112158" y="144884"/>
            <a:ext cx="909000" cy="833100"/>
          </a:xfrm>
          <a:prstGeom prst="round2DiagRect">
            <a:avLst>
              <a:gd name="adj1" fmla="val 16667"/>
              <a:gd name="adj2" fmla="val 0"/>
            </a:avLst>
          </a:prstGeom>
          <a:solidFill>
            <a:srgbClr val="7F14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Youth Guide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Page 1</a:t>
            </a:r>
            <a:r>
              <a:rPr lang="en" b="1">
                <a:solidFill>
                  <a:schemeClr val="lt1"/>
                </a:solidFill>
              </a:rPr>
              <a:t>6</a:t>
            </a:r>
            <a:endParaRPr sz="1400" b="1"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2485</Words>
  <Application>Microsoft Macintosh PowerPoint</Application>
  <PresentationFormat>On-screen Show (16:9)</PresentationFormat>
  <Paragraphs>199</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Helvetica Neue</vt:lpstr>
      <vt:lpstr>Amatic SC</vt:lpstr>
      <vt:lpstr>Arial</vt:lpstr>
      <vt:lpstr>Roboto</vt:lpstr>
      <vt:lpstr>Simple Light</vt:lpstr>
      <vt:lpstr>PowerPoint Presentation</vt:lpstr>
      <vt:lpstr>Materials Needed for this Session</vt:lpstr>
      <vt:lpstr>Use a notebook or the extra paper in the Helio Club Youth Guide to record observations, collect data, and organize ideas.</vt:lpstr>
      <vt:lpstr>What do you already know about the Sun ?</vt:lpstr>
      <vt:lpstr>The Sun Now!</vt:lpstr>
      <vt:lpstr>Safe Solar Viewing Methods:</vt:lpstr>
      <vt:lpstr>Safe Solar Viewing Methods:</vt:lpstr>
      <vt:lpstr>Pinhole Projector</vt:lpstr>
      <vt:lpstr>Pinhole Projector</vt:lpstr>
      <vt:lpstr>Pinhole Projector</vt:lpstr>
      <vt:lpstr>Solar Observations</vt:lpstr>
      <vt:lpstr>2023 &amp; 2024 Solar Eclipse Map</vt:lpstr>
      <vt:lpstr>What color is the Sun?</vt:lpstr>
      <vt:lpstr>The Sun emits radiation across ALL of the EM spectrum, you could say the Sun is all colors!</vt:lpstr>
      <vt:lpstr>Hubble Space Telescope</vt:lpstr>
      <vt:lpstr>Visible vs. Infrared Light: Hubble</vt:lpstr>
      <vt:lpstr>UV Light Investigation</vt:lpstr>
      <vt:lpstr>UV Bead/EM Spectrum Bookmark (optional)</vt:lpstr>
      <vt:lpstr>What is a coronagraph?</vt:lpstr>
      <vt:lpstr>Video: NASA’s STEREO Mission </vt:lpstr>
      <vt:lpstr>Make a Coronagraph Flipbook of a Solar Flare </vt:lpstr>
      <vt:lpstr>Reflect</vt:lpstr>
      <vt:lpstr>What did you learn about observing the Sun?</vt:lpstr>
      <vt:lpstr>Session 2 Major Concepts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Milotte, Christina (GSFC-670.0)[ADNET SYSTEMS INC]</cp:lastModifiedBy>
  <cp:revision>1</cp:revision>
  <dcterms:modified xsi:type="dcterms:W3CDTF">2026-04-24T16:45:47Z</dcterms:modified>
</cp:coreProperties>
</file>