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Helvetica Neue" panose="02000503000000020004"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08BAF9-33C6-4864-B45B-8D078E514E4E}">
  <a:tblStyle styleId="{0708BAF9-33C6-4864-B45B-8D078E514E4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25D4263-4F19-428B-B417-98CFA6881EB3}"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62A644-4CB4-4D00-BF02-4DF1F2524A54}"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54" d="100"/>
          <a:sy n="154" d="100"/>
        </p:scale>
        <p:origin x="88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rive.google.com/file/d/1vDapVv4pNwb-4c9fihJPV6y0fj_eK6MO/view?usp=shar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0a37844a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0a37844a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5fbb847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5fbb84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23c07046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23c07046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Allow time for learners to share their answers.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48c56a5d6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48c56a5d6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1"/>
                </a:solidFill>
                <a:latin typeface="Helvetica Neue"/>
                <a:ea typeface="Helvetica Neue"/>
                <a:cs typeface="Helvetica Neue"/>
                <a:sym typeface="Helvetica Neue"/>
              </a:rPr>
              <a:t>Have you heard of the</a:t>
            </a:r>
            <a:r>
              <a:rPr lang="en" sz="1200" b="1" i="1">
                <a:solidFill>
                  <a:srgbClr val="FF9900"/>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Golden Record?</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 </a:t>
            </a:r>
            <a:r>
              <a:rPr lang="en" sz="1200" b="1" i="1">
                <a:solidFill>
                  <a:srgbClr val="7F1419"/>
                </a:solidFill>
                <a:latin typeface="Helvetica Neue"/>
                <a:ea typeface="Helvetica Neue"/>
                <a:cs typeface="Helvetica Neue"/>
                <a:sym typeface="Helvetica Neue"/>
              </a:rPr>
              <a:t>Golden Record</a:t>
            </a:r>
            <a:r>
              <a:rPr lang="en" sz="1200" i="1">
                <a:solidFill>
                  <a:schemeClr val="dk1"/>
                </a:solidFill>
                <a:latin typeface="Helvetica Neue"/>
                <a:ea typeface="Helvetica Neue"/>
                <a:cs typeface="Helvetica Neue"/>
                <a:sym typeface="Helvetica Neue"/>
              </a:rPr>
              <a:t>, a kind of time capsule, is aboard both </a:t>
            </a:r>
            <a:r>
              <a:rPr lang="en" sz="1200" b="1" i="1">
                <a:solidFill>
                  <a:schemeClr val="dk1"/>
                </a:solidFill>
                <a:latin typeface="Helvetica Neue"/>
                <a:ea typeface="Helvetica Neue"/>
                <a:cs typeface="Helvetica Neue"/>
                <a:sym typeface="Helvetica Neue"/>
              </a:rPr>
              <a:t>Voyager 1 and 2</a:t>
            </a:r>
            <a:r>
              <a:rPr lang="en" sz="1200" i="1">
                <a:solidFill>
                  <a:schemeClr val="dk1"/>
                </a:solidFill>
                <a:latin typeface="Helvetica Neue"/>
                <a:ea typeface="Helvetica Neue"/>
                <a:cs typeface="Helvetica Neue"/>
                <a:sym typeface="Helvetica Neue"/>
              </a:rPr>
              <a:t> and is intended to communicate a story of our world to extraterrestrials. The </a:t>
            </a:r>
            <a:r>
              <a:rPr lang="en" sz="1200" b="1" i="1">
                <a:solidFill>
                  <a:schemeClr val="dk1"/>
                </a:solidFill>
                <a:latin typeface="Helvetica Neue"/>
                <a:ea typeface="Helvetica Neue"/>
                <a:cs typeface="Helvetica Neue"/>
                <a:sym typeface="Helvetica Neue"/>
              </a:rPr>
              <a:t>Voyager </a:t>
            </a:r>
            <a:r>
              <a:rPr lang="en" sz="1200" i="1">
                <a:solidFill>
                  <a:schemeClr val="dk1"/>
                </a:solidFill>
                <a:latin typeface="Helvetica Neue"/>
                <a:ea typeface="Helvetica Neue"/>
                <a:cs typeface="Helvetica Neue"/>
                <a:sym typeface="Helvetica Neue"/>
              </a:rPr>
              <a:t>message is carried by a 12-inch gold-plated phonograph record containing sounds and images selected to portray the diversity of life and culture on Earth.</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Imagine that an extraterrestrial actually found the Golden Record! How would they find their way back to Earth for a friendly visit?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1000"/>
              </a:spcAft>
              <a:buClr>
                <a:schemeClr val="dk1"/>
              </a:buClr>
              <a:buSzPts val="1100"/>
              <a:buFont typeface="Arial"/>
              <a:buNone/>
            </a:pPr>
            <a:r>
              <a:rPr lang="en" sz="1200" i="1">
                <a:solidFill>
                  <a:schemeClr val="dk1"/>
                </a:solidFill>
                <a:latin typeface="Helvetica Neue"/>
                <a:ea typeface="Helvetica Neue"/>
                <a:cs typeface="Helvetica Neue"/>
                <a:sym typeface="Helvetica Neue"/>
              </a:rPr>
              <a:t>NASA put directions to Earth on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Golden Record,</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so our new alien friends can find their way! What do you think these directions would look like?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48c56a5d6_0_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248c56a5d6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Helvetica Neue"/>
                <a:ea typeface="Helvetica Neue"/>
                <a:cs typeface="Helvetica Neue"/>
                <a:sym typeface="Helvetica Neue"/>
              </a:rPr>
              <a:t>Here on Earth, we use addresses to find locations. What is your address (or school address)? What are the key components to an address on Earth? </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Clr>
                <a:schemeClr val="dk1"/>
              </a:buClr>
              <a:buSzPts val="1100"/>
              <a:buFont typeface="Arial"/>
              <a:buNone/>
            </a:pPr>
            <a:r>
              <a:rPr lang="en" sz="1200">
                <a:solidFill>
                  <a:schemeClr val="dk1"/>
                </a:solidFill>
                <a:latin typeface="Helvetica Neue"/>
                <a:ea typeface="Helvetica Neue"/>
                <a:cs typeface="Helvetica Neue"/>
                <a:sym typeface="Helvetica Neue"/>
              </a:rPr>
              <a:t>Have learners begin to construct their address. Because many young people don’t write letters, you may need to guide them through this. Give them a hint: an address goes from smallest (the person) to the biggest (the country).</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4205e23a2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4205e23a2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4205e23a2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4205e23a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4205e23a2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4205e23a2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4205e23a2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4205e23a2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205e23a2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4205e23a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a37844ac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0a37844ac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Helvetica Neue"/>
                <a:ea typeface="Helvetica Neue"/>
                <a:cs typeface="Helvetica Neue"/>
                <a:sym typeface="Helvetica Neue"/>
              </a:rPr>
              <a:t>What information would you need to add to your address if your new friends came from outside of the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 What about from outside of our galaxy?</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Have learners add to their address, after the country. Use questions to probe learners for ideas about the additional information required to receive a “postcard from space.”</a:t>
            </a:r>
            <a:endParaRPr sz="1200">
              <a:solidFill>
                <a:schemeClr val="dk1"/>
              </a:solidFill>
              <a:latin typeface="Helvetica Neue"/>
              <a:ea typeface="Helvetica Neue"/>
              <a:cs typeface="Helvetica Neue"/>
              <a:sym typeface="Helvetica Neue"/>
            </a:endParaRPr>
          </a:p>
          <a:p>
            <a:pPr marL="9144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Planet: Earth</a:t>
            </a:r>
            <a:endParaRPr sz="1200">
              <a:solidFill>
                <a:schemeClr val="dk1"/>
              </a:solidFill>
              <a:latin typeface="Helvetica Neue"/>
              <a:ea typeface="Helvetica Neue"/>
              <a:cs typeface="Helvetica Neue"/>
              <a:sym typeface="Helvetica Neue"/>
            </a:endParaRPr>
          </a:p>
          <a:p>
            <a:pPr marL="9144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Planetary System: Solar System</a:t>
            </a:r>
            <a:endParaRPr sz="1200">
              <a:solidFill>
                <a:schemeClr val="dk1"/>
              </a:solidFill>
              <a:latin typeface="Helvetica Neue"/>
              <a:ea typeface="Helvetica Neue"/>
              <a:cs typeface="Helvetica Neue"/>
              <a:sym typeface="Helvetica Neue"/>
            </a:endParaRPr>
          </a:p>
          <a:p>
            <a:pPr marL="9144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Solar System Boundary: Heliosphere</a:t>
            </a:r>
            <a:endParaRPr sz="1200">
              <a:solidFill>
                <a:schemeClr val="dk1"/>
              </a:solidFill>
              <a:latin typeface="Helvetica Neue"/>
              <a:ea typeface="Helvetica Neue"/>
              <a:cs typeface="Helvetica Neue"/>
              <a:sym typeface="Helvetica Neue"/>
            </a:endParaRPr>
          </a:p>
          <a:p>
            <a:pPr marL="914400" lvl="0" indent="-304800" algn="l" rtl="0">
              <a:lnSpc>
                <a:spcPct val="115000"/>
              </a:lnSpc>
              <a:spcBef>
                <a:spcPts val="0"/>
              </a:spcBef>
              <a:spcAft>
                <a:spcPts val="100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Galaxy: Milky Way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48c56a5d6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48c56a5d6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4205e23a2e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4205e23a2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4205e23a2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4205e23a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205e23a2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4205e23a2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8108097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3810809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0a37844ac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0a37844ac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We don’t have any extra records made of gold for you to encode your address on, but we do have postcards! Your challenge is to write your own “golden-record type message” welcoming extraterrestrials to Earth, providing your return address, so they can find your exact location on Earth.</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Have learners write their chosen address (home, school, library, etc.) on the 5” x 7” index card. Have learners write a message to an extraterrestrial. What are the best parts of Earth they would want to share with a visitor?</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Have learners decorate the other side of the postcard with directions to Earth. Now that they have a better understanding of what is outside the solar system, could they draw a map for the extraterrestrials to follow?</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b="1"/>
              <a:t>Note:</a:t>
            </a:r>
            <a:r>
              <a:rPr lang="en"/>
              <a:t> We do not have any pictures of the Milky Way Galaxy. Remind learners how long it took the Voyager spacecraft to leave the heliosphere (35 years). We do not have the capabilities to get a spacecraft out of the Milky Way. However, </a:t>
            </a:r>
            <a:r>
              <a:rPr lang="en">
                <a:solidFill>
                  <a:schemeClr val="dk1"/>
                </a:solidFill>
                <a:latin typeface="Helvetica Neue"/>
                <a:ea typeface="Helvetica Neue"/>
                <a:cs typeface="Helvetica Neue"/>
                <a:sym typeface="Helvetica Neue"/>
              </a:rPr>
              <a:t>telescopes like Hubble and Webb have given us amazing pictures of lots of other galaxies.</a:t>
            </a:r>
            <a:endParaRPr>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48c56a5d6_0_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248c56a5d6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1200">
                <a:solidFill>
                  <a:schemeClr val="dk1"/>
                </a:solidFill>
                <a:latin typeface="Helvetica Neue"/>
                <a:ea typeface="Helvetica Neue"/>
                <a:cs typeface="Helvetica Neue"/>
                <a:sym typeface="Helvetica Neue"/>
              </a:rPr>
              <a:t>Have learners cut out the Sun and the Earth. To demonstrate the distance between Sun and Earth at this scale, separate the images 65 feet (about 20 meters) apart. This distance represents approximately 93 million miles (150 million kilometers).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23c07046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223c07046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Allow time for learners to share their answers.</a:t>
            </a:r>
            <a:endParaRPr sz="1200">
              <a:solidFill>
                <a:schemeClr val="dk1"/>
              </a:solidFill>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Models are a representation of something real that is difficult to observe directly, because of its size, for example. Using models of the heliosphere can help us visualize something very big.</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Both scale and not-to-scale models help scientists in different ways.</a:t>
            </a:r>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4d4707a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24d4707a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Have learners complete the </a:t>
            </a:r>
            <a:r>
              <a:rPr lang="en" sz="1200" b="1">
                <a:solidFill>
                  <a:schemeClr val="dk1"/>
                </a:solidFill>
                <a:latin typeface="Helvetica Neue"/>
                <a:ea typeface="Helvetica Neue"/>
                <a:cs typeface="Helvetica Neue"/>
                <a:sym typeface="Helvetica Neue"/>
              </a:rPr>
              <a:t>Learn Column [L] </a:t>
            </a:r>
            <a:r>
              <a:rPr lang="en" sz="1200">
                <a:solidFill>
                  <a:schemeClr val="dk1"/>
                </a:solidFill>
                <a:latin typeface="Helvetica Neue"/>
                <a:ea typeface="Helvetica Neue"/>
                <a:cs typeface="Helvetica Neue"/>
                <a:sym typeface="Helvetica Neue"/>
              </a:rPr>
              <a:t>of the KWL chart.</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None/>
            </a:pPr>
            <a:r>
              <a:rPr lang="en" sz="1200">
                <a:solidFill>
                  <a:schemeClr val="dk1"/>
                </a:solidFill>
                <a:latin typeface="Helvetica Neue"/>
                <a:ea typeface="Helvetica Neue"/>
                <a:cs typeface="Helvetica Neue"/>
                <a:sym typeface="Helvetica Neue"/>
              </a:rPr>
              <a:t>Emphasize to learners that they should also be correcting any misconceptions they had prior to the session, from the Know [K] column, and answering any questions from the Wonder [W] column, if they are able to.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0a37844ac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0a37844ac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424a4e59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424a4e59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 that scientists and engineers record everything! </a:t>
            </a:r>
            <a:r>
              <a:rPr lang="en" sz="1200">
                <a:solidFill>
                  <a:schemeClr val="dk1"/>
                </a:solidFill>
                <a:latin typeface="Helvetica Neue"/>
                <a:ea typeface="Helvetica Neue"/>
                <a:cs typeface="Helvetica Neue"/>
                <a:sym typeface="Helvetica Neue"/>
              </a:rPr>
              <a:t>If you don’t use the NASA Helio Club Youth Guide, have learners use a notebook to record their observations, draw diagrams, and collect data.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24a4e595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424a4e59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Have learners complete the K and W columns of the KWL chart. </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 KWL chart is an effective way to assess learners’ prior knowledge, identify misconceptions, and measure growth. Use the guiding questions provided in the chart below to focus learners on the content that is explored in this session.</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students share their ideas and predictions, don’t give them the answers just yet; rather, encourage them to investigate their questions throughout the session.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48c56a5d6_0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48c56a5d6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1200">
                <a:solidFill>
                  <a:schemeClr val="dk1"/>
                </a:solidFill>
                <a:latin typeface="Helvetica Neue"/>
                <a:ea typeface="Helvetica Neue"/>
                <a:cs typeface="Helvetica Neue"/>
                <a:sym typeface="Helvetica Neue"/>
              </a:rPr>
              <a:t>Begin by defining the word </a:t>
            </a:r>
            <a:r>
              <a:rPr lang="en" sz="1200" b="1">
                <a:solidFill>
                  <a:srgbClr val="7F1419"/>
                </a:solidFill>
                <a:latin typeface="Helvetica Neue"/>
                <a:ea typeface="Helvetica Neue"/>
                <a:cs typeface="Helvetica Neue"/>
                <a:sym typeface="Helvetica Neue"/>
              </a:rPr>
              <a:t>heliophysics</a:t>
            </a:r>
            <a:r>
              <a:rPr lang="en" sz="1200">
                <a:solidFill>
                  <a:schemeClr val="dk1"/>
                </a:solidFill>
                <a:latin typeface="Helvetica Neue"/>
                <a:ea typeface="Helvetica Neue"/>
                <a:cs typeface="Helvetica Neue"/>
                <a:sym typeface="Helvetica Neue"/>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48c56a5d6_0_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48c56a5d6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short video about the Sun from NASA Space Place provides a brief overview of the heliophysics concepts that we will be exploring throughout the club sessions.</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200">
                <a:solidFill>
                  <a:schemeClr val="dk1"/>
                </a:solidFill>
                <a:latin typeface="Helvetica Neue"/>
                <a:ea typeface="Helvetica Neue"/>
                <a:cs typeface="Helvetica Neue"/>
                <a:sym typeface="Helvetica Neue"/>
              </a:rPr>
              <a:t>After learners are finished watching the video, have them take a closer look at the graphic to review some of the key points from the video. Have learners use the graphic to help answer the questions in the KWL chart.</a:t>
            </a:r>
            <a:endParaRPr sz="1200" b="1">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What is the Sun? </a:t>
            </a:r>
            <a:endParaRPr sz="1200" i="1">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Why isn’t it a planet, like Jupiter, for example? </a:t>
            </a:r>
            <a:endParaRPr sz="1200" i="1">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How big is the Sun? </a:t>
            </a:r>
            <a:endParaRPr sz="1200" i="1">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100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How does it make energy?</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48c56a5d6_0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248c56a5d6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Allow time for learners to share their answers.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48c56a5d6_0_8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48c56a5d6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a:t>
            </a:r>
            <a:r>
              <a:rPr lang="en" sz="1200">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 has different parts, depending on how it interacts with the boundary of </a:t>
            </a:r>
            <a:r>
              <a:rPr lang="en" sz="1200" b="1" i="1">
                <a:solidFill>
                  <a:srgbClr val="7F1419"/>
                </a:solidFill>
                <a:latin typeface="Helvetica Neue"/>
                <a:ea typeface="Helvetica Neue"/>
                <a:cs typeface="Helvetica Neue"/>
                <a:sym typeface="Helvetica Neue"/>
              </a:rPr>
              <a:t>interstellar space</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We know this from NASA missions like </a:t>
            </a:r>
            <a:r>
              <a:rPr lang="en" sz="1200" b="1" i="1">
                <a:solidFill>
                  <a:schemeClr val="dk1"/>
                </a:solidFill>
                <a:latin typeface="Helvetica Neue"/>
                <a:ea typeface="Helvetica Neue"/>
                <a:cs typeface="Helvetica Neue"/>
                <a:sym typeface="Helvetica Neue"/>
              </a:rPr>
              <a:t>Voyager </a:t>
            </a:r>
            <a:r>
              <a:rPr lang="en" sz="1200" i="1">
                <a:solidFill>
                  <a:schemeClr val="dk1"/>
                </a:solidFill>
                <a:latin typeface="Helvetica Neue"/>
                <a:ea typeface="Helvetica Neue"/>
                <a:cs typeface="Helvetica Neue"/>
                <a:sym typeface="Helvetica Neue"/>
              </a:rPr>
              <a:t>and </a:t>
            </a:r>
            <a:r>
              <a:rPr lang="en" sz="1200" b="1" i="1">
                <a:solidFill>
                  <a:schemeClr val="dk1"/>
                </a:solidFill>
                <a:latin typeface="Helvetica Neue"/>
                <a:ea typeface="Helvetica Neue"/>
                <a:cs typeface="Helvetica Neue"/>
                <a:sym typeface="Helvetica Neue"/>
              </a:rPr>
              <a:t>IBEX</a:t>
            </a:r>
            <a:r>
              <a:rPr lang="en" sz="1200" i="1">
                <a:solidFill>
                  <a:schemeClr val="dk1"/>
                </a:solidFill>
                <a:latin typeface="Helvetica Neue"/>
                <a:ea typeface="Helvetica Neue"/>
                <a:cs typeface="Helvetica Neue"/>
                <a:sym typeface="Helvetica Neue"/>
              </a:rPr>
              <a:t>, which have measured this boundary.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200" i="1">
                <a:solidFill>
                  <a:schemeClr val="dk1"/>
                </a:solidFill>
                <a:latin typeface="Helvetica Neue"/>
                <a:ea typeface="Helvetica Neue"/>
                <a:cs typeface="Helvetica Neue"/>
                <a:sym typeface="Helvetica Neue"/>
              </a:rPr>
              <a:t>This illustration was created from a 3D model of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heliosphere </a:t>
            </a:r>
            <a:r>
              <a:rPr lang="en" sz="1200" i="1">
                <a:solidFill>
                  <a:schemeClr val="dk1"/>
                </a:solidFill>
                <a:latin typeface="Helvetica Neue"/>
                <a:ea typeface="Helvetica Neue"/>
                <a:cs typeface="Helvetica Neue"/>
                <a:sym typeface="Helvetica Neue"/>
              </a:rPr>
              <a:t>using actual data collected by the </a:t>
            </a:r>
            <a:r>
              <a:rPr lang="en" sz="1200" b="1" i="1">
                <a:solidFill>
                  <a:schemeClr val="dk1"/>
                </a:solidFill>
                <a:latin typeface="Helvetica Neue"/>
                <a:ea typeface="Helvetica Neue"/>
                <a:cs typeface="Helvetica Neue"/>
                <a:sym typeface="Helvetica Neue"/>
              </a:rPr>
              <a:t>IBEX Mission</a:t>
            </a:r>
            <a:r>
              <a:rPr lang="en" sz="1200" i="1">
                <a:solidFill>
                  <a:schemeClr val="dk1"/>
                </a:solidFill>
                <a:latin typeface="Helvetica Neue"/>
                <a:ea typeface="Helvetica Neue"/>
                <a:cs typeface="Helvetica Neue"/>
                <a:sym typeface="Helvetica Neue"/>
              </a:rPr>
              <a:t>. Colors are meant to enhance features and show structure.</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 </a:t>
            </a:r>
            <a:r>
              <a:rPr lang="en" sz="1200" b="1" i="1">
                <a:solidFill>
                  <a:srgbClr val="7F1419"/>
                </a:solidFill>
                <a:latin typeface="Helvetica Neue"/>
                <a:ea typeface="Helvetica Neue"/>
                <a:cs typeface="Helvetica Neue"/>
                <a:sym typeface="Helvetica Neue"/>
              </a:rPr>
              <a:t>solar wind</a:t>
            </a:r>
            <a:r>
              <a:rPr lang="en" sz="1200" i="1">
                <a:solidFill>
                  <a:srgbClr val="7F1419"/>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is represented by the greenish, wavy lines coming out from the Sun.</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 </a:t>
            </a:r>
            <a:r>
              <a:rPr lang="en" sz="1200" b="1" i="1">
                <a:solidFill>
                  <a:srgbClr val="7F1419"/>
                </a:solidFill>
                <a:latin typeface="Helvetica Neue"/>
                <a:ea typeface="Helvetica Neue"/>
                <a:cs typeface="Helvetica Neue"/>
                <a:sym typeface="Helvetica Neue"/>
              </a:rPr>
              <a:t>heliopause</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is the outermost boundary of the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 Beyond the </a:t>
            </a:r>
            <a:r>
              <a:rPr lang="en" sz="1200" b="1" i="1">
                <a:solidFill>
                  <a:srgbClr val="7F1419"/>
                </a:solidFill>
                <a:latin typeface="Helvetica Neue"/>
                <a:ea typeface="Helvetica Neue"/>
                <a:cs typeface="Helvetica Neue"/>
                <a:sym typeface="Helvetica Neue"/>
              </a:rPr>
              <a:t>heliopause</a:t>
            </a:r>
            <a:r>
              <a:rPr lang="en" sz="1200" i="1">
                <a:solidFill>
                  <a:schemeClr val="dk1"/>
                </a:solidFill>
                <a:latin typeface="Helvetica Neue"/>
                <a:ea typeface="Helvetica Neue"/>
                <a:cs typeface="Helvetica Neue"/>
                <a:sym typeface="Helvetica Neue"/>
              </a:rPr>
              <a:t> is </a:t>
            </a:r>
            <a:r>
              <a:rPr lang="en" sz="1200" b="1" i="1">
                <a:solidFill>
                  <a:srgbClr val="7F1419"/>
                </a:solidFill>
                <a:latin typeface="Helvetica Neue"/>
                <a:ea typeface="Helvetica Neue"/>
                <a:cs typeface="Helvetica Neue"/>
                <a:sym typeface="Helvetica Neue"/>
              </a:rPr>
              <a:t>interstellar space</a:t>
            </a:r>
            <a:r>
              <a:rPr lang="en" sz="1200" i="1">
                <a:solidFill>
                  <a:schemeClr val="dk1"/>
                </a:solidFill>
                <a:latin typeface="Helvetica Neue"/>
                <a:ea typeface="Helvetica Neue"/>
                <a:cs typeface="Helvetica Neue"/>
                <a:sym typeface="Helvetica Neue"/>
              </a:rPr>
              <a:t>.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termination shock </a:t>
            </a:r>
            <a:r>
              <a:rPr lang="en" sz="1200" i="1">
                <a:solidFill>
                  <a:schemeClr val="dk1"/>
                </a:solidFill>
                <a:latin typeface="Helvetica Neue"/>
                <a:ea typeface="Helvetica Neue"/>
                <a:cs typeface="Helvetica Neue"/>
                <a:sym typeface="Helvetica Neue"/>
              </a:rPr>
              <a:t>is the innermost boundary of the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 where the </a:t>
            </a:r>
            <a:r>
              <a:rPr lang="en" sz="1200" b="1" i="1">
                <a:solidFill>
                  <a:srgbClr val="7F1419"/>
                </a:solidFill>
                <a:latin typeface="Helvetica Neue"/>
                <a:ea typeface="Helvetica Neue"/>
                <a:cs typeface="Helvetica Neue"/>
                <a:sym typeface="Helvetica Neue"/>
              </a:rPr>
              <a:t>solar wind </a:t>
            </a:r>
            <a:r>
              <a:rPr lang="en" sz="1200" i="1">
                <a:solidFill>
                  <a:schemeClr val="dk1"/>
                </a:solidFill>
                <a:latin typeface="Helvetica Neue"/>
                <a:ea typeface="Helvetica Neue"/>
                <a:cs typeface="Helvetica Neue"/>
                <a:sym typeface="Helvetica Neue"/>
              </a:rPr>
              <a:t>begins to interact with</a:t>
            </a:r>
            <a:r>
              <a:rPr lang="en" sz="1200" b="1" i="1">
                <a:solidFill>
                  <a:srgbClr val="7F1419"/>
                </a:solidFill>
                <a:latin typeface="Helvetica Neue"/>
                <a:ea typeface="Helvetica Neue"/>
                <a:cs typeface="Helvetica Neue"/>
                <a:sym typeface="Helvetica Neue"/>
              </a:rPr>
              <a:t> interstellar space</a:t>
            </a:r>
            <a:r>
              <a:rPr lang="en" sz="1200" i="1">
                <a:solidFill>
                  <a:schemeClr val="dk1"/>
                </a:solidFill>
                <a:latin typeface="Helvetica Neue"/>
                <a:ea typeface="Helvetica Neue"/>
                <a:cs typeface="Helvetica Neue"/>
                <a:sym typeface="Helvetica Neue"/>
              </a:rPr>
              <a:t>. The </a:t>
            </a:r>
            <a:r>
              <a:rPr lang="en" sz="1200" b="1" i="1">
                <a:solidFill>
                  <a:srgbClr val="7F1419"/>
                </a:solidFill>
                <a:latin typeface="Helvetica Neue"/>
                <a:ea typeface="Helvetica Neue"/>
                <a:cs typeface="Helvetica Neue"/>
                <a:sym typeface="Helvetica Neue"/>
              </a:rPr>
              <a:t>termination shock</a:t>
            </a:r>
            <a:r>
              <a:rPr lang="en" sz="1200" i="1">
                <a:solidFill>
                  <a:schemeClr val="dk1"/>
                </a:solidFill>
                <a:latin typeface="Helvetica Neue"/>
                <a:ea typeface="Helvetica Neue"/>
                <a:cs typeface="Helvetica Neue"/>
                <a:sym typeface="Helvetica Neue"/>
              </a:rPr>
              <a:t> is still inside the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200" i="1">
                <a:solidFill>
                  <a:schemeClr val="dk1"/>
                </a:solidFill>
                <a:latin typeface="Helvetica Neue"/>
                <a:ea typeface="Helvetica Neue"/>
                <a:cs typeface="Helvetica Neue"/>
                <a:sym typeface="Helvetica Neue"/>
              </a:rPr>
              <a:t>The </a:t>
            </a:r>
            <a:r>
              <a:rPr lang="en" sz="1200" b="1" i="1">
                <a:solidFill>
                  <a:srgbClr val="7F1419"/>
                </a:solidFill>
                <a:latin typeface="Helvetica Neue"/>
                <a:ea typeface="Helvetica Neue"/>
                <a:cs typeface="Helvetica Neue"/>
                <a:sym typeface="Helvetica Neue"/>
              </a:rPr>
              <a:t>heliosphere </a:t>
            </a:r>
            <a:r>
              <a:rPr lang="en" sz="1200" i="1">
                <a:solidFill>
                  <a:schemeClr val="dk1"/>
                </a:solidFill>
                <a:latin typeface="Helvetica Neue"/>
                <a:ea typeface="Helvetica Neue"/>
                <a:cs typeface="Helvetica Neue"/>
                <a:sym typeface="Helvetica Neue"/>
              </a:rPr>
              <a:t>creates a </a:t>
            </a:r>
            <a:r>
              <a:rPr lang="en" sz="1200" b="1" i="1">
                <a:solidFill>
                  <a:srgbClr val="7F1419"/>
                </a:solidFill>
                <a:latin typeface="Helvetica Neue"/>
                <a:ea typeface="Helvetica Neue"/>
                <a:cs typeface="Helvetica Neue"/>
                <a:sym typeface="Helvetica Neue"/>
              </a:rPr>
              <a:t>bow wave</a:t>
            </a:r>
            <a:r>
              <a:rPr lang="en" sz="1200" i="1">
                <a:solidFill>
                  <a:schemeClr val="dk1"/>
                </a:solidFill>
                <a:latin typeface="Helvetica Neue"/>
                <a:ea typeface="Helvetica Neue"/>
                <a:cs typeface="Helvetica Neue"/>
                <a:sym typeface="Helvetica Neue"/>
              </a:rPr>
              <a:t> because the Sun is moving through </a:t>
            </a:r>
            <a:r>
              <a:rPr lang="en" sz="1200" b="1" i="1">
                <a:solidFill>
                  <a:srgbClr val="7F1419"/>
                </a:solidFill>
                <a:latin typeface="Helvetica Neue"/>
                <a:ea typeface="Helvetica Neue"/>
                <a:cs typeface="Helvetica Neue"/>
                <a:sym typeface="Helvetica Neue"/>
              </a:rPr>
              <a:t>interstellar space</a:t>
            </a:r>
            <a:r>
              <a:rPr lang="en" sz="1200" i="1">
                <a:solidFill>
                  <a:schemeClr val="dk1"/>
                </a:solidFill>
                <a:latin typeface="Helvetica Neue"/>
                <a:ea typeface="Helvetica Neue"/>
                <a:cs typeface="Helvetica Neue"/>
                <a:sym typeface="Helvetica Neue"/>
              </a:rPr>
              <a:t>, as it orbits the center of the Milky Way galaxy. It is just like how a bow wave is created as a boat moves through the water.</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i="1">
                <a:solidFill>
                  <a:schemeClr val="dk1"/>
                </a:solidFill>
                <a:latin typeface="Helvetica Neue"/>
                <a:ea typeface="Helvetica Neue"/>
                <a:cs typeface="Helvetica Neue"/>
                <a:sym typeface="Helvetica Neue"/>
              </a:rPr>
              <a:t>Take a few minutes to examine the </a:t>
            </a:r>
            <a:r>
              <a:rPr lang="en" sz="1200" b="1" i="1">
                <a:solidFill>
                  <a:srgbClr val="7F1419"/>
                </a:solidFill>
                <a:latin typeface="Helvetica Neue"/>
                <a:ea typeface="Helvetica Neue"/>
                <a:cs typeface="Helvetica Neue"/>
                <a:sym typeface="Helvetica Neue"/>
              </a:rPr>
              <a:t>heliosphere</a:t>
            </a:r>
            <a:r>
              <a:rPr lang="en" sz="1200" i="1">
                <a:solidFill>
                  <a:schemeClr val="dk1"/>
                </a:solidFill>
                <a:latin typeface="Helvetica Neue"/>
                <a:ea typeface="Helvetica Neue"/>
                <a:cs typeface="Helvetica Neue"/>
                <a:sym typeface="Helvetica Neue"/>
              </a:rPr>
              <a:t> handout and make some observations. </a:t>
            </a:r>
            <a:endParaRPr sz="1200" i="1">
              <a:solidFill>
                <a:schemeClr val="dk1"/>
              </a:solidFill>
              <a:latin typeface="Helvetica Neue"/>
              <a:ea typeface="Helvetica Neue"/>
              <a:cs typeface="Helvetica Neue"/>
              <a:sym typeface="Helvetica Neue"/>
            </a:endParaRPr>
          </a:p>
          <a:p>
            <a:pPr marL="914400" lvl="0" indent="-304800" algn="l" rtl="0">
              <a:spcBef>
                <a:spcPts val="100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What do you notice about the boundary? </a:t>
            </a:r>
            <a:endParaRPr sz="1200" i="1">
              <a:solidFill>
                <a:schemeClr val="dk1"/>
              </a:solidFill>
              <a:latin typeface="Helvetica Neue"/>
              <a:ea typeface="Helvetica Neue"/>
              <a:cs typeface="Helvetica Neue"/>
              <a:sym typeface="Helvetica Neue"/>
            </a:endParaRPr>
          </a:p>
          <a:p>
            <a:pPr marL="9144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What shape is it?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endParaRPr sz="1200" i="1">
              <a:solidFill>
                <a:schemeClr val="dk1"/>
              </a:solidFill>
              <a:latin typeface="Helvetica Neue"/>
              <a:ea typeface="Helvetica Neue"/>
              <a:cs typeface="Helvetica Neue"/>
              <a:sym typeface="Helvetica Neue"/>
            </a:endParaRPr>
          </a:p>
          <a:p>
            <a:pPr marL="0" lvl="0" indent="0" algn="l" rtl="0">
              <a:spcBef>
                <a:spcPts val="0"/>
              </a:spcBef>
              <a:spcAft>
                <a:spcPts val="1000"/>
              </a:spcAft>
              <a:buNone/>
            </a:pP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48c56a5d6_0_8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48c56a5d6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1200">
                <a:solidFill>
                  <a:schemeClr val="dk1"/>
                </a:solidFill>
                <a:latin typeface="Helvetica Neue"/>
                <a:ea typeface="Helvetica Neue"/>
                <a:cs typeface="Helvetica Neue"/>
                <a:sym typeface="Helvetica Neue"/>
              </a:rPr>
              <a:t>Take learners through the directions. If you laminated the handout, instruct learners to skip the instructions for wrapping the handout in plastic wrap.</a:t>
            </a:r>
            <a:r>
              <a:rPr lang="en" sz="1200" i="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You can show learners the </a:t>
            </a:r>
            <a:r>
              <a:rPr lang="en" sz="1200"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Modeling the Heliosphere Video</a:t>
            </a:r>
            <a:r>
              <a:rPr lang="en" sz="1200">
                <a:solidFill>
                  <a:schemeClr val="dk1"/>
                </a:solidFill>
                <a:latin typeface="Helvetica Neue"/>
                <a:ea typeface="Helvetica Neue"/>
                <a:cs typeface="Helvetica Neue"/>
                <a:sym typeface="Helvetica Neue"/>
              </a:rPr>
              <a:t> on the next slide to help them construct the model. Then instruct learners to go to the sink and experiment.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vDapVv4pNwb-4c9fihJPV6y0fj_eK6MO/view"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voyager.jpl.nasa.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rive.google.com/file/d/1UvPX1pHVHsL2sk6hAxs9q3GPlwlm75b3/view?usp=share_link" TargetMode="External"/><Relationship Id="rId7" Type="http://schemas.openxmlformats.org/officeDocument/2006/relationships/hyperlink" Target="https://drive.google.com/file/d/1_1argT0oVHWvUeWqVvpITHDr6380GBpe/view?usp=shar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rive.google.com/file/d/1m1ddFW6qErUoptfJOyizWEhGn1KNJEGs/view?usp=sharing" TargetMode="External"/><Relationship Id="rId5" Type="http://schemas.openxmlformats.org/officeDocument/2006/relationships/hyperlink" Target="https://spaceplace.nasa.gov/sun-heat/en/" TargetMode="External"/><Relationship Id="rId4" Type="http://schemas.openxmlformats.org/officeDocument/2006/relationships/hyperlink" Target="https://drive.google.com/file/d/1P3JL6KRcRrIdKLmFnIkSGv3Y4x5cAZ3j/view?usp=sha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drive.google.com/file/d/1_1argT0oVHWvUeWqVvpITHDr6380GBpe/view?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forms/d/1l5qDuLY56-swTF5cAEC7mTkSsuOVlMGXOyCqGbsh5kY/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spaceplace.nasa.gov/sun-heat/e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gradFill>
            <a:gsLst>
              <a:gs pos="0">
                <a:schemeClr val="dk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rotWithShape="1">
          <a:blip r:embed="rId4">
            <a:alphaModFix/>
          </a:blip>
          <a:srcRect l="51233" t="9075" r="-3262" b="6115"/>
          <a:stretch/>
        </p:blipFill>
        <p:spPr>
          <a:xfrm>
            <a:off x="0" y="0"/>
            <a:ext cx="3155651" cy="5143501"/>
          </a:xfrm>
          <a:prstGeom prst="rect">
            <a:avLst/>
          </a:prstGeom>
          <a:noFill/>
          <a:ln>
            <a:noFill/>
          </a:ln>
        </p:spPr>
      </p:pic>
      <p:sp>
        <p:nvSpPr>
          <p:cNvPr id="56" name="Google Shape;56;p13"/>
          <p:cNvSpPr txBox="1"/>
          <p:nvPr/>
        </p:nvSpPr>
        <p:spPr>
          <a:xfrm>
            <a:off x="-12325" y="526680"/>
            <a:ext cx="5364600" cy="3129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800">
                <a:solidFill>
                  <a:srgbClr val="000000"/>
                </a:solidFill>
                <a:latin typeface="Helvetica Neue"/>
                <a:ea typeface="Helvetica Neue"/>
                <a:cs typeface="Helvetica Neue"/>
                <a:sym typeface="Helvetica Neue"/>
              </a:rPr>
              <a:t>National Aeronautics and Space Administration</a:t>
            </a:r>
            <a:endParaRPr sz="800">
              <a:solidFill>
                <a:srgbClr val="000000"/>
              </a:solidFill>
              <a:latin typeface="Helvetica Neue"/>
              <a:ea typeface="Helvetica Neue"/>
              <a:cs typeface="Helvetica Neue"/>
              <a:sym typeface="Helvetica Neue"/>
            </a:endParaRPr>
          </a:p>
        </p:txBody>
      </p:sp>
      <p:pic>
        <p:nvPicPr>
          <p:cNvPr id="57" name="Google Shape;57;p13"/>
          <p:cNvPicPr preferRelativeResize="0"/>
          <p:nvPr/>
        </p:nvPicPr>
        <p:blipFill>
          <a:blip r:embed="rId5">
            <a:alphaModFix/>
          </a:blip>
          <a:stretch>
            <a:fillRect/>
          </a:stretch>
        </p:blipFill>
        <p:spPr>
          <a:xfrm>
            <a:off x="0" y="4330825"/>
            <a:ext cx="3616115" cy="617150"/>
          </a:xfrm>
          <a:prstGeom prst="rect">
            <a:avLst/>
          </a:prstGeom>
          <a:noFill/>
          <a:ln>
            <a:noFill/>
          </a:ln>
        </p:spPr>
      </p:pic>
      <p:sp>
        <p:nvSpPr>
          <p:cNvPr id="58" name="Google Shape;58;p13"/>
          <p:cNvSpPr txBox="1"/>
          <p:nvPr/>
        </p:nvSpPr>
        <p:spPr>
          <a:xfrm>
            <a:off x="133625" y="4443044"/>
            <a:ext cx="5364600" cy="3927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600"/>
              </a:spcAft>
              <a:buNone/>
            </a:pPr>
            <a:r>
              <a:rPr lang="en" sz="1200">
                <a:solidFill>
                  <a:srgbClr val="FFFFFF"/>
                </a:solidFill>
                <a:latin typeface="Helvetica Neue"/>
                <a:ea typeface="Helvetica Neue"/>
                <a:cs typeface="Helvetica Neue"/>
                <a:sym typeface="Helvetica Neue"/>
              </a:rPr>
              <a:t>NASA Heliophysics Education Activation Team</a:t>
            </a:r>
            <a:endParaRPr sz="1200">
              <a:solidFill>
                <a:srgbClr val="FFFFFF"/>
              </a:solidFill>
              <a:latin typeface="Helvetica Neue"/>
              <a:ea typeface="Helvetica Neue"/>
              <a:cs typeface="Helvetica Neue"/>
              <a:sym typeface="Helvetica Neue"/>
            </a:endParaRPr>
          </a:p>
        </p:txBody>
      </p:sp>
      <p:sp>
        <p:nvSpPr>
          <p:cNvPr id="59" name="Google Shape;59;p13"/>
          <p:cNvSpPr txBox="1"/>
          <p:nvPr/>
        </p:nvSpPr>
        <p:spPr>
          <a:xfrm>
            <a:off x="133625" y="1125413"/>
            <a:ext cx="5072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Helvetica Neue"/>
                <a:ea typeface="Helvetica Neue"/>
                <a:cs typeface="Helvetica Neue"/>
                <a:sym typeface="Helvetica Neue"/>
              </a:rPr>
              <a:t>NASA </a:t>
            </a:r>
            <a:endParaRPr sz="3000" b="1">
              <a:latin typeface="Helvetica Neue"/>
              <a:ea typeface="Helvetica Neue"/>
              <a:cs typeface="Helvetica Neue"/>
              <a:sym typeface="Helvetica Neue"/>
            </a:endParaRPr>
          </a:p>
          <a:p>
            <a:pPr marL="0" lvl="0" indent="0" algn="l" rtl="0">
              <a:spcBef>
                <a:spcPts val="0"/>
              </a:spcBef>
              <a:spcAft>
                <a:spcPts val="0"/>
              </a:spcAft>
              <a:buNone/>
            </a:pPr>
            <a:r>
              <a:rPr lang="en" sz="3000" b="1">
                <a:latin typeface="Helvetica Neue"/>
                <a:ea typeface="Helvetica Neue"/>
                <a:cs typeface="Helvetica Neue"/>
                <a:sym typeface="Helvetica Neue"/>
              </a:rPr>
              <a:t>Helio Club</a:t>
            </a:r>
            <a:endParaRPr sz="3000" b="1">
              <a:latin typeface="Helvetica Neue"/>
              <a:ea typeface="Helvetica Neue"/>
              <a:cs typeface="Helvetica Neue"/>
              <a:sym typeface="Helvetica Neue"/>
            </a:endParaRPr>
          </a:p>
        </p:txBody>
      </p:sp>
      <p:cxnSp>
        <p:nvCxnSpPr>
          <p:cNvPr id="60" name="Google Shape;60;p13"/>
          <p:cNvCxnSpPr/>
          <p:nvPr/>
        </p:nvCxnSpPr>
        <p:spPr>
          <a:xfrm rot="10800000" flipH="1">
            <a:off x="209975" y="2199425"/>
            <a:ext cx="2664900" cy="15000"/>
          </a:xfrm>
          <a:prstGeom prst="straightConnector1">
            <a:avLst/>
          </a:prstGeom>
          <a:noFill/>
          <a:ln w="38100" cap="flat" cmpd="sng">
            <a:solidFill>
              <a:srgbClr val="7F1419"/>
            </a:solidFill>
            <a:prstDash val="solid"/>
            <a:round/>
            <a:headEnd type="none" w="med" len="med"/>
            <a:tailEnd type="none" w="med" len="med"/>
          </a:ln>
        </p:spPr>
      </p:cxnSp>
      <p:sp>
        <p:nvSpPr>
          <p:cNvPr id="61" name="Google Shape;61;p13"/>
          <p:cNvSpPr txBox="1"/>
          <p:nvPr/>
        </p:nvSpPr>
        <p:spPr>
          <a:xfrm>
            <a:off x="133625" y="2199425"/>
            <a:ext cx="50727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Helvetica Neue"/>
                <a:ea typeface="Helvetica Neue"/>
                <a:cs typeface="Helvetica Neue"/>
                <a:sym typeface="Helvetica Neue"/>
              </a:rPr>
              <a:t>Session 1</a:t>
            </a:r>
            <a:endParaRPr sz="2800" b="1">
              <a:latin typeface="Helvetica Neue"/>
              <a:ea typeface="Helvetica Neue"/>
              <a:cs typeface="Helvetica Neue"/>
              <a:sym typeface="Helvetica Neue"/>
            </a:endParaRPr>
          </a:p>
          <a:p>
            <a:pPr marL="0" lvl="0" indent="0" algn="l" rtl="0">
              <a:spcBef>
                <a:spcPts val="0"/>
              </a:spcBef>
              <a:spcAft>
                <a:spcPts val="0"/>
              </a:spcAft>
              <a:buNone/>
            </a:pPr>
            <a:r>
              <a:rPr lang="en" sz="2500">
                <a:latin typeface="Helvetica Neue"/>
                <a:ea typeface="Helvetica Neue"/>
                <a:cs typeface="Helvetica Neue"/>
                <a:sym typeface="Helvetica Neue"/>
              </a:rPr>
              <a:t>Heliophysics 101</a:t>
            </a:r>
            <a:endParaRPr sz="2500">
              <a:latin typeface="Helvetica Neue"/>
              <a:ea typeface="Helvetica Neue"/>
              <a:cs typeface="Helvetica Neue"/>
              <a:sym typeface="Helvetica Neue"/>
            </a:endParaRPr>
          </a:p>
        </p:txBody>
      </p:sp>
      <p:pic>
        <p:nvPicPr>
          <p:cNvPr id="62" name="Google Shape;62;p13"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pic>
        <p:nvPicPr>
          <p:cNvPr id="63" name="Google Shape;63;p13" descr="A blue circle with red and white accents. NASA written in white in the center." title="The NASA Logo"/>
          <p:cNvPicPr preferRelativeResize="0"/>
          <p:nvPr/>
        </p:nvPicPr>
        <p:blipFill rotWithShape="1">
          <a:blip r:embed="rId7">
            <a:alphaModFix/>
          </a:blip>
          <a:srcRect l="20888" r="19602"/>
          <a:stretch/>
        </p:blipFill>
        <p:spPr>
          <a:xfrm>
            <a:off x="7935050" y="209963"/>
            <a:ext cx="1126277" cy="94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Heliosphere in the Sink</a:t>
            </a:r>
            <a:endParaRPr b="1">
              <a:latin typeface="Helvetica Neue"/>
              <a:ea typeface="Helvetica Neue"/>
              <a:cs typeface="Helvetica Neue"/>
              <a:sym typeface="Helvetica Neue"/>
            </a:endParaRPr>
          </a:p>
        </p:txBody>
      </p:sp>
      <p:pic>
        <p:nvPicPr>
          <p:cNvPr id="150" name="Google Shape;150;p22" title="Educator Video_Modeling the Helisophere.mov">
            <a:hlinkClick r:id="rId3"/>
          </p:cNvPr>
          <p:cNvPicPr preferRelativeResize="0"/>
          <p:nvPr/>
        </p:nvPicPr>
        <p:blipFill>
          <a:blip r:embed="rId4">
            <a:alphaModFix/>
          </a:blip>
          <a:stretch>
            <a:fillRect/>
          </a:stretch>
        </p:blipFill>
        <p:spPr>
          <a:xfrm>
            <a:off x="862150" y="1127300"/>
            <a:ext cx="6941424" cy="3904575"/>
          </a:xfrm>
          <a:prstGeom prst="rect">
            <a:avLst/>
          </a:prstGeom>
          <a:noFill/>
          <a:ln>
            <a:noFill/>
          </a:ln>
        </p:spPr>
      </p:pic>
      <p:pic>
        <p:nvPicPr>
          <p:cNvPr id="151" name="Google Shape;151;p22"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Modeling the Heliosphere </a:t>
            </a:r>
            <a:endParaRPr>
              <a:latin typeface="Helvetica Neue"/>
              <a:ea typeface="Helvetica Neue"/>
              <a:cs typeface="Helvetica Neue"/>
              <a:sym typeface="Helvetica Neue"/>
            </a:endParaRPr>
          </a:p>
        </p:txBody>
      </p:sp>
      <p:sp>
        <p:nvSpPr>
          <p:cNvPr id="157" name="Google Shape;157;p23"/>
          <p:cNvSpPr txBox="1">
            <a:spLocks noGrp="1"/>
          </p:cNvSpPr>
          <p:nvPr>
            <p:ph type="body" idx="1"/>
          </p:nvPr>
        </p:nvSpPr>
        <p:spPr>
          <a:xfrm>
            <a:off x="304750" y="1148000"/>
            <a:ext cx="45402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b="1">
                <a:solidFill>
                  <a:srgbClr val="7F1419"/>
                </a:solidFill>
              </a:rPr>
              <a:t>Results:</a:t>
            </a:r>
            <a:endParaRPr sz="2000" b="1">
              <a:solidFill>
                <a:srgbClr val="7F1419"/>
              </a:solidFill>
            </a:endParaRPr>
          </a:p>
          <a:p>
            <a:pPr marL="0" lvl="0" indent="0" algn="l" rtl="0">
              <a:spcBef>
                <a:spcPts val="1200"/>
              </a:spcBef>
              <a:spcAft>
                <a:spcPts val="0"/>
              </a:spcAft>
              <a:buNone/>
            </a:pPr>
            <a:r>
              <a:rPr lang="en" sz="1500">
                <a:solidFill>
                  <a:schemeClr val="dk1"/>
                </a:solidFill>
                <a:latin typeface="Helvetica Neue"/>
                <a:ea typeface="Helvetica Neue"/>
                <a:cs typeface="Helvetica Neue"/>
                <a:sym typeface="Helvetica Neue"/>
              </a:rPr>
              <a:t>Record your results. Include drawings and diagrams and note any modifications you made in order to perfect the model, perhaps adjusting the water pressure or the position of the image, for example.</a:t>
            </a:r>
            <a:endParaRPr sz="1500">
              <a:solidFill>
                <a:schemeClr val="dk1"/>
              </a:solidFill>
              <a:latin typeface="Helvetica Neue"/>
              <a:ea typeface="Helvetica Neue"/>
              <a:cs typeface="Helvetica Neue"/>
              <a:sym typeface="Helvetica Neue"/>
            </a:endParaRPr>
          </a:p>
          <a:p>
            <a:pPr marL="457200" lvl="0" indent="-323850" algn="l" rtl="0">
              <a:spcBef>
                <a:spcPts val="1000"/>
              </a:spcBef>
              <a:spcAft>
                <a:spcPts val="0"/>
              </a:spcAft>
              <a:buClr>
                <a:schemeClr val="dk1"/>
              </a:buClr>
              <a:buSzPts val="1500"/>
              <a:buChar char="●"/>
            </a:pPr>
            <a:r>
              <a:rPr lang="en" sz="1500">
                <a:solidFill>
                  <a:schemeClr val="dk1"/>
                </a:solidFill>
                <a:latin typeface="Helvetica Neue"/>
                <a:ea typeface="Helvetica Neue"/>
                <a:cs typeface="Helvetica Neue"/>
                <a:sym typeface="Helvetica Neue"/>
              </a:rPr>
              <a:t>How does this model help us learn about the properties (characteristics) of the </a:t>
            </a:r>
            <a:r>
              <a:rPr lang="en" sz="1500" b="1">
                <a:solidFill>
                  <a:srgbClr val="7F1419"/>
                </a:solidFill>
                <a:latin typeface="Helvetica Neue"/>
                <a:ea typeface="Helvetica Neue"/>
                <a:cs typeface="Helvetica Neue"/>
                <a:sym typeface="Helvetica Neue"/>
              </a:rPr>
              <a:t>solar wind</a:t>
            </a:r>
            <a:r>
              <a:rPr lang="en" sz="1500">
                <a:solidFill>
                  <a:schemeClr val="dk1"/>
                </a:solidFill>
                <a:latin typeface="Helvetica Neue"/>
                <a:ea typeface="Helvetica Neue"/>
                <a:cs typeface="Helvetica Neue"/>
                <a:sym typeface="Helvetica Neue"/>
              </a:rPr>
              <a:t> and the </a:t>
            </a:r>
            <a:r>
              <a:rPr lang="en" sz="1500" b="1">
                <a:solidFill>
                  <a:srgbClr val="7F1419"/>
                </a:solidFill>
                <a:latin typeface="Helvetica Neue"/>
                <a:ea typeface="Helvetica Neue"/>
                <a:cs typeface="Helvetica Neue"/>
                <a:sym typeface="Helvetica Neue"/>
              </a:rPr>
              <a:t>heliosphere</a:t>
            </a:r>
            <a:r>
              <a:rPr lang="en" sz="1500">
                <a:solidFill>
                  <a:schemeClr val="dk1"/>
                </a:solidFill>
                <a:latin typeface="Helvetica Neue"/>
                <a:ea typeface="Helvetica Neue"/>
                <a:cs typeface="Helvetica Neue"/>
                <a:sym typeface="Helvetica Neue"/>
              </a:rPr>
              <a:t> boundary? </a:t>
            </a:r>
            <a:endParaRPr sz="1500">
              <a:solidFill>
                <a:schemeClr val="dk1"/>
              </a:solidFill>
              <a:latin typeface="Helvetica Neue"/>
              <a:ea typeface="Helvetica Neue"/>
              <a:cs typeface="Helvetica Neue"/>
              <a:sym typeface="Helvetica Neue"/>
            </a:endParaRPr>
          </a:p>
          <a:p>
            <a:pPr marL="457200" lvl="0" indent="-323850" algn="l" rtl="0">
              <a:spcBef>
                <a:spcPts val="1000"/>
              </a:spcBef>
              <a:spcAft>
                <a:spcPts val="1000"/>
              </a:spcAft>
              <a:buClr>
                <a:schemeClr val="dk1"/>
              </a:buClr>
              <a:buSzPts val="1500"/>
              <a:buChar char="●"/>
            </a:pPr>
            <a:r>
              <a:rPr lang="en" sz="1500">
                <a:solidFill>
                  <a:schemeClr val="dk1"/>
                </a:solidFill>
                <a:latin typeface="Helvetica Neue"/>
                <a:ea typeface="Helvetica Neue"/>
                <a:cs typeface="Helvetica Neue"/>
                <a:sym typeface="Helvetica Neue"/>
              </a:rPr>
              <a:t>Why would a soap bubble not be an appropriate model for the </a:t>
            </a:r>
            <a:r>
              <a:rPr lang="en" sz="1500" b="1">
                <a:solidFill>
                  <a:srgbClr val="7F1419"/>
                </a:solidFill>
                <a:latin typeface="Helvetica Neue"/>
                <a:ea typeface="Helvetica Neue"/>
                <a:cs typeface="Helvetica Neue"/>
                <a:sym typeface="Helvetica Neue"/>
              </a:rPr>
              <a:t>heliosphere</a:t>
            </a:r>
            <a:r>
              <a:rPr lang="en" sz="1500">
                <a:solidFill>
                  <a:schemeClr val="dk1"/>
                </a:solidFill>
                <a:latin typeface="Helvetica Neue"/>
                <a:ea typeface="Helvetica Neue"/>
                <a:cs typeface="Helvetica Neue"/>
                <a:sym typeface="Helvetica Neue"/>
              </a:rPr>
              <a:t>?</a:t>
            </a:r>
            <a:endParaRPr sz="2000">
              <a:latin typeface="Helvetica Neue"/>
              <a:ea typeface="Helvetica Neue"/>
              <a:cs typeface="Helvetica Neue"/>
              <a:sym typeface="Helvetica Neue"/>
            </a:endParaRPr>
          </a:p>
        </p:txBody>
      </p:sp>
      <p:pic>
        <p:nvPicPr>
          <p:cNvPr id="158" name="Google Shape;158;p23" descr="This image shows the heliosphere handout in the sink with water flowing onto the handout." title="Image of Heliosphere Model "/>
          <p:cNvPicPr preferRelativeResize="0"/>
          <p:nvPr/>
        </p:nvPicPr>
        <p:blipFill rotWithShape="1">
          <a:blip r:embed="rId3">
            <a:alphaModFix/>
          </a:blip>
          <a:srcRect l="50046" t="45516" r="1708" b="2406"/>
          <a:stretch/>
        </p:blipFill>
        <p:spPr>
          <a:xfrm>
            <a:off x="5289450" y="445025"/>
            <a:ext cx="3090274" cy="2584776"/>
          </a:xfrm>
          <a:prstGeom prst="rect">
            <a:avLst/>
          </a:prstGeom>
          <a:noFill/>
          <a:ln>
            <a:noFill/>
          </a:ln>
        </p:spPr>
      </p:pic>
      <p:pic>
        <p:nvPicPr>
          <p:cNvPr id="159" name="Google Shape;159;p23"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The Golden Record</a:t>
            </a:r>
            <a:r>
              <a:rPr lang="en" b="1">
                <a:solidFill>
                  <a:srgbClr val="38761D"/>
                </a:solidFill>
              </a:rPr>
              <a:t> </a:t>
            </a:r>
            <a:endParaRPr/>
          </a:p>
        </p:txBody>
      </p:sp>
      <p:sp>
        <p:nvSpPr>
          <p:cNvPr id="165" name="Google Shape;165;p24"/>
          <p:cNvSpPr txBox="1">
            <a:spLocks noGrp="1"/>
          </p:cNvSpPr>
          <p:nvPr>
            <p:ph type="body" idx="1"/>
          </p:nvPr>
        </p:nvSpPr>
        <p:spPr>
          <a:xfrm>
            <a:off x="5808400" y="2446600"/>
            <a:ext cx="2430600" cy="70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b="1"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Voyager Mission</a:t>
            </a:r>
            <a:r>
              <a:rPr lang="en" sz="2200" b="1" u="sng">
                <a:solidFill>
                  <a:srgbClr val="1155CC"/>
                </a:solidFill>
                <a:hlinkClick r:id="rId3">
                  <a:extLst>
                    <a:ext uri="{A12FA001-AC4F-418D-AE19-62706E023703}">
                      <ahyp:hlinkClr xmlns:ahyp="http://schemas.microsoft.com/office/drawing/2018/hyperlinkcolor" val="tx"/>
                    </a:ext>
                  </a:extLst>
                </a:hlinkClick>
              </a:rPr>
              <a:t> </a:t>
            </a:r>
            <a:endParaRPr sz="4100" b="1"/>
          </a:p>
        </p:txBody>
      </p:sp>
      <p:pic>
        <p:nvPicPr>
          <p:cNvPr id="166" name="Google Shape;166;p24" descr="This is an image of the Golden Record. The gold record has symbols carved on its surface." title="Golden Record"/>
          <p:cNvPicPr preferRelativeResize="0"/>
          <p:nvPr/>
        </p:nvPicPr>
        <p:blipFill>
          <a:blip r:embed="rId4">
            <a:alphaModFix/>
          </a:blip>
          <a:stretch>
            <a:fillRect/>
          </a:stretch>
        </p:blipFill>
        <p:spPr>
          <a:xfrm>
            <a:off x="1512037" y="1063250"/>
            <a:ext cx="3941274" cy="3708474"/>
          </a:xfrm>
          <a:prstGeom prst="rect">
            <a:avLst/>
          </a:prstGeom>
          <a:noFill/>
          <a:ln>
            <a:noFill/>
          </a:ln>
        </p:spPr>
      </p:pic>
      <p:pic>
        <p:nvPicPr>
          <p:cNvPr id="167" name="Google Shape;167;p24" descr="This image shows the landing page of the Voyager Mission Homepage." title="Voyager Mission Homepage"/>
          <p:cNvPicPr preferRelativeResize="0"/>
          <p:nvPr/>
        </p:nvPicPr>
        <p:blipFill>
          <a:blip r:embed="rId5">
            <a:alphaModFix/>
          </a:blip>
          <a:stretch>
            <a:fillRect/>
          </a:stretch>
        </p:blipFill>
        <p:spPr>
          <a:xfrm>
            <a:off x="5808400" y="1017726"/>
            <a:ext cx="2648274" cy="1428876"/>
          </a:xfrm>
          <a:prstGeom prst="rect">
            <a:avLst/>
          </a:prstGeom>
          <a:noFill/>
          <a:ln>
            <a:noFill/>
          </a:ln>
        </p:spPr>
      </p:pic>
      <p:pic>
        <p:nvPicPr>
          <p:cNvPr id="168" name="Google Shape;168;p24"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p:txBody>
      </p:sp>
      <p:graphicFrame>
        <p:nvGraphicFramePr>
          <p:cNvPr id="174" name="Google Shape;174;p25"/>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t>                                                   </a:t>
                      </a:r>
                      <a:r>
                        <a:rPr lang="en" sz="1100" b="1" i="1">
                          <a:latin typeface="Helvetica Neue"/>
                          <a:ea typeface="Helvetica Neue"/>
                          <a:cs typeface="Helvetica Neue"/>
                          <a:sym typeface="Helvetica Neue"/>
                        </a:rPr>
                        <a:t>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p>
                    <a:p>
                      <a:pPr marL="0" lvl="0" indent="0" algn="l" rtl="0">
                        <a:spcBef>
                          <a:spcPts val="0"/>
                        </a:spcBef>
                        <a:spcAft>
                          <a:spcPts val="0"/>
                        </a:spcAft>
                        <a:buNone/>
                      </a:pPr>
                      <a:endParaRPr sz="1100" b="1" i="1"/>
                    </a:p>
                    <a:p>
                      <a:pPr marL="0" lvl="0" indent="0" algn="l" rtl="0">
                        <a:spcBef>
                          <a:spcPts val="0"/>
                        </a:spcBef>
                        <a:spcAft>
                          <a:spcPts val="0"/>
                        </a:spcAft>
                        <a:buNone/>
                      </a:pPr>
                      <a:endParaRPr sz="1100" b="1" i="1"/>
                    </a:p>
                    <a:p>
                      <a:pPr marL="0" lvl="0" indent="0" algn="l" rtl="0">
                        <a:lnSpc>
                          <a:spcPct val="115000"/>
                        </a:lnSpc>
                        <a:spcBef>
                          <a:spcPts val="0"/>
                        </a:spcBef>
                        <a:spcAft>
                          <a:spcPts val="0"/>
                        </a:spcAft>
                        <a:buClr>
                          <a:schemeClr val="dk1"/>
                        </a:buClr>
                        <a:buSzPts val="1100"/>
                        <a:buFont typeface="Arial"/>
                        <a:buNone/>
                      </a:pPr>
                      <a:endParaRPr b="1"/>
                    </a:p>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What information is included in an address?</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p>
                    <a:p>
                      <a:pPr marL="0" lvl="0" indent="0" algn="l" rtl="0">
                        <a:spcBef>
                          <a:spcPts val="0"/>
                        </a:spcBef>
                        <a:spcAft>
                          <a:spcPts val="0"/>
                        </a:spcAft>
                        <a:buNone/>
                      </a:pPr>
                      <a:endParaRPr sz="1100" b="1" i="1"/>
                    </a:p>
                  </a:txBody>
                  <a:tcPr marL="63500" marR="63500" marT="63500" marB="63500"/>
                </a:tc>
                <a:extLst>
                  <a:ext uri="{0D108BD9-81ED-4DB2-BD59-A6C34878D82A}">
                    <a16:rowId xmlns:a16="http://schemas.microsoft.com/office/drawing/2014/main" val="10000"/>
                  </a:ext>
                </a:extLst>
              </a:tr>
            </a:tbl>
          </a:graphicData>
        </a:graphic>
      </p:graphicFrame>
      <p:pic>
        <p:nvPicPr>
          <p:cNvPr id="175" name="Google Shape;175;p25"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181" name="Google Shape;181;p26"/>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182" name="Google Shape;182;p26"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188" name="Google Shape;188;p27"/>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189" name="Google Shape;189;p27"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195" name="Google Shape;195;p28"/>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196" name="Google Shape;196;p28"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02" name="Google Shape;202;p29"/>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03" name="Google Shape;203;p29"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09" name="Google Shape;209;p30"/>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Country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10" name="Google Shape;210;p30"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p:txBody>
      </p:sp>
      <p:graphicFrame>
        <p:nvGraphicFramePr>
          <p:cNvPr id="216" name="Google Shape;216;p31"/>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t>                                                   </a:t>
                      </a:r>
                      <a:r>
                        <a:rPr lang="en" sz="1100" b="1" i="1">
                          <a:latin typeface="Helvetica Neue"/>
                          <a:ea typeface="Helvetica Neue"/>
                          <a:cs typeface="Helvetica Neue"/>
                          <a:sym typeface="Helvetica Neue"/>
                        </a:rPr>
                        <a:t>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p>
                    <a:p>
                      <a:pPr marL="0" lvl="0" indent="0" algn="l" rtl="0">
                        <a:spcBef>
                          <a:spcPts val="0"/>
                        </a:spcBef>
                        <a:spcAft>
                          <a:spcPts val="0"/>
                        </a:spcAft>
                        <a:buNone/>
                      </a:pPr>
                      <a:endParaRPr sz="1100" b="1" i="1"/>
                    </a:p>
                    <a:p>
                      <a:pPr marL="0" lvl="0" indent="0" algn="l" rtl="0">
                        <a:spcBef>
                          <a:spcPts val="0"/>
                        </a:spcBef>
                        <a:spcAft>
                          <a:spcPts val="0"/>
                        </a:spcAft>
                        <a:buNone/>
                      </a:pPr>
                      <a:endParaRPr sz="1100" b="1" i="1"/>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What information would that address need to include if your new friends came from outside of our heliosphere? </a:t>
                      </a:r>
                      <a:endParaRPr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What about from outside of our galaxy?</a:t>
                      </a:r>
                      <a:endParaRPr b="1">
                        <a:solidFill>
                          <a:srgbClr val="38761D"/>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38761D"/>
                        </a:solidFill>
                      </a:endParaRPr>
                    </a:p>
                    <a:p>
                      <a:pPr marL="0" lvl="0" indent="0" algn="l" rtl="0">
                        <a:spcBef>
                          <a:spcPts val="0"/>
                        </a:spcBef>
                        <a:spcAft>
                          <a:spcPts val="0"/>
                        </a:spcAft>
                        <a:buNone/>
                      </a:pPr>
                      <a:endParaRPr sz="1100" b="1" i="1"/>
                    </a:p>
                  </a:txBody>
                  <a:tcPr marL="63500" marR="63500" marT="63500" marB="63500"/>
                </a:tc>
                <a:extLst>
                  <a:ext uri="{0D108BD9-81ED-4DB2-BD59-A6C34878D82A}">
                    <a16:rowId xmlns:a16="http://schemas.microsoft.com/office/drawing/2014/main" val="10000"/>
                  </a:ext>
                </a:extLst>
              </a:tr>
            </a:tbl>
          </a:graphicData>
        </a:graphic>
      </p:graphicFrame>
      <p:pic>
        <p:nvPicPr>
          <p:cNvPr id="217" name="Google Shape;217;p31"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311700" y="762000"/>
            <a:ext cx="8520600" cy="4227900"/>
          </a:xfrm>
          <a:prstGeom prst="rect">
            <a:avLst/>
          </a:prstGeom>
        </p:spPr>
        <p:txBody>
          <a:bodyPr spcFirstLastPara="1" wrap="square" lIns="91425" tIns="91425" rIns="91425" bIns="91425" anchor="t" anchorCtr="0">
            <a:normAutofit fontScale="55000" lnSpcReduction="10000"/>
          </a:bodyPr>
          <a:lstStyle/>
          <a:p>
            <a:pPr marL="0" lvl="0" indent="0" algn="l" rtl="0">
              <a:lnSpc>
                <a:spcPct val="90000"/>
              </a:lnSpc>
              <a:spcBef>
                <a:spcPts val="0"/>
              </a:spcBef>
              <a:spcAft>
                <a:spcPts val="0"/>
              </a:spcAft>
              <a:buNone/>
            </a:pPr>
            <a:r>
              <a:rPr lang="en" sz="2500" b="1">
                <a:solidFill>
                  <a:srgbClr val="000000"/>
                </a:solidFill>
                <a:latin typeface="Helvetica Neue"/>
                <a:ea typeface="Helvetica Neue"/>
                <a:cs typeface="Helvetica Neue"/>
                <a:sym typeface="Helvetica Neue"/>
              </a:rPr>
              <a:t>Basics</a:t>
            </a:r>
            <a:endParaRPr sz="2500" b="1">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Writing tools (pens or pencils)</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Art supplies (markers or crayons)</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pair of scissors</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roll of tape</a:t>
            </a:r>
            <a:endParaRPr sz="2500" b="1">
              <a:solidFill>
                <a:srgbClr val="000000"/>
              </a:solidFill>
              <a:latin typeface="Helvetica Neue"/>
              <a:ea typeface="Helvetica Neue"/>
              <a:cs typeface="Helvetica Neue"/>
              <a:sym typeface="Helvetica Neue"/>
            </a:endParaRPr>
          </a:p>
          <a:p>
            <a:pPr marL="0" lvl="0" indent="0" algn="l" rtl="0">
              <a:spcBef>
                <a:spcPts val="1000"/>
              </a:spcBef>
              <a:spcAft>
                <a:spcPts val="0"/>
              </a:spcAft>
              <a:buNone/>
            </a:pPr>
            <a:r>
              <a:rPr lang="en" sz="2500" b="1">
                <a:solidFill>
                  <a:srgbClr val="000000"/>
                </a:solidFill>
                <a:latin typeface="Helvetica Neue"/>
                <a:ea typeface="Helvetica Neue"/>
                <a:cs typeface="Helvetica Neue"/>
                <a:sym typeface="Helvetica Neue"/>
              </a:rPr>
              <a:t>Prior Knowledge/Evaluate</a:t>
            </a:r>
            <a:endParaRPr sz="2500" b="1">
              <a:solidFill>
                <a:srgbClr val="000000"/>
              </a:solidFill>
              <a:latin typeface="Helvetica Neue"/>
              <a:ea typeface="Helvetica Neue"/>
              <a:cs typeface="Helvetica Neue"/>
              <a:sym typeface="Helvetica Neue"/>
            </a:endParaRPr>
          </a:p>
          <a:p>
            <a:pPr marL="457200" lvl="0" indent="-315913" algn="l" rtl="0">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a:t>
            </a:r>
            <a:r>
              <a:rPr lang="en" sz="2464"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Handout_KWL_Session 1</a:t>
            </a:r>
            <a:endParaRPr sz="2500">
              <a:solidFill>
                <a:srgbClr val="1155CC"/>
              </a:solidFill>
              <a:latin typeface="Helvetica Neue"/>
              <a:ea typeface="Helvetica Neue"/>
              <a:cs typeface="Helvetica Neue"/>
              <a:sym typeface="Helvetica Neue"/>
            </a:endParaRPr>
          </a:p>
          <a:p>
            <a:pPr marL="0" lvl="0" indent="0" algn="l" rtl="0">
              <a:spcBef>
                <a:spcPts val="1000"/>
              </a:spcBef>
              <a:spcAft>
                <a:spcPts val="0"/>
              </a:spcAft>
              <a:buNone/>
            </a:pPr>
            <a:r>
              <a:rPr lang="en" sz="2500" b="1">
                <a:solidFill>
                  <a:srgbClr val="000000"/>
                </a:solidFill>
                <a:latin typeface="Helvetica Neue"/>
                <a:ea typeface="Helvetica Neue"/>
                <a:cs typeface="Helvetica Neue"/>
                <a:sym typeface="Helvetica Neue"/>
              </a:rPr>
              <a:t>Engage</a:t>
            </a:r>
            <a:endParaRPr sz="2500" b="1">
              <a:solidFill>
                <a:srgbClr val="000000"/>
              </a:solidFill>
              <a:latin typeface="Helvetica Neue"/>
              <a:ea typeface="Helvetica Neue"/>
              <a:cs typeface="Helvetica Neue"/>
              <a:sym typeface="Helvetica Neue"/>
            </a:endParaRPr>
          </a:p>
          <a:p>
            <a:pPr marL="457200" lvl="0" indent="-315913" algn="l" rtl="0">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a:t>
            </a:r>
            <a:r>
              <a:rPr lang="en" sz="2500" u="sng">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Handout_The Sun's Energy Graphic PDF</a:t>
            </a:r>
            <a:r>
              <a:rPr lang="en" sz="2500" b="1">
                <a:solidFill>
                  <a:srgbClr val="000000"/>
                </a:solidFill>
                <a:latin typeface="Helvetica Neue"/>
                <a:ea typeface="Helvetica Neue"/>
                <a:cs typeface="Helvetica Neue"/>
                <a:sym typeface="Helvetica Neue"/>
              </a:rPr>
              <a:t> </a:t>
            </a:r>
            <a:endParaRPr sz="2500" b="1">
              <a:solidFill>
                <a:srgbClr val="000000"/>
              </a:solidFill>
              <a:latin typeface="Helvetica Neue"/>
              <a:ea typeface="Helvetica Neue"/>
              <a:cs typeface="Helvetica Neue"/>
              <a:sym typeface="Helvetica Neue"/>
            </a:endParaRPr>
          </a:p>
          <a:p>
            <a:pPr marL="0" lvl="0" indent="457200" algn="l" rtl="0">
              <a:spcBef>
                <a:spcPts val="0"/>
              </a:spcBef>
              <a:spcAft>
                <a:spcPts val="0"/>
              </a:spcAft>
              <a:buNone/>
            </a:pPr>
            <a:r>
              <a:rPr lang="en" sz="2500">
                <a:solidFill>
                  <a:srgbClr val="000000"/>
                </a:solidFill>
                <a:latin typeface="Helvetica Neue"/>
                <a:ea typeface="Helvetica Neue"/>
                <a:cs typeface="Helvetica Neue"/>
                <a:sym typeface="Helvetica Neue"/>
              </a:rPr>
              <a:t>or find the digital version here </a:t>
            </a:r>
            <a:r>
              <a:rPr lang="en" sz="2500" u="sng">
                <a:solidFill>
                  <a:srgbClr val="1155CC"/>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NASA Space Place: Where does the Sun’s energy come from?</a:t>
            </a:r>
            <a:endParaRPr sz="2500">
              <a:solidFill>
                <a:srgbClr val="000000"/>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 sz="2500" b="1">
                <a:solidFill>
                  <a:srgbClr val="000000"/>
                </a:solidFill>
                <a:latin typeface="Helvetica Neue"/>
                <a:ea typeface="Helvetica Neue"/>
                <a:cs typeface="Helvetica Neue"/>
                <a:sym typeface="Helvetica Neue"/>
              </a:rPr>
              <a:t>Explore: </a:t>
            </a:r>
            <a:r>
              <a:rPr lang="en" sz="2500" b="1">
                <a:solidFill>
                  <a:srgbClr val="7F1419"/>
                </a:solidFill>
                <a:latin typeface="Helvetica Neue"/>
                <a:ea typeface="Helvetica Neue"/>
                <a:cs typeface="Helvetica Neue"/>
                <a:sym typeface="Helvetica Neue"/>
              </a:rPr>
              <a:t>Activity 1</a:t>
            </a:r>
            <a:endParaRPr sz="2500" b="1">
              <a:solidFill>
                <a:srgbClr val="7F1419"/>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a:t>
            </a:r>
            <a:r>
              <a:rPr lang="en" sz="2500" u="sng">
                <a:solidFill>
                  <a:srgbClr val="1155CC"/>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Handout_The Heliosphere Graphic PDF</a:t>
            </a:r>
            <a:r>
              <a:rPr lang="en" sz="2500">
                <a:solidFill>
                  <a:srgbClr val="000000"/>
                </a:solidFill>
                <a:latin typeface="Helvetica Neue"/>
                <a:ea typeface="Helvetica Neue"/>
                <a:cs typeface="Helvetica Neue"/>
                <a:sym typeface="Helvetica Neue"/>
              </a:rPr>
              <a:t> (needs to be printed in color on cardstock, laminated)</a:t>
            </a:r>
            <a:endParaRPr sz="2500">
              <a:solidFill>
                <a:srgbClr val="000000"/>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 sz="2500" b="1">
                <a:solidFill>
                  <a:srgbClr val="000000"/>
                </a:solidFill>
                <a:latin typeface="Helvetica Neue"/>
                <a:ea typeface="Helvetica Neue"/>
                <a:cs typeface="Helvetica Neue"/>
                <a:sym typeface="Helvetica Neue"/>
              </a:rPr>
              <a:t>Explain: </a:t>
            </a:r>
            <a:r>
              <a:rPr lang="en" sz="2500" b="1">
                <a:solidFill>
                  <a:srgbClr val="7F1419"/>
                </a:solidFill>
                <a:latin typeface="Helvetica Neue"/>
                <a:ea typeface="Helvetica Neue"/>
                <a:cs typeface="Helvetica Neue"/>
                <a:sym typeface="Helvetica Neue"/>
              </a:rPr>
              <a:t>Activity 2</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5” x 7” index card</a:t>
            </a:r>
            <a:endParaRPr sz="2500">
              <a:solidFill>
                <a:srgbClr val="000000"/>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 sz="2500" b="1">
                <a:solidFill>
                  <a:srgbClr val="000000"/>
                </a:solidFill>
                <a:latin typeface="Helvetica Neue"/>
                <a:ea typeface="Helvetica Neue"/>
                <a:cs typeface="Helvetica Neue"/>
                <a:sym typeface="Helvetica Neue"/>
              </a:rPr>
              <a:t>Extend: </a:t>
            </a:r>
            <a:r>
              <a:rPr lang="en" sz="2500" b="1">
                <a:solidFill>
                  <a:srgbClr val="7F1419"/>
                </a:solidFill>
                <a:latin typeface="Helvetica Neue"/>
                <a:ea typeface="Helvetica Neue"/>
                <a:cs typeface="Helvetica Neue"/>
                <a:sym typeface="Helvetica Neue"/>
              </a:rPr>
              <a:t>Activity 3</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measuring tape</a:t>
            </a:r>
            <a:endParaRPr sz="2500">
              <a:solidFill>
                <a:srgbClr val="000000"/>
              </a:solidFill>
              <a:latin typeface="Helvetica Neue"/>
              <a:ea typeface="Helvetica Neue"/>
              <a:cs typeface="Helvetica Neue"/>
              <a:sym typeface="Helvetica Neue"/>
            </a:endParaRPr>
          </a:p>
          <a:p>
            <a:pPr marL="457200" lvl="0" indent="-315913" algn="l" rtl="0">
              <a:lnSpc>
                <a:spcPct val="90000"/>
              </a:lnSpc>
              <a:spcBef>
                <a:spcPts val="0"/>
              </a:spcBef>
              <a:spcAft>
                <a:spcPts val="0"/>
              </a:spcAft>
              <a:buClr>
                <a:srgbClr val="000000"/>
              </a:buClr>
              <a:buSzPct val="100000"/>
              <a:buFont typeface="Helvetica Neue"/>
              <a:buChar char="❏"/>
            </a:pPr>
            <a:r>
              <a:rPr lang="en" sz="2500">
                <a:solidFill>
                  <a:srgbClr val="000000"/>
                </a:solidFill>
                <a:latin typeface="Helvetica Neue"/>
                <a:ea typeface="Helvetica Neue"/>
                <a:cs typeface="Helvetica Neue"/>
                <a:sym typeface="Helvetica Neue"/>
              </a:rPr>
              <a:t>(1) </a:t>
            </a:r>
            <a:r>
              <a:rPr lang="en" sz="2500" u="sng">
                <a:solidFill>
                  <a:srgbClr val="1155CC"/>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Handout_Sun-Earth Day Model PD</a:t>
            </a:r>
            <a:r>
              <a:rPr lang="en" sz="2500" u="sng">
                <a:solidFill>
                  <a:srgbClr val="1155CC"/>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F</a:t>
            </a:r>
            <a:endParaRPr sz="2200"/>
          </a:p>
        </p:txBody>
      </p:sp>
      <p:sp>
        <p:nvSpPr>
          <p:cNvPr id="69" name="Google Shape;69;p14" descr="A burgundy box that says 'Youth guide page 3'" title="Youth guide page 3"/>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5</a:t>
            </a:r>
            <a:endParaRPr b="1">
              <a:solidFill>
                <a:schemeClr val="lt1"/>
              </a:solidFill>
            </a:endParaRPr>
          </a:p>
        </p:txBody>
      </p:sp>
      <p:sp>
        <p:nvSpPr>
          <p:cNvPr id="70" name="Google Shape;70;p14"/>
          <p:cNvSpPr txBox="1">
            <a:spLocks noGrp="1"/>
          </p:cNvSpPr>
          <p:nvPr>
            <p:ph type="title"/>
          </p:nvPr>
        </p:nvSpPr>
        <p:spPr>
          <a:xfrm>
            <a:off x="268625" y="238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Materials Needed for this Session</a:t>
            </a:r>
            <a:endParaRPr b="1">
              <a:latin typeface="Helvetica Neue"/>
              <a:ea typeface="Helvetica Neue"/>
              <a:cs typeface="Helvetica Neue"/>
              <a:sym typeface="Helvetica Neue"/>
            </a:endParaRPr>
          </a:p>
        </p:txBody>
      </p:sp>
      <p:pic>
        <p:nvPicPr>
          <p:cNvPr id="71" name="Google Shape;71;p14" descr="The NASA Heliophysics Education Activation Team Logo consists of dark red lettering on a yellow background with a rising radiating Sun." title="The NASA Heliophysics Education Activation Team Logo"/>
          <p:cNvPicPr preferRelativeResize="0"/>
          <p:nvPr/>
        </p:nvPicPr>
        <p:blipFill>
          <a:blip r:embed="rId8">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23" name="Google Shape;223;p32"/>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[Leave blank for now]</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Country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24" name="Google Shape;224;p32"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30" name="Google Shape;230;p33"/>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Country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Planetary System </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31" name="Google Shape;231;p33"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37" name="Google Shape;237;p34"/>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Country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Planetary System</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Heliosphere Boundary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38" name="Google Shape;238;p34"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Postcards in Space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ct val="39286"/>
              <a:buFont typeface="Arial"/>
              <a:buNone/>
            </a:pPr>
            <a:endParaRPr b="1">
              <a:solidFill>
                <a:srgbClr val="38761D"/>
              </a:solidFill>
            </a:endParaRPr>
          </a:p>
        </p:txBody>
      </p:sp>
      <p:graphicFrame>
        <p:nvGraphicFramePr>
          <p:cNvPr id="244" name="Google Shape;244;p35"/>
          <p:cNvGraphicFramePr/>
          <p:nvPr/>
        </p:nvGraphicFramePr>
        <p:xfrm>
          <a:off x="1016150" y="1175725"/>
          <a:ext cx="3000000" cy="3000000"/>
        </p:xfrm>
        <a:graphic>
          <a:graphicData uri="http://schemas.openxmlformats.org/drawingml/2006/table">
            <a:tbl>
              <a:tblPr>
                <a:noFill/>
                <a:tableStyleId>{0708BAF9-33C6-4864-B45B-8D078E514E4E}</a:tableStyleId>
              </a:tblPr>
              <a:tblGrid>
                <a:gridCol w="2755175">
                  <a:extLst>
                    <a:ext uri="{9D8B030D-6E8A-4147-A177-3AD203B41FA5}">
                      <a16:colId xmlns:a16="http://schemas.microsoft.com/office/drawing/2014/main" val="20000"/>
                    </a:ext>
                  </a:extLst>
                </a:gridCol>
                <a:gridCol w="2755175">
                  <a:extLst>
                    <a:ext uri="{9D8B030D-6E8A-4147-A177-3AD203B41FA5}">
                      <a16:colId xmlns:a16="http://schemas.microsoft.com/office/drawing/2014/main" val="20001"/>
                    </a:ext>
                  </a:extLst>
                </a:gridCol>
              </a:tblGrid>
              <a:tr h="3081575">
                <a:tc>
                  <a:txBody>
                    <a:bodyPr/>
                    <a:lstStyle/>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r>
                        <a:rPr lang="en" sz="1100" i="1">
                          <a:latin typeface="Helvetica Neue"/>
                          <a:ea typeface="Helvetica Neue"/>
                          <a:cs typeface="Helvetica Neue"/>
                          <a:sym typeface="Helvetica Neue"/>
                        </a:rPr>
                        <a:t>Greetings!</a:t>
                      </a:r>
                      <a:endParaRPr sz="1100" i="1">
                        <a:latin typeface="Helvetica Neue"/>
                        <a:ea typeface="Helvetica Neue"/>
                        <a:cs typeface="Helvetica Neue"/>
                        <a:sym typeface="Helvetica Neue"/>
                      </a:endParaRPr>
                    </a:p>
                    <a:p>
                      <a:pPr marL="0" lvl="0" indent="0" algn="l" rtl="0">
                        <a:spcBef>
                          <a:spcPts val="0"/>
                        </a:spcBef>
                        <a:spcAft>
                          <a:spcPts val="0"/>
                        </a:spcAft>
                        <a:buNone/>
                      </a:pPr>
                      <a:endParaRPr sz="1100" i="1">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latin typeface="Helvetica Neue"/>
                          <a:ea typeface="Helvetica Neue"/>
                          <a:cs typeface="Helvetica Neue"/>
                          <a:sym typeface="Helvetica Neue"/>
                        </a:rPr>
                        <a:t>                      [Message]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Sincerely, </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The Earthlings</a:t>
                      </a:r>
                      <a:endParaRPr sz="1100" b="1" i="1">
                        <a:latin typeface="Helvetica Neue"/>
                        <a:ea typeface="Helvetica Neue"/>
                        <a:cs typeface="Helvetica Neue"/>
                        <a:sym typeface="Helvetica Neue"/>
                      </a:endParaRPr>
                    </a:p>
                  </a:txBody>
                  <a:tcPr marL="63500" marR="63500" marT="63500" marB="63500"/>
                </a:tc>
                <a:tc>
                  <a:txBody>
                    <a:bodyPr/>
                    <a:lstStyle/>
                    <a:p>
                      <a:pPr marL="0" lvl="0" indent="0" algn="l" rtl="0">
                        <a:spcBef>
                          <a:spcPts val="0"/>
                        </a:spcBef>
                        <a:spcAft>
                          <a:spcPts val="0"/>
                        </a:spcAft>
                        <a:buNone/>
                      </a:pPr>
                      <a:r>
                        <a:rPr lang="en" sz="1100" b="1" i="1">
                          <a:latin typeface="Helvetica Neue"/>
                          <a:ea typeface="Helvetica Neue"/>
                          <a:cs typeface="Helvetica Neue"/>
                          <a:sym typeface="Helvetica Neue"/>
                        </a:rPr>
                        <a:t>                                                   PLACE</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STAMP</a:t>
                      </a:r>
                      <a:endParaRPr sz="1100" b="1" i="1">
                        <a:latin typeface="Helvetica Neue"/>
                        <a:ea typeface="Helvetica Neue"/>
                        <a:cs typeface="Helvetica Neue"/>
                        <a:sym typeface="Helvetica Neue"/>
                      </a:endParaRPr>
                    </a:p>
                    <a:p>
                      <a:pPr marL="0" lvl="0" indent="0" algn="l" rtl="0">
                        <a:spcBef>
                          <a:spcPts val="0"/>
                        </a:spcBef>
                        <a:spcAft>
                          <a:spcPts val="0"/>
                        </a:spcAft>
                        <a:buNone/>
                      </a:pPr>
                      <a:r>
                        <a:rPr lang="en" sz="1100" b="1" i="1">
                          <a:latin typeface="Helvetica Neue"/>
                          <a:ea typeface="Helvetica Neue"/>
                          <a:cs typeface="Helvetica Neue"/>
                          <a:sym typeface="Helvetica Neue"/>
                        </a:rPr>
                        <a:t>                                                    HERE</a:t>
                      </a: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Name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Street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City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State + zip code</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Country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Planetary System</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Heliosphere Boundary</a:t>
                      </a:r>
                      <a:endParaRPr b="1">
                        <a:solidFill>
                          <a:srgbClr val="7F1419"/>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b="1">
                          <a:solidFill>
                            <a:srgbClr val="7F1419"/>
                          </a:solidFill>
                          <a:latin typeface="Helvetica Neue"/>
                          <a:ea typeface="Helvetica Neue"/>
                          <a:cs typeface="Helvetica Neue"/>
                          <a:sym typeface="Helvetica Neue"/>
                        </a:rPr>
                        <a:t>Galaxy</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1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45" name="Google Shape;245;p35"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Welcome Extraterrestrials! </a:t>
            </a:r>
            <a:endParaRPr b="1">
              <a:latin typeface="Helvetica Neue"/>
              <a:ea typeface="Helvetica Neue"/>
              <a:cs typeface="Helvetica Neue"/>
              <a:sym typeface="Helvetica Neue"/>
            </a:endParaRPr>
          </a:p>
        </p:txBody>
      </p:sp>
      <p:graphicFrame>
        <p:nvGraphicFramePr>
          <p:cNvPr id="251" name="Google Shape;251;p36"/>
          <p:cNvGraphicFramePr/>
          <p:nvPr/>
        </p:nvGraphicFramePr>
        <p:xfrm>
          <a:off x="417275" y="1625625"/>
          <a:ext cx="3000000" cy="3000000"/>
        </p:xfrm>
        <a:graphic>
          <a:graphicData uri="http://schemas.openxmlformats.org/drawingml/2006/table">
            <a:tbl>
              <a:tblPr>
                <a:noFill/>
                <a:tableStyleId>{C25D4263-4F19-428B-B417-98CFA6881EB3}</a:tableStyleId>
              </a:tblPr>
              <a:tblGrid>
                <a:gridCol w="1956725">
                  <a:extLst>
                    <a:ext uri="{9D8B030D-6E8A-4147-A177-3AD203B41FA5}">
                      <a16:colId xmlns:a16="http://schemas.microsoft.com/office/drawing/2014/main" val="20000"/>
                    </a:ext>
                  </a:extLst>
                </a:gridCol>
                <a:gridCol w="25814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000" b="1" i="1">
                          <a:latin typeface="Helvetica Neue"/>
                          <a:ea typeface="Helvetica Neue"/>
                          <a:cs typeface="Helvetica Neue"/>
                          <a:sym typeface="Helvetica Neue"/>
                        </a:rPr>
                        <a:t>Greetings!</a:t>
                      </a: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r>
                        <a:rPr lang="en" sz="1000" b="1" i="1">
                          <a:latin typeface="Helvetica Neue"/>
                          <a:ea typeface="Helvetica Neue"/>
                          <a:cs typeface="Helvetica Neue"/>
                          <a:sym typeface="Helvetica Neue"/>
                        </a:rPr>
                        <a:t>Welcome to Earth! </a:t>
                      </a: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r>
                        <a:rPr lang="en" sz="1000" b="1" i="1">
                          <a:latin typeface="Helvetica Neue"/>
                          <a:ea typeface="Helvetica Neue"/>
                          <a:cs typeface="Helvetica Neue"/>
                          <a:sym typeface="Helvetica Neue"/>
                        </a:rPr>
                        <a:t>Earth is a really cool place because…</a:t>
                      </a: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r>
                        <a:rPr lang="en" sz="1000" b="1" i="1">
                          <a:latin typeface="Helvetica Neue"/>
                          <a:ea typeface="Helvetica Neue"/>
                          <a:cs typeface="Helvetica Neue"/>
                          <a:sym typeface="Helvetica Neue"/>
                        </a:rPr>
                        <a:t>Sincerely,</a:t>
                      </a:r>
                      <a:endParaRPr sz="1000" b="1" i="1">
                        <a:latin typeface="Helvetica Neue"/>
                        <a:ea typeface="Helvetica Neue"/>
                        <a:cs typeface="Helvetica Neue"/>
                        <a:sym typeface="Helvetica Neue"/>
                      </a:endParaRPr>
                    </a:p>
                    <a:p>
                      <a:pPr marL="0" lvl="0" indent="0" algn="l" rtl="0">
                        <a:spcBef>
                          <a:spcPts val="0"/>
                        </a:spcBef>
                        <a:spcAft>
                          <a:spcPts val="0"/>
                        </a:spcAft>
                        <a:buNone/>
                      </a:pPr>
                      <a:r>
                        <a:rPr lang="en" sz="1000" b="1" i="1">
                          <a:latin typeface="Helvetica Neue"/>
                          <a:ea typeface="Helvetica Neue"/>
                          <a:cs typeface="Helvetica Neue"/>
                          <a:sym typeface="Helvetica Neue"/>
                        </a:rPr>
                        <a:t>The Earthlings</a:t>
                      </a:r>
                      <a:endParaRPr sz="1000" b="1" i="1">
                        <a:latin typeface="Helvetica Neue"/>
                        <a:ea typeface="Helvetica Neue"/>
                        <a:cs typeface="Helvetica Neue"/>
                        <a:sym typeface="Helvetica Neue"/>
                      </a:endParaRPr>
                    </a:p>
                  </a:txBody>
                  <a:tcPr marL="63500" marR="63500" marT="63500" marB="63500"/>
                </a:tc>
                <a:tc>
                  <a:txBody>
                    <a:bodyPr/>
                    <a:lstStyle/>
                    <a:p>
                      <a:pPr marL="0" lvl="0" indent="0" algn="just" rtl="0">
                        <a:spcBef>
                          <a:spcPts val="0"/>
                        </a:spcBef>
                        <a:spcAft>
                          <a:spcPts val="0"/>
                        </a:spcAft>
                        <a:buNone/>
                      </a:pPr>
                      <a:r>
                        <a:rPr lang="en" sz="1000" b="1" i="1">
                          <a:latin typeface="Helvetica Neue"/>
                          <a:ea typeface="Helvetica Neue"/>
                          <a:cs typeface="Helvetica Neue"/>
                          <a:sym typeface="Helvetica Neue"/>
                        </a:rPr>
                        <a:t>                                                           PLACE</a:t>
                      </a:r>
                      <a:endParaRPr sz="1000" b="1" i="1">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en" sz="1000" b="1" i="1">
                          <a:solidFill>
                            <a:schemeClr val="dk1"/>
                          </a:solidFill>
                          <a:latin typeface="Helvetica Neue"/>
                          <a:ea typeface="Helvetica Neue"/>
                          <a:cs typeface="Helvetica Neue"/>
                          <a:sym typeface="Helvetica Neue"/>
                        </a:rPr>
                        <a:t>STAMP</a:t>
                      </a:r>
                      <a:endParaRPr sz="1000" b="1" i="1">
                        <a:latin typeface="Helvetica Neue"/>
                        <a:ea typeface="Helvetica Neue"/>
                        <a:cs typeface="Helvetica Neue"/>
                        <a:sym typeface="Helvetica Neue"/>
                      </a:endParaRPr>
                    </a:p>
                    <a:p>
                      <a:pPr marL="0" lvl="0" indent="0" algn="r" rtl="0">
                        <a:spcBef>
                          <a:spcPts val="0"/>
                        </a:spcBef>
                        <a:spcAft>
                          <a:spcPts val="0"/>
                        </a:spcAft>
                        <a:buNone/>
                      </a:pPr>
                      <a:r>
                        <a:rPr lang="en" sz="1000" b="1" i="1">
                          <a:latin typeface="Helvetica Neue"/>
                          <a:ea typeface="Helvetica Neue"/>
                          <a:cs typeface="Helvetica Neue"/>
                          <a:sym typeface="Helvetica Neue"/>
                        </a:rPr>
                        <a:t>                                                           HERE</a:t>
                      </a: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Learner Name: ___________________</a:t>
                      </a:r>
                      <a:endParaRPr sz="1000" b="1" i="1">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House #, Street: __________________</a:t>
                      </a:r>
                      <a:endParaRPr sz="1000" b="1" i="1">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City, State, ZIP Code: _____________</a:t>
                      </a:r>
                      <a:endParaRPr sz="1000" b="1" i="1">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Country: _________________________</a:t>
                      </a:r>
                      <a:endParaRPr sz="1000" b="1" i="1">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Planet: ___________________________</a:t>
                      </a:r>
                      <a:endParaRPr sz="1000">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Planetary System: ________________</a:t>
                      </a:r>
                      <a:endParaRPr sz="1000">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Solar System Boundary: ___________</a:t>
                      </a:r>
                      <a:endParaRPr sz="1000">
                        <a:solidFill>
                          <a:srgbClr val="7F1419"/>
                        </a:solidFill>
                        <a:latin typeface="Helvetica Neue"/>
                        <a:ea typeface="Helvetica Neue"/>
                        <a:cs typeface="Helvetica Neue"/>
                        <a:sym typeface="Helvetica Neue"/>
                      </a:endParaRPr>
                    </a:p>
                    <a:p>
                      <a:pPr marL="0" lvl="0" indent="0" algn="just" rtl="0">
                        <a:spcBef>
                          <a:spcPts val="0"/>
                        </a:spcBef>
                        <a:spcAft>
                          <a:spcPts val="0"/>
                        </a:spcAft>
                        <a:buNone/>
                      </a:pPr>
                      <a:r>
                        <a:rPr lang="en" sz="1000" b="1" i="1">
                          <a:solidFill>
                            <a:srgbClr val="7F1419"/>
                          </a:solidFill>
                          <a:latin typeface="Helvetica Neue"/>
                          <a:ea typeface="Helvetica Neue"/>
                          <a:cs typeface="Helvetica Neue"/>
                          <a:sym typeface="Helvetica Neue"/>
                        </a:rPr>
                        <a:t>Galaxy: ___________________________</a:t>
                      </a:r>
                      <a:endParaRPr sz="1000" b="1" i="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p>
                      <a:pPr marL="0" lvl="0" indent="0" algn="l" rtl="0">
                        <a:spcBef>
                          <a:spcPts val="0"/>
                        </a:spcBef>
                        <a:spcAft>
                          <a:spcPts val="0"/>
                        </a:spcAft>
                        <a:buNone/>
                      </a:pPr>
                      <a:endParaRPr sz="1000" b="1" i="1">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pic>
        <p:nvPicPr>
          <p:cNvPr id="252" name="Google Shape;252;p36" descr="This is an image of the Golden Record. The gold record has symbols carved on its surface." title="Image of the Golden Record"/>
          <p:cNvPicPr preferRelativeResize="0"/>
          <p:nvPr/>
        </p:nvPicPr>
        <p:blipFill rotWithShape="1">
          <a:blip r:embed="rId3">
            <a:alphaModFix/>
          </a:blip>
          <a:srcRect r="42864" b="37166"/>
          <a:stretch/>
        </p:blipFill>
        <p:spPr>
          <a:xfrm>
            <a:off x="6892055" y="2813295"/>
            <a:ext cx="2251949" cy="2330201"/>
          </a:xfrm>
          <a:prstGeom prst="rect">
            <a:avLst/>
          </a:prstGeom>
          <a:noFill/>
          <a:ln>
            <a:noFill/>
          </a:ln>
        </p:spPr>
      </p:pic>
      <p:sp>
        <p:nvSpPr>
          <p:cNvPr id="253" name="Google Shape;253;p36"/>
          <p:cNvSpPr txBox="1"/>
          <p:nvPr/>
        </p:nvSpPr>
        <p:spPr>
          <a:xfrm>
            <a:off x="349150" y="1225425"/>
            <a:ext cx="17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Back of Postcard</a:t>
            </a:r>
            <a:endParaRPr b="1">
              <a:solidFill>
                <a:srgbClr val="7F1419"/>
              </a:solidFill>
              <a:latin typeface="Helvetica Neue"/>
              <a:ea typeface="Helvetica Neue"/>
              <a:cs typeface="Helvetica Neue"/>
              <a:sym typeface="Helvetica Neue"/>
            </a:endParaRPr>
          </a:p>
        </p:txBody>
      </p:sp>
      <p:sp>
        <p:nvSpPr>
          <p:cNvPr id="254" name="Google Shape;254;p36"/>
          <p:cNvSpPr txBox="1"/>
          <p:nvPr/>
        </p:nvSpPr>
        <p:spPr>
          <a:xfrm>
            <a:off x="5125600" y="531275"/>
            <a:ext cx="17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Front of Postcard</a:t>
            </a:r>
            <a:endParaRPr b="1">
              <a:solidFill>
                <a:srgbClr val="7F1419"/>
              </a:solidFill>
              <a:latin typeface="Helvetica Neue"/>
              <a:ea typeface="Helvetica Neue"/>
              <a:cs typeface="Helvetica Neue"/>
              <a:sym typeface="Helvetica Neue"/>
            </a:endParaRPr>
          </a:p>
        </p:txBody>
      </p:sp>
      <p:graphicFrame>
        <p:nvGraphicFramePr>
          <p:cNvPr id="255" name="Google Shape;255;p36"/>
          <p:cNvGraphicFramePr/>
          <p:nvPr/>
        </p:nvGraphicFramePr>
        <p:xfrm>
          <a:off x="5210350" y="967375"/>
          <a:ext cx="3000000" cy="3000000"/>
        </p:xfrm>
        <a:graphic>
          <a:graphicData uri="http://schemas.openxmlformats.org/drawingml/2006/table">
            <a:tbl>
              <a:tblPr>
                <a:noFill/>
                <a:tableStyleId>{7962A644-4CB4-4D00-BF02-4DF1F2524A54}</a:tableStyleId>
              </a:tblPr>
              <a:tblGrid>
                <a:gridCol w="3824225">
                  <a:extLst>
                    <a:ext uri="{9D8B030D-6E8A-4147-A177-3AD203B41FA5}">
                      <a16:colId xmlns:a16="http://schemas.microsoft.com/office/drawing/2014/main" val="20000"/>
                    </a:ext>
                  </a:extLst>
                </a:gridCol>
              </a:tblGrid>
              <a:tr h="1776775">
                <a:tc>
                  <a:txBody>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a:t>Draw a map from outside the Milky Way Galaxy to Earth.</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56" name="Google Shape;256;p36" descr="Image of a spiral galaxy" title="Image of a spiral galaxy"/>
          <p:cNvPicPr preferRelativeResize="0"/>
          <p:nvPr/>
        </p:nvPicPr>
        <p:blipFill>
          <a:blip r:embed="rId4">
            <a:alphaModFix/>
          </a:blip>
          <a:stretch>
            <a:fillRect/>
          </a:stretch>
        </p:blipFill>
        <p:spPr>
          <a:xfrm>
            <a:off x="7906782" y="1025497"/>
            <a:ext cx="1066920" cy="600126"/>
          </a:xfrm>
          <a:prstGeom prst="rect">
            <a:avLst/>
          </a:prstGeom>
          <a:noFill/>
          <a:ln>
            <a:noFill/>
          </a:ln>
        </p:spPr>
      </p:pic>
      <p:pic>
        <p:nvPicPr>
          <p:cNvPr id="257" name="Google Shape;257;p36" descr="Image of Earth" title="Image of Earth"/>
          <p:cNvPicPr preferRelativeResize="0"/>
          <p:nvPr/>
        </p:nvPicPr>
        <p:blipFill>
          <a:blip r:embed="rId5">
            <a:alphaModFix/>
          </a:blip>
          <a:stretch>
            <a:fillRect/>
          </a:stretch>
        </p:blipFill>
        <p:spPr>
          <a:xfrm>
            <a:off x="5261100" y="2125375"/>
            <a:ext cx="575489" cy="572700"/>
          </a:xfrm>
          <a:prstGeom prst="rect">
            <a:avLst/>
          </a:prstGeom>
          <a:noFill/>
          <a:ln>
            <a:noFill/>
          </a:ln>
        </p:spPr>
      </p:pic>
      <p:cxnSp>
        <p:nvCxnSpPr>
          <p:cNvPr id="258" name="Google Shape;258;p36"/>
          <p:cNvCxnSpPr>
            <a:stCxn id="256" idx="1"/>
            <a:endCxn id="257" idx="3"/>
          </p:cNvCxnSpPr>
          <p:nvPr/>
        </p:nvCxnSpPr>
        <p:spPr>
          <a:xfrm flipH="1">
            <a:off x="5836482" y="1325560"/>
            <a:ext cx="2070300" cy="1086300"/>
          </a:xfrm>
          <a:prstGeom prst="curvedConnector3">
            <a:avLst>
              <a:gd name="adj1" fmla="val 49997"/>
            </a:avLst>
          </a:prstGeom>
          <a:noFill/>
          <a:ln w="9525" cap="flat" cmpd="sng">
            <a:solidFill>
              <a:schemeClr val="dk2"/>
            </a:solidFill>
            <a:prstDash val="dash"/>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7" descr="The handout has a large Sun and tiny Earth with instructions on how to space them to create a scale model." title="An Image of the Sun-Earth Model Handout"/>
          <p:cNvPicPr preferRelativeResize="0"/>
          <p:nvPr/>
        </p:nvPicPr>
        <p:blipFill>
          <a:blip r:embed="rId3">
            <a:alphaModFix/>
          </a:blip>
          <a:stretch>
            <a:fillRect/>
          </a:stretch>
        </p:blipFill>
        <p:spPr>
          <a:xfrm>
            <a:off x="5290500" y="931026"/>
            <a:ext cx="2491076" cy="3281450"/>
          </a:xfrm>
          <a:prstGeom prst="rect">
            <a:avLst/>
          </a:prstGeom>
          <a:noFill/>
          <a:ln>
            <a:noFill/>
          </a:ln>
        </p:spPr>
      </p:pic>
      <p:sp>
        <p:nvSpPr>
          <p:cNvPr id="264" name="Google Shape;26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Sun-Earth Scale Model</a:t>
            </a:r>
            <a:endParaRPr>
              <a:latin typeface="Helvetica Neue"/>
              <a:ea typeface="Helvetica Neue"/>
              <a:cs typeface="Helvetica Neue"/>
              <a:sym typeface="Helvetica Neue"/>
            </a:endParaRPr>
          </a:p>
        </p:txBody>
      </p:sp>
      <p:sp>
        <p:nvSpPr>
          <p:cNvPr id="265" name="Google Shape;265;p37"/>
          <p:cNvSpPr txBox="1">
            <a:spLocks noGrp="1"/>
          </p:cNvSpPr>
          <p:nvPr>
            <p:ph type="body" idx="1"/>
          </p:nvPr>
        </p:nvSpPr>
        <p:spPr>
          <a:xfrm>
            <a:off x="311700" y="1120950"/>
            <a:ext cx="4978800" cy="3447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sz="1600">
                <a:solidFill>
                  <a:schemeClr val="dk1"/>
                </a:solidFill>
                <a:latin typeface="Helvetica Neue"/>
                <a:ea typeface="Helvetica Neue"/>
                <a:cs typeface="Helvetica Neue"/>
                <a:sym typeface="Helvetica Neue"/>
              </a:rPr>
              <a:t>Tear out </a:t>
            </a:r>
            <a:r>
              <a:rPr lang="en" sz="1600" b="1">
                <a:solidFill>
                  <a:schemeClr val="dk1"/>
                </a:solidFill>
                <a:latin typeface="Helvetica Neue"/>
                <a:ea typeface="Helvetica Neue"/>
                <a:cs typeface="Helvetica Neue"/>
                <a:sym typeface="Helvetica Neue"/>
              </a:rPr>
              <a:t>page 9</a:t>
            </a:r>
            <a:r>
              <a:rPr lang="en" sz="1600">
                <a:solidFill>
                  <a:schemeClr val="dk1"/>
                </a:solidFill>
                <a:latin typeface="Helvetica Neue"/>
                <a:ea typeface="Helvetica Neue"/>
                <a:cs typeface="Helvetica Neue"/>
                <a:sym typeface="Helvetica Neue"/>
              </a:rPr>
              <a:t> of the NASA Helio Youth Guide, or use the </a:t>
            </a:r>
            <a:r>
              <a:rPr lang="en" sz="1600" u="sng">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Handout_Sun-Earth Day Model PDF</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AutoNum type="arabicPeriod"/>
            </a:pPr>
            <a:r>
              <a:rPr lang="en" sz="1600">
                <a:solidFill>
                  <a:schemeClr val="dk1"/>
                </a:solidFill>
                <a:latin typeface="Helvetica Neue"/>
                <a:ea typeface="Helvetica Neue"/>
                <a:cs typeface="Helvetica Neue"/>
                <a:sym typeface="Helvetica Neue"/>
              </a:rPr>
              <a:t>Cut out the Sun and the Earth. </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AutoNum type="arabicPeriod"/>
            </a:pPr>
            <a:r>
              <a:rPr lang="en" sz="1600">
                <a:solidFill>
                  <a:schemeClr val="dk1"/>
                </a:solidFill>
                <a:latin typeface="Helvetica Neue"/>
                <a:ea typeface="Helvetica Neue"/>
                <a:cs typeface="Helvetica Neue"/>
                <a:sym typeface="Helvetica Neue"/>
              </a:rPr>
              <a:t>To demonstrate the distance between Sun and Earth at this scale, separate the images 65 feet (about 20 meters) apart. This distance represents approximately 93 million miles (150 million kilometers).</a:t>
            </a:r>
            <a:endParaRPr sz="2300">
              <a:latin typeface="Helvetica Neue"/>
              <a:ea typeface="Helvetica Neue"/>
              <a:cs typeface="Helvetica Neue"/>
              <a:sym typeface="Helvetica Neue"/>
            </a:endParaRPr>
          </a:p>
        </p:txBody>
      </p:sp>
      <p:sp>
        <p:nvSpPr>
          <p:cNvPr id="266" name="Google Shape;266;p37" descr="A burgundy box that says 'Youth guide page 9'" title="Youth guide page 9"/>
          <p:cNvSpPr/>
          <p:nvPr/>
        </p:nvSpPr>
        <p:spPr>
          <a:xfrm>
            <a:off x="8095525" y="1503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9</a:t>
            </a:r>
            <a:endParaRPr b="1">
              <a:solidFill>
                <a:schemeClr val="lt1"/>
              </a:solidFill>
            </a:endParaRPr>
          </a:p>
        </p:txBody>
      </p:sp>
      <p:pic>
        <p:nvPicPr>
          <p:cNvPr id="267" name="Google Shape;267;p37"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Sun-Earth Scale Model</a:t>
            </a:r>
            <a:endParaRPr>
              <a:latin typeface="Helvetica Neue"/>
              <a:ea typeface="Helvetica Neue"/>
              <a:cs typeface="Helvetica Neue"/>
              <a:sym typeface="Helvetica Neue"/>
            </a:endParaRPr>
          </a:p>
        </p:txBody>
      </p:sp>
      <p:sp>
        <p:nvSpPr>
          <p:cNvPr id="273" name="Google Shape;273;p38"/>
          <p:cNvSpPr txBox="1">
            <a:spLocks noGrp="1"/>
          </p:cNvSpPr>
          <p:nvPr>
            <p:ph type="body" idx="1"/>
          </p:nvPr>
        </p:nvSpPr>
        <p:spPr>
          <a:xfrm>
            <a:off x="311700" y="1152475"/>
            <a:ext cx="58368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000" b="1">
                <a:solidFill>
                  <a:srgbClr val="7F1419"/>
                </a:solidFill>
                <a:latin typeface="Helvetica Neue"/>
                <a:ea typeface="Helvetica Neue"/>
                <a:cs typeface="Helvetica Neue"/>
                <a:sym typeface="Helvetica Neue"/>
              </a:rPr>
              <a:t>Observations:</a:t>
            </a:r>
            <a:endParaRPr sz="2000"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sz="2000" b="1">
              <a:solidFill>
                <a:schemeClr val="dk1"/>
              </a:solidFill>
              <a:latin typeface="Helvetica Neue"/>
              <a:ea typeface="Helvetica Neue"/>
              <a:cs typeface="Helvetica Neue"/>
              <a:sym typeface="Helvetica Neue"/>
            </a:endParaRPr>
          </a:p>
          <a:p>
            <a:pPr marL="457200" lvl="0" indent="-342900" algn="l" rtl="0">
              <a:lnSpc>
                <a:spcPct val="100000"/>
              </a:lnSpc>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What is a scale model?</a:t>
            </a:r>
            <a:endParaRPr sz="1800">
              <a:solidFill>
                <a:schemeClr val="dk1"/>
              </a:solidFill>
              <a:latin typeface="Helvetica Neue"/>
              <a:ea typeface="Helvetica Neue"/>
              <a:cs typeface="Helvetica Neue"/>
              <a:sym typeface="Helvetica Neue"/>
            </a:endParaRPr>
          </a:p>
          <a:p>
            <a:pPr marL="457200" lvl="0" indent="-342900" algn="l" rtl="0">
              <a:lnSpc>
                <a:spcPct val="100000"/>
              </a:lnSpc>
              <a:spcBef>
                <a:spcPts val="100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Why do both size and distance matter when making a model to scale?</a:t>
            </a:r>
            <a:endParaRPr sz="1800">
              <a:solidFill>
                <a:schemeClr val="dk1"/>
              </a:solidFill>
              <a:latin typeface="Helvetica Neue"/>
              <a:ea typeface="Helvetica Neue"/>
              <a:cs typeface="Helvetica Neue"/>
              <a:sym typeface="Helvetica Neue"/>
            </a:endParaRPr>
          </a:p>
          <a:p>
            <a:pPr marL="457200" lvl="0" indent="-342900" algn="l" rtl="0">
              <a:lnSpc>
                <a:spcPct val="100000"/>
              </a:lnSpc>
              <a:spcBef>
                <a:spcPts val="100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Was the model of the heliosphere in the sink a scale model? Why or why not?</a:t>
            </a:r>
            <a:endParaRPr sz="1800">
              <a:solidFill>
                <a:schemeClr val="dk1"/>
              </a:solidFill>
              <a:latin typeface="Helvetica Neue"/>
              <a:ea typeface="Helvetica Neue"/>
              <a:cs typeface="Helvetica Neue"/>
              <a:sym typeface="Helvetica Neue"/>
            </a:endParaRPr>
          </a:p>
          <a:p>
            <a:pPr marL="457200" lvl="0" indent="-342900" algn="l" rtl="0">
              <a:lnSpc>
                <a:spcPct val="100000"/>
              </a:lnSpc>
              <a:spcBef>
                <a:spcPts val="100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Do both scale and not-to-scale models serve a purpose? Explain.</a:t>
            </a:r>
            <a:endParaRPr>
              <a:solidFill>
                <a:schemeClr val="dk1"/>
              </a:solidFill>
              <a:latin typeface="Helvetica Neue"/>
              <a:ea typeface="Helvetica Neue"/>
              <a:cs typeface="Helvetica Neue"/>
              <a:sym typeface="Helvetica Neue"/>
            </a:endParaRPr>
          </a:p>
          <a:p>
            <a:pPr marL="457200" lvl="0" indent="-342900" algn="l" rtl="0">
              <a:lnSpc>
                <a:spcPct val="100000"/>
              </a:lnSpc>
              <a:spcBef>
                <a:spcPts val="100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Was there anything that surprised you about the sizes and distance between the Sun and Earth?</a:t>
            </a:r>
            <a:endParaRPr>
              <a:solidFill>
                <a:schemeClr val="dk1"/>
              </a:solidFill>
              <a:latin typeface="Helvetica Neue"/>
              <a:ea typeface="Helvetica Neue"/>
              <a:cs typeface="Helvetica Neue"/>
              <a:sym typeface="Helvetica Neue"/>
            </a:endParaRPr>
          </a:p>
        </p:txBody>
      </p:sp>
      <p:pic>
        <p:nvPicPr>
          <p:cNvPr id="274" name="Google Shape;274;p38"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What did you learn about the Sun?</a:t>
            </a:r>
            <a:endParaRPr b="1">
              <a:latin typeface="Helvetica Neue"/>
              <a:ea typeface="Helvetica Neue"/>
              <a:cs typeface="Helvetica Neue"/>
              <a:sym typeface="Helvetica Neue"/>
            </a:endParaRPr>
          </a:p>
        </p:txBody>
      </p:sp>
      <p:sp>
        <p:nvSpPr>
          <p:cNvPr id="280" name="Google Shape;28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None/>
            </a:pPr>
            <a:r>
              <a:rPr lang="en" b="1" u="sng">
                <a:solidFill>
                  <a:schemeClr val="hlink"/>
                </a:solidFill>
                <a:hlinkClick r:id="rId3"/>
              </a:rPr>
              <a:t> </a:t>
            </a:r>
            <a:r>
              <a:rPr lang="en" b="1" u="sng">
                <a:solidFill>
                  <a:schemeClr val="hlink"/>
                </a:solidFill>
                <a:latin typeface="Helvetica Neue"/>
                <a:ea typeface="Helvetica Neue"/>
                <a:cs typeface="Helvetica Neue"/>
                <a:sym typeface="Helvetica Neue"/>
                <a:hlinkClick r:id="rId3"/>
              </a:rPr>
              <a:t>KWL: What did you learn about the Sun?</a:t>
            </a:r>
            <a:endParaRPr sz="3400">
              <a:latin typeface="Helvetica Neue"/>
              <a:ea typeface="Helvetica Neue"/>
              <a:cs typeface="Helvetica Neue"/>
              <a:sym typeface="Helvetica Neue"/>
            </a:endParaRPr>
          </a:p>
          <a:p>
            <a:pPr marL="0" lvl="0" indent="0" algn="l" rtl="0">
              <a:spcBef>
                <a:spcPts val="1800"/>
              </a:spcBef>
              <a:spcAft>
                <a:spcPts val="600"/>
              </a:spcAft>
              <a:buClr>
                <a:schemeClr val="dk1"/>
              </a:buClr>
              <a:buSzPts val="1100"/>
              <a:buFont typeface="Arial"/>
              <a:buNone/>
            </a:pPr>
            <a:endParaRPr sz="2200"/>
          </a:p>
        </p:txBody>
      </p:sp>
      <p:pic>
        <p:nvPicPr>
          <p:cNvPr id="281" name="Google Shape;281;p39" descr="Just a partial image of the entire handout." title="Image of the KWL Chart"/>
          <p:cNvPicPr preferRelativeResize="0"/>
          <p:nvPr/>
        </p:nvPicPr>
        <p:blipFill rotWithShape="1">
          <a:blip r:embed="rId4">
            <a:alphaModFix/>
          </a:blip>
          <a:srcRect l="853" t="1604"/>
          <a:stretch/>
        </p:blipFill>
        <p:spPr>
          <a:xfrm>
            <a:off x="391725" y="1124350"/>
            <a:ext cx="6519174" cy="3737100"/>
          </a:xfrm>
          <a:prstGeom prst="rect">
            <a:avLst/>
          </a:prstGeom>
          <a:noFill/>
          <a:ln>
            <a:noFill/>
          </a:ln>
        </p:spPr>
      </p:pic>
      <p:sp>
        <p:nvSpPr>
          <p:cNvPr id="282" name="Google Shape;282;p39" descr="A burgundy box that says 'Youth guide page 5'" title="Youth guide page 5"/>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5</a:t>
            </a:r>
            <a:endParaRPr b="1">
              <a:solidFill>
                <a:schemeClr val="lt1"/>
              </a:solidFill>
            </a:endParaRPr>
          </a:p>
        </p:txBody>
      </p:sp>
      <p:pic>
        <p:nvPicPr>
          <p:cNvPr id="283" name="Google Shape;283;p39"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Session 1 Major Concepts</a:t>
            </a:r>
            <a:endParaRPr b="1">
              <a:latin typeface="Helvetica Neue"/>
              <a:ea typeface="Helvetica Neue"/>
              <a:cs typeface="Helvetica Neue"/>
              <a:sym typeface="Helvetica Neue"/>
            </a:endParaRPr>
          </a:p>
        </p:txBody>
      </p:sp>
      <p:sp>
        <p:nvSpPr>
          <p:cNvPr id="289" name="Google Shape;289;p40"/>
          <p:cNvSpPr txBox="1">
            <a:spLocks noGrp="1"/>
          </p:cNvSpPr>
          <p:nvPr>
            <p:ph type="body" idx="1"/>
          </p:nvPr>
        </p:nvSpPr>
        <p:spPr>
          <a:xfrm>
            <a:off x="311700" y="1101375"/>
            <a:ext cx="8520600" cy="38718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Char char="★"/>
            </a:pPr>
            <a:r>
              <a:rPr lang="en" sz="1400">
                <a:solidFill>
                  <a:schemeClr val="dk1"/>
                </a:solidFill>
                <a:latin typeface="Helvetica Neue"/>
                <a:ea typeface="Helvetica Neue"/>
                <a:cs typeface="Helvetica Neue"/>
                <a:sym typeface="Helvetica Neue"/>
              </a:rPr>
              <a:t>The Sun is a star and is the largest object in the Solar System; 1.3 million Earths can fit into the Sun.</a:t>
            </a:r>
            <a:endParaRPr sz="1400">
              <a:solidFill>
                <a:schemeClr val="dk1"/>
              </a:solidFill>
              <a:latin typeface="Helvetica Neue"/>
              <a:ea typeface="Helvetica Neue"/>
              <a:cs typeface="Helvetica Neue"/>
              <a:sym typeface="Helvetica Neue"/>
            </a:endParaRPr>
          </a:p>
          <a:p>
            <a:pPr marL="457200" lvl="0" indent="-317500" algn="l" rtl="0">
              <a:spcBef>
                <a:spcPts val="0"/>
              </a:spcBef>
              <a:spcAft>
                <a:spcPts val="0"/>
              </a:spcAft>
              <a:buClr>
                <a:schemeClr val="dk1"/>
              </a:buClr>
              <a:buSzPts val="1400"/>
              <a:buFont typeface="Helvetica Neue"/>
              <a:buChar char="★"/>
            </a:pPr>
            <a:r>
              <a:rPr lang="en" sz="1400">
                <a:solidFill>
                  <a:schemeClr val="dk1"/>
                </a:solidFill>
                <a:latin typeface="Helvetica Neue"/>
                <a:ea typeface="Helvetica Neue"/>
                <a:cs typeface="Helvetica Neue"/>
                <a:sym typeface="Helvetica Neue"/>
              </a:rPr>
              <a:t>The Sun is just one of billions of stars in the Milky Way Galaxy; there are billions of galaxies in the universe.</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latin typeface="Helvetica Neue"/>
                <a:ea typeface="Helvetica Neue"/>
                <a:cs typeface="Helvetica Neue"/>
                <a:sym typeface="Helvetica Neue"/>
              </a:rPr>
              <a:t>The Sun is so big and has so much gravity and pressure, it can create energy. The Sun makes energy in its core through the </a:t>
            </a:r>
            <a:r>
              <a:rPr lang="en" sz="1400" b="1">
                <a:solidFill>
                  <a:srgbClr val="7F1419"/>
                </a:solidFill>
                <a:latin typeface="Helvetica Neue"/>
                <a:ea typeface="Helvetica Neue"/>
                <a:cs typeface="Helvetica Neue"/>
                <a:sym typeface="Helvetica Neue"/>
              </a:rPr>
              <a:t>nuclear fusion</a:t>
            </a:r>
            <a:r>
              <a:rPr lang="en" sz="1400">
                <a:solidFill>
                  <a:schemeClr val="dk1"/>
                </a:solidFill>
                <a:latin typeface="Helvetica Neue"/>
                <a:ea typeface="Helvetica Neue"/>
                <a:cs typeface="Helvetica Neue"/>
                <a:sym typeface="Helvetica Neue"/>
              </a:rPr>
              <a:t> of hydrogen into helium. </a:t>
            </a:r>
            <a:r>
              <a:rPr lang="en" sz="1400" b="1">
                <a:solidFill>
                  <a:srgbClr val="7F1419"/>
                </a:solidFill>
                <a:latin typeface="Helvetica Neue"/>
                <a:ea typeface="Helvetica Neue"/>
                <a:cs typeface="Helvetica Neue"/>
                <a:sym typeface="Helvetica Neue"/>
              </a:rPr>
              <a:t>Nuclear fusion</a:t>
            </a:r>
            <a:r>
              <a:rPr lang="en" sz="1400">
                <a:solidFill>
                  <a:schemeClr val="dk1"/>
                </a:solidFill>
                <a:latin typeface="Helvetica Neue"/>
                <a:ea typeface="Helvetica Neue"/>
                <a:cs typeface="Helvetica Neue"/>
                <a:sym typeface="Helvetica Neue"/>
              </a:rPr>
              <a:t> releases a lot of energy.</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latin typeface="Helvetica Neue"/>
                <a:ea typeface="Helvetica Neue"/>
                <a:cs typeface="Helvetica Neue"/>
                <a:sym typeface="Helvetica Neue"/>
              </a:rPr>
              <a:t>The Sun is made of a super-heated, ionized gas called </a:t>
            </a:r>
            <a:r>
              <a:rPr lang="en" sz="1400" b="1">
                <a:solidFill>
                  <a:srgbClr val="7F1419"/>
                </a:solidFill>
                <a:latin typeface="Helvetica Neue"/>
                <a:ea typeface="Helvetica Neue"/>
                <a:cs typeface="Helvetica Neue"/>
                <a:sym typeface="Helvetica Neue"/>
              </a:rPr>
              <a:t>plasma</a:t>
            </a:r>
            <a:r>
              <a:rPr lang="en" sz="1400">
                <a:solidFill>
                  <a:schemeClr val="dk1"/>
                </a:solidFill>
                <a:latin typeface="Helvetica Neue"/>
                <a:ea typeface="Helvetica Neue"/>
                <a:cs typeface="Helvetica Neue"/>
                <a:sym typeface="Helvetica Neue"/>
              </a:rPr>
              <a:t>.</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latin typeface="Helvetica Neue"/>
                <a:ea typeface="Helvetica Neue"/>
                <a:cs typeface="Helvetica Neue"/>
                <a:sym typeface="Helvetica Neue"/>
              </a:rPr>
              <a:t>The Sun releases heat, light, and charged particles. These charged particles make up the </a:t>
            </a:r>
            <a:r>
              <a:rPr lang="en" sz="1400" b="1">
                <a:solidFill>
                  <a:srgbClr val="7F1419"/>
                </a:solidFill>
                <a:latin typeface="Helvetica Neue"/>
                <a:ea typeface="Helvetica Neue"/>
                <a:cs typeface="Helvetica Neue"/>
                <a:sym typeface="Helvetica Neue"/>
              </a:rPr>
              <a:t>solar wind</a:t>
            </a:r>
            <a:r>
              <a:rPr lang="en" sz="1400">
                <a:solidFill>
                  <a:schemeClr val="dk1"/>
                </a:solidFill>
                <a:latin typeface="Helvetica Neue"/>
                <a:ea typeface="Helvetica Neue"/>
                <a:cs typeface="Helvetica Neue"/>
                <a:sym typeface="Helvetica Neue"/>
              </a:rPr>
              <a:t>.</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b="1">
                <a:solidFill>
                  <a:srgbClr val="7F1419"/>
                </a:solidFill>
                <a:latin typeface="Helvetica Neue"/>
                <a:ea typeface="Helvetica Neue"/>
                <a:cs typeface="Helvetica Neue"/>
                <a:sym typeface="Helvetica Neue"/>
              </a:rPr>
              <a:t>Solar wind</a:t>
            </a:r>
            <a:r>
              <a:rPr lang="en" sz="1400">
                <a:solidFill>
                  <a:schemeClr val="dk1"/>
                </a:solidFill>
                <a:latin typeface="Helvetica Neue"/>
                <a:ea typeface="Helvetica Neue"/>
                <a:cs typeface="Helvetica Neue"/>
                <a:sym typeface="Helvetica Neue"/>
              </a:rPr>
              <a:t> is created by the intense super-heated </a:t>
            </a:r>
            <a:r>
              <a:rPr lang="en" sz="1400" b="1">
                <a:solidFill>
                  <a:srgbClr val="7F1419"/>
                </a:solidFill>
                <a:latin typeface="Helvetica Neue"/>
                <a:ea typeface="Helvetica Neue"/>
                <a:cs typeface="Helvetica Neue"/>
                <a:sym typeface="Helvetica Neue"/>
              </a:rPr>
              <a:t>plasma</a:t>
            </a:r>
            <a:r>
              <a:rPr lang="en" sz="1400">
                <a:solidFill>
                  <a:schemeClr val="dk1"/>
                </a:solidFill>
                <a:latin typeface="Helvetica Neue"/>
                <a:ea typeface="Helvetica Neue"/>
                <a:cs typeface="Helvetica Neue"/>
                <a:sym typeface="Helvetica Neue"/>
              </a:rPr>
              <a:t> of the Sun, which flows outward in all directions, pushing against the material that is in between the stars, creating a sort of bubble that surrounds our Solar System. We call this bubble the </a:t>
            </a:r>
            <a:r>
              <a:rPr lang="en" sz="1400" b="1">
                <a:solidFill>
                  <a:srgbClr val="7F1419"/>
                </a:solidFill>
                <a:latin typeface="Helvetica Neue"/>
                <a:ea typeface="Helvetica Neue"/>
                <a:cs typeface="Helvetica Neue"/>
                <a:sym typeface="Helvetica Neue"/>
              </a:rPr>
              <a:t>heliosphere</a:t>
            </a:r>
            <a:r>
              <a:rPr lang="en" sz="1400">
                <a:solidFill>
                  <a:schemeClr val="dk1"/>
                </a:solidFill>
                <a:latin typeface="Helvetica Neue"/>
                <a:ea typeface="Helvetica Neue"/>
                <a:cs typeface="Helvetica Neue"/>
                <a:sym typeface="Helvetica Neue"/>
              </a:rPr>
              <a:t>.</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latin typeface="Helvetica Neue"/>
                <a:ea typeface="Helvetica Neue"/>
                <a:cs typeface="Helvetica Neue"/>
                <a:sym typeface="Helvetica Neue"/>
              </a:rPr>
              <a:t>The </a:t>
            </a:r>
            <a:r>
              <a:rPr lang="en" sz="1400" b="1">
                <a:solidFill>
                  <a:srgbClr val="7F1419"/>
                </a:solidFill>
                <a:latin typeface="Helvetica Neue"/>
                <a:ea typeface="Helvetica Neue"/>
                <a:cs typeface="Helvetica Neue"/>
                <a:sym typeface="Helvetica Neue"/>
              </a:rPr>
              <a:t>heliosphere</a:t>
            </a:r>
            <a:r>
              <a:rPr lang="en" sz="1400">
                <a:solidFill>
                  <a:schemeClr val="dk1"/>
                </a:solidFill>
                <a:latin typeface="Helvetica Neue"/>
                <a:ea typeface="Helvetica Neue"/>
                <a:cs typeface="Helvetica Neue"/>
                <a:sym typeface="Helvetica Neue"/>
              </a:rPr>
              <a:t> is the region of space influenced by the </a:t>
            </a:r>
            <a:r>
              <a:rPr lang="en" sz="1400" b="1">
                <a:solidFill>
                  <a:srgbClr val="7F1419"/>
                </a:solidFill>
                <a:latin typeface="Helvetica Neue"/>
                <a:ea typeface="Helvetica Neue"/>
                <a:cs typeface="Helvetica Neue"/>
                <a:sym typeface="Helvetica Neue"/>
              </a:rPr>
              <a:t>solar wind,</a:t>
            </a:r>
            <a:r>
              <a:rPr lang="en" sz="1400">
                <a:solidFill>
                  <a:schemeClr val="dk1"/>
                </a:solidFill>
                <a:latin typeface="Helvetica Neue"/>
                <a:ea typeface="Helvetica Neue"/>
                <a:cs typeface="Helvetica Neue"/>
                <a:sym typeface="Helvetica Neue"/>
              </a:rPr>
              <a:t> and it extends far beyond Pluto.</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latin typeface="Helvetica Neue"/>
                <a:ea typeface="Helvetica Neue"/>
                <a:cs typeface="Helvetica Neue"/>
                <a:sym typeface="Helvetica Neue"/>
              </a:rPr>
              <a:t>The space between stars is called </a:t>
            </a:r>
            <a:r>
              <a:rPr lang="en" sz="1400" b="1">
                <a:solidFill>
                  <a:srgbClr val="7F1419"/>
                </a:solidFill>
                <a:latin typeface="Helvetica Neue"/>
                <a:ea typeface="Helvetica Neue"/>
                <a:cs typeface="Helvetica Neue"/>
                <a:sym typeface="Helvetica Neue"/>
              </a:rPr>
              <a:t>interstellar space</a:t>
            </a:r>
            <a:r>
              <a:rPr lang="en" sz="1400">
                <a:solidFill>
                  <a:schemeClr val="dk1"/>
                </a:solidFill>
                <a:latin typeface="Helvetica Neue"/>
                <a:ea typeface="Helvetica Neue"/>
                <a:cs typeface="Helvetica Neue"/>
                <a:sym typeface="Helvetica Neue"/>
              </a:rPr>
              <a:t>. This kind of space turns out to be a little different from the space inside the boundary of the Sun’s influence.</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273875"/>
            <a:ext cx="7616400" cy="152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b="1">
                <a:solidFill>
                  <a:srgbClr val="7F1419"/>
                </a:solidFill>
                <a:latin typeface="Helvetica Neue"/>
                <a:ea typeface="Helvetica Neue"/>
                <a:cs typeface="Helvetica Neue"/>
                <a:sym typeface="Helvetica Neue"/>
              </a:rPr>
              <a:t>Scientist and engineers record everything! </a:t>
            </a:r>
            <a:endParaRPr sz="2320" b="1">
              <a:solidFill>
                <a:srgbClr val="7F1419"/>
              </a:solidFill>
              <a:latin typeface="Helvetica Neue"/>
              <a:ea typeface="Helvetica Neue"/>
              <a:cs typeface="Helvetica Neue"/>
              <a:sym typeface="Helvetica Neue"/>
            </a:endParaRPr>
          </a:p>
          <a:p>
            <a:pPr marL="0" lvl="0" indent="0" algn="l" rtl="0">
              <a:spcBef>
                <a:spcPts val="0"/>
              </a:spcBef>
              <a:spcAft>
                <a:spcPts val="0"/>
              </a:spcAft>
              <a:buSzPts val="990"/>
              <a:buNone/>
            </a:pPr>
            <a:endParaRPr sz="2098" b="1">
              <a:solidFill>
                <a:srgbClr val="7F1419"/>
              </a:solidFill>
              <a:latin typeface="Helvetica Neue"/>
              <a:ea typeface="Helvetica Neue"/>
              <a:cs typeface="Helvetica Neue"/>
              <a:sym typeface="Helvetica Neue"/>
            </a:endParaRPr>
          </a:p>
        </p:txBody>
      </p:sp>
      <p:pic>
        <p:nvPicPr>
          <p:cNvPr id="77" name="Google Shape;77;p15" descr="A piece of notebook paper with the title at the top, Session 1: Notes." title="Image of Note Page in the NASA Helio Youth Guide"/>
          <p:cNvPicPr preferRelativeResize="0"/>
          <p:nvPr/>
        </p:nvPicPr>
        <p:blipFill>
          <a:blip r:embed="rId3">
            <a:alphaModFix/>
          </a:blip>
          <a:stretch>
            <a:fillRect/>
          </a:stretch>
        </p:blipFill>
        <p:spPr>
          <a:xfrm>
            <a:off x="465875" y="1674975"/>
            <a:ext cx="5808602" cy="2998701"/>
          </a:xfrm>
          <a:prstGeom prst="rect">
            <a:avLst/>
          </a:prstGeom>
          <a:noFill/>
          <a:ln>
            <a:noFill/>
          </a:ln>
        </p:spPr>
      </p:pic>
      <p:sp>
        <p:nvSpPr>
          <p:cNvPr id="78" name="Google Shape;78;p15" descr="A burgundy box that says 'Youth guide page 11'" title="Youth guide page 11"/>
          <p:cNvSpPr/>
          <p:nvPr/>
        </p:nvSpPr>
        <p:spPr>
          <a:xfrm>
            <a:off x="8172250" y="9345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Youth Guide</a:t>
            </a: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Page 11</a:t>
            </a:r>
            <a:endParaRPr b="1">
              <a:solidFill>
                <a:schemeClr val="lt1"/>
              </a:solidFill>
              <a:latin typeface="Helvetica Neue"/>
              <a:ea typeface="Helvetica Neue"/>
              <a:cs typeface="Helvetica Neue"/>
              <a:sym typeface="Helvetica Neue"/>
            </a:endParaRPr>
          </a:p>
        </p:txBody>
      </p:sp>
      <p:pic>
        <p:nvPicPr>
          <p:cNvPr id="79" name="Google Shape;79;p15"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
        <p:nvSpPr>
          <p:cNvPr id="80" name="Google Shape;80;p15"/>
          <p:cNvSpPr txBox="1"/>
          <p:nvPr/>
        </p:nvSpPr>
        <p:spPr>
          <a:xfrm>
            <a:off x="311700" y="799150"/>
            <a:ext cx="7465200" cy="70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990"/>
              <a:buFont typeface="Arial"/>
              <a:buNone/>
            </a:pPr>
            <a:r>
              <a:rPr lang="en" sz="1698" b="1">
                <a:solidFill>
                  <a:srgbClr val="7F1419"/>
                </a:solidFill>
                <a:latin typeface="Helvetica Neue"/>
                <a:ea typeface="Helvetica Neue"/>
                <a:cs typeface="Helvetica Neue"/>
                <a:sym typeface="Helvetica Neue"/>
              </a:rPr>
              <a:t>Grab a notebook or use the extra paper provided in the Helio Club Youth Guide to</a:t>
            </a:r>
            <a:r>
              <a:rPr lang="en" sz="1698">
                <a:solidFill>
                  <a:srgbClr val="7F1419"/>
                </a:solidFill>
                <a:latin typeface="Helvetica Neue"/>
                <a:ea typeface="Helvetica Neue"/>
                <a:cs typeface="Helvetica Neue"/>
                <a:sym typeface="Helvetica Neue"/>
              </a:rPr>
              <a:t> </a:t>
            </a:r>
            <a:r>
              <a:rPr lang="en" sz="1698" b="1">
                <a:solidFill>
                  <a:srgbClr val="7F1419"/>
                </a:solidFill>
                <a:latin typeface="Helvetica Neue"/>
                <a:ea typeface="Helvetica Neue"/>
                <a:cs typeface="Helvetica Neue"/>
                <a:sym typeface="Helvetica Neue"/>
              </a:rPr>
              <a:t>record observations, collect data, and organize ideas.</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257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What do you already know about the Sun ?</a:t>
            </a:r>
            <a:endParaRPr b="1">
              <a:solidFill>
                <a:srgbClr val="7F1419"/>
              </a:solidFill>
              <a:latin typeface="Helvetica Neue"/>
              <a:ea typeface="Helvetica Neue"/>
              <a:cs typeface="Helvetica Neue"/>
              <a:sym typeface="Helvetica Neue"/>
            </a:endParaRPr>
          </a:p>
        </p:txBody>
      </p:sp>
      <p:pic>
        <p:nvPicPr>
          <p:cNvPr id="86" name="Google Shape;86;p16" descr="Just a partial image of the entire handout." title="Image of the Session 1 KWL Chart"/>
          <p:cNvPicPr preferRelativeResize="0"/>
          <p:nvPr/>
        </p:nvPicPr>
        <p:blipFill rotWithShape="1">
          <a:blip r:embed="rId3">
            <a:alphaModFix/>
          </a:blip>
          <a:srcRect l="853" t="1604"/>
          <a:stretch/>
        </p:blipFill>
        <p:spPr>
          <a:xfrm>
            <a:off x="391725" y="830375"/>
            <a:ext cx="7118350" cy="4080576"/>
          </a:xfrm>
          <a:prstGeom prst="rect">
            <a:avLst/>
          </a:prstGeom>
          <a:noFill/>
          <a:ln>
            <a:noFill/>
          </a:ln>
        </p:spPr>
      </p:pic>
      <p:sp>
        <p:nvSpPr>
          <p:cNvPr id="87" name="Google Shape;87;p16" descr="A burgundy box that says 'Youth guide page 5'" title="Youth guide page 5"/>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5</a:t>
            </a:r>
            <a:endParaRPr b="1">
              <a:solidFill>
                <a:schemeClr val="lt1"/>
              </a:solidFill>
            </a:endParaRPr>
          </a:p>
        </p:txBody>
      </p:sp>
      <p:pic>
        <p:nvPicPr>
          <p:cNvPr id="88" name="Google Shape;88;p16"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What is Heliophysics?</a:t>
            </a:r>
            <a:endParaRPr>
              <a:latin typeface="Helvetica Neue"/>
              <a:ea typeface="Helvetica Neue"/>
              <a:cs typeface="Helvetica Neue"/>
              <a:sym typeface="Helvetica Neue"/>
            </a:endParaRPr>
          </a:p>
        </p:txBody>
      </p:sp>
      <p:sp>
        <p:nvSpPr>
          <p:cNvPr id="94" name="Google Shape;94;p17"/>
          <p:cNvSpPr txBox="1">
            <a:spLocks noGrp="1"/>
          </p:cNvSpPr>
          <p:nvPr>
            <p:ph type="body" idx="1"/>
          </p:nvPr>
        </p:nvSpPr>
        <p:spPr>
          <a:xfrm>
            <a:off x="382175" y="1137475"/>
            <a:ext cx="4455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7F1419"/>
                </a:solidFill>
                <a:latin typeface="Helvetica Neue"/>
                <a:ea typeface="Helvetica Neue"/>
                <a:cs typeface="Helvetica Neue"/>
                <a:sym typeface="Helvetica Neue"/>
              </a:rPr>
              <a:t>Heliophysics</a:t>
            </a:r>
            <a:r>
              <a:rPr lang="en" sz="2200">
                <a:solidFill>
                  <a:schemeClr val="dk1"/>
                </a:solidFill>
                <a:latin typeface="Helvetica Neue"/>
                <a:ea typeface="Helvetica Neue"/>
                <a:cs typeface="Helvetica Neue"/>
                <a:sym typeface="Helvetica Neue"/>
              </a:rPr>
              <a:t> is the study of the Sun and its influence on the Solar System. </a:t>
            </a:r>
            <a:endParaRPr sz="2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200">
                <a:solidFill>
                  <a:schemeClr val="dk1"/>
                </a:solidFill>
                <a:latin typeface="Helvetica Neue"/>
                <a:ea typeface="Helvetica Neue"/>
                <a:cs typeface="Helvetica Neue"/>
                <a:sym typeface="Helvetica Neue"/>
              </a:rPr>
              <a:t>There are a lot of very interesting heliophysics topics that NASA studies.</a:t>
            </a:r>
            <a:r>
              <a:rPr lang="en" sz="2200">
                <a:solidFill>
                  <a:schemeClr val="dk1"/>
                </a:solidFill>
              </a:rPr>
              <a:t> </a:t>
            </a:r>
            <a:endParaRPr/>
          </a:p>
        </p:txBody>
      </p:sp>
      <p:sp>
        <p:nvSpPr>
          <p:cNvPr id="95" name="Google Shape;95;p17"/>
          <p:cNvSpPr txBox="1"/>
          <p:nvPr/>
        </p:nvSpPr>
        <p:spPr>
          <a:xfrm>
            <a:off x="1827900" y="3656450"/>
            <a:ext cx="2744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7F1419"/>
                </a:solidFill>
                <a:latin typeface="Helvetica Neue"/>
                <a:ea typeface="Helvetica Neue"/>
                <a:cs typeface="Helvetica Neue"/>
                <a:sym typeface="Helvetica Neue"/>
              </a:rPr>
              <a:t>For example: a</a:t>
            </a:r>
            <a:endParaRPr sz="1800"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r>
              <a:rPr lang="en" sz="1800" b="1">
                <a:solidFill>
                  <a:srgbClr val="7F1419"/>
                </a:solidFill>
                <a:latin typeface="Helvetica Neue"/>
                <a:ea typeface="Helvetica Neue"/>
                <a:cs typeface="Helvetica Neue"/>
                <a:sym typeface="Helvetica Neue"/>
              </a:rPr>
              <a:t>Coronal Mass Ejection</a:t>
            </a:r>
            <a:endParaRPr sz="1800" b="1">
              <a:solidFill>
                <a:srgbClr val="7F1419"/>
              </a:solidFill>
              <a:latin typeface="Helvetica Neue"/>
              <a:ea typeface="Helvetica Neue"/>
              <a:cs typeface="Helvetica Neue"/>
              <a:sym typeface="Helvetica Neue"/>
            </a:endParaRPr>
          </a:p>
        </p:txBody>
      </p:sp>
      <p:pic>
        <p:nvPicPr>
          <p:cNvPr id="96" name="Google Shape;96;p17"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
        <p:nvSpPr>
          <p:cNvPr id="97" name="Google Shape;97;p17"/>
          <p:cNvSpPr txBox="1"/>
          <p:nvPr/>
        </p:nvSpPr>
        <p:spPr>
          <a:xfrm>
            <a:off x="4792500" y="3656450"/>
            <a:ext cx="4108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highlight>
                  <a:srgbClr val="FFFFFF"/>
                </a:highlight>
              </a:rPr>
              <a:t>A 2012 coronal mass ejection (CME) from the sun. Earth is placed into the image to give a sense of the size of the CME, but our planet is, of course, nowhere near the Sun. </a:t>
            </a:r>
            <a:r>
              <a:rPr lang="en" sz="1000" i="1"/>
              <a:t>Credit: NASA/ Goddard Media Studios</a:t>
            </a:r>
            <a:endParaRPr sz="1000" i="1"/>
          </a:p>
        </p:txBody>
      </p:sp>
      <p:pic>
        <p:nvPicPr>
          <p:cNvPr id="98" name="Google Shape;98;p17"/>
          <p:cNvPicPr preferRelativeResize="0"/>
          <p:nvPr/>
        </p:nvPicPr>
        <p:blipFill rotWithShape="1">
          <a:blip r:embed="rId4">
            <a:alphaModFix/>
          </a:blip>
          <a:srcRect l="31507"/>
          <a:stretch/>
        </p:blipFill>
        <p:spPr>
          <a:xfrm>
            <a:off x="4792500" y="1189400"/>
            <a:ext cx="4108501" cy="2467050"/>
          </a:xfrm>
          <a:prstGeom prst="rect">
            <a:avLst/>
          </a:prstGeom>
          <a:noFill/>
          <a:ln>
            <a:noFill/>
          </a:ln>
        </p:spPr>
      </p:pic>
      <p:cxnSp>
        <p:nvCxnSpPr>
          <p:cNvPr id="99" name="Google Shape;99;p17"/>
          <p:cNvCxnSpPr/>
          <p:nvPr/>
        </p:nvCxnSpPr>
        <p:spPr>
          <a:xfrm rot="10800000" flipH="1">
            <a:off x="4322700" y="3075300"/>
            <a:ext cx="761400" cy="939600"/>
          </a:xfrm>
          <a:prstGeom prst="straightConnector1">
            <a:avLst/>
          </a:prstGeom>
          <a:noFill/>
          <a:ln w="28575" cap="flat" cmpd="sng">
            <a:solidFill>
              <a:srgbClr val="F6B26B"/>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solidFill>
                  <a:srgbClr val="7F1419"/>
                </a:solidFill>
                <a:latin typeface="Helvetica Neue"/>
                <a:ea typeface="Helvetica Neue"/>
                <a:cs typeface="Helvetica Neue"/>
                <a:sym typeface="Helvetica Neue"/>
              </a:rPr>
              <a:t>Video</a:t>
            </a:r>
            <a:endParaRPr>
              <a:solidFill>
                <a:srgbClr val="7F1419"/>
              </a:solidFill>
              <a:latin typeface="Helvetica Neue"/>
              <a:ea typeface="Helvetica Neue"/>
              <a:cs typeface="Helvetica Neue"/>
              <a:sym typeface="Helvetica Neue"/>
            </a:endParaRPr>
          </a:p>
        </p:txBody>
      </p:sp>
      <p:sp>
        <p:nvSpPr>
          <p:cNvPr id="105" name="Google Shape;105;p18"/>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ts val="1100"/>
              <a:buFont typeface="Arial"/>
              <a:buNone/>
            </a:pPr>
            <a:r>
              <a:rPr lang="en" sz="2300"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Where does the Sun’s energy come from?</a:t>
            </a:r>
            <a:endParaRPr sz="3000">
              <a:latin typeface="Helvetica Neue"/>
              <a:ea typeface="Helvetica Neue"/>
              <a:cs typeface="Helvetica Neue"/>
              <a:sym typeface="Helvetica Neue"/>
            </a:endParaRPr>
          </a:p>
        </p:txBody>
      </p:sp>
      <p:sp>
        <p:nvSpPr>
          <p:cNvPr id="106" name="Google Shape;106;p18"/>
          <p:cNvSpPr txBox="1"/>
          <p:nvPr/>
        </p:nvSpPr>
        <p:spPr>
          <a:xfrm>
            <a:off x="4469100" y="2104700"/>
            <a:ext cx="4363200" cy="195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a:solidFill>
                  <a:srgbClr val="7F1419"/>
                </a:solidFill>
                <a:latin typeface="Helvetica Neue"/>
                <a:ea typeface="Helvetica Neue"/>
                <a:cs typeface="Helvetica Neue"/>
                <a:sym typeface="Helvetica Neue"/>
              </a:rPr>
              <a:t>Focus Questions: </a:t>
            </a:r>
            <a:endParaRPr sz="1700" b="1">
              <a:solidFill>
                <a:srgbClr val="7F1419"/>
              </a:solidFill>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latin typeface="Helvetica Neue"/>
                <a:ea typeface="Helvetica Neue"/>
                <a:cs typeface="Helvetica Neue"/>
                <a:sym typeface="Helvetica Neue"/>
              </a:rPr>
              <a:t>What is the Sun?</a:t>
            </a:r>
            <a:r>
              <a:rPr lang="en" sz="1700">
                <a:solidFill>
                  <a:schemeClr val="dk2"/>
                </a:solidFill>
                <a:latin typeface="Helvetica Neue"/>
                <a:ea typeface="Helvetica Neue"/>
                <a:cs typeface="Helvetica Neue"/>
                <a:sym typeface="Helvetica Neue"/>
              </a:rPr>
              <a:t> </a:t>
            </a:r>
            <a:endParaRPr sz="1700">
              <a:solidFill>
                <a:schemeClr val="dk2"/>
              </a:solidFill>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latin typeface="Helvetica Neue"/>
                <a:ea typeface="Helvetica Neue"/>
                <a:cs typeface="Helvetica Neue"/>
                <a:sym typeface="Helvetica Neue"/>
              </a:rPr>
              <a:t>Why isn’t it a planet, like Mars or Venus, for example?</a:t>
            </a:r>
            <a:r>
              <a:rPr lang="en" sz="1700">
                <a:solidFill>
                  <a:schemeClr val="dk2"/>
                </a:solidFill>
                <a:latin typeface="Helvetica Neue"/>
                <a:ea typeface="Helvetica Neue"/>
                <a:cs typeface="Helvetica Neue"/>
                <a:sym typeface="Helvetica Neue"/>
              </a:rPr>
              <a:t> </a:t>
            </a:r>
            <a:endParaRPr sz="1700">
              <a:solidFill>
                <a:schemeClr val="dk2"/>
              </a:solidFill>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latin typeface="Helvetica Neue"/>
                <a:ea typeface="Helvetica Neue"/>
                <a:cs typeface="Helvetica Neue"/>
                <a:sym typeface="Helvetica Neue"/>
              </a:rPr>
              <a:t>How big is the Sun?</a:t>
            </a:r>
            <a:r>
              <a:rPr lang="en" sz="1700">
                <a:solidFill>
                  <a:schemeClr val="dk2"/>
                </a:solidFill>
                <a:latin typeface="Helvetica Neue"/>
                <a:ea typeface="Helvetica Neue"/>
                <a:cs typeface="Helvetica Neue"/>
                <a:sym typeface="Helvetica Neue"/>
              </a:rPr>
              <a:t> </a:t>
            </a:r>
            <a:endParaRPr sz="1700">
              <a:solidFill>
                <a:schemeClr val="dk2"/>
              </a:solidFill>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latin typeface="Helvetica Neue"/>
                <a:ea typeface="Helvetica Neue"/>
                <a:cs typeface="Helvetica Neue"/>
                <a:sym typeface="Helvetica Neue"/>
              </a:rPr>
              <a:t>How does it make energy?</a:t>
            </a:r>
            <a:r>
              <a:rPr lang="en" sz="1700">
                <a:solidFill>
                  <a:schemeClr val="dk2"/>
                </a:solidFill>
                <a:latin typeface="Helvetica Neue"/>
                <a:ea typeface="Helvetica Neue"/>
                <a:cs typeface="Helvetica Neue"/>
                <a:sym typeface="Helvetica Neue"/>
              </a:rPr>
              <a:t> </a:t>
            </a:r>
            <a:endParaRPr sz="2000">
              <a:solidFill>
                <a:schemeClr val="dk2"/>
              </a:solidFill>
              <a:latin typeface="Helvetica Neue"/>
              <a:ea typeface="Helvetica Neue"/>
              <a:cs typeface="Helvetica Neue"/>
              <a:sym typeface="Helvetica Neue"/>
            </a:endParaRPr>
          </a:p>
        </p:txBody>
      </p:sp>
      <p:pic>
        <p:nvPicPr>
          <p:cNvPr id="107" name="Google Shape;107;p18" descr="Just a portion of the webpage hosting the 'Where does the Sun's Energy Come From?' video." title="Image of the NASA Space Place website"/>
          <p:cNvPicPr preferRelativeResize="0"/>
          <p:nvPr/>
        </p:nvPicPr>
        <p:blipFill rotWithShape="1">
          <a:blip r:embed="rId4">
            <a:alphaModFix/>
          </a:blip>
          <a:srcRect b="19762"/>
          <a:stretch/>
        </p:blipFill>
        <p:spPr>
          <a:xfrm>
            <a:off x="370925" y="1698425"/>
            <a:ext cx="2583749" cy="2019252"/>
          </a:xfrm>
          <a:prstGeom prst="rect">
            <a:avLst/>
          </a:prstGeom>
          <a:noFill/>
          <a:ln w="9525" cap="flat" cmpd="sng">
            <a:solidFill>
              <a:schemeClr val="dk2"/>
            </a:solidFill>
            <a:prstDash val="solid"/>
            <a:round/>
            <a:headEnd type="none" w="sm" len="sm"/>
            <a:tailEnd type="none" w="sm" len="sm"/>
          </a:ln>
        </p:spPr>
      </p:pic>
      <p:pic>
        <p:nvPicPr>
          <p:cNvPr id="108" name="Google Shape;108;p18" descr="A busy handout showing the Sun, Earth, and solar system, with many text boxes." title="An Image of the Where does the Sun's energy come from handout"/>
          <p:cNvPicPr preferRelativeResize="0"/>
          <p:nvPr/>
        </p:nvPicPr>
        <p:blipFill>
          <a:blip r:embed="rId5">
            <a:alphaModFix/>
          </a:blip>
          <a:stretch>
            <a:fillRect/>
          </a:stretch>
        </p:blipFill>
        <p:spPr>
          <a:xfrm>
            <a:off x="2208100" y="2104700"/>
            <a:ext cx="2200125" cy="2877075"/>
          </a:xfrm>
          <a:prstGeom prst="rect">
            <a:avLst/>
          </a:prstGeom>
          <a:noFill/>
          <a:ln>
            <a:noFill/>
          </a:ln>
        </p:spPr>
      </p:pic>
      <p:sp>
        <p:nvSpPr>
          <p:cNvPr id="109" name="Google Shape;109;p18" descr="A burgundy box that says 'Youth guide page 6'" title="Youth guide page 6"/>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6</a:t>
            </a:r>
            <a:endParaRPr b="1">
              <a:solidFill>
                <a:schemeClr val="lt1"/>
              </a:solidFill>
            </a:endParaRPr>
          </a:p>
        </p:txBody>
      </p:sp>
      <p:pic>
        <p:nvPicPr>
          <p:cNvPr id="110" name="Google Shape;110;p18"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37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Asking Questions</a:t>
            </a:r>
            <a:endParaRPr>
              <a:latin typeface="Helvetica Neue"/>
              <a:ea typeface="Helvetica Neue"/>
              <a:cs typeface="Helvetica Neue"/>
              <a:sym typeface="Helvetica Neue"/>
            </a:endParaRPr>
          </a:p>
        </p:txBody>
      </p:sp>
      <p:sp>
        <p:nvSpPr>
          <p:cNvPr id="116" name="Google Shape;116;p19"/>
          <p:cNvSpPr txBox="1">
            <a:spLocks noGrp="1"/>
          </p:cNvSpPr>
          <p:nvPr>
            <p:ph type="body" idx="1"/>
          </p:nvPr>
        </p:nvSpPr>
        <p:spPr>
          <a:xfrm>
            <a:off x="311700" y="949600"/>
            <a:ext cx="8520600" cy="361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i="1">
                <a:solidFill>
                  <a:schemeClr val="dk1"/>
                </a:solidFill>
                <a:latin typeface="Helvetica Neue"/>
                <a:ea typeface="Helvetica Neue"/>
                <a:cs typeface="Helvetica Neue"/>
                <a:sym typeface="Helvetica Neue"/>
              </a:rPr>
              <a:t>Have you heard of </a:t>
            </a:r>
            <a:r>
              <a:rPr lang="en" sz="1900" b="1" i="1">
                <a:solidFill>
                  <a:srgbClr val="7F1419"/>
                </a:solidFill>
                <a:latin typeface="Helvetica Neue"/>
                <a:ea typeface="Helvetica Neue"/>
                <a:cs typeface="Helvetica Neue"/>
                <a:sym typeface="Helvetica Neue"/>
              </a:rPr>
              <a:t>solar wind</a:t>
            </a:r>
            <a:r>
              <a:rPr lang="en" sz="1900" i="1">
                <a:solidFill>
                  <a:schemeClr val="dk1"/>
                </a:solidFill>
                <a:latin typeface="Helvetica Neue"/>
                <a:ea typeface="Helvetica Neue"/>
                <a:cs typeface="Helvetica Neue"/>
                <a:sym typeface="Helvetica Neue"/>
              </a:rPr>
              <a:t>? </a:t>
            </a:r>
            <a:endParaRPr sz="19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i="1">
                <a:solidFill>
                  <a:schemeClr val="dk1"/>
                </a:solidFill>
                <a:latin typeface="Helvetica Neue"/>
                <a:ea typeface="Helvetica Neue"/>
                <a:cs typeface="Helvetica Neue"/>
                <a:sym typeface="Helvetica Neue"/>
              </a:rPr>
              <a:t>What about </a:t>
            </a:r>
            <a:r>
              <a:rPr lang="en" sz="1900" b="1" i="1">
                <a:solidFill>
                  <a:srgbClr val="7F1419"/>
                </a:solidFill>
                <a:latin typeface="Helvetica Neue"/>
                <a:ea typeface="Helvetica Neue"/>
                <a:cs typeface="Helvetica Neue"/>
                <a:sym typeface="Helvetica Neue"/>
              </a:rPr>
              <a:t>interstellar space</a:t>
            </a:r>
            <a:r>
              <a:rPr lang="en" sz="1900" i="1">
                <a:solidFill>
                  <a:schemeClr val="dk1"/>
                </a:solidFill>
                <a:latin typeface="Helvetica Neue"/>
                <a:ea typeface="Helvetica Neue"/>
                <a:cs typeface="Helvetica Neue"/>
                <a:sym typeface="Helvetica Neue"/>
              </a:rPr>
              <a:t>?</a:t>
            </a:r>
            <a:r>
              <a:rPr lang="en" sz="1900" b="1" i="1">
                <a:solidFill>
                  <a:schemeClr val="dk1"/>
                </a:solidFill>
                <a:latin typeface="Helvetica Neue"/>
                <a:ea typeface="Helvetica Neue"/>
                <a:cs typeface="Helvetica Neue"/>
                <a:sym typeface="Helvetica Neue"/>
              </a:rPr>
              <a:t> </a:t>
            </a:r>
            <a:endParaRPr sz="1900" b="1"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700" i="1">
              <a:solidFill>
                <a:schemeClr val="dk1"/>
              </a:solidFill>
            </a:endParaRPr>
          </a:p>
          <a:p>
            <a:pPr marL="0" lvl="0" indent="0" algn="l" rtl="0">
              <a:spcBef>
                <a:spcPts val="0"/>
              </a:spcBef>
              <a:spcAft>
                <a:spcPts val="0"/>
              </a:spcAft>
              <a:buClr>
                <a:schemeClr val="dk1"/>
              </a:buClr>
              <a:buSzPts val="1100"/>
              <a:buFont typeface="Arial"/>
              <a:buNone/>
            </a:pPr>
            <a:endParaRPr sz="2400"/>
          </a:p>
        </p:txBody>
      </p:sp>
      <p:pic>
        <p:nvPicPr>
          <p:cNvPr id="117" name="Google Shape;117;p19" descr="A busy handout showing the Sun, Earth, and solar system, with many text boxes." title="An Image of the 'Where Does the Sun's Energy Come From?' Handout"/>
          <p:cNvPicPr preferRelativeResize="0"/>
          <p:nvPr/>
        </p:nvPicPr>
        <p:blipFill>
          <a:blip r:embed="rId3">
            <a:alphaModFix/>
          </a:blip>
          <a:stretch>
            <a:fillRect/>
          </a:stretch>
        </p:blipFill>
        <p:spPr>
          <a:xfrm>
            <a:off x="405375" y="1781525"/>
            <a:ext cx="2430375" cy="3178175"/>
          </a:xfrm>
          <a:prstGeom prst="rect">
            <a:avLst/>
          </a:prstGeom>
          <a:noFill/>
          <a:ln>
            <a:noFill/>
          </a:ln>
        </p:spPr>
      </p:pic>
      <p:sp>
        <p:nvSpPr>
          <p:cNvPr id="118" name="Google Shape;118;p19"/>
          <p:cNvSpPr/>
          <p:nvPr/>
        </p:nvSpPr>
        <p:spPr>
          <a:xfrm>
            <a:off x="1405375" y="2330700"/>
            <a:ext cx="746100" cy="4821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 name="Google Shape;119;p19"/>
          <p:cNvCxnSpPr>
            <a:stCxn id="120" idx="1"/>
            <a:endCxn id="118" idx="6"/>
          </p:cNvCxnSpPr>
          <p:nvPr/>
        </p:nvCxnSpPr>
        <p:spPr>
          <a:xfrm flipH="1">
            <a:off x="2151400" y="2243488"/>
            <a:ext cx="807300" cy="328200"/>
          </a:xfrm>
          <a:prstGeom prst="straightConnector1">
            <a:avLst/>
          </a:prstGeom>
          <a:noFill/>
          <a:ln w="19050" cap="flat" cmpd="sng">
            <a:solidFill>
              <a:schemeClr val="accent4"/>
            </a:solidFill>
            <a:prstDash val="solid"/>
            <a:round/>
            <a:headEnd type="none" w="med" len="med"/>
            <a:tailEnd type="triangle" w="med" len="med"/>
          </a:ln>
        </p:spPr>
      </p:cxnSp>
      <p:pic>
        <p:nvPicPr>
          <p:cNvPr id="120" name="Google Shape;120;p19" descr="This text box reads: Create a 'solar wind' that pushes against the fabric of interstellar space billions of miles away." title="An image of a textbook from the handout"/>
          <p:cNvPicPr preferRelativeResize="0"/>
          <p:nvPr/>
        </p:nvPicPr>
        <p:blipFill>
          <a:blip r:embed="rId4">
            <a:alphaModFix/>
          </a:blip>
          <a:stretch>
            <a:fillRect/>
          </a:stretch>
        </p:blipFill>
        <p:spPr>
          <a:xfrm>
            <a:off x="2958700" y="1781525"/>
            <a:ext cx="2076450" cy="923925"/>
          </a:xfrm>
          <a:prstGeom prst="rect">
            <a:avLst/>
          </a:prstGeom>
          <a:noFill/>
          <a:ln>
            <a:noFill/>
          </a:ln>
        </p:spPr>
      </p:pic>
      <p:pic>
        <p:nvPicPr>
          <p:cNvPr id="121" name="Google Shape;121;p19"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Modeling the Heliosphere</a:t>
            </a:r>
            <a:endParaRPr>
              <a:latin typeface="Helvetica Neue"/>
              <a:ea typeface="Helvetica Neue"/>
              <a:cs typeface="Helvetica Neue"/>
              <a:sym typeface="Helvetica Neue"/>
            </a:endParaRPr>
          </a:p>
        </p:txBody>
      </p:sp>
      <p:pic>
        <p:nvPicPr>
          <p:cNvPr id="127" name="Google Shape;127;p20" descr="The handout diagrams the different parts of the heliosphere." title="An Image of the Heliosphere Handout"/>
          <p:cNvPicPr preferRelativeResize="0"/>
          <p:nvPr/>
        </p:nvPicPr>
        <p:blipFill>
          <a:blip r:embed="rId3">
            <a:alphaModFix/>
          </a:blip>
          <a:stretch>
            <a:fillRect/>
          </a:stretch>
        </p:blipFill>
        <p:spPr>
          <a:xfrm>
            <a:off x="402927" y="1017725"/>
            <a:ext cx="6396452" cy="3744801"/>
          </a:xfrm>
          <a:prstGeom prst="rect">
            <a:avLst/>
          </a:prstGeom>
          <a:noFill/>
          <a:ln>
            <a:noFill/>
          </a:ln>
        </p:spPr>
      </p:pic>
      <p:sp>
        <p:nvSpPr>
          <p:cNvPr id="128" name="Google Shape;128;p20"/>
          <p:cNvSpPr txBox="1"/>
          <p:nvPr/>
        </p:nvSpPr>
        <p:spPr>
          <a:xfrm>
            <a:off x="6987575" y="1964363"/>
            <a:ext cx="1963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Key terms:</a:t>
            </a:r>
            <a:endParaRPr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Solar Wind</a:t>
            </a: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endParaRPr b="1">
              <a:solidFill>
                <a:srgbClr val="7F1419"/>
              </a:solidFill>
              <a:latin typeface="Helvetica Neue"/>
              <a:ea typeface="Helvetica Neue"/>
              <a:cs typeface="Helvetica Neue"/>
              <a:sym typeface="Helvetica Neue"/>
            </a:endParaRPr>
          </a:p>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Interstellar Space</a:t>
            </a:r>
            <a:endParaRPr b="1">
              <a:solidFill>
                <a:srgbClr val="7F1419"/>
              </a:solidFill>
              <a:latin typeface="Helvetica Neue"/>
              <a:ea typeface="Helvetica Neue"/>
              <a:cs typeface="Helvetica Neue"/>
              <a:sym typeface="Helvetica Neue"/>
            </a:endParaRPr>
          </a:p>
        </p:txBody>
      </p:sp>
      <p:sp>
        <p:nvSpPr>
          <p:cNvPr id="129" name="Google Shape;129;p20" descr="A burgundy box that says 'Youth guide page 7'" title="Youth guide page 7"/>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7</a:t>
            </a:r>
            <a:endParaRPr b="1">
              <a:solidFill>
                <a:schemeClr val="lt1"/>
              </a:solidFill>
            </a:endParaRPr>
          </a:p>
        </p:txBody>
      </p:sp>
      <p:pic>
        <p:nvPicPr>
          <p:cNvPr id="130" name="Google Shape;130;p20"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Modeling the Heliosphere </a:t>
            </a:r>
            <a:endParaRPr>
              <a:latin typeface="Helvetica Neue"/>
              <a:ea typeface="Helvetica Neue"/>
              <a:cs typeface="Helvetica Neue"/>
              <a:sym typeface="Helvetica Neue"/>
            </a:endParaRPr>
          </a:p>
        </p:txBody>
      </p:sp>
      <p:sp>
        <p:nvSpPr>
          <p:cNvPr id="136" name="Google Shape;136;p21"/>
          <p:cNvSpPr txBox="1">
            <a:spLocks noGrp="1"/>
          </p:cNvSpPr>
          <p:nvPr>
            <p:ph type="body" idx="1"/>
          </p:nvPr>
        </p:nvSpPr>
        <p:spPr>
          <a:xfrm>
            <a:off x="5031000" y="1225875"/>
            <a:ext cx="3801300" cy="293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a:solidFill>
                  <a:srgbClr val="7F1419"/>
                </a:solidFill>
                <a:latin typeface="Helvetica Neue"/>
                <a:ea typeface="Helvetica Neue"/>
                <a:cs typeface="Helvetica Neue"/>
                <a:sym typeface="Helvetica Neue"/>
              </a:rPr>
              <a:t>Directions:</a:t>
            </a:r>
            <a:endParaRPr sz="2000" b="1">
              <a:solidFill>
                <a:srgbClr val="7F1419"/>
              </a:solidFill>
              <a:latin typeface="Helvetica Neue"/>
              <a:ea typeface="Helvetica Neue"/>
              <a:cs typeface="Helvetica Neue"/>
              <a:sym typeface="Helvetica Neue"/>
            </a:endParaRPr>
          </a:p>
          <a:p>
            <a:pPr marL="0" lvl="0" indent="0" algn="l" rtl="0">
              <a:spcBef>
                <a:spcPts val="1200"/>
              </a:spcBef>
              <a:spcAft>
                <a:spcPts val="0"/>
              </a:spcAft>
              <a:buNone/>
            </a:pPr>
            <a:r>
              <a:rPr lang="en" sz="2000" b="1">
                <a:solidFill>
                  <a:schemeClr val="dk1"/>
                </a:solidFill>
                <a:latin typeface="Helvetica Neue"/>
                <a:ea typeface="Helvetica Neue"/>
                <a:cs typeface="Helvetica Neue"/>
                <a:sym typeface="Helvetica Neue"/>
              </a:rPr>
              <a:t>Skip the first step if your handout is already waterproof.</a:t>
            </a:r>
            <a:r>
              <a:rPr lang="en" sz="2000" b="1"/>
              <a:t>  </a:t>
            </a:r>
            <a:endParaRPr sz="1100" b="1"/>
          </a:p>
          <a:p>
            <a:pPr marL="0" lvl="0" indent="0" algn="l" rtl="0">
              <a:spcBef>
                <a:spcPts val="1200"/>
              </a:spcBef>
              <a:spcAft>
                <a:spcPts val="0"/>
              </a:spcAft>
              <a:buClr>
                <a:schemeClr val="dk1"/>
              </a:buClr>
              <a:buSzPts val="1100"/>
              <a:buFont typeface="Arial"/>
              <a:buNone/>
            </a:pPr>
            <a:endParaRPr sz="2600" b="1">
              <a:solidFill>
                <a:srgbClr val="38761D"/>
              </a:solidFill>
            </a:endParaRPr>
          </a:p>
        </p:txBody>
      </p:sp>
      <p:pic>
        <p:nvPicPr>
          <p:cNvPr id="137" name="Google Shape;137;p21" descr="This image consists of lots of text and a black and white image of the experimental setup." title="An Image of the back of the Heliosphere Handout"/>
          <p:cNvPicPr preferRelativeResize="0"/>
          <p:nvPr/>
        </p:nvPicPr>
        <p:blipFill>
          <a:blip r:embed="rId3">
            <a:alphaModFix/>
          </a:blip>
          <a:stretch>
            <a:fillRect/>
          </a:stretch>
        </p:blipFill>
        <p:spPr>
          <a:xfrm>
            <a:off x="311700" y="1180025"/>
            <a:ext cx="4645455" cy="3599699"/>
          </a:xfrm>
          <a:prstGeom prst="rect">
            <a:avLst/>
          </a:prstGeom>
          <a:noFill/>
          <a:ln>
            <a:noFill/>
          </a:ln>
        </p:spPr>
      </p:pic>
      <p:cxnSp>
        <p:nvCxnSpPr>
          <p:cNvPr id="138" name="Google Shape;138;p21"/>
          <p:cNvCxnSpPr/>
          <p:nvPr/>
        </p:nvCxnSpPr>
        <p:spPr>
          <a:xfrm>
            <a:off x="445275" y="2818475"/>
            <a:ext cx="2120700" cy="13800"/>
          </a:xfrm>
          <a:prstGeom prst="straightConnector1">
            <a:avLst/>
          </a:prstGeom>
          <a:noFill/>
          <a:ln w="9525" cap="flat" cmpd="sng">
            <a:solidFill>
              <a:srgbClr val="FF0000"/>
            </a:solidFill>
            <a:prstDash val="solid"/>
            <a:round/>
            <a:headEnd type="none" w="med" len="med"/>
            <a:tailEnd type="none" w="med" len="med"/>
          </a:ln>
        </p:spPr>
      </p:cxnSp>
      <p:cxnSp>
        <p:nvCxnSpPr>
          <p:cNvPr id="139" name="Google Shape;139;p21"/>
          <p:cNvCxnSpPr/>
          <p:nvPr/>
        </p:nvCxnSpPr>
        <p:spPr>
          <a:xfrm>
            <a:off x="445275" y="2970875"/>
            <a:ext cx="2120700" cy="13800"/>
          </a:xfrm>
          <a:prstGeom prst="straightConnector1">
            <a:avLst/>
          </a:prstGeom>
          <a:noFill/>
          <a:ln w="9525" cap="flat" cmpd="sng">
            <a:solidFill>
              <a:srgbClr val="FF0000"/>
            </a:solidFill>
            <a:prstDash val="solid"/>
            <a:round/>
            <a:headEnd type="none" w="med" len="med"/>
            <a:tailEnd type="none" w="med" len="med"/>
          </a:ln>
        </p:spPr>
      </p:cxnSp>
      <p:cxnSp>
        <p:nvCxnSpPr>
          <p:cNvPr id="140" name="Google Shape;140;p21"/>
          <p:cNvCxnSpPr/>
          <p:nvPr/>
        </p:nvCxnSpPr>
        <p:spPr>
          <a:xfrm>
            <a:off x="445275" y="3081950"/>
            <a:ext cx="2120700" cy="13800"/>
          </a:xfrm>
          <a:prstGeom prst="straightConnector1">
            <a:avLst/>
          </a:prstGeom>
          <a:noFill/>
          <a:ln w="9525" cap="flat" cmpd="sng">
            <a:solidFill>
              <a:srgbClr val="FF0000"/>
            </a:solidFill>
            <a:prstDash val="solid"/>
            <a:round/>
            <a:headEnd type="none" w="med" len="med"/>
            <a:tailEnd type="none" w="med" len="med"/>
          </a:ln>
        </p:spPr>
      </p:cxnSp>
      <p:cxnSp>
        <p:nvCxnSpPr>
          <p:cNvPr id="141" name="Google Shape;141;p21"/>
          <p:cNvCxnSpPr/>
          <p:nvPr/>
        </p:nvCxnSpPr>
        <p:spPr>
          <a:xfrm>
            <a:off x="445275" y="3220600"/>
            <a:ext cx="2120700" cy="13800"/>
          </a:xfrm>
          <a:prstGeom prst="straightConnector1">
            <a:avLst/>
          </a:prstGeom>
          <a:noFill/>
          <a:ln w="9525" cap="flat" cmpd="sng">
            <a:solidFill>
              <a:srgbClr val="FF0000"/>
            </a:solidFill>
            <a:prstDash val="solid"/>
            <a:round/>
            <a:headEnd type="none" w="med" len="med"/>
            <a:tailEnd type="none" w="med" len="med"/>
          </a:ln>
        </p:spPr>
      </p:cxnSp>
      <p:cxnSp>
        <p:nvCxnSpPr>
          <p:cNvPr id="142" name="Google Shape;142;p21"/>
          <p:cNvCxnSpPr/>
          <p:nvPr/>
        </p:nvCxnSpPr>
        <p:spPr>
          <a:xfrm>
            <a:off x="393875" y="3345425"/>
            <a:ext cx="2120700" cy="13800"/>
          </a:xfrm>
          <a:prstGeom prst="straightConnector1">
            <a:avLst/>
          </a:prstGeom>
          <a:noFill/>
          <a:ln w="9525" cap="flat" cmpd="sng">
            <a:solidFill>
              <a:srgbClr val="FF0000"/>
            </a:solidFill>
            <a:prstDash val="solid"/>
            <a:round/>
            <a:headEnd type="none" w="med" len="med"/>
            <a:tailEnd type="none" w="med" len="med"/>
          </a:ln>
        </p:spPr>
      </p:cxnSp>
      <p:sp>
        <p:nvSpPr>
          <p:cNvPr id="143" name="Google Shape;143;p21" descr="A burgundy box that says 'Youth guide page 8'" title="Youth guide page 8"/>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8</a:t>
            </a:r>
            <a:endParaRPr b="1">
              <a:solidFill>
                <a:schemeClr val="lt1"/>
              </a:solidFill>
            </a:endParaRPr>
          </a:p>
        </p:txBody>
      </p:sp>
      <p:pic>
        <p:nvPicPr>
          <p:cNvPr id="144" name="Google Shape;144;p21"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2404</Words>
  <Application>Microsoft Macintosh PowerPoint</Application>
  <PresentationFormat>On-screen Show (16:9)</PresentationFormat>
  <Paragraphs>518</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Helvetica Neue</vt:lpstr>
      <vt:lpstr>Arial</vt:lpstr>
      <vt:lpstr>Simple Light</vt:lpstr>
      <vt:lpstr>PowerPoint Presentation</vt:lpstr>
      <vt:lpstr>Materials Needed for this Session</vt:lpstr>
      <vt:lpstr>Scientist and engineers record everything!  </vt:lpstr>
      <vt:lpstr>What do you already know about the Sun ?</vt:lpstr>
      <vt:lpstr>What is Heliophysics?</vt:lpstr>
      <vt:lpstr>Video</vt:lpstr>
      <vt:lpstr>Asking Questions</vt:lpstr>
      <vt:lpstr>Modeling the Heliosphere</vt:lpstr>
      <vt:lpstr>Modeling the Heliosphere </vt:lpstr>
      <vt:lpstr>Heliosphere in the Sink</vt:lpstr>
      <vt:lpstr>Modeling the Heliosphere </vt:lpstr>
      <vt:lpstr>The Golden Record </vt:lpstr>
      <vt:lpstr>Postcards in Space</vt:lpstr>
      <vt:lpstr>Postcards in Space </vt:lpstr>
      <vt:lpstr>Postcards in Space </vt:lpstr>
      <vt:lpstr>Postcards in Space </vt:lpstr>
      <vt:lpstr>Postcards in Space </vt:lpstr>
      <vt:lpstr>Postcards in Space </vt:lpstr>
      <vt:lpstr>Postcards in Space</vt:lpstr>
      <vt:lpstr>Postcards in Space </vt:lpstr>
      <vt:lpstr>Postcards in Space </vt:lpstr>
      <vt:lpstr>Postcards in Space </vt:lpstr>
      <vt:lpstr>Postcards in Space </vt:lpstr>
      <vt:lpstr>Welcome Extraterrestrials! </vt:lpstr>
      <vt:lpstr>Sun-Earth Scale Model</vt:lpstr>
      <vt:lpstr>Sun-Earth Scale Model</vt:lpstr>
      <vt:lpstr>What did you learn about the Sun?</vt:lpstr>
      <vt:lpstr>Session 1 Major Concepts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Milotte, Christina (GSFC-670.0)[ADNET SYSTEMS INC]</cp:lastModifiedBy>
  <cp:revision>1</cp:revision>
  <dcterms:modified xsi:type="dcterms:W3CDTF">2026-04-22T15:59:36Z</dcterms:modified>
</cp:coreProperties>
</file>