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Inter"/>
      <p:regular r:id="rId14"/>
      <p:bold r:id="rId15"/>
      <p:italic r:id="rId16"/>
      <p:boldItalic r:id="rId17"/>
    </p:embeddedFont>
    <p:embeddedFont>
      <p:font typeface="Public Sans"/>
      <p:regular r:id="rId18"/>
      <p:bold r:id="rId19"/>
      <p:italic r:id="rId20"/>
      <p:boldItalic r:id="rId21"/>
    </p:embeddedFont>
    <p:embeddedFont>
      <p:font typeface="Helvetica Neue"/>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hRZWNKAdDAeYo3CC1KlOGVvEvj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ublicSans-italic.fntdata"/><Relationship Id="rId22" Type="http://schemas.openxmlformats.org/officeDocument/2006/relationships/font" Target="fonts/HelveticaNeue-regular.fntdata"/><Relationship Id="rId21" Type="http://schemas.openxmlformats.org/officeDocument/2006/relationships/font" Target="fonts/PublicSans-boldItalic.fntdata"/><Relationship Id="rId24" Type="http://schemas.openxmlformats.org/officeDocument/2006/relationships/font" Target="fonts/HelveticaNeue-italic.fntdata"/><Relationship Id="rId23" Type="http://schemas.openxmlformats.org/officeDocument/2006/relationships/font" Target="fonts/HelveticaNeue-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HelveticaNeue-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Inter-bold.fntdata"/><Relationship Id="rId14" Type="http://schemas.openxmlformats.org/officeDocument/2006/relationships/font" Target="fonts/Inter-regular.fntdata"/><Relationship Id="rId17" Type="http://schemas.openxmlformats.org/officeDocument/2006/relationships/font" Target="fonts/Inter-boldItalic.fntdata"/><Relationship Id="rId16" Type="http://schemas.openxmlformats.org/officeDocument/2006/relationships/font" Target="fonts/Inter-italic.fntdata"/><Relationship Id="rId19" Type="http://schemas.openxmlformats.org/officeDocument/2006/relationships/font" Target="fonts/PublicSans-bold.fntdata"/><Relationship Id="rId18" Type="http://schemas.openxmlformats.org/officeDocument/2006/relationships/font" Target="fonts/PublicSa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science.nasa.gov/learn/heat/big-ideas/"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science.nasa.gov/learn/heat/big-ideas/big-idea-1-1/" TargetMode="External"/><Relationship Id="rId4" Type="http://schemas.openxmlformats.org/officeDocument/2006/relationships/hyperlink" Target="https://science.nasa.gov/learn/heat/big-ideas/big-idea-1-2/" TargetMode="External"/><Relationship Id="rId11" Type="http://schemas.openxmlformats.org/officeDocument/2006/relationships/hyperlink" Target="https://science.nasa.gov/learn/heat/big-ideas/big-idea-3-3/" TargetMode="External"/><Relationship Id="rId10" Type="http://schemas.openxmlformats.org/officeDocument/2006/relationships/hyperlink" Target="https://science.nasa.gov/learn/heat/big-ideas/big-idea-3-2/" TargetMode="External"/><Relationship Id="rId12" Type="http://schemas.openxmlformats.org/officeDocument/2006/relationships/image" Target="../media/image7.png"/><Relationship Id="rId9" Type="http://schemas.openxmlformats.org/officeDocument/2006/relationships/hyperlink" Target="https://science.nasa.gov/learn/heat/big-ideas/big-idea-3-1/" TargetMode="External"/><Relationship Id="rId5" Type="http://schemas.openxmlformats.org/officeDocument/2006/relationships/hyperlink" Target="https://science.nasa.gov/learn/heat/big-ideas/big-idea-1-3/" TargetMode="External"/><Relationship Id="rId6" Type="http://schemas.openxmlformats.org/officeDocument/2006/relationships/hyperlink" Target="https://science.nasa.gov/learn/heat/big-ideas/big-idea-2-1/" TargetMode="External"/><Relationship Id="rId7" Type="http://schemas.openxmlformats.org/officeDocument/2006/relationships/hyperlink" Target="https://science.nasa.gov/learn/heat/big-ideas/big-idea-2-2/" TargetMode="External"/><Relationship Id="rId8" Type="http://schemas.openxmlformats.org/officeDocument/2006/relationships/hyperlink" Target="https://science.nasa.gov/learn/heat/big-ideas/big-idea-2-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science.nasa.gov/learn/heat/big-ideas/big-idea-1-1/" TargetMode="External"/><Relationship Id="rId4" Type="http://schemas.openxmlformats.org/officeDocument/2006/relationships/hyperlink" Target="https://science.nasa.gov/learn/heat/big-ideas/big-idea-2-2/" TargetMode="External"/><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ezie.jhuapl.edu/content/media/videos/22-03981%20-%20EZIE%20Maker%20Kit%20Evergreen%20Video%20Series%20-withNASAlogo.mp4" TargetMode="External"/><Relationship Id="rId4" Type="http://schemas.openxmlformats.org/officeDocument/2006/relationships/image" Target="../media/image7.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science.nasa.gov/science-research/heliophysics/nasas-ezie-launches-on-mission-to-study-earths-electrojets/" TargetMode="External"/><Relationship Id="rId4" Type="http://schemas.openxmlformats.org/officeDocument/2006/relationships/hyperlink" Target="https://svs.gsfc.nasa.gov/14542/#media_group_373605" TargetMode="External"/><Relationship Id="rId5" Type="http://schemas.openxmlformats.org/officeDocument/2006/relationships/image" Target="../media/image7.png"/><Relationship Id="rId6"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ezie.jhuapl.edu/content/media/videos/23-01703-EZIEscienceandengineeringoverview-Final.mp4" TargetMode="External"/><Relationship Id="rId4" Type="http://schemas.openxmlformats.org/officeDocument/2006/relationships/hyperlink" Target="https://ezie.jhuapl.edu/content/media/images/ezie-instrument-01.png" TargetMode="External"/><Relationship Id="rId5" Type="http://schemas.openxmlformats.org/officeDocument/2006/relationships/hyperlink" Target="https://science.nasa.gov/blogs/ezie/2025/04/22/nasas-ezie-mission-captures-first-light/" TargetMode="External"/><Relationship Id="rId6" Type="http://schemas.openxmlformats.org/officeDocument/2006/relationships/image" Target="../media/image7.png"/><Relationship Id="rId7"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science.nasa.gov/learn/heat/big-ideas/"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0" l="0" r="0" t="0"/>
          <a:stretch/>
        </p:blipFill>
        <p:spPr>
          <a:xfrm>
            <a:off x="238875" y="520613"/>
            <a:ext cx="4042624" cy="4040676"/>
          </a:xfrm>
          <a:prstGeom prst="rect">
            <a:avLst/>
          </a:prstGeom>
          <a:noFill/>
          <a:ln>
            <a:noFill/>
          </a:ln>
        </p:spPr>
      </p:pic>
      <p:pic>
        <p:nvPicPr>
          <p:cNvPr id="55" name="Google Shape;55;p1"/>
          <p:cNvPicPr preferRelativeResize="0"/>
          <p:nvPr/>
        </p:nvPicPr>
        <p:blipFill rotWithShape="1">
          <a:blip r:embed="rId4">
            <a:alphaModFix/>
          </a:blip>
          <a:srcRect b="0" l="0" r="0" t="0"/>
          <a:stretch/>
        </p:blipFill>
        <p:spPr>
          <a:xfrm>
            <a:off x="0" y="2935175"/>
            <a:ext cx="7659574" cy="585200"/>
          </a:xfrm>
          <a:prstGeom prst="rect">
            <a:avLst/>
          </a:prstGeom>
          <a:noFill/>
          <a:ln>
            <a:noFill/>
          </a:ln>
        </p:spPr>
      </p:pic>
      <p:sp>
        <p:nvSpPr>
          <p:cNvPr id="56" name="Google Shape;56;p1"/>
          <p:cNvSpPr/>
          <p:nvPr/>
        </p:nvSpPr>
        <p:spPr>
          <a:xfrm>
            <a:off x="7562775" y="2933963"/>
            <a:ext cx="585300" cy="5853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
          <p:cNvSpPr txBox="1"/>
          <p:nvPr>
            <p:ph type="ctrTitle"/>
          </p:nvPr>
        </p:nvSpPr>
        <p:spPr>
          <a:xfrm>
            <a:off x="472075" y="1556475"/>
            <a:ext cx="7095900" cy="1322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i="0" lang="en-US" sz="4000" u="none" strike="noStrike">
                <a:solidFill>
                  <a:schemeClr val="dk1"/>
                </a:solidFill>
                <a:latin typeface="Public Sans"/>
                <a:ea typeface="Public Sans"/>
                <a:cs typeface="Public Sans"/>
                <a:sym typeface="Public Sans"/>
              </a:rPr>
              <a:t>Electrojet Zeeman Imaging Explorer (EZIE)</a:t>
            </a:r>
            <a:endParaRPr sz="4000">
              <a:latin typeface="Helvetica Neue"/>
              <a:ea typeface="Helvetica Neue"/>
              <a:cs typeface="Helvetica Neue"/>
              <a:sym typeface="Helvetica Neue"/>
            </a:endParaRPr>
          </a:p>
        </p:txBody>
      </p:sp>
      <p:pic>
        <p:nvPicPr>
          <p:cNvPr id="58" name="Google Shape;58;p1"/>
          <p:cNvPicPr preferRelativeResize="0"/>
          <p:nvPr/>
        </p:nvPicPr>
        <p:blipFill rotWithShape="1">
          <a:blip r:embed="rId5">
            <a:alphaModFix/>
          </a:blip>
          <a:srcRect b="0" l="0" r="0" t="0"/>
          <a:stretch/>
        </p:blipFill>
        <p:spPr>
          <a:xfrm>
            <a:off x="7878900" y="298525"/>
            <a:ext cx="1078925" cy="892225"/>
          </a:xfrm>
          <a:prstGeom prst="rect">
            <a:avLst/>
          </a:prstGeom>
          <a:noFill/>
          <a:ln>
            <a:noFill/>
          </a:ln>
        </p:spPr>
      </p:pic>
      <p:sp>
        <p:nvSpPr>
          <p:cNvPr id="59" name="Google Shape;59;p1"/>
          <p:cNvSpPr txBox="1"/>
          <p:nvPr>
            <p:ph idx="1" type="subTitle"/>
          </p:nvPr>
        </p:nvSpPr>
        <p:spPr>
          <a:xfrm>
            <a:off x="472075" y="3029500"/>
            <a:ext cx="6515400" cy="4356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l">
              <a:lnSpc>
                <a:spcPct val="100000"/>
              </a:lnSpc>
              <a:spcBef>
                <a:spcPts val="0"/>
              </a:spcBef>
              <a:spcAft>
                <a:spcPts val="0"/>
              </a:spcAft>
              <a:buSzPct val="142857"/>
              <a:buNone/>
            </a:pPr>
            <a:r>
              <a:rPr lang="en-US">
                <a:solidFill>
                  <a:schemeClr val="lt1"/>
                </a:solidFill>
                <a:latin typeface="Helvetica Neue"/>
                <a:ea typeface="Helvetica Neue"/>
                <a:cs typeface="Helvetica Neue"/>
                <a:sym typeface="Helvetica Neue"/>
              </a:rPr>
              <a:t>Heliophysics Investigations by Dr. Hilarie Davis 5/6/25</a:t>
            </a:r>
            <a:endParaRPr>
              <a:solidFill>
                <a:schemeClr val="lt1"/>
              </a:solidFill>
              <a:latin typeface="Helvetica Neue"/>
              <a:ea typeface="Helvetica Neue"/>
              <a:cs typeface="Helvetica Neue"/>
              <a:sym typeface="Helvetica Neue"/>
            </a:endParaRPr>
          </a:p>
        </p:txBody>
      </p:sp>
      <p:sp>
        <p:nvSpPr>
          <p:cNvPr id="60" name="Google Shape;60;p1"/>
          <p:cNvSpPr txBox="1"/>
          <p:nvPr>
            <p:ph idx="1" type="subTitle"/>
          </p:nvPr>
        </p:nvSpPr>
        <p:spPr>
          <a:xfrm>
            <a:off x="472075" y="83450"/>
            <a:ext cx="2476200" cy="312900"/>
          </a:xfrm>
          <a:prstGeom prst="rect">
            <a:avLst/>
          </a:prstGeom>
          <a:noFill/>
          <a:ln>
            <a:noFill/>
          </a:ln>
        </p:spPr>
        <p:txBody>
          <a:bodyPr anchorCtr="0" anchor="ctr" bIns="91425" lIns="91425" spcFirstLastPara="1" rIns="91425" wrap="square" tIns="91425">
            <a:normAutofit/>
          </a:bodyPr>
          <a:lstStyle/>
          <a:p>
            <a:pPr indent="0" lvl="0" marL="0" rtl="0" algn="l">
              <a:lnSpc>
                <a:spcPct val="80000"/>
              </a:lnSpc>
              <a:spcBef>
                <a:spcPts val="0"/>
              </a:spcBef>
              <a:spcAft>
                <a:spcPts val="0"/>
              </a:spcAft>
              <a:buSzPts val="935"/>
              <a:buNone/>
            </a:pPr>
            <a:r>
              <a:rPr lang="en-US" sz="780">
                <a:solidFill>
                  <a:schemeClr val="dk1"/>
                </a:solidFill>
                <a:latin typeface="Helvetica Neue"/>
                <a:ea typeface="Helvetica Neue"/>
                <a:cs typeface="Helvetica Neue"/>
                <a:sym typeface="Helvetica Neue"/>
              </a:rPr>
              <a:t>National Aeronautics and Space Administration</a:t>
            </a:r>
            <a:endParaRPr sz="280">
              <a:solidFill>
                <a:schemeClr val="dk1"/>
              </a:solidFill>
              <a:latin typeface="Helvetica Neue"/>
              <a:ea typeface="Helvetica Neue"/>
              <a:cs typeface="Helvetica Neue"/>
              <a:sym typeface="Helvetica Neue"/>
            </a:endParaRPr>
          </a:p>
        </p:txBody>
      </p:sp>
      <p:sp>
        <p:nvSpPr>
          <p:cNvPr id="61" name="Google Shape;61;p1"/>
          <p:cNvSpPr txBox="1"/>
          <p:nvPr>
            <p:ph idx="1" type="subTitle"/>
          </p:nvPr>
        </p:nvSpPr>
        <p:spPr>
          <a:xfrm>
            <a:off x="472075" y="4685569"/>
            <a:ext cx="5364600" cy="392700"/>
          </a:xfrm>
          <a:prstGeom prst="rect">
            <a:avLst/>
          </a:prstGeom>
          <a:noFill/>
          <a:ln>
            <a:noFill/>
          </a:ln>
        </p:spPr>
        <p:txBody>
          <a:bodyPr anchorCtr="0" anchor="ctr" bIns="91425" lIns="91425" spcFirstLastPara="1" rIns="91425" wrap="square" tIns="91425">
            <a:normAutofit lnSpcReduction="10000"/>
          </a:bodyPr>
          <a:lstStyle/>
          <a:p>
            <a:pPr indent="0" lvl="0" marL="0" rtl="0" algn="l">
              <a:lnSpc>
                <a:spcPct val="115000"/>
              </a:lnSpc>
              <a:spcBef>
                <a:spcPts val="0"/>
              </a:spcBef>
              <a:spcAft>
                <a:spcPts val="600"/>
              </a:spcAft>
              <a:buSzPts val="1100"/>
              <a:buNone/>
            </a:pPr>
            <a:r>
              <a:rPr lang="en-US" sz="780">
                <a:solidFill>
                  <a:schemeClr val="dk1"/>
                </a:solidFill>
                <a:latin typeface="Helvetica Neue"/>
                <a:ea typeface="Helvetica Neue"/>
                <a:cs typeface="Helvetica Neue"/>
                <a:sym typeface="Helvetica Neue"/>
              </a:rPr>
              <a:t>NASA Heliophysics Education Activation Team Note all images are from NASA EZIE</a:t>
            </a:r>
            <a:endParaRPr sz="780">
              <a:solidFill>
                <a:schemeClr val="dk1"/>
              </a:solidFill>
              <a:latin typeface="Helvetica Neue"/>
              <a:ea typeface="Helvetica Neue"/>
              <a:cs typeface="Helvetica Neue"/>
              <a:sym typeface="Helvetica Neue"/>
            </a:endParaRPr>
          </a:p>
        </p:txBody>
      </p:sp>
      <p:sp>
        <p:nvSpPr>
          <p:cNvPr id="62" name="Google Shape;62;p1"/>
          <p:cNvSpPr/>
          <p:nvPr/>
        </p:nvSpPr>
        <p:spPr>
          <a:xfrm>
            <a:off x="5826113" y="375275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
          <p:cNvSpPr/>
          <p:nvPr/>
        </p:nvSpPr>
        <p:spPr>
          <a:xfrm>
            <a:off x="6116438" y="375275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
          <p:cNvSpPr/>
          <p:nvPr/>
        </p:nvSpPr>
        <p:spPr>
          <a:xfrm>
            <a:off x="6406763" y="375274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
          <p:cNvSpPr/>
          <p:nvPr/>
        </p:nvSpPr>
        <p:spPr>
          <a:xfrm>
            <a:off x="6697088" y="375275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
          <p:cNvSpPr/>
          <p:nvPr/>
        </p:nvSpPr>
        <p:spPr>
          <a:xfrm>
            <a:off x="6987413" y="375275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
          <p:cNvSpPr/>
          <p:nvPr/>
        </p:nvSpPr>
        <p:spPr>
          <a:xfrm>
            <a:off x="7277738" y="3752738"/>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
          <p:cNvSpPr/>
          <p:nvPr/>
        </p:nvSpPr>
        <p:spPr>
          <a:xfrm>
            <a:off x="7568063" y="3752763"/>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
          <p:cNvSpPr/>
          <p:nvPr/>
        </p:nvSpPr>
        <p:spPr>
          <a:xfrm>
            <a:off x="7858388" y="3752764"/>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
          <p:cNvSpPr/>
          <p:nvPr/>
        </p:nvSpPr>
        <p:spPr>
          <a:xfrm>
            <a:off x="8148713" y="375275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
          <p:cNvSpPr/>
          <p:nvPr/>
        </p:nvSpPr>
        <p:spPr>
          <a:xfrm>
            <a:off x="8439038" y="37527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
          <p:cNvSpPr/>
          <p:nvPr/>
        </p:nvSpPr>
        <p:spPr>
          <a:xfrm>
            <a:off x="8729363" y="37527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
          <p:cNvSpPr/>
          <p:nvPr/>
        </p:nvSpPr>
        <p:spPr>
          <a:xfrm>
            <a:off x="0" y="3657650"/>
            <a:ext cx="54840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
          <p:cNvSpPr/>
          <p:nvPr/>
        </p:nvSpPr>
        <p:spPr>
          <a:xfrm>
            <a:off x="5414163" y="3657200"/>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5" name="Google Shape;75;p1"/>
          <p:cNvPicPr preferRelativeResize="0"/>
          <p:nvPr/>
        </p:nvPicPr>
        <p:blipFill rotWithShape="1">
          <a:blip r:embed="rId6">
            <a:alphaModFix/>
          </a:blip>
          <a:srcRect b="0" l="0" r="0" t="0"/>
          <a:stretch/>
        </p:blipFill>
        <p:spPr>
          <a:xfrm>
            <a:off x="8029742" y="4195413"/>
            <a:ext cx="777239" cy="668427"/>
          </a:xfrm>
          <a:prstGeom prst="rect">
            <a:avLst/>
          </a:prstGeom>
          <a:noFill/>
          <a:ln>
            <a:noFill/>
          </a:ln>
        </p:spPr>
      </p:pic>
      <p:pic>
        <p:nvPicPr>
          <p:cNvPr descr="A satellite in space with a black background&#10;&#10;AI-generated content may be incorrect." id="76" name="Google Shape;76;p1"/>
          <p:cNvPicPr preferRelativeResize="0"/>
          <p:nvPr/>
        </p:nvPicPr>
        <p:blipFill rotWithShape="1">
          <a:blip r:embed="rId7">
            <a:alphaModFix/>
          </a:blip>
          <a:srcRect b="0" l="0" r="0" t="0"/>
          <a:stretch/>
        </p:blipFill>
        <p:spPr>
          <a:xfrm>
            <a:off x="5177025" y="83439"/>
            <a:ext cx="2391042" cy="1322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2"/>
          <p:cNvSpPr txBox="1"/>
          <p:nvPr>
            <p:ph idx="1" type="body"/>
          </p:nvPr>
        </p:nvSpPr>
        <p:spPr>
          <a:xfrm>
            <a:off x="311700" y="822100"/>
            <a:ext cx="8520600" cy="3872400"/>
          </a:xfrm>
          <a:prstGeom prst="rect">
            <a:avLst/>
          </a:prstGeom>
          <a:noFill/>
          <a:ln>
            <a:noFill/>
          </a:ln>
        </p:spPr>
        <p:txBody>
          <a:bodyPr anchorCtr="0" anchor="t" bIns="91425" lIns="91425" spcFirstLastPara="1" rIns="91425" wrap="square" tIns="91425">
            <a:normAutofit lnSpcReduction="20000"/>
          </a:bodyPr>
          <a:lstStyle/>
          <a:p>
            <a:pPr indent="0" lvl="0" marL="0" marR="0" rtl="0" algn="l">
              <a:lnSpc>
                <a:spcPct val="115000"/>
              </a:lnSpc>
              <a:spcBef>
                <a:spcPts val="0"/>
              </a:spcBef>
              <a:spcAft>
                <a:spcPts val="0"/>
              </a:spcAft>
              <a:buSzPts val="1800"/>
              <a:buNone/>
            </a:pPr>
            <a:r>
              <a:rPr b="0" i="0" lang="en-US" sz="2400" u="none" strike="noStrike">
                <a:solidFill>
                  <a:srgbClr val="1B1B1B"/>
                </a:solidFill>
                <a:latin typeface="Public Sans"/>
                <a:ea typeface="Public Sans"/>
                <a:cs typeface="Public Sans"/>
                <a:sym typeface="Public Sans"/>
              </a:rPr>
              <a:t>EZIE is a mission to explore the Sun and the system that drives space weather near Earth.</a:t>
            </a:r>
            <a:endParaRPr/>
          </a:p>
          <a:p>
            <a:pPr indent="0" lvl="0" marL="0" marR="0" rtl="0" algn="l">
              <a:lnSpc>
                <a:spcPct val="115000"/>
              </a:lnSpc>
              <a:spcBef>
                <a:spcPts val="0"/>
              </a:spcBef>
              <a:spcAft>
                <a:spcPts val="0"/>
              </a:spcAft>
              <a:buSzPts val="1800"/>
              <a:buNone/>
            </a:pPr>
            <a:r>
              <a:t/>
            </a:r>
            <a:endParaRPr sz="2400">
              <a:solidFill>
                <a:srgbClr val="1B1B1B"/>
              </a:solidFill>
              <a:latin typeface="Public Sans"/>
              <a:ea typeface="Public Sans"/>
              <a:cs typeface="Public Sans"/>
              <a:sym typeface="Public Sans"/>
            </a:endParaRPr>
          </a:p>
          <a:p>
            <a:pPr indent="0" lvl="0" marL="0" marR="0" rtl="0" algn="l">
              <a:lnSpc>
                <a:spcPct val="115000"/>
              </a:lnSpc>
              <a:spcBef>
                <a:spcPts val="0"/>
              </a:spcBef>
              <a:spcAft>
                <a:spcPts val="0"/>
              </a:spcAft>
              <a:buSzPts val="1800"/>
              <a:buNone/>
            </a:pPr>
            <a:r>
              <a:rPr b="0" i="0" lang="en-US" sz="2400" u="none" strike="noStrike">
                <a:solidFill>
                  <a:srgbClr val="000000"/>
                </a:solidFill>
                <a:latin typeface="Arial"/>
                <a:ea typeface="Arial"/>
                <a:cs typeface="Arial"/>
                <a:sym typeface="Arial"/>
              </a:rPr>
              <a:t>EZIE mission’s trio of small satellites fly in a pearls-on-a-string configuration approximately 260 to 370 miles above Earth’s surface to map the auroral electrojets, powerful electric currents that flow through our upper atmosphere in the polar regions where auroras glow in the sky. </a:t>
            </a:r>
            <a:r>
              <a:rPr lang="en-US" sz="2400">
                <a:solidFill>
                  <a:srgbClr val="1B1B1B"/>
                </a:solidFill>
                <a:latin typeface="Public Sans"/>
                <a:ea typeface="Public Sans"/>
                <a:cs typeface="Public Sans"/>
                <a:sym typeface="Public Sans"/>
              </a:rPr>
              <a:t>E</a:t>
            </a:r>
            <a:r>
              <a:rPr b="0" i="0" lang="en-US" sz="2400" u="none" strike="noStrike">
                <a:solidFill>
                  <a:srgbClr val="1B1B1B"/>
                </a:solidFill>
                <a:latin typeface="Public Sans"/>
                <a:ea typeface="Public Sans"/>
                <a:cs typeface="Public Sans"/>
                <a:sym typeface="Public Sans"/>
              </a:rPr>
              <a:t>lectrojets flow too high for aircraft and too low for traditional satellites to directly measure.</a:t>
            </a:r>
            <a:endParaRPr sz="2400">
              <a:solidFill>
                <a:schemeClr val="dk1"/>
              </a:solidFill>
              <a:latin typeface="Calibri"/>
              <a:ea typeface="Calibri"/>
              <a:cs typeface="Calibri"/>
              <a:sym typeface="Calibri"/>
            </a:endParaRPr>
          </a:p>
        </p:txBody>
      </p:sp>
      <p:grpSp>
        <p:nvGrpSpPr>
          <p:cNvPr id="82" name="Google Shape;82;p2"/>
          <p:cNvGrpSpPr/>
          <p:nvPr/>
        </p:nvGrpSpPr>
        <p:grpSpPr>
          <a:xfrm flipH="1">
            <a:off x="0" y="138125"/>
            <a:ext cx="8151019" cy="582900"/>
            <a:chOff x="3383700" y="220025"/>
            <a:chExt cx="5760575" cy="582900"/>
          </a:xfrm>
        </p:grpSpPr>
        <p:sp>
          <p:nvSpPr>
            <p:cNvPr id="83" name="Google Shape;83;p2"/>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5" name="Google Shape;85;p2"/>
          <p:cNvSpPr txBox="1"/>
          <p:nvPr>
            <p:ph type="title"/>
          </p:nvPr>
        </p:nvSpPr>
        <p:spPr>
          <a:xfrm>
            <a:off x="92824" y="138125"/>
            <a:ext cx="9051175"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US" sz="2400">
                <a:solidFill>
                  <a:schemeClr val="lt1"/>
                </a:solidFill>
                <a:latin typeface="Public Sans"/>
                <a:ea typeface="Public Sans"/>
                <a:cs typeface="Public Sans"/>
                <a:sym typeface="Public Sans"/>
              </a:rPr>
              <a:t>Understanding Space Weather</a:t>
            </a:r>
            <a:endParaRPr b="1" sz="2400">
              <a:solidFill>
                <a:schemeClr val="lt1"/>
              </a:solidFill>
              <a:latin typeface="Helvetica Neue"/>
              <a:ea typeface="Helvetica Neue"/>
              <a:cs typeface="Helvetica Neue"/>
              <a:sym typeface="Helvetica Neue"/>
            </a:endParaRPr>
          </a:p>
        </p:txBody>
      </p:sp>
      <p:sp>
        <p:nvSpPr>
          <p:cNvPr id="86" name="Google Shape;86;p2"/>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2"/>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2"/>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3" name="Google Shape;93;p2"/>
          <p:cNvGrpSpPr/>
          <p:nvPr/>
        </p:nvGrpSpPr>
        <p:grpSpPr>
          <a:xfrm>
            <a:off x="0" y="4695025"/>
            <a:ext cx="5902800" cy="283500"/>
            <a:chOff x="0" y="4548925"/>
            <a:chExt cx="5902800" cy="283500"/>
          </a:xfrm>
        </p:grpSpPr>
        <p:sp>
          <p:nvSpPr>
            <p:cNvPr id="94" name="Google Shape;94;p2"/>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2"/>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6" name="Google Shape;96;p2"/>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97" name="Google Shape;97;p2"/>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ph idx="1" type="body"/>
          </p:nvPr>
        </p:nvSpPr>
        <p:spPr>
          <a:xfrm>
            <a:off x="305850" y="938837"/>
            <a:ext cx="8239800" cy="34344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SzPts val="1800"/>
              <a:buNone/>
            </a:pPr>
            <a:r>
              <a:rPr lang="en-US" sz="2200">
                <a:solidFill>
                  <a:schemeClr val="dk1"/>
                </a:solidFill>
                <a:latin typeface="Calibri"/>
                <a:ea typeface="Calibri"/>
                <a:cs typeface="Calibri"/>
                <a:sym typeface="Calibri"/>
              </a:rPr>
              <a:t>Developed by NASA HEAT in 2022</a:t>
            </a:r>
            <a:endParaRPr>
              <a:solidFill>
                <a:schemeClr val="dk1"/>
              </a:solidFill>
            </a:endParaRPr>
          </a:p>
          <a:p>
            <a:pPr indent="0" lvl="0" marL="0" marR="0" rtl="0" algn="l">
              <a:lnSpc>
                <a:spcPct val="115000"/>
              </a:lnSpc>
              <a:spcBef>
                <a:spcPts val="0"/>
              </a:spcBef>
              <a:spcAft>
                <a:spcPts val="0"/>
              </a:spcAft>
              <a:buSzPts val="1800"/>
              <a:buNone/>
            </a:pPr>
            <a:r>
              <a:rPr lang="en-US" sz="2200" u="sng">
                <a:solidFill>
                  <a:schemeClr val="accent5"/>
                </a:solidFill>
                <a:latin typeface="Calibri"/>
                <a:ea typeface="Calibri"/>
                <a:cs typeface="Calibri"/>
                <a:sym typeface="Calibri"/>
                <a:hlinkClick r:id="rId3">
                  <a:extLst>
                    <a:ext uri="{A12FA001-AC4F-418D-AE19-62706E023703}">
                      <ahyp:hlinkClr val="tx"/>
                    </a:ext>
                  </a:extLst>
                </a:hlinkClick>
              </a:rPr>
              <a:t>https://science.nasa.gov/learn/heat/big-ideas/</a:t>
            </a:r>
            <a:r>
              <a:rPr lang="en-US" sz="2200">
                <a:solidFill>
                  <a:schemeClr val="accent5"/>
                </a:solidFill>
                <a:latin typeface="Calibri"/>
                <a:ea typeface="Calibri"/>
                <a:cs typeface="Calibri"/>
                <a:sym typeface="Calibri"/>
              </a:rPr>
              <a:t> </a:t>
            </a:r>
            <a:endParaRPr>
              <a:solidFill>
                <a:schemeClr val="accent5"/>
              </a:solidFill>
            </a:endParaRPr>
          </a:p>
          <a:p>
            <a:pPr indent="0" lvl="0" marL="0" marR="0" rtl="0" algn="l">
              <a:lnSpc>
                <a:spcPct val="115000"/>
              </a:lnSpc>
              <a:spcBef>
                <a:spcPts val="0"/>
              </a:spcBef>
              <a:spcAft>
                <a:spcPts val="0"/>
              </a:spcAft>
              <a:buSzPts val="1800"/>
              <a:buNone/>
            </a:pPr>
            <a:r>
              <a:t/>
            </a:r>
            <a:endParaRPr sz="2200">
              <a:solidFill>
                <a:schemeClr val="dk1"/>
              </a:solidFill>
              <a:latin typeface="Calibri"/>
              <a:ea typeface="Calibri"/>
              <a:cs typeface="Calibri"/>
              <a:sym typeface="Calibri"/>
            </a:endParaRPr>
          </a:p>
          <a:p>
            <a:pPr indent="0" lvl="0" marL="0" marR="0" rtl="0" algn="l">
              <a:lnSpc>
                <a:spcPct val="115000"/>
              </a:lnSpc>
              <a:spcBef>
                <a:spcPts val="0"/>
              </a:spcBef>
              <a:spcAft>
                <a:spcPts val="0"/>
              </a:spcAft>
              <a:buSzPts val="1800"/>
              <a:buNone/>
            </a:pPr>
            <a:r>
              <a:rPr lang="en-US" sz="2200">
                <a:solidFill>
                  <a:schemeClr val="dk1"/>
                </a:solidFill>
                <a:latin typeface="Calibri"/>
                <a:ea typeface="Calibri"/>
                <a:cs typeface="Calibri"/>
                <a:sym typeface="Calibri"/>
              </a:rPr>
              <a:t>Structured around NASA’s </a:t>
            </a:r>
            <a:r>
              <a:rPr b="1" lang="en-US" sz="2200">
                <a:solidFill>
                  <a:schemeClr val="dk1"/>
                </a:solidFill>
                <a:latin typeface="Calibri"/>
                <a:ea typeface="Calibri"/>
                <a:cs typeface="Calibri"/>
                <a:sym typeface="Calibri"/>
              </a:rPr>
              <a:t>Big Heliophysics Questions</a:t>
            </a:r>
            <a:r>
              <a:rPr lang="en-US" sz="2200">
                <a:solidFill>
                  <a:schemeClr val="dk1"/>
                </a:solidFill>
                <a:latin typeface="Calibri"/>
                <a:ea typeface="Calibri"/>
                <a:cs typeface="Calibri"/>
                <a:sym typeface="Calibri"/>
              </a:rPr>
              <a:t>:</a:t>
            </a:r>
            <a:endParaRPr>
              <a:solidFill>
                <a:schemeClr val="dk1"/>
              </a:solidFill>
            </a:endParaRPr>
          </a:p>
          <a:p>
            <a:pPr indent="-368300" lvl="0" marL="457200" marR="0" rtl="0" algn="l">
              <a:lnSpc>
                <a:spcPct val="115000"/>
              </a:lnSpc>
              <a:spcBef>
                <a:spcPts val="1000"/>
              </a:spcBef>
              <a:spcAft>
                <a:spcPts val="0"/>
              </a:spcAft>
              <a:buClr>
                <a:schemeClr val="dk1"/>
              </a:buClr>
              <a:buSzPts val="2200"/>
              <a:buFont typeface="Calibri"/>
              <a:buAutoNum type="arabicPeriod"/>
            </a:pPr>
            <a:r>
              <a:rPr lang="en-US" sz="2200">
                <a:solidFill>
                  <a:schemeClr val="dk1"/>
                </a:solidFill>
                <a:latin typeface="Calibri"/>
                <a:ea typeface="Calibri"/>
                <a:cs typeface="Calibri"/>
                <a:sym typeface="Calibri"/>
              </a:rPr>
              <a:t>What are the impacts of the Sun on humanity?</a:t>
            </a:r>
            <a:endParaRPr>
              <a:solidFill>
                <a:schemeClr val="dk1"/>
              </a:solidFill>
            </a:endParaRPr>
          </a:p>
          <a:p>
            <a:pPr indent="-368300" lvl="0" marL="457200" marR="0" rtl="0" algn="l">
              <a:lnSpc>
                <a:spcPct val="115000"/>
              </a:lnSpc>
              <a:spcBef>
                <a:spcPts val="0"/>
              </a:spcBef>
              <a:spcAft>
                <a:spcPts val="0"/>
              </a:spcAft>
              <a:buClr>
                <a:schemeClr val="dk1"/>
              </a:buClr>
              <a:buSzPts val="2200"/>
              <a:buFont typeface="Calibri"/>
              <a:buAutoNum type="arabicPeriod"/>
            </a:pPr>
            <a:r>
              <a:rPr i="0" lang="en-US" sz="2200" u="none" strike="noStrike">
                <a:solidFill>
                  <a:schemeClr val="dk1"/>
                </a:solidFill>
                <a:latin typeface="Calibri"/>
                <a:ea typeface="Calibri"/>
                <a:cs typeface="Calibri"/>
                <a:sym typeface="Calibri"/>
              </a:rPr>
              <a:t>How do the Earth, the solar system, and heliosphere respond to changes on the Sun?</a:t>
            </a:r>
            <a:endParaRPr sz="2200">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chemeClr val="dk1"/>
              </a:buClr>
              <a:buSzPts val="2200"/>
              <a:buFont typeface="Calibri"/>
              <a:buAutoNum type="arabicPeriod"/>
            </a:pPr>
            <a:r>
              <a:rPr lang="en-US" sz="2200">
                <a:solidFill>
                  <a:schemeClr val="dk1"/>
                </a:solidFill>
                <a:latin typeface="Calibri"/>
                <a:ea typeface="Calibri"/>
                <a:cs typeface="Calibri"/>
                <a:sym typeface="Calibri"/>
              </a:rPr>
              <a:t>What causes the Sun to vary?</a:t>
            </a:r>
            <a:endParaRPr sz="2200">
              <a:solidFill>
                <a:schemeClr val="dk1"/>
              </a:solidFill>
              <a:latin typeface="Calibri"/>
              <a:ea typeface="Calibri"/>
              <a:cs typeface="Calibri"/>
              <a:sym typeface="Calibri"/>
            </a:endParaRPr>
          </a:p>
        </p:txBody>
      </p:sp>
      <p:grpSp>
        <p:nvGrpSpPr>
          <p:cNvPr id="103" name="Google Shape;103;p3"/>
          <p:cNvGrpSpPr/>
          <p:nvPr/>
        </p:nvGrpSpPr>
        <p:grpSpPr>
          <a:xfrm flipH="1">
            <a:off x="0" y="138125"/>
            <a:ext cx="8151019" cy="582900"/>
            <a:chOff x="3383700" y="220025"/>
            <a:chExt cx="5760575" cy="582900"/>
          </a:xfrm>
        </p:grpSpPr>
        <p:sp>
          <p:nvSpPr>
            <p:cNvPr id="104" name="Google Shape;104;p3"/>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 name="Google Shape;106;p3"/>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Framework for Heliophysics Education (FHE)</a:t>
            </a:r>
            <a:endParaRPr b="1" sz="2420">
              <a:solidFill>
                <a:schemeClr val="lt1"/>
              </a:solidFill>
              <a:latin typeface="Helvetica Neue"/>
              <a:ea typeface="Helvetica Neue"/>
              <a:cs typeface="Helvetica Neue"/>
              <a:sym typeface="Helvetica Neue"/>
            </a:endParaRPr>
          </a:p>
        </p:txBody>
      </p:sp>
      <p:sp>
        <p:nvSpPr>
          <p:cNvPr id="107" name="Google Shape;107;p3"/>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3"/>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3"/>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3"/>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3"/>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4" name="Google Shape;114;p3"/>
          <p:cNvGrpSpPr/>
          <p:nvPr/>
        </p:nvGrpSpPr>
        <p:grpSpPr>
          <a:xfrm>
            <a:off x="0" y="4695025"/>
            <a:ext cx="5902800" cy="283500"/>
            <a:chOff x="0" y="4548925"/>
            <a:chExt cx="5902800" cy="283500"/>
          </a:xfrm>
        </p:grpSpPr>
        <p:sp>
          <p:nvSpPr>
            <p:cNvPr id="115" name="Google Shape;115;p3"/>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3"/>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7" name="Google Shape;117;p3"/>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118" name="Google Shape;118;p3"/>
          <p:cNvPicPr preferRelativeResize="0"/>
          <p:nvPr/>
        </p:nvPicPr>
        <p:blipFill rotWithShape="1">
          <a:blip r:embed="rId4">
            <a:alphaModFix/>
          </a:blip>
          <a:srcRect b="0" l="0" r="0" t="0"/>
          <a:stretch/>
        </p:blipFill>
        <p:spPr>
          <a:xfrm>
            <a:off x="8264175" y="4601225"/>
            <a:ext cx="685800" cy="4710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
          <p:cNvSpPr txBox="1"/>
          <p:nvPr>
            <p:ph idx="1" type="body"/>
          </p:nvPr>
        </p:nvSpPr>
        <p:spPr>
          <a:xfrm>
            <a:off x="0" y="710825"/>
            <a:ext cx="8949900" cy="4267800"/>
          </a:xfrm>
          <a:prstGeom prst="rect">
            <a:avLst/>
          </a:prstGeom>
          <a:noFill/>
          <a:ln>
            <a:noFill/>
          </a:ln>
        </p:spPr>
        <p:txBody>
          <a:bodyPr anchorCtr="0" anchor="t" bIns="91425" lIns="91425" spcFirstLastPara="1" rIns="91425" wrap="square" tIns="91425">
            <a:normAutofit fontScale="25000" lnSpcReduction="20000"/>
          </a:bodyPr>
          <a:lstStyle/>
          <a:p>
            <a:pPr indent="0" lvl="0" marL="114300" rtl="0" algn="l">
              <a:lnSpc>
                <a:spcPct val="115000"/>
              </a:lnSpc>
              <a:spcBef>
                <a:spcPts val="0"/>
              </a:spcBef>
              <a:spcAft>
                <a:spcPts val="0"/>
              </a:spcAft>
              <a:buSzPct val="112500"/>
              <a:buNone/>
            </a:pPr>
            <a:r>
              <a:rPr b="1" i="0" lang="en-US" sz="6400" u="none" strike="noStrike">
                <a:solidFill>
                  <a:srgbClr val="1B1B1B"/>
                </a:solidFill>
                <a:latin typeface="Inter"/>
                <a:ea typeface="Inter"/>
                <a:cs typeface="Inter"/>
                <a:sym typeface="Inter"/>
              </a:rPr>
              <a:t>1. What are the impacts of the Sun on humanity?</a:t>
            </a:r>
            <a:endParaRPr/>
          </a:p>
          <a:p>
            <a:pPr indent="0" lvl="0" marL="114300" rtl="0" algn="l">
              <a:lnSpc>
                <a:spcPct val="115000"/>
              </a:lnSpc>
              <a:spcBef>
                <a:spcPts val="0"/>
              </a:spcBef>
              <a:spcAft>
                <a:spcPts val="0"/>
              </a:spcAft>
              <a:buSzPct val="128571"/>
              <a:buNone/>
            </a:pPr>
            <a:r>
              <a:rPr b="0" i="0" lang="en-US" sz="5600" u="none" strike="noStrike">
                <a:solidFill>
                  <a:srgbClr val="2E2E32"/>
                </a:solidFill>
                <a:latin typeface="Public Sans"/>
                <a:ea typeface="Public Sans"/>
                <a:cs typeface="Public Sans"/>
                <a:sym typeface="Public Sans"/>
              </a:rPr>
              <a:t>1.1 </a:t>
            </a:r>
            <a:r>
              <a:rPr b="0" i="0" lang="en-US" sz="5600" u="sng" strike="noStrike">
                <a:solidFill>
                  <a:srgbClr val="17171B"/>
                </a:solidFill>
                <a:latin typeface="Inter"/>
                <a:ea typeface="Inter"/>
                <a:cs typeface="Inter"/>
                <a:sym typeface="Inter"/>
                <a:hlinkClick r:id="rId3">
                  <a:extLst>
                    <a:ext uri="{A12FA001-AC4F-418D-AE19-62706E023703}">
                      <ahyp:hlinkClr val="tx"/>
                    </a:ext>
                  </a:extLst>
                </a:hlinkClick>
              </a:rPr>
              <a:t>The Sun is really big and its gravity influences all objects in the solar system.</a:t>
            </a:r>
            <a:r>
              <a:rPr b="0" i="0" lang="en-US" sz="5600" u="none" strike="noStrike">
                <a:solidFill>
                  <a:srgbClr val="2E2E32"/>
                </a:solidFill>
                <a:latin typeface="Public Sans"/>
                <a:ea typeface="Public Sans"/>
                <a:cs typeface="Public Sans"/>
                <a:sym typeface="Public Sans"/>
              </a:rPr>
              <a:t> (PS2, ESS1)</a:t>
            </a:r>
            <a:endParaRPr/>
          </a:p>
          <a:p>
            <a:pPr indent="0" lvl="0" marL="114300" rtl="0" algn="l">
              <a:lnSpc>
                <a:spcPct val="115000"/>
              </a:lnSpc>
              <a:spcBef>
                <a:spcPts val="0"/>
              </a:spcBef>
              <a:spcAft>
                <a:spcPts val="0"/>
              </a:spcAft>
              <a:buSzPct val="128571"/>
              <a:buNone/>
            </a:pPr>
            <a:r>
              <a:rPr b="0" i="0" lang="en-US" sz="5600" u="none" strike="noStrike">
                <a:solidFill>
                  <a:srgbClr val="2E2E32"/>
                </a:solidFill>
                <a:latin typeface="Public Sans"/>
                <a:ea typeface="Public Sans"/>
                <a:cs typeface="Public Sans"/>
                <a:sym typeface="Public Sans"/>
              </a:rPr>
              <a:t>1.2 </a:t>
            </a:r>
            <a:r>
              <a:rPr b="0" i="0" lang="en-US" sz="5600" u="sng" strike="noStrike">
                <a:solidFill>
                  <a:srgbClr val="17171B"/>
                </a:solidFill>
                <a:latin typeface="Inter"/>
                <a:ea typeface="Inter"/>
                <a:cs typeface="Inter"/>
                <a:sym typeface="Inter"/>
                <a:hlinkClick r:id="rId4">
                  <a:extLst>
                    <a:ext uri="{A12FA001-AC4F-418D-AE19-62706E023703}">
                      <ahyp:hlinkClr val="tx"/>
                    </a:ext>
                  </a:extLst>
                </a:hlinkClick>
              </a:rPr>
              <a:t>The Sun is active and can impact technology on Earth via space weather.</a:t>
            </a:r>
            <a:r>
              <a:rPr b="0" i="0" lang="en-US" sz="5600" u="none" strike="noStrike">
                <a:solidFill>
                  <a:srgbClr val="2E2E32"/>
                </a:solidFill>
                <a:latin typeface="Public Sans"/>
                <a:ea typeface="Public Sans"/>
                <a:cs typeface="Public Sans"/>
                <a:sym typeface="Public Sans"/>
              </a:rPr>
              <a:t> (PS1, PS2, PS4, ESS2, ESS3)</a:t>
            </a:r>
            <a:endParaRPr/>
          </a:p>
          <a:p>
            <a:pPr indent="0" lvl="0" marL="114300" rtl="0" algn="l">
              <a:lnSpc>
                <a:spcPct val="115000"/>
              </a:lnSpc>
              <a:spcBef>
                <a:spcPts val="0"/>
              </a:spcBef>
              <a:spcAft>
                <a:spcPts val="0"/>
              </a:spcAft>
              <a:buSzPct val="128571"/>
              <a:buNone/>
            </a:pPr>
            <a:r>
              <a:rPr b="0" i="0" lang="en-US" sz="5600" u="none" strike="noStrike">
                <a:solidFill>
                  <a:srgbClr val="2E2E32"/>
                </a:solidFill>
                <a:latin typeface="Public Sans"/>
                <a:ea typeface="Public Sans"/>
                <a:cs typeface="Public Sans"/>
                <a:sym typeface="Public Sans"/>
              </a:rPr>
              <a:t>1.3 </a:t>
            </a:r>
            <a:r>
              <a:rPr b="0" i="0" lang="en-US" sz="5600" u="sng" strike="noStrike">
                <a:solidFill>
                  <a:srgbClr val="17171B"/>
                </a:solidFill>
                <a:latin typeface="Inter"/>
                <a:ea typeface="Inter"/>
                <a:cs typeface="Inter"/>
                <a:sym typeface="Inter"/>
                <a:hlinkClick r:id="rId5">
                  <a:extLst>
                    <a:ext uri="{A12FA001-AC4F-418D-AE19-62706E023703}">
                      <ahyp:hlinkClr val="tx"/>
                    </a:ext>
                  </a:extLst>
                </a:hlinkClick>
              </a:rPr>
              <a:t>The Sun’s energy drives Earth’s climate, but the climate is in a delicate balance and is changing due to human activity.</a:t>
            </a:r>
            <a:r>
              <a:rPr b="0" i="0" lang="en-US" sz="5600" u="none" strike="noStrike">
                <a:solidFill>
                  <a:srgbClr val="2E2E32"/>
                </a:solidFill>
                <a:latin typeface="Public Sans"/>
                <a:ea typeface="Public Sans"/>
                <a:cs typeface="Public Sans"/>
                <a:sym typeface="Public Sans"/>
              </a:rPr>
              <a:t> (PS1, PS2, PS3, LS4, ESS2, ESS3)</a:t>
            </a:r>
            <a:endParaRPr/>
          </a:p>
          <a:p>
            <a:pPr indent="0" lvl="0" marL="114300" rtl="0" algn="l">
              <a:lnSpc>
                <a:spcPct val="115000"/>
              </a:lnSpc>
              <a:spcBef>
                <a:spcPts val="1000"/>
              </a:spcBef>
              <a:spcAft>
                <a:spcPts val="0"/>
              </a:spcAft>
              <a:buSzPct val="112500"/>
              <a:buNone/>
            </a:pPr>
            <a:r>
              <a:rPr b="1" i="0" lang="en-US" sz="6400" u="none" strike="noStrike">
                <a:solidFill>
                  <a:srgbClr val="1B1B1B"/>
                </a:solidFill>
                <a:latin typeface="Inter"/>
                <a:ea typeface="Inter"/>
                <a:cs typeface="Inter"/>
                <a:sym typeface="Inter"/>
              </a:rPr>
              <a:t>2. How do the Earth, the solar system, and heliosphere respond to changes on the Sun?</a:t>
            </a:r>
            <a:endParaRPr/>
          </a:p>
          <a:p>
            <a:pPr indent="0" lvl="0" marL="114300" rtl="0" algn="l">
              <a:lnSpc>
                <a:spcPct val="115000"/>
              </a:lnSpc>
              <a:spcBef>
                <a:spcPts val="0"/>
              </a:spcBef>
              <a:spcAft>
                <a:spcPts val="0"/>
              </a:spcAft>
              <a:buSzPct val="128571"/>
              <a:buNone/>
            </a:pPr>
            <a:r>
              <a:rPr b="0" i="0" lang="en-US" sz="5600" u="none" strike="noStrike">
                <a:solidFill>
                  <a:srgbClr val="2E2E32"/>
                </a:solidFill>
                <a:latin typeface="Public Sans"/>
                <a:ea typeface="Public Sans"/>
                <a:cs typeface="Public Sans"/>
                <a:sym typeface="Public Sans"/>
              </a:rPr>
              <a:t>2.1 </a:t>
            </a:r>
            <a:r>
              <a:rPr b="0" i="0" lang="en-US" sz="5600" u="sng" strike="noStrike">
                <a:solidFill>
                  <a:srgbClr val="17171B"/>
                </a:solidFill>
                <a:latin typeface="Inter"/>
                <a:ea typeface="Inter"/>
                <a:cs typeface="Inter"/>
                <a:sym typeface="Inter"/>
                <a:hlinkClick r:id="rId6">
                  <a:extLst>
                    <a:ext uri="{A12FA001-AC4F-418D-AE19-62706E023703}">
                      <ahyp:hlinkClr val="tx"/>
                    </a:ext>
                  </a:extLst>
                </a:hlinkClick>
              </a:rPr>
              <a:t>Life on Earth has evolved with complex diversity because of our location near the Sun. It is just right!</a:t>
            </a:r>
            <a:r>
              <a:rPr b="0" i="0" lang="en-US" sz="5600" u="none" strike="noStrike">
                <a:solidFill>
                  <a:srgbClr val="2E2E32"/>
                </a:solidFill>
                <a:latin typeface="Public Sans"/>
                <a:ea typeface="Public Sans"/>
                <a:cs typeface="Public Sans"/>
                <a:sym typeface="Public Sans"/>
              </a:rPr>
              <a:t> (PS3, PS4, LS1, LS2, ESS2)</a:t>
            </a:r>
            <a:endParaRPr/>
          </a:p>
          <a:p>
            <a:pPr indent="0" lvl="0" marL="114300" rtl="0" algn="l">
              <a:lnSpc>
                <a:spcPct val="115000"/>
              </a:lnSpc>
              <a:spcBef>
                <a:spcPts val="0"/>
              </a:spcBef>
              <a:spcAft>
                <a:spcPts val="0"/>
              </a:spcAft>
              <a:buSzPct val="128571"/>
              <a:buNone/>
            </a:pPr>
            <a:r>
              <a:rPr b="0" i="0" lang="en-US" sz="5600" u="none" strike="noStrike">
                <a:solidFill>
                  <a:srgbClr val="2E2E32"/>
                </a:solidFill>
                <a:latin typeface="Public Sans"/>
                <a:ea typeface="Public Sans"/>
                <a:cs typeface="Public Sans"/>
                <a:sym typeface="Public Sans"/>
              </a:rPr>
              <a:t>2.2 </a:t>
            </a:r>
            <a:r>
              <a:rPr b="0" i="0" lang="en-US" sz="5600" u="sng" strike="noStrike">
                <a:solidFill>
                  <a:srgbClr val="17171B"/>
                </a:solidFill>
                <a:latin typeface="Inter"/>
                <a:ea typeface="Inter"/>
                <a:cs typeface="Inter"/>
                <a:sym typeface="Inter"/>
                <a:hlinkClick r:id="rId7">
                  <a:extLst>
                    <a:ext uri="{A12FA001-AC4F-418D-AE19-62706E023703}">
                      <ahyp:hlinkClr val="tx"/>
                    </a:ext>
                  </a:extLst>
                </a:hlinkClick>
              </a:rPr>
              <a:t>The Sun defines the space around it, which is different from interstellar space.</a:t>
            </a:r>
            <a:r>
              <a:rPr b="0" i="0" lang="en-US" sz="5600" u="none" strike="noStrike">
                <a:solidFill>
                  <a:srgbClr val="2E2E32"/>
                </a:solidFill>
                <a:latin typeface="Public Sans"/>
                <a:ea typeface="Public Sans"/>
                <a:cs typeface="Public Sans"/>
                <a:sym typeface="Public Sans"/>
              </a:rPr>
              <a:t> (PS2, ESS1, ESS2)</a:t>
            </a:r>
            <a:endParaRPr/>
          </a:p>
          <a:p>
            <a:pPr indent="0" lvl="0" marL="114300" rtl="0" algn="l">
              <a:lnSpc>
                <a:spcPct val="115000"/>
              </a:lnSpc>
              <a:spcBef>
                <a:spcPts val="0"/>
              </a:spcBef>
              <a:spcAft>
                <a:spcPts val="0"/>
              </a:spcAft>
              <a:buSzPct val="128571"/>
              <a:buNone/>
            </a:pPr>
            <a:r>
              <a:rPr b="0" i="0" lang="en-US" sz="5600" u="none" strike="noStrike">
                <a:solidFill>
                  <a:srgbClr val="2E2E32"/>
                </a:solidFill>
                <a:latin typeface="Public Sans"/>
                <a:ea typeface="Public Sans"/>
                <a:cs typeface="Public Sans"/>
                <a:sym typeface="Public Sans"/>
              </a:rPr>
              <a:t>2.3 </a:t>
            </a:r>
            <a:r>
              <a:rPr b="0" i="0" lang="en-US" sz="5600" u="sng" strike="noStrike">
                <a:solidFill>
                  <a:srgbClr val="17171B"/>
                </a:solidFill>
                <a:latin typeface="Inter"/>
                <a:ea typeface="Inter"/>
                <a:cs typeface="Inter"/>
                <a:sym typeface="Inter"/>
                <a:hlinkClick r:id="rId8">
                  <a:extLst>
                    <a:ext uri="{A12FA001-AC4F-418D-AE19-62706E023703}">
                      <ahyp:hlinkClr val="tx"/>
                    </a:ext>
                  </a:extLst>
                </a:hlinkClick>
              </a:rPr>
              <a:t>The Sun is the primary source of light in our solar system. </a:t>
            </a:r>
            <a:r>
              <a:rPr b="0" i="0" lang="en-US" sz="5600" u="none" strike="noStrike">
                <a:solidFill>
                  <a:srgbClr val="2E2E32"/>
                </a:solidFill>
                <a:latin typeface="Public Sans"/>
                <a:ea typeface="Public Sans"/>
                <a:cs typeface="Public Sans"/>
                <a:sym typeface="Public Sans"/>
              </a:rPr>
              <a:t>(PS1, PS2, PS3,PS4, ESS1)</a:t>
            </a:r>
            <a:endParaRPr/>
          </a:p>
          <a:p>
            <a:pPr indent="0" lvl="0" marL="0" rtl="0" algn="l">
              <a:lnSpc>
                <a:spcPct val="115000"/>
              </a:lnSpc>
              <a:spcBef>
                <a:spcPts val="1000"/>
              </a:spcBef>
              <a:spcAft>
                <a:spcPts val="0"/>
              </a:spcAft>
              <a:buSzPct val="112500"/>
              <a:buNone/>
            </a:pPr>
            <a:r>
              <a:rPr b="1" lang="en-US" sz="6400">
                <a:solidFill>
                  <a:srgbClr val="1B1B1B"/>
                </a:solidFill>
                <a:latin typeface="Inter"/>
                <a:ea typeface="Inter"/>
                <a:cs typeface="Inter"/>
                <a:sym typeface="Inter"/>
              </a:rPr>
              <a:t>  </a:t>
            </a:r>
            <a:r>
              <a:rPr b="1" i="0" lang="en-US" sz="6400" u="none" strike="noStrike">
                <a:solidFill>
                  <a:srgbClr val="1B1B1B"/>
                </a:solidFill>
                <a:latin typeface="Inter"/>
                <a:ea typeface="Inter"/>
                <a:cs typeface="Inter"/>
                <a:sym typeface="Inter"/>
              </a:rPr>
              <a:t>3. What causes the Sun to vary?</a:t>
            </a:r>
            <a:endParaRPr/>
          </a:p>
          <a:p>
            <a:pPr indent="0" lvl="0" marL="114300" rtl="0" algn="l">
              <a:lnSpc>
                <a:spcPct val="115000"/>
              </a:lnSpc>
              <a:spcBef>
                <a:spcPts val="0"/>
              </a:spcBef>
              <a:spcAft>
                <a:spcPts val="0"/>
              </a:spcAft>
              <a:buSzPct val="128571"/>
              <a:buNone/>
            </a:pPr>
            <a:r>
              <a:rPr b="0" i="0" lang="en-US" sz="5600" u="none" strike="noStrike">
                <a:solidFill>
                  <a:srgbClr val="2E2E32"/>
                </a:solidFill>
                <a:latin typeface="Public Sans"/>
                <a:ea typeface="Public Sans"/>
                <a:cs typeface="Public Sans"/>
                <a:sym typeface="Public Sans"/>
              </a:rPr>
              <a:t>3.1 </a:t>
            </a:r>
            <a:r>
              <a:rPr b="0" i="0" lang="en-US" sz="5600" u="sng" strike="noStrike">
                <a:solidFill>
                  <a:srgbClr val="17171B"/>
                </a:solidFill>
                <a:latin typeface="Inter"/>
                <a:ea typeface="Inter"/>
                <a:cs typeface="Inter"/>
                <a:sym typeface="Inter"/>
                <a:hlinkClick r:id="rId9">
                  <a:extLst>
                    <a:ext uri="{A12FA001-AC4F-418D-AE19-62706E023703}">
                      <ahyp:hlinkClr val="tx"/>
                    </a:ext>
                  </a:extLst>
                </a:hlinkClick>
              </a:rPr>
              <a:t>The Sun is made of churning plasma, causing the surface to be made of complex, tangled magnetic fields.</a:t>
            </a:r>
            <a:r>
              <a:rPr b="0" i="0" lang="en-US" sz="5600" u="none" strike="noStrike">
                <a:solidFill>
                  <a:srgbClr val="2E2E32"/>
                </a:solidFill>
                <a:latin typeface="Public Sans"/>
                <a:ea typeface="Public Sans"/>
                <a:cs typeface="Public Sans"/>
                <a:sym typeface="Public Sans"/>
              </a:rPr>
              <a:t> (PS1, PS2, ESS1, ESS2)</a:t>
            </a:r>
            <a:endParaRPr/>
          </a:p>
          <a:p>
            <a:pPr indent="0" lvl="0" marL="114300" rtl="0" algn="l">
              <a:lnSpc>
                <a:spcPct val="115000"/>
              </a:lnSpc>
              <a:spcBef>
                <a:spcPts val="0"/>
              </a:spcBef>
              <a:spcAft>
                <a:spcPts val="0"/>
              </a:spcAft>
              <a:buSzPct val="128571"/>
              <a:buNone/>
            </a:pPr>
            <a:r>
              <a:rPr b="0" i="0" lang="en-US" sz="5600" u="none" strike="noStrike">
                <a:solidFill>
                  <a:srgbClr val="2E2E32"/>
                </a:solidFill>
                <a:latin typeface="Public Sans"/>
                <a:ea typeface="Public Sans"/>
                <a:cs typeface="Public Sans"/>
                <a:sym typeface="Public Sans"/>
              </a:rPr>
              <a:t>3.2 </a:t>
            </a:r>
            <a:r>
              <a:rPr b="0" i="0" lang="en-US" sz="5600" u="sng" strike="noStrike">
                <a:solidFill>
                  <a:srgbClr val="17171B"/>
                </a:solidFill>
                <a:latin typeface="Inter"/>
                <a:ea typeface="Inter"/>
                <a:cs typeface="Inter"/>
                <a:sym typeface="Inter"/>
                <a:hlinkClick r:id="rId10">
                  <a:extLst>
                    <a:ext uri="{A12FA001-AC4F-418D-AE19-62706E023703}">
                      <ahyp:hlinkClr val="tx"/>
                    </a:ext>
                  </a:extLst>
                </a:hlinkClick>
              </a:rPr>
              <a:t>Energy from the Sun is created in the core and travels outward through the Sun and into the heliosphere.</a:t>
            </a:r>
            <a:r>
              <a:rPr b="0" i="0" lang="en-US" sz="5600" u="none" strike="noStrike">
                <a:solidFill>
                  <a:srgbClr val="2E2E32"/>
                </a:solidFill>
                <a:latin typeface="Public Sans"/>
                <a:ea typeface="Public Sans"/>
                <a:cs typeface="Public Sans"/>
                <a:sym typeface="Public Sans"/>
              </a:rPr>
              <a:t> (PS1, PS3, PS4, ESS1, ESS2, ESS3)</a:t>
            </a:r>
            <a:endParaRPr/>
          </a:p>
          <a:p>
            <a:pPr indent="0" lvl="0" marL="114300" rtl="0" algn="l">
              <a:lnSpc>
                <a:spcPct val="115000"/>
              </a:lnSpc>
              <a:spcBef>
                <a:spcPts val="0"/>
              </a:spcBef>
              <a:spcAft>
                <a:spcPts val="0"/>
              </a:spcAft>
              <a:buSzPct val="128571"/>
              <a:buNone/>
            </a:pPr>
            <a:r>
              <a:rPr b="0" i="0" lang="en-US" sz="5600" u="none" strike="noStrike">
                <a:solidFill>
                  <a:srgbClr val="2E2E32"/>
                </a:solidFill>
                <a:latin typeface="Public Sans"/>
                <a:ea typeface="Public Sans"/>
                <a:cs typeface="Public Sans"/>
                <a:sym typeface="Public Sans"/>
              </a:rPr>
              <a:t>3.3 </a:t>
            </a:r>
            <a:r>
              <a:rPr b="0" i="0" lang="en-US" sz="5600" u="sng" strike="noStrike">
                <a:solidFill>
                  <a:srgbClr val="17171B"/>
                </a:solidFill>
                <a:latin typeface="Inter"/>
                <a:ea typeface="Inter"/>
                <a:cs typeface="Inter"/>
                <a:sym typeface="Inter"/>
                <a:hlinkClick r:id="rId11">
                  <a:extLst>
                    <a:ext uri="{A12FA001-AC4F-418D-AE19-62706E023703}">
                      <ahyp:hlinkClr val="tx"/>
                    </a:ext>
                  </a:extLst>
                </a:hlinkClick>
              </a:rPr>
              <a:t>Our Sun, like all stars, has a life cycle.</a:t>
            </a:r>
            <a:r>
              <a:rPr b="0" i="0" lang="en-US" sz="5600" u="none" strike="noStrike">
                <a:solidFill>
                  <a:srgbClr val="2E2E32"/>
                </a:solidFill>
                <a:latin typeface="Public Sans"/>
                <a:ea typeface="Public Sans"/>
                <a:cs typeface="Public Sans"/>
                <a:sym typeface="Public Sans"/>
              </a:rPr>
              <a:t> (PS1, LS1, ESS1)</a:t>
            </a:r>
            <a:endParaRPr/>
          </a:p>
          <a:p>
            <a:pPr indent="-342900" lvl="0" marL="457200" marR="0" rtl="0" algn="l">
              <a:lnSpc>
                <a:spcPct val="115000"/>
              </a:lnSpc>
              <a:spcBef>
                <a:spcPts val="0"/>
              </a:spcBef>
              <a:spcAft>
                <a:spcPts val="0"/>
              </a:spcAft>
              <a:buSzPct val="327272"/>
              <a:buFont typeface="Arial"/>
              <a:buNone/>
            </a:pPr>
            <a:r>
              <a:t/>
            </a:r>
            <a:endParaRPr sz="2200">
              <a:solidFill>
                <a:schemeClr val="dk1"/>
              </a:solidFill>
              <a:latin typeface="Calibri"/>
              <a:ea typeface="Calibri"/>
              <a:cs typeface="Calibri"/>
              <a:sym typeface="Calibri"/>
            </a:endParaRPr>
          </a:p>
        </p:txBody>
      </p:sp>
      <p:grpSp>
        <p:nvGrpSpPr>
          <p:cNvPr id="124" name="Google Shape;124;p4"/>
          <p:cNvGrpSpPr/>
          <p:nvPr/>
        </p:nvGrpSpPr>
        <p:grpSpPr>
          <a:xfrm flipH="1">
            <a:off x="0" y="138125"/>
            <a:ext cx="8151019" cy="582900"/>
            <a:chOff x="3383700" y="220025"/>
            <a:chExt cx="5760575" cy="582900"/>
          </a:xfrm>
        </p:grpSpPr>
        <p:sp>
          <p:nvSpPr>
            <p:cNvPr id="125" name="Google Shape;125;p4"/>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4"/>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7" name="Google Shape;127;p4"/>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FHE has Developed Big Ideas for the NASA Questions</a:t>
            </a:r>
            <a:endParaRPr b="1" sz="2420">
              <a:solidFill>
                <a:schemeClr val="lt1"/>
              </a:solidFill>
              <a:latin typeface="Helvetica Neue"/>
              <a:ea typeface="Helvetica Neue"/>
              <a:cs typeface="Helvetica Neue"/>
              <a:sym typeface="Helvetica Neue"/>
            </a:endParaRPr>
          </a:p>
        </p:txBody>
      </p:sp>
      <p:sp>
        <p:nvSpPr>
          <p:cNvPr id="128" name="Google Shape;128;p4"/>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4"/>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4"/>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4"/>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4"/>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4"/>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4"/>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5" name="Google Shape;135;p4"/>
          <p:cNvGrpSpPr/>
          <p:nvPr/>
        </p:nvGrpSpPr>
        <p:grpSpPr>
          <a:xfrm>
            <a:off x="0" y="4695025"/>
            <a:ext cx="5902800" cy="283500"/>
            <a:chOff x="0" y="4548925"/>
            <a:chExt cx="5902800" cy="283500"/>
          </a:xfrm>
        </p:grpSpPr>
        <p:sp>
          <p:nvSpPr>
            <p:cNvPr id="136" name="Google Shape;136;p4"/>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4"/>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8" name="Google Shape;138;p4"/>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139" name="Google Shape;139;p4"/>
          <p:cNvPicPr preferRelativeResize="0"/>
          <p:nvPr/>
        </p:nvPicPr>
        <p:blipFill rotWithShape="1">
          <a:blip r:embed="rId12">
            <a:alphaModFix/>
          </a:blip>
          <a:srcRect b="0" l="0" r="0" t="0"/>
          <a:stretch/>
        </p:blipFill>
        <p:spPr>
          <a:xfrm>
            <a:off x="8264175" y="4601225"/>
            <a:ext cx="685800" cy="47105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5"/>
          <p:cNvSpPr txBox="1"/>
          <p:nvPr>
            <p:ph idx="1" type="body"/>
          </p:nvPr>
        </p:nvSpPr>
        <p:spPr>
          <a:xfrm>
            <a:off x="311700" y="822120"/>
            <a:ext cx="8520600" cy="3728579"/>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b="1" lang="en-US" sz="2000">
                <a:latin typeface="Calibri"/>
                <a:ea typeface="Calibri"/>
                <a:cs typeface="Calibri"/>
                <a:sym typeface="Calibri"/>
              </a:rPr>
              <a:t>NASA Heliophysics Question 1: </a:t>
            </a:r>
            <a:r>
              <a:rPr b="1" i="0" lang="en-US" sz="2000" u="none" strike="noStrike">
                <a:solidFill>
                  <a:srgbClr val="1B1B1B"/>
                </a:solidFill>
                <a:latin typeface="Inter"/>
                <a:ea typeface="Inter"/>
                <a:cs typeface="Inter"/>
                <a:sym typeface="Inter"/>
              </a:rPr>
              <a:t>What are the impacts of the Sun on humanity?</a:t>
            </a:r>
            <a:endParaRPr/>
          </a:p>
          <a:p>
            <a:pPr indent="0" lvl="0" marL="114300" rtl="0" algn="l">
              <a:lnSpc>
                <a:spcPct val="115000"/>
              </a:lnSpc>
              <a:spcBef>
                <a:spcPts val="0"/>
              </a:spcBef>
              <a:spcAft>
                <a:spcPts val="0"/>
              </a:spcAft>
              <a:buSzPts val="1800"/>
              <a:buNone/>
            </a:pPr>
            <a:r>
              <a:rPr b="0" i="0" lang="en-US" sz="1800" u="none" strike="noStrike">
                <a:solidFill>
                  <a:srgbClr val="2E2E32"/>
                </a:solidFill>
                <a:latin typeface="Public Sans"/>
                <a:ea typeface="Public Sans"/>
                <a:cs typeface="Public Sans"/>
                <a:sym typeface="Public Sans"/>
              </a:rPr>
              <a:t>Big Idea 1.1 </a:t>
            </a:r>
            <a:r>
              <a:rPr b="0" i="0" lang="en-US" sz="1800" u="sng" strike="noStrike">
                <a:solidFill>
                  <a:srgbClr val="17171B"/>
                </a:solidFill>
                <a:latin typeface="Inter"/>
                <a:ea typeface="Inter"/>
                <a:cs typeface="Inter"/>
                <a:sym typeface="Inter"/>
                <a:hlinkClick r:id="rId3">
                  <a:extLst>
                    <a:ext uri="{A12FA001-AC4F-418D-AE19-62706E023703}">
                      <ahyp:hlinkClr val="tx"/>
                    </a:ext>
                  </a:extLst>
                </a:hlinkClick>
              </a:rPr>
              <a:t>The Sun is really big and its gravity influences all objects in the solar system.</a:t>
            </a:r>
            <a:r>
              <a:rPr b="0" i="0" lang="en-US" sz="1800" u="none" strike="noStrike">
                <a:solidFill>
                  <a:srgbClr val="2E2E32"/>
                </a:solidFill>
                <a:latin typeface="Public Sans"/>
                <a:ea typeface="Public Sans"/>
                <a:cs typeface="Public Sans"/>
                <a:sym typeface="Public Sans"/>
              </a:rPr>
              <a:t> (PS2, ESS1)</a:t>
            </a:r>
            <a:endParaRPr/>
          </a:p>
          <a:p>
            <a:pPr indent="0" lvl="0" marL="0" marR="0" rtl="0" algn="l">
              <a:lnSpc>
                <a:spcPct val="115000"/>
              </a:lnSpc>
              <a:spcBef>
                <a:spcPts val="0"/>
              </a:spcBef>
              <a:spcAft>
                <a:spcPts val="0"/>
              </a:spcAft>
              <a:buSzPts val="1800"/>
              <a:buNone/>
            </a:pPr>
            <a:r>
              <a:t/>
            </a:r>
            <a:endParaRPr sz="1800">
              <a:latin typeface="Calibri"/>
              <a:ea typeface="Calibri"/>
              <a:cs typeface="Calibri"/>
              <a:sym typeface="Calibri"/>
            </a:endParaRPr>
          </a:p>
          <a:p>
            <a:pPr indent="0" lvl="0" marL="114300" rtl="0" algn="l">
              <a:lnSpc>
                <a:spcPct val="115000"/>
              </a:lnSpc>
              <a:spcBef>
                <a:spcPts val="0"/>
              </a:spcBef>
              <a:spcAft>
                <a:spcPts val="0"/>
              </a:spcAft>
              <a:buSzPts val="1800"/>
              <a:buNone/>
            </a:pPr>
            <a:r>
              <a:rPr b="1" lang="en-US" sz="2000">
                <a:latin typeface="Calibri"/>
                <a:ea typeface="Calibri"/>
                <a:cs typeface="Calibri"/>
                <a:sym typeface="Calibri"/>
              </a:rPr>
              <a:t>NASA Heliophysics Question </a:t>
            </a:r>
            <a:r>
              <a:rPr b="1" lang="en-US" sz="2000">
                <a:solidFill>
                  <a:srgbClr val="1B1B1B"/>
                </a:solidFill>
                <a:latin typeface="Calibri"/>
                <a:ea typeface="Calibri"/>
                <a:cs typeface="Calibri"/>
                <a:sym typeface="Calibri"/>
              </a:rPr>
              <a:t>2: </a:t>
            </a:r>
            <a:r>
              <a:rPr b="1" i="0" lang="en-US" sz="2000" u="none" strike="noStrike">
                <a:solidFill>
                  <a:srgbClr val="1B1B1B"/>
                </a:solidFill>
                <a:latin typeface="Inter"/>
                <a:ea typeface="Inter"/>
                <a:cs typeface="Inter"/>
                <a:sym typeface="Inter"/>
              </a:rPr>
              <a:t>How do the Earth, the solar system, and heliosphere respond to changes on the Sun?</a:t>
            </a:r>
            <a:endParaRPr b="1" i="0" sz="1700" u="none" strike="noStrike">
              <a:solidFill>
                <a:schemeClr val="dk1"/>
              </a:solidFill>
              <a:latin typeface="Inter"/>
              <a:ea typeface="Inter"/>
              <a:cs typeface="Inter"/>
              <a:sym typeface="Inter"/>
            </a:endParaRPr>
          </a:p>
          <a:p>
            <a:pPr indent="0" lvl="0" marL="114300" rtl="0" algn="l">
              <a:lnSpc>
                <a:spcPct val="115000"/>
              </a:lnSpc>
              <a:spcBef>
                <a:spcPts val="0"/>
              </a:spcBef>
              <a:spcAft>
                <a:spcPts val="0"/>
              </a:spcAft>
              <a:buSzPts val="1800"/>
              <a:buNone/>
            </a:pPr>
            <a:r>
              <a:rPr b="0" i="0" lang="en-US" sz="2000" u="none" strike="noStrike">
                <a:solidFill>
                  <a:srgbClr val="2E2E32"/>
                </a:solidFill>
                <a:latin typeface="Public Sans"/>
                <a:ea typeface="Public Sans"/>
                <a:cs typeface="Public Sans"/>
                <a:sym typeface="Public Sans"/>
              </a:rPr>
              <a:t>2.2 </a:t>
            </a:r>
            <a:r>
              <a:rPr b="0" i="0" lang="en-US" sz="2000" u="sng" strike="noStrike">
                <a:solidFill>
                  <a:srgbClr val="17171B"/>
                </a:solidFill>
                <a:latin typeface="Inter"/>
                <a:ea typeface="Inter"/>
                <a:cs typeface="Inter"/>
                <a:sym typeface="Inter"/>
                <a:hlinkClick r:id="rId4">
                  <a:extLst>
                    <a:ext uri="{A12FA001-AC4F-418D-AE19-62706E023703}">
                      <ahyp:hlinkClr val="tx"/>
                    </a:ext>
                  </a:extLst>
                </a:hlinkClick>
              </a:rPr>
              <a:t>The Sun defines the space around it, which is different from interstellar space.</a:t>
            </a:r>
            <a:r>
              <a:rPr b="0" i="0" lang="en-US" sz="2000" u="none" strike="noStrike">
                <a:solidFill>
                  <a:srgbClr val="2E2E32"/>
                </a:solidFill>
                <a:latin typeface="Public Sans"/>
                <a:ea typeface="Public Sans"/>
                <a:cs typeface="Public Sans"/>
                <a:sym typeface="Public Sans"/>
              </a:rPr>
              <a:t> (PS2, ESS1, ESS2)</a:t>
            </a:r>
            <a:endParaRPr/>
          </a:p>
        </p:txBody>
      </p:sp>
      <p:grpSp>
        <p:nvGrpSpPr>
          <p:cNvPr id="145" name="Google Shape;145;p5"/>
          <p:cNvGrpSpPr/>
          <p:nvPr/>
        </p:nvGrpSpPr>
        <p:grpSpPr>
          <a:xfrm flipH="1">
            <a:off x="113156" y="153188"/>
            <a:ext cx="8151019" cy="582900"/>
            <a:chOff x="3383700" y="220025"/>
            <a:chExt cx="5760575" cy="582900"/>
          </a:xfrm>
        </p:grpSpPr>
        <p:sp>
          <p:nvSpPr>
            <p:cNvPr id="146" name="Google Shape;146;p5"/>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5"/>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8" name="Google Shape;148;p5"/>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EZIE Connections to the Framework</a:t>
            </a:r>
            <a:endParaRPr b="1" sz="2420">
              <a:solidFill>
                <a:schemeClr val="lt1"/>
              </a:solidFill>
              <a:latin typeface="Helvetica Neue"/>
              <a:ea typeface="Helvetica Neue"/>
              <a:cs typeface="Helvetica Neue"/>
              <a:sym typeface="Helvetica Neue"/>
            </a:endParaRPr>
          </a:p>
        </p:txBody>
      </p:sp>
      <p:sp>
        <p:nvSpPr>
          <p:cNvPr id="149" name="Google Shape;149;p5"/>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5"/>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5"/>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5"/>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5"/>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5"/>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5"/>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6" name="Google Shape;156;p5"/>
          <p:cNvGrpSpPr/>
          <p:nvPr/>
        </p:nvGrpSpPr>
        <p:grpSpPr>
          <a:xfrm>
            <a:off x="0" y="4695025"/>
            <a:ext cx="5902800" cy="283500"/>
            <a:chOff x="0" y="4548925"/>
            <a:chExt cx="5902800" cy="283500"/>
          </a:xfrm>
        </p:grpSpPr>
        <p:sp>
          <p:nvSpPr>
            <p:cNvPr id="157" name="Google Shape;157;p5"/>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5"/>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9" name="Google Shape;159;p5"/>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160" name="Google Shape;160;p5"/>
          <p:cNvPicPr preferRelativeResize="0"/>
          <p:nvPr/>
        </p:nvPicPr>
        <p:blipFill rotWithShape="1">
          <a:blip r:embed="rId5">
            <a:alphaModFix/>
          </a:blip>
          <a:srcRect b="0" l="0" r="0" t="0"/>
          <a:stretch/>
        </p:blipFill>
        <p:spPr>
          <a:xfrm>
            <a:off x="8264175" y="4601225"/>
            <a:ext cx="685800" cy="47105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6"/>
          <p:cNvSpPr txBox="1"/>
          <p:nvPr>
            <p:ph idx="1" type="body"/>
          </p:nvPr>
        </p:nvSpPr>
        <p:spPr>
          <a:xfrm>
            <a:off x="165450" y="944225"/>
            <a:ext cx="4821300" cy="35043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b="0" i="0" lang="en-US" u="none" strike="noStrike">
                <a:solidFill>
                  <a:schemeClr val="dk1"/>
                </a:solidFill>
                <a:latin typeface="Arial"/>
                <a:ea typeface="Arial"/>
                <a:cs typeface="Arial"/>
                <a:sym typeface="Arial"/>
              </a:rPr>
              <a:t>Aren’t </a:t>
            </a:r>
            <a:r>
              <a:rPr lang="en-US">
                <a:solidFill>
                  <a:schemeClr val="dk1"/>
                </a:solidFill>
              </a:rPr>
              <a:t>the</a:t>
            </a:r>
            <a:r>
              <a:rPr b="0" i="0" lang="en-US" u="none" strike="noStrike">
                <a:solidFill>
                  <a:schemeClr val="dk1"/>
                </a:solidFill>
                <a:latin typeface="Arial"/>
                <a:ea typeface="Arial"/>
                <a:cs typeface="Arial"/>
                <a:sym typeface="Arial"/>
              </a:rPr>
              <a:t> auroras beautiful? Why does NASA want to study them more? </a:t>
            </a:r>
            <a:r>
              <a:rPr lang="en-US">
                <a:solidFill>
                  <a:schemeClr val="dk1"/>
                </a:solidFill>
                <a:latin typeface="Arial"/>
                <a:ea typeface="Arial"/>
                <a:cs typeface="Arial"/>
                <a:sym typeface="Arial"/>
              </a:rPr>
              <a:t>Do they cause problems for us?</a:t>
            </a:r>
            <a:endParaRPr>
              <a:solidFill>
                <a:schemeClr val="dk1"/>
              </a:solidFill>
            </a:endParaRPr>
          </a:p>
          <a:p>
            <a:pPr indent="0" lvl="0" marL="114300" rtl="0" algn="l">
              <a:lnSpc>
                <a:spcPct val="115000"/>
              </a:lnSpc>
              <a:spcBef>
                <a:spcPts val="0"/>
              </a:spcBef>
              <a:spcAft>
                <a:spcPts val="0"/>
              </a:spcAft>
              <a:buSzPts val="1800"/>
              <a:buNone/>
            </a:pPr>
            <a:r>
              <a:t/>
            </a:r>
            <a:endParaRPr>
              <a:solidFill>
                <a:schemeClr val="dk1"/>
              </a:solidFill>
            </a:endParaRPr>
          </a:p>
          <a:p>
            <a:pPr indent="0" lvl="0" marL="114300" rtl="0" algn="l">
              <a:lnSpc>
                <a:spcPct val="115000"/>
              </a:lnSpc>
              <a:spcBef>
                <a:spcPts val="0"/>
              </a:spcBef>
              <a:spcAft>
                <a:spcPts val="0"/>
              </a:spcAft>
              <a:buSzPts val="1800"/>
              <a:buNone/>
            </a:pPr>
            <a:r>
              <a:rPr lang="en-US">
                <a:solidFill>
                  <a:schemeClr val="dk1"/>
                </a:solidFill>
                <a:latin typeface="Arial"/>
                <a:ea typeface="Arial"/>
                <a:cs typeface="Arial"/>
                <a:sym typeface="Arial"/>
              </a:rPr>
              <a:t>Find out more about NASA’s reasons and how students are helping.</a:t>
            </a:r>
            <a:endParaRPr sz="1600">
              <a:solidFill>
                <a:schemeClr val="dk1"/>
              </a:solidFill>
              <a:latin typeface="Arial"/>
              <a:ea typeface="Arial"/>
              <a:cs typeface="Arial"/>
              <a:sym typeface="Arial"/>
            </a:endParaRPr>
          </a:p>
          <a:p>
            <a:pPr indent="0" lvl="0" marL="114300" rtl="0" algn="l">
              <a:lnSpc>
                <a:spcPct val="115000"/>
              </a:lnSpc>
              <a:spcBef>
                <a:spcPts val="0"/>
              </a:spcBef>
              <a:spcAft>
                <a:spcPts val="0"/>
              </a:spcAft>
              <a:buSzPts val="1800"/>
              <a:buNone/>
            </a:pPr>
            <a:r>
              <a:t/>
            </a:r>
            <a:endParaRPr sz="1600">
              <a:solidFill>
                <a:schemeClr val="dk1"/>
              </a:solidFill>
              <a:latin typeface="Arial"/>
              <a:ea typeface="Arial"/>
              <a:cs typeface="Arial"/>
              <a:sym typeface="Arial"/>
            </a:endParaRPr>
          </a:p>
          <a:p>
            <a:pPr indent="0" lvl="0" marL="114300" rtl="0" algn="l">
              <a:lnSpc>
                <a:spcPct val="115000"/>
              </a:lnSpc>
              <a:spcBef>
                <a:spcPts val="0"/>
              </a:spcBef>
              <a:spcAft>
                <a:spcPts val="0"/>
              </a:spcAft>
              <a:buSzPts val="1800"/>
              <a:buNone/>
            </a:pPr>
            <a:r>
              <a:rPr lang="en-US" sz="1600" u="sng">
                <a:solidFill>
                  <a:schemeClr val="hlink"/>
                </a:solidFill>
                <a:hlinkClick r:id="rId3"/>
              </a:rPr>
              <a:t>https://ezie.jhuapl.edu/content/media/videos/22-03981%20-%20EZIE%20Maker%20Kit%20Evergreen%20Video%20Series%20-withNASAlogo.mp4</a:t>
            </a:r>
            <a:r>
              <a:rPr lang="en-US" sz="1600"/>
              <a:t>   </a:t>
            </a:r>
            <a:endParaRPr/>
          </a:p>
          <a:p>
            <a:pPr indent="0" lvl="0" marL="114300" rtl="0" algn="l">
              <a:lnSpc>
                <a:spcPct val="115000"/>
              </a:lnSpc>
              <a:spcBef>
                <a:spcPts val="0"/>
              </a:spcBef>
              <a:spcAft>
                <a:spcPts val="0"/>
              </a:spcAft>
              <a:buSzPts val="1800"/>
              <a:buNone/>
            </a:pPr>
            <a:r>
              <a:t/>
            </a:r>
            <a:endParaRPr sz="1600">
              <a:solidFill>
                <a:schemeClr val="dk1"/>
              </a:solidFill>
            </a:endParaRPr>
          </a:p>
          <a:p>
            <a:pPr indent="0" lvl="0" marL="114300" rtl="0" algn="l">
              <a:lnSpc>
                <a:spcPct val="115000"/>
              </a:lnSpc>
              <a:spcBef>
                <a:spcPts val="0"/>
              </a:spcBef>
              <a:spcAft>
                <a:spcPts val="0"/>
              </a:spcAft>
              <a:buSzPts val="1800"/>
              <a:buNone/>
            </a:pPr>
            <a:r>
              <a:rPr lang="en-US">
                <a:solidFill>
                  <a:schemeClr val="dk1"/>
                </a:solidFill>
                <a:latin typeface="Calibri"/>
                <a:ea typeface="Calibri"/>
                <a:cs typeface="Calibri"/>
                <a:sym typeface="Calibri"/>
              </a:rPr>
              <a:t> </a:t>
            </a:r>
            <a:endParaRPr b="0" i="0" u="none" strike="noStrike">
              <a:solidFill>
                <a:schemeClr val="dk1"/>
              </a:solidFill>
              <a:latin typeface="Calibri"/>
              <a:ea typeface="Calibri"/>
              <a:cs typeface="Calibri"/>
              <a:sym typeface="Calibri"/>
            </a:endParaRPr>
          </a:p>
        </p:txBody>
      </p:sp>
      <p:grpSp>
        <p:nvGrpSpPr>
          <p:cNvPr id="166" name="Google Shape;166;p6"/>
          <p:cNvGrpSpPr/>
          <p:nvPr/>
        </p:nvGrpSpPr>
        <p:grpSpPr>
          <a:xfrm flipH="1">
            <a:off x="112847" y="164975"/>
            <a:ext cx="8151214" cy="582900"/>
            <a:chOff x="3383700" y="220025"/>
            <a:chExt cx="5760575" cy="582900"/>
          </a:xfrm>
        </p:grpSpPr>
        <p:sp>
          <p:nvSpPr>
            <p:cNvPr id="167" name="Google Shape;167;p6"/>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6"/>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9" name="Google Shape;169;p6"/>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Introductory Level Investigation</a:t>
            </a:r>
            <a:endParaRPr b="1" sz="2420">
              <a:solidFill>
                <a:schemeClr val="lt1"/>
              </a:solidFill>
              <a:latin typeface="Helvetica Neue"/>
              <a:ea typeface="Helvetica Neue"/>
              <a:cs typeface="Helvetica Neue"/>
              <a:sym typeface="Helvetica Neue"/>
            </a:endParaRPr>
          </a:p>
        </p:txBody>
      </p:sp>
      <p:sp>
        <p:nvSpPr>
          <p:cNvPr id="170" name="Google Shape;170;p6"/>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6"/>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6"/>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6"/>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6"/>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6"/>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6"/>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7" name="Google Shape;177;p6"/>
          <p:cNvGrpSpPr/>
          <p:nvPr/>
        </p:nvGrpSpPr>
        <p:grpSpPr>
          <a:xfrm>
            <a:off x="0" y="4695025"/>
            <a:ext cx="5902800" cy="283500"/>
            <a:chOff x="0" y="4548925"/>
            <a:chExt cx="5902800" cy="283500"/>
          </a:xfrm>
        </p:grpSpPr>
        <p:sp>
          <p:nvSpPr>
            <p:cNvPr id="178" name="Google Shape;178;p6"/>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6"/>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0" name="Google Shape;180;p6"/>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181" name="Google Shape;181;p6"/>
          <p:cNvPicPr preferRelativeResize="0"/>
          <p:nvPr/>
        </p:nvPicPr>
        <p:blipFill rotWithShape="1">
          <a:blip r:embed="rId4">
            <a:alphaModFix/>
          </a:blip>
          <a:srcRect b="0" l="0" r="0" t="0"/>
          <a:stretch/>
        </p:blipFill>
        <p:spPr>
          <a:xfrm>
            <a:off x="8264175" y="4601225"/>
            <a:ext cx="685800" cy="471054"/>
          </a:xfrm>
          <a:prstGeom prst="rect">
            <a:avLst/>
          </a:prstGeom>
          <a:noFill/>
          <a:ln>
            <a:noFill/>
          </a:ln>
        </p:spPr>
      </p:pic>
      <p:pic>
        <p:nvPicPr>
          <p:cNvPr descr="A green lights in the sky over water&#10;&#10;AI-generated content may be incorrect." id="182" name="Google Shape;182;p6"/>
          <p:cNvPicPr preferRelativeResize="0"/>
          <p:nvPr/>
        </p:nvPicPr>
        <p:blipFill rotWithShape="1">
          <a:blip r:embed="rId5">
            <a:alphaModFix/>
          </a:blip>
          <a:srcRect b="0" l="0" r="0" t="0"/>
          <a:stretch/>
        </p:blipFill>
        <p:spPr>
          <a:xfrm>
            <a:off x="5118635" y="1128557"/>
            <a:ext cx="3831336" cy="28863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7"/>
          <p:cNvSpPr txBox="1"/>
          <p:nvPr>
            <p:ph idx="1" type="body"/>
          </p:nvPr>
        </p:nvSpPr>
        <p:spPr>
          <a:xfrm>
            <a:off x="218000" y="911221"/>
            <a:ext cx="4656000" cy="38799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SzPts val="1800"/>
              <a:buNone/>
            </a:pPr>
            <a:r>
              <a:rPr lang="en-US" sz="2000">
                <a:solidFill>
                  <a:schemeClr val="dk1"/>
                </a:solidFill>
                <a:latin typeface="Arial"/>
                <a:ea typeface="Arial"/>
                <a:cs typeface="Arial"/>
                <a:sym typeface="Arial"/>
              </a:rPr>
              <a:t>How do the EZIE CubeSats stay the same distance apart all the time?  Why </a:t>
            </a:r>
            <a:endParaRPr>
              <a:solidFill>
                <a:schemeClr val="dk1"/>
              </a:solidFill>
            </a:endParaRPr>
          </a:p>
          <a:p>
            <a:pPr indent="0" lvl="0" marL="0" marR="0" rtl="0" algn="l">
              <a:lnSpc>
                <a:spcPct val="115000"/>
              </a:lnSpc>
              <a:spcBef>
                <a:spcPts val="0"/>
              </a:spcBef>
              <a:spcAft>
                <a:spcPts val="0"/>
              </a:spcAft>
              <a:buSzPts val="1800"/>
              <a:buNone/>
            </a:pPr>
            <a:r>
              <a:rPr lang="en-US" sz="2000">
                <a:solidFill>
                  <a:schemeClr val="dk1"/>
                </a:solidFill>
                <a:latin typeface="Arial"/>
                <a:ea typeface="Arial"/>
                <a:cs typeface="Arial"/>
                <a:sym typeface="Arial"/>
              </a:rPr>
              <a:t>is this important?</a:t>
            </a:r>
            <a:endParaRPr>
              <a:solidFill>
                <a:schemeClr val="dk1"/>
              </a:solidFill>
            </a:endParaRPr>
          </a:p>
          <a:p>
            <a:pPr indent="0" lvl="0" marL="0" marR="0" rtl="0" algn="l">
              <a:lnSpc>
                <a:spcPct val="115000"/>
              </a:lnSpc>
              <a:spcBef>
                <a:spcPts val="0"/>
              </a:spcBef>
              <a:spcAft>
                <a:spcPts val="0"/>
              </a:spcAft>
              <a:buSzPts val="1800"/>
              <a:buNone/>
            </a:pPr>
            <a:r>
              <a:t/>
            </a:r>
            <a:endParaRPr sz="1800">
              <a:solidFill>
                <a:schemeClr val="dk1"/>
              </a:solidFill>
              <a:latin typeface="Arial"/>
              <a:ea typeface="Arial"/>
              <a:cs typeface="Arial"/>
              <a:sym typeface="Arial"/>
            </a:endParaRPr>
          </a:p>
          <a:p>
            <a:pPr indent="0" lvl="0" marL="0" marR="0" rtl="0" algn="l">
              <a:lnSpc>
                <a:spcPct val="115000"/>
              </a:lnSpc>
              <a:spcBef>
                <a:spcPts val="0"/>
              </a:spcBef>
              <a:spcAft>
                <a:spcPts val="0"/>
              </a:spcAft>
              <a:buSzPts val="1800"/>
              <a:buNone/>
            </a:pPr>
            <a:r>
              <a:rPr lang="en-US" sz="1700">
                <a:solidFill>
                  <a:schemeClr val="dk1"/>
                </a:solidFill>
                <a:latin typeface="Arial"/>
                <a:ea typeface="Arial"/>
                <a:cs typeface="Arial"/>
                <a:sym typeface="Arial"/>
              </a:rPr>
              <a:t>Resources</a:t>
            </a:r>
            <a:endParaRPr>
              <a:solidFill>
                <a:schemeClr val="dk1"/>
              </a:solidFill>
            </a:endParaRPr>
          </a:p>
          <a:p>
            <a:pPr indent="-285750" lvl="0" marL="285750" rtl="0" algn="l">
              <a:lnSpc>
                <a:spcPct val="115000"/>
              </a:lnSpc>
              <a:spcBef>
                <a:spcPts val="0"/>
              </a:spcBef>
              <a:spcAft>
                <a:spcPts val="0"/>
              </a:spcAft>
              <a:buSzPts val="1800"/>
              <a:buChar char="●"/>
            </a:pPr>
            <a:r>
              <a:rPr lang="en-US" sz="1700" u="sng">
                <a:solidFill>
                  <a:schemeClr val="hlink"/>
                </a:solidFill>
                <a:latin typeface="Arial"/>
                <a:ea typeface="Arial"/>
                <a:cs typeface="Arial"/>
                <a:sym typeface="Arial"/>
                <a:hlinkClick r:id="rId3"/>
              </a:rPr>
              <a:t>https://science.nasa.gov/science-research/heliophysics/nasas-ezie-launches-on-mission-to-study-earths-electrojets/</a:t>
            </a:r>
            <a:r>
              <a:rPr lang="en-US" sz="1700">
                <a:latin typeface="Arial"/>
                <a:ea typeface="Arial"/>
                <a:cs typeface="Arial"/>
                <a:sym typeface="Arial"/>
              </a:rPr>
              <a:t> </a:t>
            </a:r>
            <a:endParaRPr/>
          </a:p>
          <a:p>
            <a:pPr indent="-285750" lvl="0" marL="285750" rtl="0" algn="l">
              <a:lnSpc>
                <a:spcPct val="115000"/>
              </a:lnSpc>
              <a:spcBef>
                <a:spcPts val="0"/>
              </a:spcBef>
              <a:spcAft>
                <a:spcPts val="0"/>
              </a:spcAft>
              <a:buSzPts val="1800"/>
              <a:buChar char="●"/>
            </a:pPr>
            <a:r>
              <a:rPr lang="en-US" sz="1700" u="sng">
                <a:solidFill>
                  <a:schemeClr val="hlink"/>
                </a:solidFill>
                <a:latin typeface="Arial"/>
                <a:ea typeface="Arial"/>
                <a:cs typeface="Arial"/>
                <a:sym typeface="Arial"/>
                <a:hlinkClick r:id="rId4"/>
              </a:rPr>
              <a:t>https://svs.gsfc.nasa.gov/14542/#media_group_373605</a:t>
            </a:r>
            <a:r>
              <a:rPr lang="en-US" sz="1700">
                <a:latin typeface="Arial"/>
                <a:ea typeface="Arial"/>
                <a:cs typeface="Arial"/>
                <a:sym typeface="Arial"/>
              </a:rPr>
              <a:t> </a:t>
            </a:r>
            <a:endParaRPr/>
          </a:p>
        </p:txBody>
      </p:sp>
      <p:grpSp>
        <p:nvGrpSpPr>
          <p:cNvPr id="188" name="Google Shape;188;p7"/>
          <p:cNvGrpSpPr/>
          <p:nvPr/>
        </p:nvGrpSpPr>
        <p:grpSpPr>
          <a:xfrm flipH="1">
            <a:off x="-1" y="133025"/>
            <a:ext cx="8151019" cy="582900"/>
            <a:chOff x="3383700" y="220025"/>
            <a:chExt cx="5760575" cy="582900"/>
          </a:xfrm>
        </p:grpSpPr>
        <p:sp>
          <p:nvSpPr>
            <p:cNvPr id="189" name="Google Shape;189;p7"/>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7"/>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1" name="Google Shape;191;p7"/>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Intermediate Level Investigation</a:t>
            </a:r>
            <a:endParaRPr b="1" sz="2420">
              <a:solidFill>
                <a:schemeClr val="lt1"/>
              </a:solidFill>
              <a:latin typeface="Helvetica Neue"/>
              <a:ea typeface="Helvetica Neue"/>
              <a:cs typeface="Helvetica Neue"/>
              <a:sym typeface="Helvetica Neue"/>
            </a:endParaRPr>
          </a:p>
        </p:txBody>
      </p:sp>
      <p:sp>
        <p:nvSpPr>
          <p:cNvPr id="192" name="Google Shape;192;p7"/>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7"/>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7"/>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7"/>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7"/>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7"/>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7"/>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9" name="Google Shape;199;p7"/>
          <p:cNvGrpSpPr/>
          <p:nvPr/>
        </p:nvGrpSpPr>
        <p:grpSpPr>
          <a:xfrm>
            <a:off x="0" y="4695025"/>
            <a:ext cx="5902800" cy="283500"/>
            <a:chOff x="0" y="4548925"/>
            <a:chExt cx="5902800" cy="283500"/>
          </a:xfrm>
        </p:grpSpPr>
        <p:sp>
          <p:nvSpPr>
            <p:cNvPr id="200" name="Google Shape;200;p7"/>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7"/>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2" name="Google Shape;202;p7"/>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203" name="Google Shape;203;p7"/>
          <p:cNvPicPr preferRelativeResize="0"/>
          <p:nvPr/>
        </p:nvPicPr>
        <p:blipFill rotWithShape="1">
          <a:blip r:embed="rId5">
            <a:alphaModFix/>
          </a:blip>
          <a:srcRect b="0" l="0" r="0" t="0"/>
          <a:stretch/>
        </p:blipFill>
        <p:spPr>
          <a:xfrm>
            <a:off x="8264175" y="4601225"/>
            <a:ext cx="685800" cy="471054"/>
          </a:xfrm>
          <a:prstGeom prst="rect">
            <a:avLst/>
          </a:prstGeom>
          <a:noFill/>
          <a:ln>
            <a:noFill/>
          </a:ln>
        </p:spPr>
      </p:pic>
      <p:pic>
        <p:nvPicPr>
          <p:cNvPr descr="A satellite in space with green lights&#10;&#10;AI-generated content may be incorrect." id="204" name="Google Shape;204;p7"/>
          <p:cNvPicPr preferRelativeResize="0"/>
          <p:nvPr/>
        </p:nvPicPr>
        <p:blipFill rotWithShape="1">
          <a:blip r:embed="rId6">
            <a:alphaModFix/>
          </a:blip>
          <a:srcRect b="0" l="0" r="0" t="0"/>
          <a:stretch/>
        </p:blipFill>
        <p:spPr>
          <a:xfrm>
            <a:off x="5037825" y="1470112"/>
            <a:ext cx="3844777" cy="2203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8"/>
          <p:cNvSpPr txBox="1"/>
          <p:nvPr>
            <p:ph idx="1" type="body"/>
          </p:nvPr>
        </p:nvSpPr>
        <p:spPr>
          <a:xfrm>
            <a:off x="311700" y="822120"/>
            <a:ext cx="4003626" cy="3589459"/>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SzPct val="111455"/>
              <a:buNone/>
            </a:pPr>
            <a:r>
              <a:rPr lang="en-US" sz="1900">
                <a:solidFill>
                  <a:schemeClr val="dk1"/>
                </a:solidFill>
                <a:latin typeface="Calibri"/>
                <a:ea typeface="Calibri"/>
                <a:cs typeface="Calibri"/>
                <a:sym typeface="Calibri"/>
              </a:rPr>
              <a:t>EZIE collects data from above the electrojets? What is the benefit of this?  What data is collected?</a:t>
            </a:r>
            <a:endParaRPr sz="1900">
              <a:solidFill>
                <a:schemeClr val="dk1"/>
              </a:solidFill>
              <a:latin typeface="Arial"/>
              <a:ea typeface="Arial"/>
              <a:cs typeface="Arial"/>
              <a:sym typeface="Arial"/>
            </a:endParaRPr>
          </a:p>
          <a:p>
            <a:pPr indent="0" lvl="0" marL="0" marR="0" rtl="0" algn="l">
              <a:lnSpc>
                <a:spcPct val="115000"/>
              </a:lnSpc>
              <a:spcBef>
                <a:spcPts val="0"/>
              </a:spcBef>
              <a:spcAft>
                <a:spcPts val="0"/>
              </a:spcAft>
              <a:buSzPct val="117647"/>
              <a:buNone/>
            </a:pPr>
            <a:r>
              <a:t/>
            </a:r>
            <a:endParaRPr>
              <a:solidFill>
                <a:schemeClr val="dk1"/>
              </a:solidFill>
              <a:latin typeface="Arial"/>
              <a:ea typeface="Arial"/>
              <a:cs typeface="Arial"/>
              <a:sym typeface="Arial"/>
            </a:endParaRPr>
          </a:p>
          <a:p>
            <a:pPr indent="0" lvl="0" marL="0" marR="0" rtl="0" algn="l">
              <a:lnSpc>
                <a:spcPct val="115000"/>
              </a:lnSpc>
              <a:spcBef>
                <a:spcPts val="0"/>
              </a:spcBef>
              <a:spcAft>
                <a:spcPts val="0"/>
              </a:spcAft>
              <a:buSzPct val="117647"/>
              <a:buNone/>
            </a:pPr>
            <a:r>
              <a:rPr lang="en-US">
                <a:solidFill>
                  <a:schemeClr val="dk1"/>
                </a:solidFill>
                <a:latin typeface="Arial"/>
                <a:ea typeface="Arial"/>
                <a:cs typeface="Arial"/>
                <a:sym typeface="Arial"/>
              </a:rPr>
              <a:t>Resources</a:t>
            </a:r>
            <a:endParaRPr>
              <a:solidFill>
                <a:schemeClr val="dk1"/>
              </a:solidFill>
            </a:endParaRPr>
          </a:p>
          <a:p>
            <a:pPr indent="-295835" lvl="0" marL="285750" rtl="0" algn="l">
              <a:lnSpc>
                <a:spcPct val="115000"/>
              </a:lnSpc>
              <a:spcBef>
                <a:spcPts val="0"/>
              </a:spcBef>
              <a:spcAft>
                <a:spcPts val="0"/>
              </a:spcAft>
              <a:buSzPct val="117647"/>
              <a:buFont typeface="Arial"/>
              <a:buChar char="•"/>
            </a:pPr>
            <a:r>
              <a:rPr lang="en-US" sz="1800" u="sng">
                <a:solidFill>
                  <a:schemeClr val="hlink"/>
                </a:solidFill>
                <a:latin typeface="Arial"/>
                <a:ea typeface="Arial"/>
                <a:cs typeface="Arial"/>
                <a:sym typeface="Arial"/>
                <a:hlinkClick r:id="rId3"/>
              </a:rPr>
              <a:t>https://ezie.jhuapl.edu/content/media/videos/23-01703-EZIEscienceandengineeringoverview-Final.mp4</a:t>
            </a:r>
            <a:r>
              <a:rPr lang="en-US" sz="1800">
                <a:latin typeface="Arial"/>
                <a:ea typeface="Arial"/>
                <a:cs typeface="Arial"/>
                <a:sym typeface="Arial"/>
              </a:rPr>
              <a:t> </a:t>
            </a:r>
            <a:endParaRPr/>
          </a:p>
          <a:p>
            <a:pPr indent="-295835" lvl="0" marL="285750" rtl="0" algn="l">
              <a:lnSpc>
                <a:spcPct val="115000"/>
              </a:lnSpc>
              <a:spcBef>
                <a:spcPts val="0"/>
              </a:spcBef>
              <a:spcAft>
                <a:spcPts val="0"/>
              </a:spcAft>
              <a:buSzPct val="117647"/>
              <a:buFont typeface="Arial"/>
              <a:buChar char="•"/>
            </a:pPr>
            <a:r>
              <a:rPr lang="en-US" sz="1800" u="sng">
                <a:solidFill>
                  <a:schemeClr val="hlink"/>
                </a:solidFill>
                <a:latin typeface="Arial"/>
                <a:ea typeface="Arial"/>
                <a:cs typeface="Arial"/>
                <a:sym typeface="Arial"/>
                <a:hlinkClick r:id="rId4"/>
              </a:rPr>
              <a:t>https://ezie.jhuapl.edu/content/media/images/ezie-instrument-01.png</a:t>
            </a:r>
            <a:r>
              <a:rPr lang="en-US" sz="1800">
                <a:latin typeface="Arial"/>
                <a:ea typeface="Arial"/>
                <a:cs typeface="Arial"/>
                <a:sym typeface="Arial"/>
              </a:rPr>
              <a:t> </a:t>
            </a:r>
            <a:endParaRPr/>
          </a:p>
          <a:p>
            <a:pPr indent="-295835" lvl="0" marL="285750" rtl="0" algn="l">
              <a:lnSpc>
                <a:spcPct val="115000"/>
              </a:lnSpc>
              <a:spcBef>
                <a:spcPts val="0"/>
              </a:spcBef>
              <a:spcAft>
                <a:spcPts val="0"/>
              </a:spcAft>
              <a:buClr>
                <a:schemeClr val="accent5"/>
              </a:buClr>
              <a:buSzPct val="117647"/>
              <a:buFont typeface="Arial"/>
              <a:buChar char="•"/>
            </a:pPr>
            <a:r>
              <a:rPr b="0" i="0" lang="en-US" sz="1800" u="sng" strike="noStrike">
                <a:solidFill>
                  <a:schemeClr val="accent5"/>
                </a:solidFill>
                <a:latin typeface="Arial"/>
                <a:ea typeface="Arial"/>
                <a:cs typeface="Arial"/>
                <a:sym typeface="Arial"/>
                <a:hlinkClick r:id="rId5">
                  <a:extLst>
                    <a:ext uri="{A12FA001-AC4F-418D-AE19-62706E023703}">
                      <ahyp:hlinkClr val="tx"/>
                    </a:ext>
                  </a:extLst>
                </a:hlinkClick>
              </a:rPr>
              <a:t>https://science.nasa.gov/blogs/ezie/2025/04/22/nasas-ezie-mission-captures-first-light/</a:t>
            </a:r>
            <a:endParaRPr sz="1800">
              <a:solidFill>
                <a:schemeClr val="accent5"/>
              </a:solidFill>
              <a:latin typeface="Arial"/>
              <a:ea typeface="Arial"/>
              <a:cs typeface="Arial"/>
              <a:sym typeface="Arial"/>
            </a:endParaRPr>
          </a:p>
        </p:txBody>
      </p:sp>
      <p:grpSp>
        <p:nvGrpSpPr>
          <p:cNvPr id="210" name="Google Shape;210;p8"/>
          <p:cNvGrpSpPr/>
          <p:nvPr/>
        </p:nvGrpSpPr>
        <p:grpSpPr>
          <a:xfrm flipH="1">
            <a:off x="-1" y="133025"/>
            <a:ext cx="8151019" cy="582900"/>
            <a:chOff x="3383700" y="220025"/>
            <a:chExt cx="5760575" cy="582900"/>
          </a:xfrm>
        </p:grpSpPr>
        <p:sp>
          <p:nvSpPr>
            <p:cNvPr id="211" name="Google Shape;211;p8"/>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8"/>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3" name="Google Shape;213;p8"/>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Advanced Level Investigation</a:t>
            </a:r>
            <a:endParaRPr b="1" sz="2420">
              <a:solidFill>
                <a:schemeClr val="lt1"/>
              </a:solidFill>
              <a:latin typeface="Helvetica Neue"/>
              <a:ea typeface="Helvetica Neue"/>
              <a:cs typeface="Helvetica Neue"/>
              <a:sym typeface="Helvetica Neue"/>
            </a:endParaRPr>
          </a:p>
        </p:txBody>
      </p:sp>
      <p:sp>
        <p:nvSpPr>
          <p:cNvPr id="214" name="Google Shape;214;p8"/>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8"/>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8"/>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8"/>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8"/>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8"/>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8"/>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1" name="Google Shape;221;p8"/>
          <p:cNvGrpSpPr/>
          <p:nvPr/>
        </p:nvGrpSpPr>
        <p:grpSpPr>
          <a:xfrm>
            <a:off x="0" y="4695025"/>
            <a:ext cx="5902800" cy="283500"/>
            <a:chOff x="0" y="4548925"/>
            <a:chExt cx="5902800" cy="283500"/>
          </a:xfrm>
        </p:grpSpPr>
        <p:sp>
          <p:nvSpPr>
            <p:cNvPr id="222" name="Google Shape;222;p8"/>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8"/>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4" name="Google Shape;224;p8"/>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225" name="Google Shape;225;p8"/>
          <p:cNvPicPr preferRelativeResize="0"/>
          <p:nvPr/>
        </p:nvPicPr>
        <p:blipFill rotWithShape="1">
          <a:blip r:embed="rId6">
            <a:alphaModFix/>
          </a:blip>
          <a:srcRect b="0" l="0" r="0" t="0"/>
          <a:stretch/>
        </p:blipFill>
        <p:spPr>
          <a:xfrm>
            <a:off x="8264175" y="4601225"/>
            <a:ext cx="685800" cy="471054"/>
          </a:xfrm>
          <a:prstGeom prst="rect">
            <a:avLst/>
          </a:prstGeom>
          <a:noFill/>
          <a:ln>
            <a:noFill/>
          </a:ln>
        </p:spPr>
      </p:pic>
      <p:pic>
        <p:nvPicPr>
          <p:cNvPr descr="A satellite with green lights&#10;&#10;AI-generated content may be incorrect." id="226" name="Google Shape;226;p8"/>
          <p:cNvPicPr preferRelativeResize="0"/>
          <p:nvPr/>
        </p:nvPicPr>
        <p:blipFill rotWithShape="1">
          <a:blip r:embed="rId7">
            <a:alphaModFix/>
          </a:blip>
          <a:srcRect b="0" l="0" r="0" t="0"/>
          <a:stretch/>
        </p:blipFill>
        <p:spPr>
          <a:xfrm>
            <a:off x="4749470" y="1045601"/>
            <a:ext cx="4087369" cy="28490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9"/>
          <p:cNvSpPr txBox="1"/>
          <p:nvPr>
            <p:ph idx="1" type="body"/>
          </p:nvPr>
        </p:nvSpPr>
        <p:spPr>
          <a:xfrm>
            <a:off x="429375" y="891033"/>
            <a:ext cx="8520600" cy="3728579"/>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t/>
            </a:r>
            <a:endParaRPr b="1" sz="3000">
              <a:latin typeface="Calibri"/>
              <a:ea typeface="Calibri"/>
              <a:cs typeface="Calibri"/>
              <a:sym typeface="Calibri"/>
            </a:endParaRPr>
          </a:p>
          <a:p>
            <a:pPr indent="0" lvl="0" marL="0" rtl="0" algn="l">
              <a:lnSpc>
                <a:spcPct val="115000"/>
              </a:lnSpc>
              <a:spcBef>
                <a:spcPts val="0"/>
              </a:spcBef>
              <a:spcAft>
                <a:spcPts val="0"/>
              </a:spcAft>
              <a:buSzPts val="1800"/>
              <a:buNone/>
            </a:pPr>
            <a:r>
              <a:rPr lang="en-US" sz="2400">
                <a:solidFill>
                  <a:schemeClr val="dk1"/>
                </a:solidFill>
              </a:rPr>
              <a:t>For more information on the </a:t>
            </a:r>
            <a:br>
              <a:rPr lang="en-US" sz="2400">
                <a:solidFill>
                  <a:schemeClr val="dk1"/>
                </a:solidFill>
              </a:rPr>
            </a:br>
            <a:r>
              <a:rPr b="1" lang="en-US" sz="2400">
                <a:solidFill>
                  <a:schemeClr val="dk1"/>
                </a:solidFill>
              </a:rPr>
              <a:t>Framework for Heliophysics Education </a:t>
            </a:r>
            <a:r>
              <a:rPr b="1" lang="en-US" sz="2400"/>
              <a:t> </a:t>
            </a:r>
            <a:br>
              <a:rPr lang="en-US" sz="2400"/>
            </a:br>
            <a:r>
              <a:rPr lang="en-US" sz="2400"/>
              <a:t> </a:t>
            </a:r>
            <a:br>
              <a:rPr lang="en-US" sz="2400"/>
            </a:br>
            <a:r>
              <a:rPr lang="en-US" sz="2400" u="sng">
                <a:solidFill>
                  <a:schemeClr val="hlink"/>
                </a:solidFill>
                <a:hlinkClick r:id="rId3"/>
              </a:rPr>
              <a:t>https://science.nasa.gov/learn/heat/big-ideas/</a:t>
            </a:r>
            <a:r>
              <a:rPr lang="en-US" sz="2400"/>
              <a:t> </a:t>
            </a:r>
            <a:br>
              <a:rPr lang="en-US" sz="6600"/>
            </a:br>
            <a:endParaRPr sz="2000">
              <a:latin typeface="Arial"/>
              <a:ea typeface="Arial"/>
              <a:cs typeface="Arial"/>
              <a:sym typeface="Arial"/>
            </a:endParaRPr>
          </a:p>
        </p:txBody>
      </p:sp>
      <p:grpSp>
        <p:nvGrpSpPr>
          <p:cNvPr id="232" name="Google Shape;232;p9"/>
          <p:cNvGrpSpPr/>
          <p:nvPr/>
        </p:nvGrpSpPr>
        <p:grpSpPr>
          <a:xfrm flipH="1">
            <a:off x="-1" y="133025"/>
            <a:ext cx="8151019" cy="582900"/>
            <a:chOff x="3383700" y="220025"/>
            <a:chExt cx="5760575" cy="582900"/>
          </a:xfrm>
        </p:grpSpPr>
        <p:sp>
          <p:nvSpPr>
            <p:cNvPr id="233" name="Google Shape;233;p9"/>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9"/>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5" name="Google Shape;235;p9"/>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 NASA HEAT</a:t>
            </a:r>
            <a:endParaRPr b="1" sz="2420">
              <a:solidFill>
                <a:schemeClr val="lt1"/>
              </a:solidFill>
              <a:latin typeface="Helvetica Neue"/>
              <a:ea typeface="Helvetica Neue"/>
              <a:cs typeface="Helvetica Neue"/>
              <a:sym typeface="Helvetica Neue"/>
            </a:endParaRPr>
          </a:p>
        </p:txBody>
      </p:sp>
      <p:sp>
        <p:nvSpPr>
          <p:cNvPr id="236" name="Google Shape;236;p9"/>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9"/>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9"/>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9"/>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9"/>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9"/>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9"/>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3" name="Google Shape;243;p9"/>
          <p:cNvGrpSpPr/>
          <p:nvPr/>
        </p:nvGrpSpPr>
        <p:grpSpPr>
          <a:xfrm>
            <a:off x="0" y="4695025"/>
            <a:ext cx="5902800" cy="283500"/>
            <a:chOff x="0" y="4548925"/>
            <a:chExt cx="5902800" cy="283500"/>
          </a:xfrm>
        </p:grpSpPr>
        <p:sp>
          <p:nvSpPr>
            <p:cNvPr id="244" name="Google Shape;244;p9"/>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9"/>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6" name="Google Shape;246;p9"/>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247" name="Google Shape;247;p9"/>
          <p:cNvPicPr preferRelativeResize="0"/>
          <p:nvPr/>
        </p:nvPicPr>
        <p:blipFill rotWithShape="1">
          <a:blip r:embed="rId4">
            <a:alphaModFix/>
          </a:blip>
          <a:srcRect b="0" l="0" r="0" t="0"/>
          <a:stretch/>
        </p:blipFill>
        <p:spPr>
          <a:xfrm>
            <a:off x="8264175" y="4601225"/>
            <a:ext cx="685800" cy="47105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2023-11-30T14:04:51Z</dcterms:created>
  <dc:creator>Hilarie Davis</dc:creator>
</cp:coreProperties>
</file>