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embeddedFontLst>
    <p:embeddedFont>
      <p:font typeface="Inter"/>
      <p:regular r:id="rId18"/>
      <p:bold r:id="rId19"/>
      <p:italic r:id="rId20"/>
      <p:boldItalic r:id="rId21"/>
    </p:embeddedFont>
    <p:embeddedFont>
      <p:font typeface="Public Sans"/>
      <p:regular r:id="rId22"/>
      <p:bold r:id="rId23"/>
      <p:italic r:id="rId24"/>
      <p:boldItalic r:id="rId25"/>
    </p:embeddedFont>
    <p:embeddedFont>
      <p:font typeface="Helvetica Neue"/>
      <p:regular r:id="rId26"/>
      <p:bold r:id="rId27"/>
      <p:italic r:id="rId28"/>
      <p:boldItalic r:id="rId29"/>
    </p:embeddedFont>
    <p:embeddedFont>
      <p:font typeface="Noto Sans Symbols"/>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jxzC/pLTFs+fkxGp3PauRFZBYi2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Inter-italic.fntdata"/><Relationship Id="rId22" Type="http://schemas.openxmlformats.org/officeDocument/2006/relationships/font" Target="fonts/PublicSans-regular.fntdata"/><Relationship Id="rId21" Type="http://schemas.openxmlformats.org/officeDocument/2006/relationships/font" Target="fonts/Inter-boldItalic.fntdata"/><Relationship Id="rId24" Type="http://schemas.openxmlformats.org/officeDocument/2006/relationships/font" Target="fonts/PublicSans-italic.fntdata"/><Relationship Id="rId23" Type="http://schemas.openxmlformats.org/officeDocument/2006/relationships/font" Target="fonts/Public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HelveticaNeue-regular.fntdata"/><Relationship Id="rId25" Type="http://schemas.openxmlformats.org/officeDocument/2006/relationships/font" Target="fonts/PublicSans-boldItalic.fntdata"/><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NotoSansSymbols-bold.fntdata"/><Relationship Id="rId30" Type="http://schemas.openxmlformats.org/officeDocument/2006/relationships/font" Target="fonts/NotoSansSymbols-regular.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Inter-bold.fntdata"/><Relationship Id="rId18" Type="http://schemas.openxmlformats.org/officeDocument/2006/relationships/font" Target="fonts/Inter-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science.nasa.gov/learn/heat/big-ideas/"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iswa.ccmc.gsfc.nasa.gov/IswaSystemWebApp/?layout=marssw" TargetMode="External"/><Relationship Id="rId4" Type="http://schemas.openxmlformats.org/officeDocument/2006/relationships/image" Target="../media/image16.png"/><Relationship Id="rId5" Type="http://schemas.openxmlformats.org/officeDocument/2006/relationships/hyperlink" Target="https://svs.gsfc.nasa.gov/5502" TargetMode="External"/><Relationship Id="rId6"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srag.jsc.nasa.gov/SpaceWeather/ISEP.cfm" TargetMode="External"/><Relationship Id="rId4" Type="http://schemas.openxmlformats.org/officeDocument/2006/relationships/hyperlink" Target="https://ccmc.gsfc.nasa.gov/" TargetMode="External"/><Relationship Id="rId5" Type="http://schemas.openxmlformats.org/officeDocument/2006/relationships/hyperlink" Target="https://srag.jsc.nasa.gov/" TargetMode="External"/><Relationship Id="rId6" Type="http://schemas.openxmlformats.org/officeDocument/2006/relationships/hyperlink" Target="https://swpc-drupal.woc.noaa.gov/sites/default/files/images/u63/Mays%20CCMC%20Preparing%20Models%20to%20Enter%20the%20R2O%20Pipeline.pdf" TargetMode="External"/><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science.nasa.gov/learn/heat/big-ideas/"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science.nasa.gov/learn/heat/big-ideas/big-idea-1-1/" TargetMode="External"/><Relationship Id="rId4" Type="http://schemas.openxmlformats.org/officeDocument/2006/relationships/hyperlink" Target="https://science.nasa.gov/learn/heat/big-ideas/big-idea-1-2/" TargetMode="External"/><Relationship Id="rId11" Type="http://schemas.openxmlformats.org/officeDocument/2006/relationships/hyperlink" Target="https://science.nasa.gov/learn/heat/big-ideas/big-idea-3-3/" TargetMode="External"/><Relationship Id="rId10" Type="http://schemas.openxmlformats.org/officeDocument/2006/relationships/hyperlink" Target="https://science.nasa.gov/learn/heat/big-ideas/big-idea-3-2/" TargetMode="External"/><Relationship Id="rId12" Type="http://schemas.openxmlformats.org/officeDocument/2006/relationships/image" Target="../media/image4.png"/><Relationship Id="rId9" Type="http://schemas.openxmlformats.org/officeDocument/2006/relationships/hyperlink" Target="https://science.nasa.gov/learn/heat/big-ideas/big-idea-3-1/" TargetMode="External"/><Relationship Id="rId5" Type="http://schemas.openxmlformats.org/officeDocument/2006/relationships/hyperlink" Target="https://science.nasa.gov/learn/heat/big-ideas/big-idea-1-3/" TargetMode="External"/><Relationship Id="rId6" Type="http://schemas.openxmlformats.org/officeDocument/2006/relationships/hyperlink" Target="https://science.nasa.gov/learn/heat/big-ideas/big-idea-2-1/" TargetMode="External"/><Relationship Id="rId7" Type="http://schemas.openxmlformats.org/officeDocument/2006/relationships/hyperlink" Target="https://science.nasa.gov/learn/heat/big-ideas/big-idea-2-2/" TargetMode="External"/><Relationship Id="rId8" Type="http://schemas.openxmlformats.org/officeDocument/2006/relationships/hyperlink" Target="https://science.nasa.gov/learn/heat/big-ideas/big-idea-2-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science.nasa.gov/learn/heat/big-ideas/big-idea-1-2/" TargetMode="External"/><Relationship Id="rId4" Type="http://schemas.openxmlformats.org/officeDocument/2006/relationships/hyperlink" Target="https://science.nasa.gov/learn/heat/big-ideas/big-idea-2-2/" TargetMode="External"/><Relationship Id="rId5" Type="http://schemas.openxmlformats.org/officeDocument/2006/relationships/hyperlink" Target="https://science.nasa.gov/learn/heat/big-ideas/big-idea-3-1/" TargetMode="External"/><Relationship Id="rId6" Type="http://schemas.openxmlformats.org/officeDocument/2006/relationships/hyperlink" Target="https://science.nasa.gov/learn/heat/big-ideas/big-idea-3-2/" TargetMode="External"/><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google.com/search?client=safari&amp;cs=0&amp;sca_esv=4b995b00999b8af2&amp;sxsrf=AE3TifPCCE-q1JoLCbjwNjmslGG5SEl60Q%3A1748374590331&amp;q=Science+and+Engineering+Practices&amp;sa=X&amp;ved=2ahUKEwiE6onzssSNAxVRRTABHYWBONoQxccNegQIAhAC&amp;mstk=AUtExfDi61Pj6-8_M7csNoYJ319uo3EYqnSYs124wJM5eLtEn6H8BsUud4w_uGp8N-C7w1pQRgw4FP5Zh-tfrO7PUtkaVpUUh1P0HewGFpSE6I2LdxGSUKeaA-9H-C5rZXlfuLQHZlZ6YeW3tKbjCQ0IvGgJYpX9mNmKLqfaLJ03dB32d6OKAjyuc0pDr_n82JRe3VVf1-kFiJ_DJ7UKybwcqhIzR7jmY6Ma_-Oim-rRpY1tGRCu7KRNqVI6Wi_pjm3cUyg29qTOPGS29bjI-AgBOZrU&amp;csui=3"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spacemath.gsfc.nasa.gov/" TargetMode="External"/><Relationship Id="rId4" Type="http://schemas.openxmlformats.org/officeDocument/2006/relationships/hyperlink" Target="https://spacemath.gsfc.nasa.gov/weekly/6Page36.pdf" TargetMode="External"/><Relationship Id="rId5" Type="http://schemas.openxmlformats.org/officeDocument/2006/relationships/image" Target="../media/image4.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p:nvPr/>
        </p:nvSpPr>
        <p:spPr>
          <a:xfrm>
            <a:off x="0" y="3678167"/>
            <a:ext cx="54840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5" name="Google Shape;55;p1"/>
          <p:cNvPicPr preferRelativeResize="0"/>
          <p:nvPr/>
        </p:nvPicPr>
        <p:blipFill rotWithShape="1">
          <a:blip r:embed="rId3">
            <a:alphaModFix/>
          </a:blip>
          <a:srcRect b="0" l="0" r="0" t="0"/>
          <a:stretch/>
        </p:blipFill>
        <p:spPr>
          <a:xfrm>
            <a:off x="320875" y="500188"/>
            <a:ext cx="4145126" cy="4143123"/>
          </a:xfrm>
          <a:prstGeom prst="rect">
            <a:avLst/>
          </a:prstGeom>
          <a:noFill/>
          <a:ln>
            <a:noFill/>
          </a:ln>
        </p:spPr>
      </p:pic>
      <p:pic>
        <p:nvPicPr>
          <p:cNvPr id="56" name="Google Shape;56;p1"/>
          <p:cNvPicPr preferRelativeResize="0"/>
          <p:nvPr/>
        </p:nvPicPr>
        <p:blipFill rotWithShape="1">
          <a:blip r:embed="rId4">
            <a:alphaModFix/>
          </a:blip>
          <a:srcRect b="0" l="0" r="0" t="0"/>
          <a:stretch/>
        </p:blipFill>
        <p:spPr>
          <a:xfrm>
            <a:off x="0" y="2935175"/>
            <a:ext cx="7659574" cy="585200"/>
          </a:xfrm>
          <a:prstGeom prst="rect">
            <a:avLst/>
          </a:prstGeom>
          <a:noFill/>
          <a:ln>
            <a:noFill/>
          </a:ln>
        </p:spPr>
      </p:pic>
      <p:sp>
        <p:nvSpPr>
          <p:cNvPr id="57" name="Google Shape;57;p1"/>
          <p:cNvSpPr/>
          <p:nvPr/>
        </p:nvSpPr>
        <p:spPr>
          <a:xfrm>
            <a:off x="7562775" y="2933975"/>
            <a:ext cx="879600" cy="5853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
          <p:cNvSpPr txBox="1"/>
          <p:nvPr>
            <p:ph type="ctrTitle"/>
          </p:nvPr>
        </p:nvSpPr>
        <p:spPr>
          <a:xfrm>
            <a:off x="523875" y="1474750"/>
            <a:ext cx="4890300" cy="1322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0" i="0" lang="en-US" sz="3000" u="none" strike="noStrike">
                <a:solidFill>
                  <a:schemeClr val="dk1"/>
                </a:solidFill>
                <a:latin typeface="Arial"/>
                <a:ea typeface="Arial"/>
                <a:cs typeface="Arial"/>
                <a:sym typeface="Arial"/>
              </a:rPr>
              <a:t>Moon to Mars</a:t>
            </a:r>
            <a:r>
              <a:rPr lang="en-US" sz="3000"/>
              <a:t> </a:t>
            </a:r>
            <a:r>
              <a:rPr b="0" i="0" lang="en-US" sz="3000" u="none" strike="noStrike">
                <a:solidFill>
                  <a:schemeClr val="dk1"/>
                </a:solidFill>
                <a:latin typeface="Arial"/>
                <a:ea typeface="Arial"/>
                <a:cs typeface="Arial"/>
                <a:sym typeface="Arial"/>
              </a:rPr>
              <a:t>Space Weather Analysis</a:t>
            </a:r>
            <a:endParaRPr b="1" sz="3000">
              <a:latin typeface="Arial"/>
              <a:ea typeface="Arial"/>
              <a:cs typeface="Arial"/>
              <a:sym typeface="Arial"/>
            </a:endParaRPr>
          </a:p>
        </p:txBody>
      </p:sp>
      <p:pic>
        <p:nvPicPr>
          <p:cNvPr id="59" name="Google Shape;59;p1"/>
          <p:cNvPicPr preferRelativeResize="0"/>
          <p:nvPr/>
        </p:nvPicPr>
        <p:blipFill rotWithShape="1">
          <a:blip r:embed="rId5">
            <a:alphaModFix/>
          </a:blip>
          <a:srcRect b="0" l="0" r="0" t="0"/>
          <a:stretch/>
        </p:blipFill>
        <p:spPr>
          <a:xfrm>
            <a:off x="7963601" y="722625"/>
            <a:ext cx="909522" cy="752125"/>
          </a:xfrm>
          <a:prstGeom prst="rect">
            <a:avLst/>
          </a:prstGeom>
          <a:noFill/>
          <a:ln>
            <a:noFill/>
          </a:ln>
        </p:spPr>
      </p:pic>
      <p:sp>
        <p:nvSpPr>
          <p:cNvPr id="60" name="Google Shape;60;p1"/>
          <p:cNvSpPr txBox="1"/>
          <p:nvPr>
            <p:ph idx="1" type="subTitle"/>
          </p:nvPr>
        </p:nvSpPr>
        <p:spPr>
          <a:xfrm>
            <a:off x="523875" y="3029525"/>
            <a:ext cx="7784400" cy="4356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SzPct val="142857"/>
              <a:buNone/>
            </a:pPr>
            <a:r>
              <a:rPr lang="en-US">
                <a:solidFill>
                  <a:schemeClr val="lt1"/>
                </a:solidFill>
                <a:latin typeface="Helvetica Neue"/>
                <a:ea typeface="Helvetica Neue"/>
                <a:cs typeface="Helvetica Neue"/>
                <a:sym typeface="Helvetica Neue"/>
              </a:rPr>
              <a:t>Heliophysics Investigations by Dr. Hilarie Davis &amp; Dr. Sten Odenwald</a:t>
            </a:r>
            <a:endParaRPr>
              <a:solidFill>
                <a:schemeClr val="lt1"/>
              </a:solidFill>
              <a:latin typeface="Helvetica Neue"/>
              <a:ea typeface="Helvetica Neue"/>
              <a:cs typeface="Helvetica Neue"/>
              <a:sym typeface="Helvetica Neue"/>
            </a:endParaRPr>
          </a:p>
        </p:txBody>
      </p:sp>
      <p:sp>
        <p:nvSpPr>
          <p:cNvPr id="61" name="Google Shape;61;p1"/>
          <p:cNvSpPr txBox="1"/>
          <p:nvPr>
            <p:ph idx="1" type="subTitle"/>
          </p:nvPr>
        </p:nvSpPr>
        <p:spPr>
          <a:xfrm>
            <a:off x="523875" y="68050"/>
            <a:ext cx="3553800" cy="312900"/>
          </a:xfrm>
          <a:prstGeom prst="rect">
            <a:avLst/>
          </a:prstGeom>
          <a:noFill/>
          <a:ln>
            <a:noFill/>
          </a:ln>
        </p:spPr>
        <p:txBody>
          <a:bodyPr anchorCtr="0" anchor="ctr" bIns="91425" lIns="91425" spcFirstLastPara="1" rIns="91425" wrap="square" tIns="91425">
            <a:normAutofit/>
          </a:bodyPr>
          <a:lstStyle/>
          <a:p>
            <a:pPr indent="0" lvl="0" marL="0" rtl="0" algn="l">
              <a:lnSpc>
                <a:spcPct val="80000"/>
              </a:lnSpc>
              <a:spcBef>
                <a:spcPts val="0"/>
              </a:spcBef>
              <a:spcAft>
                <a:spcPts val="0"/>
              </a:spcAft>
              <a:buSzPts val="935"/>
              <a:buNone/>
            </a:pPr>
            <a:r>
              <a:rPr lang="en-US" sz="750">
                <a:solidFill>
                  <a:schemeClr val="dk1"/>
                </a:solidFill>
                <a:latin typeface="Helvetica Neue"/>
                <a:ea typeface="Helvetica Neue"/>
                <a:cs typeface="Helvetica Neue"/>
                <a:sym typeface="Helvetica Neue"/>
              </a:rPr>
              <a:t>National Aeronautics and Space Administration</a:t>
            </a:r>
            <a:endParaRPr sz="750">
              <a:solidFill>
                <a:schemeClr val="dk1"/>
              </a:solidFill>
              <a:latin typeface="Helvetica Neue"/>
              <a:ea typeface="Helvetica Neue"/>
              <a:cs typeface="Helvetica Neue"/>
              <a:sym typeface="Helvetica Neue"/>
            </a:endParaRPr>
          </a:p>
        </p:txBody>
      </p:sp>
      <p:sp>
        <p:nvSpPr>
          <p:cNvPr id="62" name="Google Shape;62;p1"/>
          <p:cNvSpPr txBox="1"/>
          <p:nvPr>
            <p:ph idx="1" type="subTitle"/>
          </p:nvPr>
        </p:nvSpPr>
        <p:spPr>
          <a:xfrm>
            <a:off x="523875" y="4643300"/>
            <a:ext cx="3999300" cy="3927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600"/>
              </a:spcAft>
              <a:buSzPts val="1100"/>
              <a:buNone/>
            </a:pPr>
            <a:r>
              <a:rPr lang="en-US" sz="780">
                <a:solidFill>
                  <a:schemeClr val="dk1"/>
                </a:solidFill>
                <a:latin typeface="Helvetica Neue"/>
                <a:ea typeface="Helvetica Neue"/>
                <a:cs typeface="Helvetica Neue"/>
                <a:sym typeface="Helvetica Neue"/>
              </a:rPr>
              <a:t>NASA Heliophysics Education Activation Team (Not all images are from NASA EZIE)</a:t>
            </a:r>
            <a:endParaRPr sz="780">
              <a:solidFill>
                <a:schemeClr val="dk1"/>
              </a:solidFill>
              <a:latin typeface="Helvetica Neue"/>
              <a:ea typeface="Helvetica Neue"/>
              <a:cs typeface="Helvetica Neue"/>
              <a:sym typeface="Helvetica Neue"/>
            </a:endParaRPr>
          </a:p>
        </p:txBody>
      </p:sp>
      <p:sp>
        <p:nvSpPr>
          <p:cNvPr id="63" name="Google Shape;63;p1"/>
          <p:cNvSpPr/>
          <p:nvPr/>
        </p:nvSpPr>
        <p:spPr>
          <a:xfrm>
            <a:off x="5826113" y="375275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
          <p:cNvSpPr/>
          <p:nvPr/>
        </p:nvSpPr>
        <p:spPr>
          <a:xfrm>
            <a:off x="6116438" y="375275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
          <p:cNvSpPr/>
          <p:nvPr/>
        </p:nvSpPr>
        <p:spPr>
          <a:xfrm>
            <a:off x="6406763" y="375274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
          <p:cNvSpPr/>
          <p:nvPr/>
        </p:nvSpPr>
        <p:spPr>
          <a:xfrm>
            <a:off x="6697088" y="375275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
          <p:cNvSpPr/>
          <p:nvPr/>
        </p:nvSpPr>
        <p:spPr>
          <a:xfrm>
            <a:off x="6987413" y="375275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
          <p:cNvSpPr/>
          <p:nvPr/>
        </p:nvSpPr>
        <p:spPr>
          <a:xfrm>
            <a:off x="7277738" y="3752738"/>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
          <p:cNvSpPr/>
          <p:nvPr/>
        </p:nvSpPr>
        <p:spPr>
          <a:xfrm>
            <a:off x="7568063" y="3752763"/>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
          <p:cNvSpPr/>
          <p:nvPr/>
        </p:nvSpPr>
        <p:spPr>
          <a:xfrm>
            <a:off x="7858388" y="3752764"/>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
          <p:cNvSpPr/>
          <p:nvPr/>
        </p:nvSpPr>
        <p:spPr>
          <a:xfrm>
            <a:off x="8148713" y="375275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
          <p:cNvSpPr/>
          <p:nvPr/>
        </p:nvSpPr>
        <p:spPr>
          <a:xfrm>
            <a:off x="8439038" y="37527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
          <p:cNvSpPr/>
          <p:nvPr/>
        </p:nvSpPr>
        <p:spPr>
          <a:xfrm>
            <a:off x="8729363" y="37527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
          <p:cNvSpPr/>
          <p:nvPr/>
        </p:nvSpPr>
        <p:spPr>
          <a:xfrm>
            <a:off x="0" y="3678167"/>
            <a:ext cx="54840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 name="Google Shape;75;p1"/>
          <p:cNvSpPr/>
          <p:nvPr/>
        </p:nvSpPr>
        <p:spPr>
          <a:xfrm>
            <a:off x="5422588" y="36777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 name="Google Shape;76;p1"/>
          <p:cNvPicPr preferRelativeResize="0"/>
          <p:nvPr/>
        </p:nvPicPr>
        <p:blipFill rotWithShape="1">
          <a:blip r:embed="rId6">
            <a:alphaModFix/>
          </a:blip>
          <a:srcRect b="0" l="0" r="0" t="0"/>
          <a:stretch/>
        </p:blipFill>
        <p:spPr>
          <a:xfrm>
            <a:off x="8029742" y="4195413"/>
            <a:ext cx="777239" cy="668427"/>
          </a:xfrm>
          <a:prstGeom prst="rect">
            <a:avLst/>
          </a:prstGeom>
          <a:noFill/>
          <a:ln>
            <a:noFill/>
          </a:ln>
        </p:spPr>
      </p:pic>
      <p:pic>
        <p:nvPicPr>
          <p:cNvPr descr="A logo with planets and a person standing on it&#10;&#10;AI-generated content may be incorrect." id="77" name="Google Shape;77;p1"/>
          <p:cNvPicPr preferRelativeResize="0"/>
          <p:nvPr/>
        </p:nvPicPr>
        <p:blipFill rotWithShape="1">
          <a:blip r:embed="rId7">
            <a:alphaModFix/>
          </a:blip>
          <a:srcRect b="0" l="0" r="0" t="0"/>
          <a:stretch/>
        </p:blipFill>
        <p:spPr>
          <a:xfrm>
            <a:off x="5592988" y="239161"/>
            <a:ext cx="1719072" cy="1719072"/>
          </a:xfrm>
          <a:prstGeom prst="rect">
            <a:avLst/>
          </a:prstGeom>
          <a:noFill/>
          <a:ln>
            <a:noFill/>
          </a:ln>
        </p:spPr>
      </p:pic>
      <p:sp>
        <p:nvSpPr>
          <p:cNvPr id="78" name="Google Shape;78;p1"/>
          <p:cNvSpPr/>
          <p:nvPr/>
        </p:nvSpPr>
        <p:spPr>
          <a:xfrm>
            <a:off x="523875" y="3678175"/>
            <a:ext cx="49602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6/3/25 HEAT Community Meeting</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0"/>
          <p:cNvSpPr txBox="1"/>
          <p:nvPr>
            <p:ph idx="1" type="body"/>
          </p:nvPr>
        </p:nvSpPr>
        <p:spPr>
          <a:xfrm>
            <a:off x="5695500" y="885683"/>
            <a:ext cx="2960820" cy="3758817"/>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08108"/>
              <a:buNone/>
            </a:pPr>
            <a:r>
              <a:rPr b="1" i="0" lang="en-US" sz="1800" u="none" strike="noStrike">
                <a:solidFill>
                  <a:srgbClr val="000000"/>
                </a:solidFill>
                <a:latin typeface="Arial"/>
                <a:ea typeface="Arial"/>
                <a:cs typeface="Arial"/>
                <a:sym typeface="Arial"/>
              </a:rPr>
              <a:t>In Development:</a:t>
            </a:r>
            <a:endParaRPr/>
          </a:p>
          <a:p>
            <a:pPr indent="0" lvl="0" marL="0" rtl="0" algn="l">
              <a:lnSpc>
                <a:spcPct val="115000"/>
              </a:lnSpc>
              <a:spcBef>
                <a:spcPts val="0"/>
              </a:spcBef>
              <a:spcAft>
                <a:spcPts val="0"/>
              </a:spcAft>
              <a:buSzPct val="243243"/>
              <a:buNone/>
            </a:pPr>
            <a:r>
              <a:t/>
            </a:r>
            <a:endParaRPr b="0" i="0" sz="800" u="none" strike="noStrike">
              <a:solidFill>
                <a:srgbClr val="000000"/>
              </a:solidFill>
              <a:latin typeface="Arial"/>
              <a:ea typeface="Arial"/>
              <a:cs typeface="Arial"/>
              <a:sym typeface="Arial"/>
            </a:endParaRPr>
          </a:p>
          <a:p>
            <a:pPr indent="-285750" lvl="0" marL="285750" rtl="0" algn="l">
              <a:lnSpc>
                <a:spcPct val="150000"/>
              </a:lnSpc>
              <a:spcBef>
                <a:spcPts val="0"/>
              </a:spcBef>
              <a:spcAft>
                <a:spcPts val="0"/>
              </a:spcAft>
              <a:buSzPct val="108108"/>
              <a:buFont typeface="Noto Sans Symbols"/>
              <a:buChar char="⮚"/>
            </a:pPr>
            <a:r>
              <a:rPr b="0" i="0" lang="en-US" sz="1800" u="none" strike="noStrike">
                <a:solidFill>
                  <a:srgbClr val="000000"/>
                </a:solidFill>
                <a:latin typeface="Arial"/>
                <a:ea typeface="Arial"/>
                <a:cs typeface="Arial"/>
                <a:sym typeface="Arial"/>
              </a:rPr>
              <a:t>Mini-Lessons/Activities</a:t>
            </a:r>
            <a:endParaRPr/>
          </a:p>
          <a:p>
            <a:pPr indent="-285750" lvl="0" marL="285750" rtl="0" algn="l">
              <a:lnSpc>
                <a:spcPct val="150000"/>
              </a:lnSpc>
              <a:spcBef>
                <a:spcPts val="0"/>
              </a:spcBef>
              <a:spcAft>
                <a:spcPts val="0"/>
              </a:spcAft>
              <a:buSzPct val="108108"/>
              <a:buFont typeface="Noto Sans Symbols"/>
              <a:buChar char="⮚"/>
            </a:pPr>
            <a:r>
              <a:rPr lang="en-US">
                <a:solidFill>
                  <a:srgbClr val="000000"/>
                </a:solidFill>
                <a:latin typeface="Arial"/>
                <a:ea typeface="Arial"/>
                <a:cs typeface="Arial"/>
                <a:sym typeface="Arial"/>
              </a:rPr>
              <a:t>Interactives</a:t>
            </a:r>
            <a:endParaRPr/>
          </a:p>
          <a:p>
            <a:pPr indent="-285750" lvl="0" marL="285750" rtl="0" algn="l">
              <a:lnSpc>
                <a:spcPct val="150000"/>
              </a:lnSpc>
              <a:spcBef>
                <a:spcPts val="0"/>
              </a:spcBef>
              <a:spcAft>
                <a:spcPts val="0"/>
              </a:spcAft>
              <a:buSzPct val="108108"/>
              <a:buFont typeface="Noto Sans Symbols"/>
              <a:buChar char="⮚"/>
            </a:pPr>
            <a:r>
              <a:rPr b="0" i="0" lang="en-US" sz="1800" u="none" strike="noStrike">
                <a:solidFill>
                  <a:srgbClr val="000000"/>
                </a:solidFill>
                <a:latin typeface="Arial"/>
                <a:ea typeface="Arial"/>
                <a:cs typeface="Arial"/>
                <a:sym typeface="Arial"/>
              </a:rPr>
              <a:t>Lesson Plans</a:t>
            </a:r>
            <a:endParaRPr>
              <a:solidFill>
                <a:srgbClr val="000000"/>
              </a:solidFill>
              <a:latin typeface="Arial"/>
              <a:ea typeface="Arial"/>
              <a:cs typeface="Arial"/>
              <a:sym typeface="Arial"/>
            </a:endParaRPr>
          </a:p>
          <a:p>
            <a:pPr indent="-285750" lvl="0" marL="285750" rtl="0" algn="l">
              <a:lnSpc>
                <a:spcPct val="150000"/>
              </a:lnSpc>
              <a:spcBef>
                <a:spcPts val="0"/>
              </a:spcBef>
              <a:spcAft>
                <a:spcPts val="0"/>
              </a:spcAft>
              <a:buSzPct val="108108"/>
              <a:buFont typeface="Noto Sans Symbols"/>
              <a:buChar char="⮚"/>
            </a:pPr>
            <a:r>
              <a:rPr lang="en-US">
                <a:solidFill>
                  <a:srgbClr val="000000"/>
                </a:solidFill>
                <a:latin typeface="Arial"/>
                <a:ea typeface="Arial"/>
                <a:cs typeface="Arial"/>
                <a:sym typeface="Arial"/>
              </a:rPr>
              <a:t>StoryMap</a:t>
            </a:r>
            <a:endParaRPr>
              <a:solidFill>
                <a:srgbClr val="000000"/>
              </a:solidFill>
              <a:latin typeface="Arial"/>
              <a:ea typeface="Arial"/>
              <a:cs typeface="Arial"/>
              <a:sym typeface="Arial"/>
            </a:endParaRPr>
          </a:p>
          <a:p>
            <a:pPr indent="-285750" lvl="1" marL="742950" rtl="0" algn="l">
              <a:lnSpc>
                <a:spcPct val="100000"/>
              </a:lnSpc>
              <a:spcBef>
                <a:spcPts val="0"/>
              </a:spcBef>
              <a:spcAft>
                <a:spcPts val="0"/>
              </a:spcAft>
              <a:buSzPct val="108108"/>
              <a:buFont typeface="Noto Sans Symbols"/>
              <a:buChar char="⮚"/>
            </a:pPr>
            <a:r>
              <a:rPr b="1" i="0" lang="en-US" u="none" strike="noStrike">
                <a:solidFill>
                  <a:schemeClr val="dk2"/>
                </a:solidFill>
                <a:latin typeface="Arial"/>
                <a:ea typeface="Arial"/>
                <a:cs typeface="Arial"/>
                <a:sym typeface="Arial"/>
              </a:rPr>
              <a:t>Engage</a:t>
            </a:r>
            <a:r>
              <a:rPr b="1" lang="en-US">
                <a:solidFill>
                  <a:schemeClr val="dk2"/>
                </a:solidFill>
                <a:latin typeface="Arial"/>
                <a:ea typeface="Arial"/>
                <a:cs typeface="Arial"/>
                <a:sym typeface="Arial"/>
              </a:rPr>
              <a:t>: </a:t>
            </a:r>
            <a:r>
              <a:rPr lang="en-US">
                <a:solidFill>
                  <a:schemeClr val="dk2"/>
                </a:solidFill>
                <a:latin typeface="Arial"/>
                <a:ea typeface="Arial"/>
                <a:cs typeface="Arial"/>
                <a:sym typeface="Arial"/>
              </a:rPr>
              <a:t>What is space weather?</a:t>
            </a:r>
            <a:endParaRPr/>
          </a:p>
          <a:p>
            <a:pPr indent="-285750" lvl="1" marL="742950" rtl="0" algn="l">
              <a:lnSpc>
                <a:spcPct val="100000"/>
              </a:lnSpc>
              <a:spcBef>
                <a:spcPts val="0"/>
              </a:spcBef>
              <a:spcAft>
                <a:spcPts val="0"/>
              </a:spcAft>
              <a:buSzPct val="108108"/>
              <a:buFont typeface="Noto Sans Symbols"/>
              <a:buChar char="⮚"/>
            </a:pPr>
            <a:r>
              <a:rPr b="1" i="0" lang="en-US" u="none" strike="noStrike">
                <a:solidFill>
                  <a:schemeClr val="dk2"/>
                </a:solidFill>
                <a:latin typeface="Arial"/>
                <a:ea typeface="Arial"/>
                <a:cs typeface="Arial"/>
                <a:sym typeface="Arial"/>
              </a:rPr>
              <a:t>Explore</a:t>
            </a:r>
            <a:r>
              <a:rPr b="1" lang="en-US">
                <a:solidFill>
                  <a:schemeClr val="dk2"/>
                </a:solidFill>
                <a:latin typeface="Arial"/>
                <a:ea typeface="Arial"/>
                <a:cs typeface="Arial"/>
                <a:sym typeface="Arial"/>
              </a:rPr>
              <a:t>: </a:t>
            </a:r>
            <a:r>
              <a:rPr lang="en-US">
                <a:solidFill>
                  <a:schemeClr val="dk2"/>
                </a:solidFill>
                <a:latin typeface="Arial"/>
                <a:ea typeface="Arial"/>
                <a:cs typeface="Arial"/>
                <a:sym typeface="Arial"/>
              </a:rPr>
              <a:t>How do scientists predict space weather?</a:t>
            </a:r>
            <a:endParaRPr/>
          </a:p>
          <a:p>
            <a:pPr indent="-285750" lvl="1" marL="742950" rtl="0" algn="l">
              <a:lnSpc>
                <a:spcPct val="100000"/>
              </a:lnSpc>
              <a:spcBef>
                <a:spcPts val="0"/>
              </a:spcBef>
              <a:spcAft>
                <a:spcPts val="0"/>
              </a:spcAft>
              <a:buSzPct val="108108"/>
              <a:buFont typeface="Noto Sans Symbols"/>
              <a:buChar char="⮚"/>
            </a:pPr>
            <a:r>
              <a:rPr b="1" i="0" lang="en-US" u="none" strike="noStrike">
                <a:solidFill>
                  <a:schemeClr val="dk2"/>
                </a:solidFill>
                <a:latin typeface="Arial"/>
                <a:ea typeface="Arial"/>
                <a:cs typeface="Arial"/>
                <a:sym typeface="Arial"/>
              </a:rPr>
              <a:t>Explain: </a:t>
            </a:r>
            <a:r>
              <a:rPr b="0" i="0" lang="en-US" u="none" strike="noStrike">
                <a:solidFill>
                  <a:schemeClr val="dk2"/>
                </a:solidFill>
                <a:latin typeface="Arial"/>
                <a:ea typeface="Arial"/>
                <a:cs typeface="Arial"/>
                <a:sym typeface="Arial"/>
              </a:rPr>
              <a:t>Space </a:t>
            </a:r>
            <a:r>
              <a:rPr lang="en-US">
                <a:solidFill>
                  <a:schemeClr val="dk2"/>
                </a:solidFill>
                <a:latin typeface="Arial"/>
                <a:ea typeface="Arial"/>
                <a:cs typeface="Arial"/>
                <a:sym typeface="Arial"/>
              </a:rPr>
              <a:t>Weather Forecast</a:t>
            </a:r>
            <a:endParaRPr/>
          </a:p>
          <a:p>
            <a:pPr indent="-285750" lvl="1" marL="742950" rtl="0" algn="l">
              <a:lnSpc>
                <a:spcPct val="100000"/>
              </a:lnSpc>
              <a:spcBef>
                <a:spcPts val="0"/>
              </a:spcBef>
              <a:spcAft>
                <a:spcPts val="0"/>
              </a:spcAft>
              <a:buSzPct val="108108"/>
              <a:buFont typeface="Noto Sans Symbols"/>
              <a:buChar char="⮚"/>
            </a:pPr>
            <a:r>
              <a:rPr b="1" i="0" lang="en-US" u="none" strike="noStrike">
                <a:solidFill>
                  <a:schemeClr val="dk2"/>
                </a:solidFill>
                <a:latin typeface="Arial"/>
                <a:ea typeface="Arial"/>
                <a:cs typeface="Arial"/>
                <a:sym typeface="Arial"/>
              </a:rPr>
              <a:t>Extend: </a:t>
            </a:r>
            <a:r>
              <a:rPr b="0" i="0" lang="en-US" u="none" strike="noStrike">
                <a:solidFill>
                  <a:schemeClr val="dk2"/>
                </a:solidFill>
                <a:latin typeface="Arial"/>
                <a:ea typeface="Arial"/>
                <a:cs typeface="Arial"/>
                <a:sym typeface="Arial"/>
              </a:rPr>
              <a:t>Aurora Viewing During Spolar Cycle 25</a:t>
            </a:r>
            <a:endParaRPr/>
          </a:p>
          <a:p>
            <a:pPr indent="-285750" lvl="1" marL="742950" rtl="0" algn="l">
              <a:lnSpc>
                <a:spcPct val="100000"/>
              </a:lnSpc>
              <a:spcBef>
                <a:spcPts val="0"/>
              </a:spcBef>
              <a:spcAft>
                <a:spcPts val="0"/>
              </a:spcAft>
              <a:buSzPct val="108108"/>
              <a:buFont typeface="Noto Sans Symbols"/>
              <a:buChar char="⮚"/>
            </a:pPr>
            <a:r>
              <a:rPr b="1" lang="en-US">
                <a:solidFill>
                  <a:schemeClr val="dk2"/>
                </a:solidFill>
                <a:latin typeface="Arial"/>
                <a:ea typeface="Arial"/>
                <a:cs typeface="Arial"/>
                <a:sym typeface="Arial"/>
              </a:rPr>
              <a:t>Evaluate: </a:t>
            </a:r>
            <a:r>
              <a:rPr lang="en-US">
                <a:solidFill>
                  <a:schemeClr val="dk2"/>
                </a:solidFill>
                <a:latin typeface="Arial"/>
                <a:ea typeface="Arial"/>
                <a:cs typeface="Arial"/>
                <a:sym typeface="Arial"/>
              </a:rPr>
              <a:t>Why Space Weather Matters</a:t>
            </a:r>
            <a:endParaRPr b="0" i="0" u="none" strike="noStrike">
              <a:solidFill>
                <a:schemeClr val="dk2"/>
              </a:solidFill>
              <a:latin typeface="Arial"/>
              <a:ea typeface="Arial"/>
              <a:cs typeface="Arial"/>
              <a:sym typeface="Arial"/>
            </a:endParaRPr>
          </a:p>
        </p:txBody>
      </p:sp>
      <p:grpSp>
        <p:nvGrpSpPr>
          <p:cNvPr id="270" name="Google Shape;270;p10"/>
          <p:cNvGrpSpPr/>
          <p:nvPr/>
        </p:nvGrpSpPr>
        <p:grpSpPr>
          <a:xfrm flipH="1">
            <a:off x="-1" y="133025"/>
            <a:ext cx="8151019" cy="582900"/>
            <a:chOff x="3383700" y="220025"/>
            <a:chExt cx="5760575" cy="582900"/>
          </a:xfrm>
        </p:grpSpPr>
        <p:sp>
          <p:nvSpPr>
            <p:cNvPr id="271" name="Google Shape;271;p10"/>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0"/>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3" name="Google Shape;273;p10"/>
          <p:cNvSpPr txBox="1"/>
          <p:nvPr>
            <p:ph type="title"/>
          </p:nvPr>
        </p:nvSpPr>
        <p:spPr>
          <a:xfrm>
            <a:off x="165450" y="138125"/>
            <a:ext cx="897855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1800">
                <a:solidFill>
                  <a:schemeClr val="lt1"/>
                </a:solidFill>
                <a:latin typeface="Helvetica Neue"/>
                <a:ea typeface="Helvetica Neue"/>
                <a:cs typeface="Helvetica Neue"/>
                <a:sym typeface="Helvetica Neue"/>
              </a:rPr>
              <a:t>Coming Soon! My NASA Data Space Weather Phenomena</a:t>
            </a:r>
            <a:endParaRPr b="1" sz="1800">
              <a:solidFill>
                <a:schemeClr val="lt1"/>
              </a:solidFill>
              <a:latin typeface="Helvetica Neue"/>
              <a:ea typeface="Helvetica Neue"/>
              <a:cs typeface="Helvetica Neue"/>
              <a:sym typeface="Helvetica Neue"/>
            </a:endParaRPr>
          </a:p>
        </p:txBody>
      </p:sp>
      <p:sp>
        <p:nvSpPr>
          <p:cNvPr id="274" name="Google Shape;274;p10"/>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0"/>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0"/>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0"/>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0"/>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0"/>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0"/>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1" name="Google Shape;281;p10"/>
          <p:cNvGrpSpPr/>
          <p:nvPr/>
        </p:nvGrpSpPr>
        <p:grpSpPr>
          <a:xfrm>
            <a:off x="0" y="4695025"/>
            <a:ext cx="5902800" cy="283500"/>
            <a:chOff x="0" y="4548925"/>
            <a:chExt cx="5902800" cy="283500"/>
          </a:xfrm>
        </p:grpSpPr>
        <p:sp>
          <p:nvSpPr>
            <p:cNvPr id="282" name="Google Shape;282;p10"/>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0"/>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 name="Google Shape;284;p10"/>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285" name="Google Shape;285;p10"/>
          <p:cNvPicPr preferRelativeResize="0"/>
          <p:nvPr/>
        </p:nvPicPr>
        <p:blipFill rotWithShape="1">
          <a:blip r:embed="rId3">
            <a:alphaModFix/>
          </a:blip>
          <a:srcRect b="0" l="0" r="0" t="0"/>
          <a:stretch/>
        </p:blipFill>
        <p:spPr>
          <a:xfrm>
            <a:off x="8264175" y="4601225"/>
            <a:ext cx="685800" cy="471054"/>
          </a:xfrm>
          <a:prstGeom prst="rect">
            <a:avLst/>
          </a:prstGeom>
          <a:noFill/>
          <a:ln>
            <a:noFill/>
          </a:ln>
        </p:spPr>
      </p:pic>
      <p:pic>
        <p:nvPicPr>
          <p:cNvPr descr="Graphical user interface&#10;&#10;AI-generated content may be incorrect." id="286" name="Google Shape;286;p10"/>
          <p:cNvPicPr preferRelativeResize="0"/>
          <p:nvPr/>
        </p:nvPicPr>
        <p:blipFill rotWithShape="1">
          <a:blip r:embed="rId4">
            <a:alphaModFix/>
          </a:blip>
          <a:srcRect b="0" l="0" r="0" t="0"/>
          <a:stretch/>
        </p:blipFill>
        <p:spPr>
          <a:xfrm>
            <a:off x="165450" y="761400"/>
            <a:ext cx="3496467" cy="2250260"/>
          </a:xfrm>
          <a:prstGeom prst="rect">
            <a:avLst/>
          </a:prstGeom>
          <a:noFill/>
          <a:ln>
            <a:noFill/>
          </a:ln>
        </p:spPr>
      </p:pic>
      <p:pic>
        <p:nvPicPr>
          <p:cNvPr descr="Graphical user interface, text, application&#10;&#10;AI-generated content may be incorrect." id="287" name="Google Shape;287;p10"/>
          <p:cNvPicPr preferRelativeResize="0"/>
          <p:nvPr/>
        </p:nvPicPr>
        <p:blipFill rotWithShape="1">
          <a:blip r:embed="rId5">
            <a:alphaModFix/>
          </a:blip>
          <a:srcRect b="0" l="0" r="0" t="0"/>
          <a:stretch/>
        </p:blipFill>
        <p:spPr>
          <a:xfrm>
            <a:off x="1769109" y="2251548"/>
            <a:ext cx="3785616" cy="1836057"/>
          </a:xfrm>
          <a:prstGeom prst="rect">
            <a:avLst/>
          </a:prstGeom>
          <a:noFill/>
          <a:ln>
            <a:noFill/>
          </a:ln>
        </p:spPr>
      </p:pic>
      <p:sp>
        <p:nvSpPr>
          <p:cNvPr id="288" name="Google Shape;288;p10"/>
          <p:cNvSpPr/>
          <p:nvPr/>
        </p:nvSpPr>
        <p:spPr>
          <a:xfrm>
            <a:off x="2281646" y="885683"/>
            <a:ext cx="496388" cy="237036"/>
          </a:xfrm>
          <a:prstGeom prst="ellipse">
            <a:avLst/>
          </a:prstGeom>
          <a:no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89" name="Google Shape;289;p10"/>
          <p:cNvCxnSpPr/>
          <p:nvPr/>
        </p:nvCxnSpPr>
        <p:spPr>
          <a:xfrm flipH="1">
            <a:off x="1769109" y="1105989"/>
            <a:ext cx="548640" cy="1145559"/>
          </a:xfrm>
          <a:prstGeom prst="straightConnector1">
            <a:avLst/>
          </a:prstGeom>
          <a:noFill/>
          <a:ln cap="flat" cmpd="sng" w="25400">
            <a:solidFill>
              <a:srgbClr val="00B050"/>
            </a:solidFill>
            <a:prstDash val="solid"/>
            <a:round/>
            <a:headEnd len="sm" w="sm" type="none"/>
            <a:tailEnd len="sm" w="sm" type="none"/>
          </a:ln>
          <a:effectLst>
            <a:outerShdw blurRad="40000" rotWithShape="0" dir="5400000" dist="20000">
              <a:srgbClr val="000000">
                <a:alpha val="37647"/>
              </a:srgbClr>
            </a:outerShdw>
          </a:effectLst>
        </p:spPr>
      </p:cxnSp>
      <p:cxnSp>
        <p:nvCxnSpPr>
          <p:cNvPr id="290" name="Google Shape;290;p10"/>
          <p:cNvCxnSpPr/>
          <p:nvPr/>
        </p:nvCxnSpPr>
        <p:spPr>
          <a:xfrm>
            <a:off x="2720823" y="1070898"/>
            <a:ext cx="2761262" cy="1368208"/>
          </a:xfrm>
          <a:prstGeom prst="straightConnector1">
            <a:avLst/>
          </a:prstGeom>
          <a:noFill/>
          <a:ln cap="flat" cmpd="sng" w="25400">
            <a:solidFill>
              <a:srgbClr val="00B050"/>
            </a:solidFill>
            <a:prstDash val="solid"/>
            <a:round/>
            <a:headEnd len="sm" w="sm" type="none"/>
            <a:tailEnd len="sm" w="sm" type="none"/>
          </a:ln>
          <a:effectLst>
            <a:outerShdw blurRad="40000" rotWithShape="0" dir="5400000" dist="20000">
              <a:srgbClr val="000000">
                <a:alpha val="37647"/>
              </a:srgbClr>
            </a:outerShdw>
          </a:effectLst>
        </p:spPr>
      </p:cxnSp>
      <p:sp>
        <p:nvSpPr>
          <p:cNvPr id="291" name="Google Shape;291;p10"/>
          <p:cNvSpPr/>
          <p:nvPr/>
        </p:nvSpPr>
        <p:spPr>
          <a:xfrm>
            <a:off x="1817638" y="2349871"/>
            <a:ext cx="2597607" cy="2117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2" name="Google Shape;292;p10"/>
          <p:cNvSpPr txBox="1"/>
          <p:nvPr/>
        </p:nvSpPr>
        <p:spPr>
          <a:xfrm>
            <a:off x="1986487" y="3651082"/>
            <a:ext cx="146867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B050"/>
                </a:solidFill>
                <a:latin typeface="Arial"/>
                <a:ea typeface="Arial"/>
                <a:cs typeface="Arial"/>
                <a:sym typeface="Arial"/>
              </a:rPr>
              <a:t>Space Weather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1"/>
          <p:cNvSpPr txBox="1"/>
          <p:nvPr>
            <p:ph idx="1" type="body"/>
          </p:nvPr>
        </p:nvSpPr>
        <p:spPr>
          <a:xfrm>
            <a:off x="311699" y="822120"/>
            <a:ext cx="8116683" cy="3589459"/>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b="0" i="0" sz="1800" u="none" strike="noStrike">
              <a:solidFill>
                <a:srgbClr val="000000"/>
              </a:solidFill>
              <a:latin typeface="Arial"/>
              <a:ea typeface="Arial"/>
              <a:cs typeface="Arial"/>
              <a:sym typeface="Arial"/>
            </a:endParaRPr>
          </a:p>
          <a:p>
            <a:pPr indent="114300" lvl="0" marL="0" marR="0" rtl="0" algn="l">
              <a:lnSpc>
                <a:spcPct val="115000"/>
              </a:lnSpc>
              <a:spcBef>
                <a:spcPts val="0"/>
              </a:spcBef>
              <a:spcAft>
                <a:spcPts val="0"/>
              </a:spcAft>
              <a:buSzPts val="1800"/>
              <a:buNone/>
            </a:pPr>
            <a:r>
              <a:t/>
            </a:r>
            <a:endParaRPr sz="1800">
              <a:latin typeface="Arial"/>
              <a:ea typeface="Arial"/>
              <a:cs typeface="Arial"/>
              <a:sym typeface="Arial"/>
            </a:endParaRPr>
          </a:p>
          <a:p>
            <a:pPr indent="0" lvl="0" marL="0" marR="0" rtl="0" algn="l">
              <a:lnSpc>
                <a:spcPct val="115000"/>
              </a:lnSpc>
              <a:spcBef>
                <a:spcPts val="0"/>
              </a:spcBef>
              <a:spcAft>
                <a:spcPts val="0"/>
              </a:spcAft>
              <a:buSzPts val="1800"/>
              <a:buNone/>
            </a:pPr>
            <a:r>
              <a:t/>
            </a:r>
            <a:endParaRPr sz="1800">
              <a:solidFill>
                <a:srgbClr val="202122"/>
              </a:solidFill>
              <a:latin typeface="Arial"/>
              <a:ea typeface="Arial"/>
              <a:cs typeface="Arial"/>
              <a:sym typeface="Arial"/>
            </a:endParaRPr>
          </a:p>
          <a:p>
            <a:pPr indent="0" lvl="0" marL="0" marR="0" rtl="0" algn="l">
              <a:lnSpc>
                <a:spcPct val="115000"/>
              </a:lnSpc>
              <a:spcBef>
                <a:spcPts val="0"/>
              </a:spcBef>
              <a:spcAft>
                <a:spcPts val="0"/>
              </a:spcAft>
              <a:buSzPts val="1800"/>
              <a:buNone/>
            </a:pPr>
            <a:r>
              <a:t/>
            </a:r>
            <a:endParaRPr sz="1800">
              <a:latin typeface="Arial"/>
              <a:ea typeface="Arial"/>
              <a:cs typeface="Arial"/>
              <a:sym typeface="Arial"/>
            </a:endParaRPr>
          </a:p>
        </p:txBody>
      </p:sp>
      <p:grpSp>
        <p:nvGrpSpPr>
          <p:cNvPr id="298" name="Google Shape;298;p11"/>
          <p:cNvGrpSpPr/>
          <p:nvPr/>
        </p:nvGrpSpPr>
        <p:grpSpPr>
          <a:xfrm flipH="1">
            <a:off x="-1" y="133025"/>
            <a:ext cx="8151019" cy="582900"/>
            <a:chOff x="3383700" y="220025"/>
            <a:chExt cx="5760575" cy="582900"/>
          </a:xfrm>
        </p:grpSpPr>
        <p:sp>
          <p:nvSpPr>
            <p:cNvPr id="299" name="Google Shape;299;p11"/>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11"/>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1" name="Google Shape;301;p11"/>
          <p:cNvSpPr txBox="1"/>
          <p:nvPr>
            <p:ph type="title"/>
          </p:nvPr>
        </p:nvSpPr>
        <p:spPr>
          <a:xfrm>
            <a:off x="165450" y="138125"/>
            <a:ext cx="897855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1800">
                <a:solidFill>
                  <a:schemeClr val="lt1"/>
                </a:solidFill>
                <a:latin typeface="Helvetica Neue"/>
                <a:ea typeface="Helvetica Neue"/>
                <a:cs typeface="Helvetica Neue"/>
                <a:sym typeface="Helvetica Neue"/>
              </a:rPr>
              <a:t>Coming Soon My NASA Data Space Weather Phenomena</a:t>
            </a:r>
            <a:endParaRPr b="1" sz="1800">
              <a:solidFill>
                <a:schemeClr val="lt1"/>
              </a:solidFill>
              <a:latin typeface="Helvetica Neue"/>
              <a:ea typeface="Helvetica Neue"/>
              <a:cs typeface="Helvetica Neue"/>
              <a:sym typeface="Helvetica Neue"/>
            </a:endParaRPr>
          </a:p>
        </p:txBody>
      </p:sp>
      <p:sp>
        <p:nvSpPr>
          <p:cNvPr id="302" name="Google Shape;302;p11"/>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1"/>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1"/>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1"/>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1"/>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1"/>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1"/>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9" name="Google Shape;309;p11"/>
          <p:cNvGrpSpPr/>
          <p:nvPr/>
        </p:nvGrpSpPr>
        <p:grpSpPr>
          <a:xfrm>
            <a:off x="0" y="4695025"/>
            <a:ext cx="5902800" cy="283500"/>
            <a:chOff x="0" y="4548925"/>
            <a:chExt cx="5902800" cy="283500"/>
          </a:xfrm>
        </p:grpSpPr>
        <p:sp>
          <p:nvSpPr>
            <p:cNvPr id="310" name="Google Shape;310;p11"/>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1"/>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2" name="Google Shape;312;p11"/>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313" name="Google Shape;313;p11"/>
          <p:cNvPicPr preferRelativeResize="0"/>
          <p:nvPr/>
        </p:nvPicPr>
        <p:blipFill rotWithShape="1">
          <a:blip r:embed="rId3">
            <a:alphaModFix/>
          </a:blip>
          <a:srcRect b="0" l="0" r="0" t="0"/>
          <a:stretch/>
        </p:blipFill>
        <p:spPr>
          <a:xfrm>
            <a:off x="8264175" y="4601225"/>
            <a:ext cx="685800" cy="471054"/>
          </a:xfrm>
          <a:prstGeom prst="rect">
            <a:avLst/>
          </a:prstGeom>
          <a:noFill/>
          <a:ln>
            <a:noFill/>
          </a:ln>
        </p:spPr>
      </p:pic>
      <p:sp>
        <p:nvSpPr>
          <p:cNvPr id="314" name="Google Shape;314;p11"/>
          <p:cNvSpPr txBox="1"/>
          <p:nvPr/>
        </p:nvSpPr>
        <p:spPr>
          <a:xfrm>
            <a:off x="630545" y="1207938"/>
            <a:ext cx="2055371" cy="3108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Space Weather</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Solar Wind</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Aurora</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Magnetosphere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Magnetic Reconnection</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Solar Cycle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Sunspots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CMEs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Solar Flares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Kp Index</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Corona</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Heliosphere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Coronagraphs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Ionosphere</a:t>
            </a:r>
            <a:endParaRPr/>
          </a:p>
        </p:txBody>
      </p:sp>
      <p:sp>
        <p:nvSpPr>
          <p:cNvPr id="315" name="Google Shape;315;p11"/>
          <p:cNvSpPr txBox="1"/>
          <p:nvPr/>
        </p:nvSpPr>
        <p:spPr>
          <a:xfrm>
            <a:off x="3004750" y="1207050"/>
            <a:ext cx="1595400" cy="252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SOHO</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Moon to Mars</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IMAP</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SDO</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ICON</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MMS</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STEREO</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IBEX</a:t>
            </a:r>
            <a:endParaRPr sz="1600"/>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Voyager</a:t>
            </a:r>
            <a:endParaRPr sz="1600"/>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6" name="Google Shape;316;p11"/>
          <p:cNvSpPr txBox="1"/>
          <p:nvPr/>
        </p:nvSpPr>
        <p:spPr>
          <a:xfrm>
            <a:off x="715618" y="807378"/>
            <a:ext cx="114005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TOPICS</a:t>
            </a:r>
            <a:endParaRPr/>
          </a:p>
        </p:txBody>
      </p:sp>
      <p:sp>
        <p:nvSpPr>
          <p:cNvPr id="317" name="Google Shape;317;p11"/>
          <p:cNvSpPr txBox="1"/>
          <p:nvPr/>
        </p:nvSpPr>
        <p:spPr>
          <a:xfrm>
            <a:off x="2984707" y="806928"/>
            <a:ext cx="143821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MISSIONS</a:t>
            </a:r>
            <a:endParaRPr/>
          </a:p>
        </p:txBody>
      </p:sp>
      <p:sp>
        <p:nvSpPr>
          <p:cNvPr id="318" name="Google Shape;318;p11"/>
          <p:cNvSpPr/>
          <p:nvPr/>
        </p:nvSpPr>
        <p:spPr>
          <a:xfrm>
            <a:off x="5326380" y="1600200"/>
            <a:ext cx="2937795" cy="2205990"/>
          </a:xfrm>
          <a:prstGeom prst="roundRect">
            <a:avLst>
              <a:gd fmla="val 16667" name="adj"/>
            </a:avLst>
          </a:prstGeom>
          <a:solidFill>
            <a:srgbClr val="00B050"/>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Release of resources scheduled for August 2025 to coincide with the start of the school year and the IMAP launch in September 2025.</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2"/>
          <p:cNvSpPr txBox="1"/>
          <p:nvPr>
            <p:ph idx="1" type="body"/>
          </p:nvPr>
        </p:nvSpPr>
        <p:spPr>
          <a:xfrm>
            <a:off x="429375" y="891033"/>
            <a:ext cx="8520600" cy="3728579"/>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b="1" sz="3000">
              <a:latin typeface="Calibri"/>
              <a:ea typeface="Calibri"/>
              <a:cs typeface="Calibri"/>
              <a:sym typeface="Calibri"/>
            </a:endParaRPr>
          </a:p>
          <a:p>
            <a:pPr indent="0" lvl="0" marL="0" rtl="0" algn="l">
              <a:lnSpc>
                <a:spcPct val="115000"/>
              </a:lnSpc>
              <a:spcBef>
                <a:spcPts val="0"/>
              </a:spcBef>
              <a:spcAft>
                <a:spcPts val="0"/>
              </a:spcAft>
              <a:buSzPts val="1800"/>
              <a:buNone/>
            </a:pPr>
            <a:r>
              <a:rPr lang="en-US" sz="2400">
                <a:solidFill>
                  <a:schemeClr val="dk1"/>
                </a:solidFill>
              </a:rPr>
              <a:t>For more information on M2M Analyses </a:t>
            </a:r>
            <a:endParaRPr>
              <a:solidFill>
                <a:schemeClr val="dk1"/>
              </a:solidFill>
            </a:endParaRPr>
          </a:p>
          <a:p>
            <a:pPr indent="0" lvl="0" marL="0" rtl="0" algn="l">
              <a:lnSpc>
                <a:spcPct val="115000"/>
              </a:lnSpc>
              <a:spcBef>
                <a:spcPts val="0"/>
              </a:spcBef>
              <a:spcAft>
                <a:spcPts val="0"/>
              </a:spcAft>
              <a:buSzPts val="1800"/>
              <a:buNone/>
            </a:pPr>
            <a:r>
              <a:rPr b="1" lang="en-US">
                <a:solidFill>
                  <a:schemeClr val="dk1"/>
                </a:solidFill>
              </a:rPr>
              <a:t>mary.aronne@nasa.gov</a:t>
            </a:r>
            <a:r>
              <a:rPr lang="en-US" sz="2400">
                <a:solidFill>
                  <a:schemeClr val="dk1"/>
                </a:solidFill>
              </a:rPr>
              <a:t> </a:t>
            </a:r>
            <a:br>
              <a:rPr lang="en-US" sz="2400"/>
            </a:br>
            <a:endParaRPr sz="2400"/>
          </a:p>
          <a:p>
            <a:pPr indent="0" lvl="0" marL="0" rtl="0" algn="l">
              <a:lnSpc>
                <a:spcPct val="115000"/>
              </a:lnSpc>
              <a:spcBef>
                <a:spcPts val="0"/>
              </a:spcBef>
              <a:spcAft>
                <a:spcPts val="0"/>
              </a:spcAft>
              <a:buSzPts val="1800"/>
              <a:buNone/>
            </a:pPr>
            <a:r>
              <a:rPr b="1" lang="en-US" sz="2400"/>
              <a:t>Framework for Heliophysics Education  </a:t>
            </a:r>
            <a:br>
              <a:rPr lang="en-US" sz="2400"/>
            </a:br>
            <a:r>
              <a:rPr lang="en-US" sz="2400" u="sng">
                <a:solidFill>
                  <a:schemeClr val="hlink"/>
                </a:solidFill>
                <a:hlinkClick r:id="rId3"/>
              </a:rPr>
              <a:t>https://science.nasa.gov/learn/heat/big-ideas/</a:t>
            </a:r>
            <a:r>
              <a:rPr lang="en-US" sz="2400"/>
              <a:t> </a:t>
            </a:r>
            <a:br>
              <a:rPr lang="en-US" sz="6600"/>
            </a:br>
            <a:endParaRPr sz="2000">
              <a:latin typeface="Arial"/>
              <a:ea typeface="Arial"/>
              <a:cs typeface="Arial"/>
              <a:sym typeface="Arial"/>
            </a:endParaRPr>
          </a:p>
        </p:txBody>
      </p:sp>
      <p:grpSp>
        <p:nvGrpSpPr>
          <p:cNvPr id="324" name="Google Shape;324;p12"/>
          <p:cNvGrpSpPr/>
          <p:nvPr/>
        </p:nvGrpSpPr>
        <p:grpSpPr>
          <a:xfrm flipH="1">
            <a:off x="-1" y="133025"/>
            <a:ext cx="8151019" cy="582900"/>
            <a:chOff x="3383700" y="220025"/>
            <a:chExt cx="5760575" cy="582900"/>
          </a:xfrm>
        </p:grpSpPr>
        <p:sp>
          <p:nvSpPr>
            <p:cNvPr id="325" name="Google Shape;325;p12"/>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2"/>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7" name="Google Shape;327;p12"/>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 NASA HEAT</a:t>
            </a:r>
            <a:endParaRPr b="1" sz="2420">
              <a:solidFill>
                <a:schemeClr val="lt1"/>
              </a:solidFill>
              <a:latin typeface="Helvetica Neue"/>
              <a:ea typeface="Helvetica Neue"/>
              <a:cs typeface="Helvetica Neue"/>
              <a:sym typeface="Helvetica Neue"/>
            </a:endParaRPr>
          </a:p>
        </p:txBody>
      </p:sp>
      <p:sp>
        <p:nvSpPr>
          <p:cNvPr id="328" name="Google Shape;328;p12"/>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2"/>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2"/>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2"/>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2"/>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12"/>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2"/>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5" name="Google Shape;335;p12"/>
          <p:cNvGrpSpPr/>
          <p:nvPr/>
        </p:nvGrpSpPr>
        <p:grpSpPr>
          <a:xfrm>
            <a:off x="0" y="4695025"/>
            <a:ext cx="5902800" cy="283500"/>
            <a:chOff x="0" y="4548925"/>
            <a:chExt cx="5902800" cy="283500"/>
          </a:xfrm>
        </p:grpSpPr>
        <p:sp>
          <p:nvSpPr>
            <p:cNvPr id="336" name="Google Shape;336;p12"/>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2"/>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8" name="Google Shape;338;p12"/>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339" name="Google Shape;339;p12"/>
          <p:cNvPicPr preferRelativeResize="0"/>
          <p:nvPr/>
        </p:nvPicPr>
        <p:blipFill rotWithShape="1">
          <a:blip r:embed="rId4">
            <a:alphaModFix/>
          </a:blip>
          <a:srcRect b="0" l="0" r="0" t="0"/>
          <a:stretch/>
        </p:blipFill>
        <p:spPr>
          <a:xfrm>
            <a:off x="8264175" y="4601225"/>
            <a:ext cx="685800" cy="4710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3"/>
          <p:cNvSpPr txBox="1"/>
          <p:nvPr>
            <p:ph type="title"/>
          </p:nvPr>
        </p:nvSpPr>
        <p:spPr>
          <a:xfrm>
            <a:off x="182880" y="61603"/>
            <a:ext cx="8582594"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Integrated Space Weather Analysis System (ISWA) Data</a:t>
            </a:r>
            <a:endParaRPr/>
          </a:p>
        </p:txBody>
      </p:sp>
      <p:sp>
        <p:nvSpPr>
          <p:cNvPr id="345" name="Google Shape;345;p13"/>
          <p:cNvSpPr txBox="1"/>
          <p:nvPr>
            <p:ph idx="1" type="body"/>
          </p:nvPr>
        </p:nvSpPr>
        <p:spPr>
          <a:xfrm>
            <a:off x="78378" y="3004457"/>
            <a:ext cx="2959880" cy="1984099"/>
          </a:xfrm>
          <a:prstGeom prst="rect">
            <a:avLst/>
          </a:prstGeom>
          <a:noFill/>
          <a:ln>
            <a:noFill/>
          </a:ln>
        </p:spPr>
        <p:txBody>
          <a:bodyPr anchorCtr="0" anchor="t" bIns="91425" lIns="91425" spcFirstLastPara="1" rIns="91425" wrap="square" tIns="91425">
            <a:normAutofit fontScale="92500" lnSpcReduction="20000"/>
          </a:bodyPr>
          <a:lstStyle/>
          <a:p>
            <a:pPr indent="0" lvl="0" marL="114300" rtl="0" algn="l">
              <a:lnSpc>
                <a:spcPct val="115000"/>
              </a:lnSpc>
              <a:spcBef>
                <a:spcPts val="0"/>
              </a:spcBef>
              <a:spcAft>
                <a:spcPts val="0"/>
              </a:spcAft>
              <a:buSzPct val="108108"/>
              <a:buNone/>
            </a:pPr>
            <a:r>
              <a:rPr lang="en-US">
                <a:solidFill>
                  <a:schemeClr val="dk1"/>
                </a:solidFill>
              </a:rPr>
              <a:t>Using ISWA layouts for the storm on 2017-09-12 to generate a few plots of Mars SWx: </a:t>
            </a:r>
            <a:r>
              <a:rPr lang="en-US" u="sng">
                <a:solidFill>
                  <a:schemeClr val="hlink"/>
                </a:solidFill>
                <a:hlinkClick r:id="rId3"/>
              </a:rPr>
              <a:t>https://iswa.ccmc.gsfc.nasa.gov/IswaSystemWebApp/?layout=marssw</a:t>
            </a:r>
            <a:endParaRPr/>
          </a:p>
        </p:txBody>
      </p:sp>
      <p:pic>
        <p:nvPicPr>
          <p:cNvPr id="346" name="Google Shape;346;p13"/>
          <p:cNvPicPr preferRelativeResize="0"/>
          <p:nvPr/>
        </p:nvPicPr>
        <p:blipFill rotWithShape="1">
          <a:blip r:embed="rId4">
            <a:alphaModFix/>
          </a:blip>
          <a:srcRect b="0" l="0" r="0" t="0"/>
          <a:stretch/>
        </p:blipFill>
        <p:spPr>
          <a:xfrm>
            <a:off x="222275" y="598425"/>
            <a:ext cx="2668734" cy="1984100"/>
          </a:xfrm>
          <a:prstGeom prst="rect">
            <a:avLst/>
          </a:prstGeom>
          <a:noFill/>
          <a:ln>
            <a:noFill/>
          </a:ln>
        </p:spPr>
      </p:pic>
      <p:sp>
        <p:nvSpPr>
          <p:cNvPr id="347" name="Google Shape;347;p13"/>
          <p:cNvSpPr txBox="1"/>
          <p:nvPr/>
        </p:nvSpPr>
        <p:spPr>
          <a:xfrm>
            <a:off x="222275" y="1998975"/>
            <a:ext cx="2668800" cy="86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lt1"/>
                </a:solidFill>
                <a:latin typeface="Helvetica Neue"/>
                <a:ea typeface="Helvetica Neue"/>
                <a:cs typeface="Helvetica Neue"/>
                <a:sym typeface="Helvetica Neue"/>
              </a:rPr>
              <a:t>Solar Storm Excites Martian Magnetosphere</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1000"/>
              </a:spcBef>
              <a:spcAft>
                <a:spcPts val="0"/>
              </a:spcAft>
              <a:buNone/>
            </a:pPr>
            <a:r>
              <a:rPr b="0" i="0" lang="en-US" sz="1400" u="sng" cap="none" strike="noStrike">
                <a:solidFill>
                  <a:schemeClr val="accent5"/>
                </a:solidFill>
                <a:latin typeface="Arial"/>
                <a:ea typeface="Arial"/>
                <a:cs typeface="Arial"/>
                <a:sym typeface="Arial"/>
                <a:hlinkClick r:id="rId5">
                  <a:extLst>
                    <a:ext uri="{A12FA001-AC4F-418D-AE19-62706E023703}">
                      <ahyp:hlinkClr val="tx"/>
                    </a:ext>
                  </a:extLst>
                </a:hlinkClick>
              </a:rPr>
              <a:t>https://svs.gsfc.nasa.gov/5502</a:t>
            </a:r>
            <a:r>
              <a:rPr b="0" i="0" lang="en-US" sz="1400" u="none" cap="none" strike="noStrike">
                <a:solidFill>
                  <a:schemeClr val="accent5"/>
                </a:solidFill>
                <a:latin typeface="Arial"/>
                <a:ea typeface="Arial"/>
                <a:cs typeface="Arial"/>
                <a:sym typeface="Arial"/>
              </a:rPr>
              <a:t> </a:t>
            </a:r>
            <a:endParaRPr>
              <a:solidFill>
                <a:schemeClr val="accent5"/>
              </a:solidFill>
            </a:endParaRPr>
          </a:p>
        </p:txBody>
      </p:sp>
      <p:pic>
        <p:nvPicPr>
          <p:cNvPr descr="Graphical user interface, chart, application&#10;&#10;AI-generated content may be incorrect." id="348" name="Google Shape;348;p13"/>
          <p:cNvPicPr preferRelativeResize="0"/>
          <p:nvPr/>
        </p:nvPicPr>
        <p:blipFill rotWithShape="1">
          <a:blip r:embed="rId6">
            <a:alphaModFix/>
          </a:blip>
          <a:srcRect b="0" l="0" r="0" t="0"/>
          <a:stretch/>
        </p:blipFill>
        <p:spPr>
          <a:xfrm>
            <a:off x="3159024" y="637991"/>
            <a:ext cx="6190541" cy="41691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2"/>
          <p:cNvSpPr txBox="1"/>
          <p:nvPr>
            <p:ph idx="1" type="body"/>
          </p:nvPr>
        </p:nvSpPr>
        <p:spPr>
          <a:xfrm>
            <a:off x="311700" y="822120"/>
            <a:ext cx="8520600" cy="3872455"/>
          </a:xfrm>
          <a:prstGeom prst="rect">
            <a:avLst/>
          </a:prstGeom>
          <a:noFill/>
          <a:ln>
            <a:noFill/>
          </a:ln>
        </p:spPr>
        <p:txBody>
          <a:bodyPr anchorCtr="0" anchor="t" bIns="91425" lIns="91425" spcFirstLastPara="1" rIns="91425" wrap="square" tIns="91425">
            <a:normAutofit fontScale="92500" lnSpcReduction="10000"/>
          </a:bodyPr>
          <a:lstStyle/>
          <a:p>
            <a:pPr indent="0" lvl="0" marL="114300" rtl="0" algn="l">
              <a:lnSpc>
                <a:spcPct val="115000"/>
              </a:lnSpc>
              <a:spcBef>
                <a:spcPts val="0"/>
              </a:spcBef>
              <a:spcAft>
                <a:spcPts val="0"/>
              </a:spcAft>
              <a:buSzPct val="108108"/>
              <a:buNone/>
            </a:pPr>
            <a:r>
              <a:rPr lang="en-US">
                <a:solidFill>
                  <a:schemeClr val="dk1"/>
                </a:solidFill>
              </a:rPr>
              <a:t>The</a:t>
            </a:r>
            <a:r>
              <a:rPr b="1" lang="en-US">
                <a:solidFill>
                  <a:schemeClr val="dk1"/>
                </a:solidFill>
              </a:rPr>
              <a:t> Integrated Solar Energetic Proton Alert/Warning System (</a:t>
            </a:r>
            <a:r>
              <a:rPr b="1" lang="en-US" u="sng">
                <a:solidFill>
                  <a:schemeClr val="accent5"/>
                </a:solidFill>
                <a:hlinkClick r:id="rId3">
                  <a:extLst>
                    <a:ext uri="{A12FA001-AC4F-418D-AE19-62706E023703}">
                      <ahyp:hlinkClr val="tx"/>
                    </a:ext>
                  </a:extLst>
                </a:hlinkClick>
              </a:rPr>
              <a:t>ISEP</a:t>
            </a:r>
            <a:r>
              <a:rPr b="1" lang="en-US">
                <a:solidFill>
                  <a:schemeClr val="dk1"/>
                </a:solidFill>
              </a:rPr>
              <a:t>)</a:t>
            </a:r>
            <a:r>
              <a:rPr lang="en-US">
                <a:solidFill>
                  <a:schemeClr val="dk1"/>
                </a:solidFill>
              </a:rPr>
              <a:t> project is a partnership between NASA Goddard’s Community Coordinated Modeling Center (</a:t>
            </a:r>
            <a:r>
              <a:rPr lang="en-US" u="sng">
                <a:solidFill>
                  <a:schemeClr val="accent5"/>
                </a:solidFill>
                <a:hlinkClick r:id="rId4">
                  <a:extLst>
                    <a:ext uri="{A12FA001-AC4F-418D-AE19-62706E023703}">
                      <ahyp:hlinkClr val="tx"/>
                    </a:ext>
                  </a:extLst>
                </a:hlinkClick>
              </a:rPr>
              <a:t>CCMC</a:t>
            </a:r>
            <a:r>
              <a:rPr lang="en-US">
                <a:solidFill>
                  <a:schemeClr val="dk1"/>
                </a:solidFill>
              </a:rPr>
              <a:t>) and NASA JSC Space Radiation Analysis Group (</a:t>
            </a:r>
            <a:r>
              <a:rPr lang="en-US" u="sng">
                <a:solidFill>
                  <a:schemeClr val="accent5"/>
                </a:solidFill>
                <a:hlinkClick r:id="rId5">
                  <a:extLst>
                    <a:ext uri="{A12FA001-AC4F-418D-AE19-62706E023703}">
                      <ahyp:hlinkClr val="tx"/>
                    </a:ext>
                  </a:extLst>
                </a:hlinkClick>
              </a:rPr>
              <a:t>SRAG</a:t>
            </a:r>
            <a:r>
              <a:rPr lang="en-US">
                <a:solidFill>
                  <a:schemeClr val="dk1"/>
                </a:solidFill>
              </a:rPr>
              <a:t>) to transition research Solar Energetic Particle models to operations.</a:t>
            </a:r>
            <a:endParaRPr>
              <a:solidFill>
                <a:schemeClr val="dk1"/>
              </a:solidFill>
            </a:endParaRPr>
          </a:p>
          <a:p>
            <a:pPr indent="-342900" lvl="0" marL="457200" rtl="0" algn="l">
              <a:lnSpc>
                <a:spcPct val="115000"/>
              </a:lnSpc>
              <a:spcBef>
                <a:spcPts val="0"/>
              </a:spcBef>
              <a:spcAft>
                <a:spcPts val="0"/>
              </a:spcAft>
              <a:buClr>
                <a:schemeClr val="dk1"/>
              </a:buClr>
              <a:buSzPct val="108108"/>
              <a:buChar char="●"/>
            </a:pPr>
            <a:r>
              <a:rPr lang="en-US">
                <a:solidFill>
                  <a:schemeClr val="dk1"/>
                </a:solidFill>
              </a:rPr>
              <a:t>The project aimed to identify, transition, and evaluate new models for Research to Operations (</a:t>
            </a:r>
            <a:r>
              <a:rPr lang="en-US" u="sng">
                <a:solidFill>
                  <a:schemeClr val="accent5"/>
                </a:solidFill>
                <a:hlinkClick r:id="rId6">
                  <a:extLst>
                    <a:ext uri="{A12FA001-AC4F-418D-AE19-62706E023703}">
                      <ahyp:hlinkClr val="tx"/>
                    </a:ext>
                  </a:extLst>
                </a:hlinkClick>
              </a:rPr>
              <a:t>R2O</a:t>
            </a:r>
            <a:r>
              <a:rPr lang="en-US">
                <a:solidFill>
                  <a:schemeClr val="dk1"/>
                </a:solidFill>
              </a:rPr>
              <a:t>), to develop software tailored for SRAG.</a:t>
            </a:r>
            <a:endParaRPr>
              <a:solidFill>
                <a:schemeClr val="dk1"/>
              </a:solidFill>
            </a:endParaRPr>
          </a:p>
          <a:p>
            <a:pPr indent="-342900" lvl="0" marL="457200" rtl="0" algn="l">
              <a:lnSpc>
                <a:spcPct val="115000"/>
              </a:lnSpc>
              <a:spcBef>
                <a:spcPts val="0"/>
              </a:spcBef>
              <a:spcAft>
                <a:spcPts val="0"/>
              </a:spcAft>
              <a:buClr>
                <a:schemeClr val="dk1"/>
              </a:buClr>
              <a:buSzPct val="108108"/>
              <a:buChar char="●"/>
            </a:pPr>
            <a:r>
              <a:rPr lang="en-US">
                <a:solidFill>
                  <a:schemeClr val="dk1"/>
                </a:solidFill>
              </a:rPr>
              <a:t>CCMC has transitioned 6+ real-time models and built </a:t>
            </a:r>
            <a:r>
              <a:rPr b="1" lang="en-US">
                <a:solidFill>
                  <a:schemeClr val="dk1"/>
                </a:solidFill>
              </a:rPr>
              <a:t>the SEP Scoreboard</a:t>
            </a:r>
            <a:r>
              <a:rPr lang="en-US">
                <a:solidFill>
                  <a:schemeClr val="dk1"/>
                </a:solidFill>
              </a:rPr>
              <a:t> </a:t>
            </a:r>
            <a:r>
              <a:rPr b="1" lang="en-US">
                <a:solidFill>
                  <a:schemeClr val="dk1"/>
                </a:solidFill>
              </a:rPr>
              <a:t>application.</a:t>
            </a:r>
            <a:endParaRPr>
              <a:solidFill>
                <a:schemeClr val="dk1"/>
              </a:solidFill>
            </a:endParaRPr>
          </a:p>
          <a:p>
            <a:pPr indent="-342900" lvl="0" marL="457200" rtl="0" algn="l">
              <a:lnSpc>
                <a:spcPct val="115000"/>
              </a:lnSpc>
              <a:spcBef>
                <a:spcPts val="0"/>
              </a:spcBef>
              <a:spcAft>
                <a:spcPts val="0"/>
              </a:spcAft>
              <a:buClr>
                <a:schemeClr val="dk1"/>
              </a:buClr>
              <a:buSzPct val="108108"/>
              <a:buChar char="●"/>
            </a:pPr>
            <a:r>
              <a:rPr lang="en-US">
                <a:solidFill>
                  <a:schemeClr val="dk1"/>
                </a:solidFill>
              </a:rPr>
              <a:t>The tool was used in a real time setting by SRAG and M2M for the Artemis 1 mission.</a:t>
            </a:r>
            <a:endParaRPr>
              <a:solidFill>
                <a:schemeClr val="dk1"/>
              </a:solidFill>
            </a:endParaRPr>
          </a:p>
          <a:p>
            <a:pPr indent="-342900" lvl="0" marL="457200" rtl="0" algn="l">
              <a:lnSpc>
                <a:spcPct val="115000"/>
              </a:lnSpc>
              <a:spcBef>
                <a:spcPts val="0"/>
              </a:spcBef>
              <a:spcAft>
                <a:spcPts val="0"/>
              </a:spcAft>
              <a:buClr>
                <a:schemeClr val="dk1"/>
              </a:buClr>
              <a:buSzPct val="108108"/>
              <a:buChar char="●"/>
            </a:pPr>
            <a:r>
              <a:rPr lang="en-US">
                <a:solidFill>
                  <a:schemeClr val="dk1"/>
                </a:solidFill>
              </a:rPr>
              <a:t>Currently working closely with missions like PSP, Solar Orbiter, and MAVEN who use M2M analyses and notifications to create a database specific for their missions.</a:t>
            </a:r>
            <a:endParaRPr>
              <a:solidFill>
                <a:schemeClr val="dk1"/>
              </a:solidFill>
            </a:endParaRPr>
          </a:p>
          <a:p>
            <a:pPr indent="-228600" lvl="0" marL="457200" rtl="0" algn="l">
              <a:lnSpc>
                <a:spcPct val="115000"/>
              </a:lnSpc>
              <a:spcBef>
                <a:spcPts val="0"/>
              </a:spcBef>
              <a:spcAft>
                <a:spcPts val="0"/>
              </a:spcAft>
              <a:buSzPct val="108108"/>
              <a:buNone/>
            </a:pPr>
            <a:r>
              <a:t/>
            </a:r>
            <a:endParaRPr/>
          </a:p>
        </p:txBody>
      </p:sp>
      <p:grpSp>
        <p:nvGrpSpPr>
          <p:cNvPr id="84" name="Google Shape;84;p2"/>
          <p:cNvGrpSpPr/>
          <p:nvPr/>
        </p:nvGrpSpPr>
        <p:grpSpPr>
          <a:xfrm flipH="1">
            <a:off x="0" y="138125"/>
            <a:ext cx="8151019" cy="582900"/>
            <a:chOff x="3383700" y="220025"/>
            <a:chExt cx="5760575" cy="582900"/>
          </a:xfrm>
        </p:grpSpPr>
        <p:sp>
          <p:nvSpPr>
            <p:cNvPr id="85" name="Google Shape;85;p2"/>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 name="Google Shape;87;p2"/>
          <p:cNvSpPr txBox="1"/>
          <p:nvPr>
            <p:ph type="title"/>
          </p:nvPr>
        </p:nvSpPr>
        <p:spPr>
          <a:xfrm>
            <a:off x="92824" y="138125"/>
            <a:ext cx="9051175"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US" sz="2400">
                <a:solidFill>
                  <a:schemeClr val="lt1"/>
                </a:solidFill>
                <a:latin typeface="Arial"/>
                <a:ea typeface="Arial"/>
                <a:cs typeface="Arial"/>
                <a:sym typeface="Arial"/>
              </a:rPr>
              <a:t>Predicting Space Weather</a:t>
            </a:r>
            <a:endParaRPr b="1" sz="2400">
              <a:solidFill>
                <a:schemeClr val="lt1"/>
              </a:solidFill>
              <a:latin typeface="Arial"/>
              <a:ea typeface="Arial"/>
              <a:cs typeface="Arial"/>
              <a:sym typeface="Arial"/>
            </a:endParaRPr>
          </a:p>
        </p:txBody>
      </p:sp>
      <p:sp>
        <p:nvSpPr>
          <p:cNvPr id="88" name="Google Shape;88;p2"/>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 name="Google Shape;95;p2"/>
          <p:cNvGrpSpPr/>
          <p:nvPr/>
        </p:nvGrpSpPr>
        <p:grpSpPr>
          <a:xfrm>
            <a:off x="0" y="4695025"/>
            <a:ext cx="5902800" cy="283500"/>
            <a:chOff x="0" y="4548925"/>
            <a:chExt cx="5902800" cy="283500"/>
          </a:xfrm>
        </p:grpSpPr>
        <p:sp>
          <p:nvSpPr>
            <p:cNvPr id="96" name="Google Shape;96;p2"/>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 name="Google Shape;98;p2"/>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99" name="Google Shape;99;p2"/>
          <p:cNvPicPr preferRelativeResize="0"/>
          <p:nvPr/>
        </p:nvPicPr>
        <p:blipFill rotWithShape="1">
          <a:blip r:embed="rId7">
            <a:alphaModFix/>
          </a:blip>
          <a:srcRect b="0" l="0" r="0" t="0"/>
          <a:stretch/>
        </p:blipFill>
        <p:spPr>
          <a:xfrm>
            <a:off x="8264175" y="4601225"/>
            <a:ext cx="685800" cy="4710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idx="1" type="body"/>
          </p:nvPr>
        </p:nvSpPr>
        <p:spPr>
          <a:xfrm>
            <a:off x="311700" y="822120"/>
            <a:ext cx="8520600" cy="3728579"/>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SzPts val="1800"/>
              <a:buNone/>
            </a:pPr>
            <a:r>
              <a:rPr lang="en-US" sz="2200">
                <a:solidFill>
                  <a:srgbClr val="000000"/>
                </a:solidFill>
                <a:latin typeface="Calibri"/>
                <a:ea typeface="Calibri"/>
                <a:cs typeface="Calibri"/>
                <a:sym typeface="Calibri"/>
              </a:rPr>
              <a:t>Developed by NASA HEAT in 2022</a:t>
            </a:r>
            <a:endParaRPr/>
          </a:p>
          <a:p>
            <a:pPr indent="0" lvl="0" marL="0" marR="0" rtl="0" algn="l">
              <a:lnSpc>
                <a:spcPct val="115000"/>
              </a:lnSpc>
              <a:spcBef>
                <a:spcPts val="0"/>
              </a:spcBef>
              <a:spcAft>
                <a:spcPts val="0"/>
              </a:spcAft>
              <a:buSzPts val="1800"/>
              <a:buNone/>
            </a:pPr>
            <a:r>
              <a:rPr lang="en-US" sz="2200" u="sng">
                <a:solidFill>
                  <a:schemeClr val="accent5"/>
                </a:solidFill>
                <a:latin typeface="Calibri"/>
                <a:ea typeface="Calibri"/>
                <a:cs typeface="Calibri"/>
                <a:sym typeface="Calibri"/>
                <a:hlinkClick r:id="rId3">
                  <a:extLst>
                    <a:ext uri="{A12FA001-AC4F-418D-AE19-62706E023703}">
                      <ahyp:hlinkClr val="tx"/>
                    </a:ext>
                  </a:extLst>
                </a:hlinkClick>
              </a:rPr>
              <a:t>https://science.nasa.gov/learn/heat/big-ideas/</a:t>
            </a:r>
            <a:r>
              <a:rPr lang="en-US" sz="2200" u="sng">
                <a:solidFill>
                  <a:schemeClr val="accent5"/>
                </a:solidFill>
                <a:latin typeface="Calibri"/>
                <a:ea typeface="Calibri"/>
                <a:cs typeface="Calibri"/>
                <a:sym typeface="Calibri"/>
              </a:rPr>
              <a:t> </a:t>
            </a:r>
            <a:endParaRPr u="sng">
              <a:solidFill>
                <a:schemeClr val="accent5"/>
              </a:solidFill>
            </a:endParaRPr>
          </a:p>
          <a:p>
            <a:pPr indent="0" lvl="0" marL="0" marR="0" rtl="0" algn="l">
              <a:lnSpc>
                <a:spcPct val="115000"/>
              </a:lnSpc>
              <a:spcBef>
                <a:spcPts val="0"/>
              </a:spcBef>
              <a:spcAft>
                <a:spcPts val="0"/>
              </a:spcAft>
              <a:buSzPts val="1800"/>
              <a:buNone/>
            </a:pPr>
            <a:r>
              <a:t/>
            </a:r>
            <a:endParaRPr sz="2200">
              <a:solidFill>
                <a:srgbClr val="000000"/>
              </a:solidFill>
              <a:latin typeface="Calibri"/>
              <a:ea typeface="Calibri"/>
              <a:cs typeface="Calibri"/>
              <a:sym typeface="Calibri"/>
            </a:endParaRPr>
          </a:p>
          <a:p>
            <a:pPr indent="0" lvl="0" marL="0" marR="0" rtl="0" algn="l">
              <a:lnSpc>
                <a:spcPct val="115000"/>
              </a:lnSpc>
              <a:spcBef>
                <a:spcPts val="0"/>
              </a:spcBef>
              <a:spcAft>
                <a:spcPts val="0"/>
              </a:spcAft>
              <a:buSzPts val="1800"/>
              <a:buNone/>
            </a:pPr>
            <a:r>
              <a:rPr lang="en-US" sz="2200">
                <a:solidFill>
                  <a:srgbClr val="000000"/>
                </a:solidFill>
                <a:latin typeface="Calibri"/>
                <a:ea typeface="Calibri"/>
                <a:cs typeface="Calibri"/>
                <a:sym typeface="Calibri"/>
              </a:rPr>
              <a:t>Structured around NASA’s </a:t>
            </a:r>
            <a:r>
              <a:rPr b="1" lang="en-US" sz="2200">
                <a:solidFill>
                  <a:srgbClr val="000000"/>
                </a:solidFill>
                <a:latin typeface="Calibri"/>
                <a:ea typeface="Calibri"/>
                <a:cs typeface="Calibri"/>
                <a:sym typeface="Calibri"/>
              </a:rPr>
              <a:t>Big Heliophysics Questions</a:t>
            </a:r>
            <a:r>
              <a:rPr lang="en-US" sz="2200">
                <a:solidFill>
                  <a:srgbClr val="000000"/>
                </a:solidFill>
                <a:latin typeface="Calibri"/>
                <a:ea typeface="Calibri"/>
                <a:cs typeface="Calibri"/>
                <a:sym typeface="Calibri"/>
              </a:rPr>
              <a:t>:</a:t>
            </a:r>
            <a:endParaRPr>
              <a:latin typeface="Calibri"/>
              <a:ea typeface="Calibri"/>
              <a:cs typeface="Calibri"/>
              <a:sym typeface="Calibri"/>
            </a:endParaRPr>
          </a:p>
          <a:p>
            <a:pPr indent="-457200" lvl="0" marL="457200" marR="0" rtl="0" algn="l">
              <a:lnSpc>
                <a:spcPct val="115000"/>
              </a:lnSpc>
              <a:spcBef>
                <a:spcPts val="1000"/>
              </a:spcBef>
              <a:spcAft>
                <a:spcPts val="0"/>
              </a:spcAft>
              <a:buSzPts val="1800"/>
              <a:buFont typeface="Arial"/>
              <a:buAutoNum type="arabicPeriod"/>
            </a:pPr>
            <a:r>
              <a:rPr lang="en-US" sz="2200">
                <a:solidFill>
                  <a:srgbClr val="000000"/>
                </a:solidFill>
                <a:latin typeface="Calibri"/>
                <a:ea typeface="Calibri"/>
                <a:cs typeface="Calibri"/>
                <a:sym typeface="Calibri"/>
              </a:rPr>
              <a:t>What are the impacts of the Sun on humanity?</a:t>
            </a:r>
            <a:endParaRPr/>
          </a:p>
          <a:p>
            <a:pPr indent="-457200" lvl="0" marL="457200" rtl="0" algn="l">
              <a:lnSpc>
                <a:spcPct val="115000"/>
              </a:lnSpc>
              <a:spcBef>
                <a:spcPts val="0"/>
              </a:spcBef>
              <a:spcAft>
                <a:spcPts val="0"/>
              </a:spcAft>
              <a:buSzPts val="1800"/>
              <a:buFont typeface="Arial"/>
              <a:buAutoNum type="arabicPeriod"/>
            </a:pPr>
            <a:r>
              <a:rPr i="0" lang="en-US" sz="2200" u="none" strike="noStrike">
                <a:solidFill>
                  <a:srgbClr val="1B1B1B"/>
                </a:solidFill>
                <a:latin typeface="Calibri"/>
                <a:ea typeface="Calibri"/>
                <a:cs typeface="Calibri"/>
                <a:sym typeface="Calibri"/>
              </a:rPr>
              <a:t>How do the Earth, the solar system, and heliosphere respond to changes on the Sun?</a:t>
            </a:r>
            <a:endParaRPr sz="2200">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SzPts val="1800"/>
              <a:buFont typeface="Arial"/>
              <a:buAutoNum type="arabicPeriod"/>
            </a:pPr>
            <a:r>
              <a:rPr lang="en-US" sz="2200">
                <a:solidFill>
                  <a:srgbClr val="000000"/>
                </a:solidFill>
                <a:latin typeface="Calibri"/>
                <a:ea typeface="Calibri"/>
                <a:cs typeface="Calibri"/>
                <a:sym typeface="Calibri"/>
              </a:rPr>
              <a:t>What causes the Sun to vary?</a:t>
            </a:r>
            <a:endParaRPr sz="2200">
              <a:solidFill>
                <a:schemeClr val="dk1"/>
              </a:solidFill>
              <a:latin typeface="Calibri"/>
              <a:ea typeface="Calibri"/>
              <a:cs typeface="Calibri"/>
              <a:sym typeface="Calibri"/>
            </a:endParaRPr>
          </a:p>
        </p:txBody>
      </p:sp>
      <p:grpSp>
        <p:nvGrpSpPr>
          <p:cNvPr id="105" name="Google Shape;105;p3"/>
          <p:cNvGrpSpPr/>
          <p:nvPr/>
        </p:nvGrpSpPr>
        <p:grpSpPr>
          <a:xfrm flipH="1">
            <a:off x="0" y="138125"/>
            <a:ext cx="8151019" cy="582900"/>
            <a:chOff x="3383700" y="220025"/>
            <a:chExt cx="5760575" cy="582900"/>
          </a:xfrm>
        </p:grpSpPr>
        <p:sp>
          <p:nvSpPr>
            <p:cNvPr id="106" name="Google Shape;106;p3"/>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 name="Google Shape;108;p3"/>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Framework for Heliophysics Education (FHE)</a:t>
            </a:r>
            <a:endParaRPr b="1" sz="2420">
              <a:solidFill>
                <a:schemeClr val="lt1"/>
              </a:solidFill>
              <a:latin typeface="Helvetica Neue"/>
              <a:ea typeface="Helvetica Neue"/>
              <a:cs typeface="Helvetica Neue"/>
              <a:sym typeface="Helvetica Neue"/>
            </a:endParaRPr>
          </a:p>
        </p:txBody>
      </p:sp>
      <p:sp>
        <p:nvSpPr>
          <p:cNvPr id="109" name="Google Shape;109;p3"/>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3"/>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6" name="Google Shape;116;p3"/>
          <p:cNvGrpSpPr/>
          <p:nvPr/>
        </p:nvGrpSpPr>
        <p:grpSpPr>
          <a:xfrm>
            <a:off x="0" y="4695025"/>
            <a:ext cx="5902800" cy="283500"/>
            <a:chOff x="0" y="4548925"/>
            <a:chExt cx="5902800" cy="283500"/>
          </a:xfrm>
        </p:grpSpPr>
        <p:sp>
          <p:nvSpPr>
            <p:cNvPr id="117" name="Google Shape;117;p3"/>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3"/>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 name="Google Shape;119;p3"/>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120" name="Google Shape;120;p3"/>
          <p:cNvPicPr preferRelativeResize="0"/>
          <p:nvPr/>
        </p:nvPicPr>
        <p:blipFill rotWithShape="1">
          <a:blip r:embed="rId4">
            <a:alphaModFix/>
          </a:blip>
          <a:srcRect b="0" l="0" r="0" t="0"/>
          <a:stretch/>
        </p:blipFill>
        <p:spPr>
          <a:xfrm>
            <a:off x="8264175" y="4601225"/>
            <a:ext cx="685800" cy="4710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4"/>
          <p:cNvSpPr txBox="1"/>
          <p:nvPr>
            <p:ph idx="1" type="body"/>
          </p:nvPr>
        </p:nvSpPr>
        <p:spPr>
          <a:xfrm>
            <a:off x="0" y="710825"/>
            <a:ext cx="8832300" cy="3933625"/>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7200"/>
              <a:buNone/>
            </a:pPr>
            <a:r>
              <a:rPr b="1" i="0" lang="en-US" sz="1250" u="none" strike="noStrike">
                <a:solidFill>
                  <a:srgbClr val="1B1B1B"/>
                </a:solidFill>
                <a:latin typeface="Arial"/>
                <a:ea typeface="Arial"/>
                <a:cs typeface="Arial"/>
                <a:sym typeface="Arial"/>
              </a:rPr>
              <a:t>1. What are the impacts of the Sun on humanity?</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1.1 </a:t>
            </a:r>
            <a:r>
              <a:rPr b="0" i="0" lang="en-US" sz="1250" u="sng" strike="noStrike">
                <a:solidFill>
                  <a:srgbClr val="17171B"/>
                </a:solidFill>
                <a:latin typeface="Arial"/>
                <a:ea typeface="Arial"/>
                <a:cs typeface="Arial"/>
                <a:sym typeface="Arial"/>
                <a:hlinkClick r:id="rId3">
                  <a:extLst>
                    <a:ext uri="{A12FA001-AC4F-418D-AE19-62706E023703}">
                      <ahyp:hlinkClr val="tx"/>
                    </a:ext>
                  </a:extLst>
                </a:hlinkClick>
              </a:rPr>
              <a:t>The Sun is really big and its gravity influences all objects in the solar system.</a:t>
            </a:r>
            <a:r>
              <a:rPr b="0" i="0" lang="en-US" sz="1250" u="none" strike="noStrike">
                <a:solidFill>
                  <a:srgbClr val="2E2E32"/>
                </a:solidFill>
                <a:latin typeface="Arial"/>
                <a:ea typeface="Arial"/>
                <a:cs typeface="Arial"/>
                <a:sym typeface="Arial"/>
              </a:rPr>
              <a:t> (PS2, ESS1)</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1.2 </a:t>
            </a:r>
            <a:r>
              <a:rPr b="0" i="0" lang="en-US" sz="1250" u="sng" strike="noStrike">
                <a:solidFill>
                  <a:srgbClr val="17171B"/>
                </a:solidFill>
                <a:latin typeface="Arial"/>
                <a:ea typeface="Arial"/>
                <a:cs typeface="Arial"/>
                <a:sym typeface="Arial"/>
                <a:hlinkClick r:id="rId4">
                  <a:extLst>
                    <a:ext uri="{A12FA001-AC4F-418D-AE19-62706E023703}">
                      <ahyp:hlinkClr val="tx"/>
                    </a:ext>
                  </a:extLst>
                </a:hlinkClick>
              </a:rPr>
              <a:t>The Sun is active and can impact technology on Earth via space weather.</a:t>
            </a:r>
            <a:r>
              <a:rPr b="0" i="0" lang="en-US" sz="1250" u="none" strike="noStrike">
                <a:solidFill>
                  <a:srgbClr val="2E2E32"/>
                </a:solidFill>
                <a:latin typeface="Arial"/>
                <a:ea typeface="Arial"/>
                <a:cs typeface="Arial"/>
                <a:sym typeface="Arial"/>
              </a:rPr>
              <a:t> (PS1, PS2, PS4, ESS2, ESS3)</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1.3 </a:t>
            </a:r>
            <a:r>
              <a:rPr b="0" i="0" lang="en-US" sz="1250" u="sng" strike="noStrike">
                <a:solidFill>
                  <a:srgbClr val="17171B"/>
                </a:solidFill>
                <a:latin typeface="Arial"/>
                <a:ea typeface="Arial"/>
                <a:cs typeface="Arial"/>
                <a:sym typeface="Arial"/>
                <a:hlinkClick r:id="rId5">
                  <a:extLst>
                    <a:ext uri="{A12FA001-AC4F-418D-AE19-62706E023703}">
                      <ahyp:hlinkClr val="tx"/>
                    </a:ext>
                  </a:extLst>
                </a:hlinkClick>
              </a:rPr>
              <a:t>The Sun’s energy drives Earth’s climate, but the climate is in a delicate balance and is changing due to human activity.</a:t>
            </a:r>
            <a:r>
              <a:rPr b="0" i="0" lang="en-US" sz="1250" u="none" strike="noStrike">
                <a:solidFill>
                  <a:srgbClr val="2E2E32"/>
                </a:solidFill>
                <a:latin typeface="Arial"/>
                <a:ea typeface="Arial"/>
                <a:cs typeface="Arial"/>
                <a:sym typeface="Arial"/>
              </a:rPr>
              <a:t> (PS1, PS2, PS3, LS4, ESS2, ESS3)</a:t>
            </a:r>
            <a:endParaRPr sz="1250"/>
          </a:p>
          <a:p>
            <a:pPr indent="0" lvl="0" marL="114300" rtl="0" algn="l">
              <a:lnSpc>
                <a:spcPct val="115000"/>
              </a:lnSpc>
              <a:spcBef>
                <a:spcPts val="700"/>
              </a:spcBef>
              <a:spcAft>
                <a:spcPts val="0"/>
              </a:spcAft>
              <a:buSzPts val="7200"/>
              <a:buNone/>
            </a:pPr>
            <a:r>
              <a:rPr b="1" i="0" lang="en-US" sz="1250" u="none" strike="noStrike">
                <a:solidFill>
                  <a:srgbClr val="1B1B1B"/>
                </a:solidFill>
                <a:latin typeface="Arial"/>
                <a:ea typeface="Arial"/>
                <a:cs typeface="Arial"/>
                <a:sym typeface="Arial"/>
              </a:rPr>
              <a:t>2. How do the Earth, the solar system, and heliosphere respond to changes on the Sun?</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2.1 </a:t>
            </a:r>
            <a:r>
              <a:rPr b="0" i="0" lang="en-US" sz="1250" u="sng" strike="noStrike">
                <a:solidFill>
                  <a:srgbClr val="17171B"/>
                </a:solidFill>
                <a:latin typeface="Arial"/>
                <a:ea typeface="Arial"/>
                <a:cs typeface="Arial"/>
                <a:sym typeface="Arial"/>
                <a:hlinkClick r:id="rId6">
                  <a:extLst>
                    <a:ext uri="{A12FA001-AC4F-418D-AE19-62706E023703}">
                      <ahyp:hlinkClr val="tx"/>
                    </a:ext>
                  </a:extLst>
                </a:hlinkClick>
              </a:rPr>
              <a:t>Life on Earth has evolved with complex diversity because of our location near the Sun. It is just right!</a:t>
            </a:r>
            <a:r>
              <a:rPr b="0" i="0" lang="en-US" sz="1250" u="none" strike="noStrike">
                <a:solidFill>
                  <a:srgbClr val="2E2E32"/>
                </a:solidFill>
                <a:latin typeface="Arial"/>
                <a:ea typeface="Arial"/>
                <a:cs typeface="Arial"/>
                <a:sym typeface="Arial"/>
              </a:rPr>
              <a:t> (PS3, PS4, LS1, LS2, ESS2)</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2.2 </a:t>
            </a:r>
            <a:r>
              <a:rPr b="0" i="0" lang="en-US" sz="1250" u="sng" strike="noStrike">
                <a:solidFill>
                  <a:srgbClr val="17171B"/>
                </a:solidFill>
                <a:latin typeface="Arial"/>
                <a:ea typeface="Arial"/>
                <a:cs typeface="Arial"/>
                <a:sym typeface="Arial"/>
                <a:hlinkClick r:id="rId7">
                  <a:extLst>
                    <a:ext uri="{A12FA001-AC4F-418D-AE19-62706E023703}">
                      <ahyp:hlinkClr val="tx"/>
                    </a:ext>
                  </a:extLst>
                </a:hlinkClick>
              </a:rPr>
              <a:t>The Sun defines the space around it, which is different from interstellar space.</a:t>
            </a:r>
            <a:r>
              <a:rPr b="0" i="0" lang="en-US" sz="1250" u="none" strike="noStrike">
                <a:solidFill>
                  <a:srgbClr val="2E2E32"/>
                </a:solidFill>
                <a:latin typeface="Arial"/>
                <a:ea typeface="Arial"/>
                <a:cs typeface="Arial"/>
                <a:sym typeface="Arial"/>
              </a:rPr>
              <a:t> (PS2, ESS1, ESS2)</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2.3 </a:t>
            </a:r>
            <a:r>
              <a:rPr b="0" i="0" lang="en-US" sz="1250" u="sng" strike="noStrike">
                <a:solidFill>
                  <a:srgbClr val="17171B"/>
                </a:solidFill>
                <a:latin typeface="Arial"/>
                <a:ea typeface="Arial"/>
                <a:cs typeface="Arial"/>
                <a:sym typeface="Arial"/>
                <a:hlinkClick r:id="rId8">
                  <a:extLst>
                    <a:ext uri="{A12FA001-AC4F-418D-AE19-62706E023703}">
                      <ahyp:hlinkClr val="tx"/>
                    </a:ext>
                  </a:extLst>
                </a:hlinkClick>
              </a:rPr>
              <a:t>The Sun is the primary source of light in our solar system. </a:t>
            </a:r>
            <a:r>
              <a:rPr b="0" i="0" lang="en-US" sz="1250" u="none" strike="noStrike">
                <a:solidFill>
                  <a:srgbClr val="2E2E32"/>
                </a:solidFill>
                <a:latin typeface="Arial"/>
                <a:ea typeface="Arial"/>
                <a:cs typeface="Arial"/>
                <a:sym typeface="Arial"/>
              </a:rPr>
              <a:t>(PS1, PS2, PS3,PS4, ESS1)</a:t>
            </a:r>
            <a:endParaRPr sz="1250"/>
          </a:p>
          <a:p>
            <a:pPr indent="0" lvl="0" marL="114300" rtl="0" algn="l">
              <a:lnSpc>
                <a:spcPct val="115000"/>
              </a:lnSpc>
              <a:spcBef>
                <a:spcPts val="700"/>
              </a:spcBef>
              <a:spcAft>
                <a:spcPts val="0"/>
              </a:spcAft>
              <a:buSzPts val="7200"/>
              <a:buNone/>
            </a:pPr>
            <a:r>
              <a:rPr b="1" i="0" lang="en-US" sz="1250" u="none" strike="noStrike">
                <a:solidFill>
                  <a:srgbClr val="1B1B1B"/>
                </a:solidFill>
                <a:latin typeface="Arial"/>
                <a:ea typeface="Arial"/>
                <a:cs typeface="Arial"/>
                <a:sym typeface="Arial"/>
              </a:rPr>
              <a:t>3. What causes the Sun to vary?</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3.1 </a:t>
            </a:r>
            <a:r>
              <a:rPr b="0" i="0" lang="en-US" sz="1250" u="sng" strike="noStrike">
                <a:solidFill>
                  <a:srgbClr val="17171B"/>
                </a:solidFill>
                <a:latin typeface="Arial"/>
                <a:ea typeface="Arial"/>
                <a:cs typeface="Arial"/>
                <a:sym typeface="Arial"/>
                <a:hlinkClick r:id="rId9">
                  <a:extLst>
                    <a:ext uri="{A12FA001-AC4F-418D-AE19-62706E023703}">
                      <ahyp:hlinkClr val="tx"/>
                    </a:ext>
                  </a:extLst>
                </a:hlinkClick>
              </a:rPr>
              <a:t>The Sun is made of churning plasma, causing the surface to be made of complex, tangled magnetic fields.</a:t>
            </a:r>
            <a:r>
              <a:rPr b="0" i="0" lang="en-US" sz="1250" u="none" strike="noStrike">
                <a:solidFill>
                  <a:srgbClr val="2E2E32"/>
                </a:solidFill>
                <a:latin typeface="Arial"/>
                <a:ea typeface="Arial"/>
                <a:cs typeface="Arial"/>
                <a:sym typeface="Arial"/>
              </a:rPr>
              <a:t> (PS1, PS2, ESS1, ESS2)</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3.2 </a:t>
            </a:r>
            <a:r>
              <a:rPr b="0" i="0" lang="en-US" sz="1250" u="sng" strike="noStrike">
                <a:solidFill>
                  <a:srgbClr val="17171B"/>
                </a:solidFill>
                <a:latin typeface="Arial"/>
                <a:ea typeface="Arial"/>
                <a:cs typeface="Arial"/>
                <a:sym typeface="Arial"/>
                <a:hlinkClick r:id="rId10">
                  <a:extLst>
                    <a:ext uri="{A12FA001-AC4F-418D-AE19-62706E023703}">
                      <ahyp:hlinkClr val="tx"/>
                    </a:ext>
                  </a:extLst>
                </a:hlinkClick>
              </a:rPr>
              <a:t>Energy from the Sun is created in the core and travels outward through the Sun and into the heliosphere.</a:t>
            </a:r>
            <a:r>
              <a:rPr b="0" i="0" lang="en-US" sz="1250" u="none" strike="noStrike">
                <a:solidFill>
                  <a:srgbClr val="2E2E32"/>
                </a:solidFill>
                <a:latin typeface="Arial"/>
                <a:ea typeface="Arial"/>
                <a:cs typeface="Arial"/>
                <a:sym typeface="Arial"/>
              </a:rPr>
              <a:t> (PS1, PS3, PS4, ESS1, ESS2, ESS3)</a:t>
            </a:r>
            <a:endParaRPr sz="1250"/>
          </a:p>
          <a:p>
            <a:pPr indent="0" lvl="0" marL="114300" rtl="0" algn="l">
              <a:lnSpc>
                <a:spcPct val="115000"/>
              </a:lnSpc>
              <a:spcBef>
                <a:spcPts val="0"/>
              </a:spcBef>
              <a:spcAft>
                <a:spcPts val="0"/>
              </a:spcAft>
              <a:buSzPts val="7200"/>
              <a:buNone/>
            </a:pPr>
            <a:r>
              <a:rPr b="0" i="0" lang="en-US" sz="1250" u="none" strike="noStrike">
                <a:solidFill>
                  <a:srgbClr val="2E2E32"/>
                </a:solidFill>
                <a:latin typeface="Arial"/>
                <a:ea typeface="Arial"/>
                <a:cs typeface="Arial"/>
                <a:sym typeface="Arial"/>
              </a:rPr>
              <a:t>3.3 </a:t>
            </a:r>
            <a:r>
              <a:rPr b="0" i="0" lang="en-US" sz="1250" u="sng" strike="noStrike">
                <a:solidFill>
                  <a:srgbClr val="17171B"/>
                </a:solidFill>
                <a:latin typeface="Arial"/>
                <a:ea typeface="Arial"/>
                <a:cs typeface="Arial"/>
                <a:sym typeface="Arial"/>
                <a:hlinkClick r:id="rId11">
                  <a:extLst>
                    <a:ext uri="{A12FA001-AC4F-418D-AE19-62706E023703}">
                      <ahyp:hlinkClr val="tx"/>
                    </a:ext>
                  </a:extLst>
                </a:hlinkClick>
              </a:rPr>
              <a:t>Our Sun, like all stars, has a life cycle.</a:t>
            </a:r>
            <a:r>
              <a:rPr b="0" i="0" lang="en-US" sz="1250" u="none" strike="noStrike">
                <a:solidFill>
                  <a:srgbClr val="2E2E32"/>
                </a:solidFill>
                <a:latin typeface="Arial"/>
                <a:ea typeface="Arial"/>
                <a:cs typeface="Arial"/>
                <a:sym typeface="Arial"/>
              </a:rPr>
              <a:t> (PS1, LS1, ESS1)</a:t>
            </a:r>
            <a:endParaRPr sz="1250"/>
          </a:p>
          <a:p>
            <a:pPr indent="-342900" lvl="0" marL="457200" marR="0" rtl="0" algn="l">
              <a:lnSpc>
                <a:spcPct val="115000"/>
              </a:lnSpc>
              <a:spcBef>
                <a:spcPts val="0"/>
              </a:spcBef>
              <a:spcAft>
                <a:spcPts val="0"/>
              </a:spcAft>
              <a:buSzPts val="7200"/>
              <a:buFont typeface="Arial"/>
              <a:buNone/>
            </a:pPr>
            <a:r>
              <a:t/>
            </a:r>
            <a:endParaRPr sz="1250">
              <a:solidFill>
                <a:schemeClr val="dk1"/>
              </a:solidFill>
              <a:latin typeface="Calibri"/>
              <a:ea typeface="Calibri"/>
              <a:cs typeface="Calibri"/>
              <a:sym typeface="Calibri"/>
            </a:endParaRPr>
          </a:p>
        </p:txBody>
      </p:sp>
      <p:grpSp>
        <p:nvGrpSpPr>
          <p:cNvPr id="126" name="Google Shape;126;p4"/>
          <p:cNvGrpSpPr/>
          <p:nvPr/>
        </p:nvGrpSpPr>
        <p:grpSpPr>
          <a:xfrm flipH="1">
            <a:off x="0" y="138125"/>
            <a:ext cx="8151019" cy="582900"/>
            <a:chOff x="3383700" y="220025"/>
            <a:chExt cx="5760575" cy="582900"/>
          </a:xfrm>
        </p:grpSpPr>
        <p:sp>
          <p:nvSpPr>
            <p:cNvPr id="127" name="Google Shape;127;p4"/>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9" name="Google Shape;129;p4"/>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FHE has Developed Big Ideas for the NASA Questions</a:t>
            </a:r>
            <a:endParaRPr b="1" sz="2420">
              <a:solidFill>
                <a:schemeClr val="lt1"/>
              </a:solidFill>
              <a:latin typeface="Helvetica Neue"/>
              <a:ea typeface="Helvetica Neue"/>
              <a:cs typeface="Helvetica Neue"/>
              <a:sym typeface="Helvetica Neue"/>
            </a:endParaRPr>
          </a:p>
        </p:txBody>
      </p:sp>
      <p:sp>
        <p:nvSpPr>
          <p:cNvPr id="130" name="Google Shape;130;p4"/>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4"/>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7" name="Google Shape;137;p4"/>
          <p:cNvGrpSpPr/>
          <p:nvPr/>
        </p:nvGrpSpPr>
        <p:grpSpPr>
          <a:xfrm>
            <a:off x="0" y="4695025"/>
            <a:ext cx="5902800" cy="283500"/>
            <a:chOff x="0" y="4548925"/>
            <a:chExt cx="5902800" cy="283500"/>
          </a:xfrm>
        </p:grpSpPr>
        <p:sp>
          <p:nvSpPr>
            <p:cNvPr id="138" name="Google Shape;138;p4"/>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 name="Google Shape;140;p4"/>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141" name="Google Shape;141;p4"/>
          <p:cNvPicPr preferRelativeResize="0"/>
          <p:nvPr/>
        </p:nvPicPr>
        <p:blipFill rotWithShape="1">
          <a:blip r:embed="rId12">
            <a:alphaModFix/>
          </a:blip>
          <a:srcRect b="0" l="0" r="0" t="0"/>
          <a:stretch/>
        </p:blipFill>
        <p:spPr>
          <a:xfrm>
            <a:off x="8264175" y="4601225"/>
            <a:ext cx="685800" cy="4710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5"/>
          <p:cNvSpPr txBox="1"/>
          <p:nvPr>
            <p:ph idx="1" type="body"/>
          </p:nvPr>
        </p:nvSpPr>
        <p:spPr>
          <a:xfrm>
            <a:off x="311700" y="822120"/>
            <a:ext cx="8520600" cy="3847642"/>
          </a:xfrm>
          <a:prstGeom prst="rect">
            <a:avLst/>
          </a:prstGeom>
          <a:noFill/>
          <a:ln>
            <a:noFill/>
          </a:ln>
        </p:spPr>
        <p:txBody>
          <a:bodyPr anchorCtr="0" anchor="t" bIns="91425" lIns="91425" spcFirstLastPara="1" rIns="91425" wrap="square" tIns="91425">
            <a:normAutofit/>
          </a:bodyPr>
          <a:lstStyle/>
          <a:p>
            <a:pPr indent="0" lvl="0" marL="114300" rtl="0" algn="l">
              <a:lnSpc>
                <a:spcPct val="115000"/>
              </a:lnSpc>
              <a:spcBef>
                <a:spcPts val="0"/>
              </a:spcBef>
              <a:spcAft>
                <a:spcPts val="0"/>
              </a:spcAft>
              <a:buSzPts val="1800"/>
              <a:buNone/>
            </a:pPr>
            <a:r>
              <a:rPr b="1" lang="en-US" sz="2000">
                <a:solidFill>
                  <a:schemeClr val="dk1"/>
                </a:solidFill>
              </a:rPr>
              <a:t>Question 1:</a:t>
            </a:r>
            <a:r>
              <a:rPr lang="en-US" sz="2000">
                <a:solidFill>
                  <a:schemeClr val="dk1"/>
                </a:solidFill>
                <a:latin typeface="Calibri"/>
                <a:ea typeface="Calibri"/>
                <a:cs typeface="Calibri"/>
                <a:sym typeface="Calibri"/>
              </a:rPr>
              <a:t> </a:t>
            </a:r>
            <a:r>
              <a:rPr i="0" lang="en-US" sz="2000" u="none" strike="noStrike">
                <a:solidFill>
                  <a:schemeClr val="dk1"/>
                </a:solidFill>
                <a:latin typeface="Inter"/>
                <a:ea typeface="Inter"/>
                <a:cs typeface="Inter"/>
                <a:sym typeface="Inter"/>
              </a:rPr>
              <a:t>What are the impacts of the Sun on humanity?</a:t>
            </a:r>
            <a:endParaRPr>
              <a:solidFill>
                <a:schemeClr val="dk1"/>
              </a:solidFill>
            </a:endParaRPr>
          </a:p>
          <a:p>
            <a:pPr indent="0" lvl="0" marL="114300" rtl="0" algn="l">
              <a:lnSpc>
                <a:spcPct val="115000"/>
              </a:lnSpc>
              <a:spcBef>
                <a:spcPts val="0"/>
              </a:spcBef>
              <a:spcAft>
                <a:spcPts val="0"/>
              </a:spcAft>
              <a:buSzPts val="1800"/>
              <a:buNone/>
            </a:pPr>
            <a:r>
              <a:rPr lang="en-US" sz="1500">
                <a:solidFill>
                  <a:schemeClr val="dk1"/>
                </a:solidFill>
              </a:rPr>
              <a:t>1.2 </a:t>
            </a:r>
            <a:r>
              <a:rPr lang="en-US" sz="1500" u="sng">
                <a:solidFill>
                  <a:schemeClr val="dk1"/>
                </a:solidFill>
                <a:hlinkClick r:id="rId3">
                  <a:extLst>
                    <a:ext uri="{A12FA001-AC4F-418D-AE19-62706E023703}">
                      <ahyp:hlinkClr val="tx"/>
                    </a:ext>
                  </a:extLst>
                </a:hlinkClick>
              </a:rPr>
              <a:t>The Sun is active and can impact technology on Earth via space weather.</a:t>
            </a:r>
            <a:r>
              <a:rPr lang="en-US" sz="1500">
                <a:solidFill>
                  <a:schemeClr val="dk1"/>
                </a:solidFill>
              </a:rPr>
              <a:t> (PS1, PS2, PS4, ESS2, ESS3)</a:t>
            </a:r>
            <a:endParaRPr sz="1500">
              <a:solidFill>
                <a:schemeClr val="dk1"/>
              </a:solidFill>
            </a:endParaRPr>
          </a:p>
          <a:p>
            <a:pPr indent="0" lvl="0" marL="114300" rtl="0" algn="l">
              <a:lnSpc>
                <a:spcPct val="115000"/>
              </a:lnSpc>
              <a:spcBef>
                <a:spcPts val="0"/>
              </a:spcBef>
              <a:spcAft>
                <a:spcPts val="0"/>
              </a:spcAft>
              <a:buSzPts val="1800"/>
              <a:buNone/>
            </a:pPr>
            <a:r>
              <a:rPr b="1" lang="en-US" sz="2000">
                <a:solidFill>
                  <a:schemeClr val="dk1"/>
                </a:solidFill>
              </a:rPr>
              <a:t>Question 2:</a:t>
            </a:r>
            <a:r>
              <a:rPr lang="en-US" sz="2000">
                <a:solidFill>
                  <a:schemeClr val="dk1"/>
                </a:solidFill>
              </a:rPr>
              <a:t> </a:t>
            </a:r>
            <a:r>
              <a:rPr i="0" lang="en-US" sz="1500" u="none" strike="noStrike">
                <a:solidFill>
                  <a:schemeClr val="dk1"/>
                </a:solidFill>
              </a:rPr>
              <a:t>How do the Earth, the solar system, and heliosphere respond to changes on the Sun?</a:t>
            </a:r>
            <a:endParaRPr i="0" sz="1500" u="none" strike="noStrike">
              <a:solidFill>
                <a:schemeClr val="dk1"/>
              </a:solidFill>
            </a:endParaRPr>
          </a:p>
          <a:p>
            <a:pPr indent="0" lvl="0" marL="114300" rtl="0" algn="l">
              <a:lnSpc>
                <a:spcPct val="115000"/>
              </a:lnSpc>
              <a:spcBef>
                <a:spcPts val="0"/>
              </a:spcBef>
              <a:spcAft>
                <a:spcPts val="0"/>
              </a:spcAft>
              <a:buSzPts val="1800"/>
              <a:buNone/>
            </a:pPr>
            <a:r>
              <a:rPr i="0" lang="en-US" sz="1500" u="none" strike="noStrike">
                <a:solidFill>
                  <a:schemeClr val="dk1"/>
                </a:solidFill>
              </a:rPr>
              <a:t>2.2 </a:t>
            </a:r>
            <a:r>
              <a:rPr i="0" lang="en-US" sz="1500" u="sng" strike="noStrike">
                <a:solidFill>
                  <a:schemeClr val="dk1"/>
                </a:solidFill>
                <a:hlinkClick r:id="rId4">
                  <a:extLst>
                    <a:ext uri="{A12FA001-AC4F-418D-AE19-62706E023703}">
                      <ahyp:hlinkClr val="tx"/>
                    </a:ext>
                  </a:extLst>
                </a:hlinkClick>
              </a:rPr>
              <a:t>The Sun defines the space around it, which is different from interstellar space.</a:t>
            </a:r>
            <a:r>
              <a:rPr i="0" lang="en-US" sz="1500" u="none" strike="noStrike">
                <a:solidFill>
                  <a:schemeClr val="dk1"/>
                </a:solidFill>
              </a:rPr>
              <a:t> (PS2, ESS1, ESS2)</a:t>
            </a:r>
            <a:endParaRPr>
              <a:solidFill>
                <a:schemeClr val="dk1"/>
              </a:solidFill>
            </a:endParaRPr>
          </a:p>
          <a:p>
            <a:pPr indent="0" lvl="0" marL="114300" rtl="0" algn="l">
              <a:lnSpc>
                <a:spcPct val="115000"/>
              </a:lnSpc>
              <a:spcBef>
                <a:spcPts val="0"/>
              </a:spcBef>
              <a:spcAft>
                <a:spcPts val="0"/>
              </a:spcAft>
              <a:buSzPts val="1800"/>
              <a:buNone/>
            </a:pPr>
            <a:r>
              <a:rPr b="1" i="0" lang="en-US" sz="2000" u="none" strike="noStrike">
                <a:solidFill>
                  <a:schemeClr val="dk1"/>
                </a:solidFill>
              </a:rPr>
              <a:t>Question 3:</a:t>
            </a:r>
            <a:r>
              <a:rPr i="0" lang="en-US" sz="1500" u="none" strike="noStrike">
                <a:solidFill>
                  <a:schemeClr val="dk1"/>
                </a:solidFill>
              </a:rPr>
              <a:t> What causes the Sun to vary?</a:t>
            </a:r>
            <a:endParaRPr>
              <a:solidFill>
                <a:schemeClr val="dk1"/>
              </a:solidFill>
            </a:endParaRPr>
          </a:p>
          <a:p>
            <a:pPr indent="0" lvl="0" marL="114300" rtl="0" algn="l">
              <a:lnSpc>
                <a:spcPct val="115000"/>
              </a:lnSpc>
              <a:spcBef>
                <a:spcPts val="0"/>
              </a:spcBef>
              <a:spcAft>
                <a:spcPts val="0"/>
              </a:spcAft>
              <a:buSzPts val="1800"/>
              <a:buNone/>
            </a:pPr>
            <a:r>
              <a:rPr lang="en-US" sz="1500">
                <a:solidFill>
                  <a:schemeClr val="dk1"/>
                </a:solidFill>
              </a:rPr>
              <a:t>3.1 </a:t>
            </a:r>
            <a:r>
              <a:rPr lang="en-US" sz="1500" u="sng">
                <a:solidFill>
                  <a:schemeClr val="dk1"/>
                </a:solidFill>
                <a:hlinkClick r:id="rId5">
                  <a:extLst>
                    <a:ext uri="{A12FA001-AC4F-418D-AE19-62706E023703}">
                      <ahyp:hlinkClr val="tx"/>
                    </a:ext>
                  </a:extLst>
                </a:hlinkClick>
              </a:rPr>
              <a:t>The Sun is made of churning plasma, causing the surface to be made of complex, tangled magnetic fields.</a:t>
            </a:r>
            <a:r>
              <a:rPr lang="en-US" sz="1500">
                <a:solidFill>
                  <a:schemeClr val="dk1"/>
                </a:solidFill>
              </a:rPr>
              <a:t> (PS1, PS2, ESS1, ESS2)</a:t>
            </a:r>
            <a:endParaRPr>
              <a:solidFill>
                <a:schemeClr val="dk1"/>
              </a:solidFill>
            </a:endParaRPr>
          </a:p>
          <a:p>
            <a:pPr indent="0" lvl="0" marL="114300" rtl="0" algn="l">
              <a:lnSpc>
                <a:spcPct val="115000"/>
              </a:lnSpc>
              <a:spcBef>
                <a:spcPts val="0"/>
              </a:spcBef>
              <a:spcAft>
                <a:spcPts val="0"/>
              </a:spcAft>
              <a:buSzPts val="1800"/>
              <a:buNone/>
            </a:pPr>
            <a:r>
              <a:rPr lang="en-US" sz="1500">
                <a:solidFill>
                  <a:schemeClr val="dk1"/>
                </a:solidFill>
              </a:rPr>
              <a:t>3.2 </a:t>
            </a:r>
            <a:r>
              <a:rPr lang="en-US" sz="1500" u="sng">
                <a:solidFill>
                  <a:schemeClr val="dk1"/>
                </a:solidFill>
                <a:hlinkClick r:id="rId6">
                  <a:extLst>
                    <a:ext uri="{A12FA001-AC4F-418D-AE19-62706E023703}">
                      <ahyp:hlinkClr val="tx"/>
                    </a:ext>
                  </a:extLst>
                </a:hlinkClick>
              </a:rPr>
              <a:t>Energy from the Sun is created in the core and travels outward through the Sun and into the heliosphere.</a:t>
            </a:r>
            <a:r>
              <a:rPr lang="en-US" sz="1500">
                <a:solidFill>
                  <a:schemeClr val="dk1"/>
                </a:solidFill>
              </a:rPr>
              <a:t> (PS1,</a:t>
            </a:r>
            <a:endParaRPr i="0" sz="1500" u="none" strike="noStrike">
              <a:solidFill>
                <a:schemeClr val="dk1"/>
              </a:solidFill>
            </a:endParaRPr>
          </a:p>
        </p:txBody>
      </p:sp>
      <p:grpSp>
        <p:nvGrpSpPr>
          <p:cNvPr id="147" name="Google Shape;147;p5"/>
          <p:cNvGrpSpPr/>
          <p:nvPr/>
        </p:nvGrpSpPr>
        <p:grpSpPr>
          <a:xfrm flipH="1">
            <a:off x="113156" y="153188"/>
            <a:ext cx="8151019" cy="582900"/>
            <a:chOff x="3383700" y="220025"/>
            <a:chExt cx="5760575" cy="582900"/>
          </a:xfrm>
        </p:grpSpPr>
        <p:sp>
          <p:nvSpPr>
            <p:cNvPr id="148" name="Google Shape;148;p5"/>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5"/>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0" name="Google Shape;150;p5"/>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Space Weather in the Framework with Standards</a:t>
            </a:r>
            <a:endParaRPr b="1" sz="2420">
              <a:solidFill>
                <a:schemeClr val="lt1"/>
              </a:solidFill>
              <a:latin typeface="Helvetica Neue"/>
              <a:ea typeface="Helvetica Neue"/>
              <a:cs typeface="Helvetica Neue"/>
              <a:sym typeface="Helvetica Neue"/>
            </a:endParaRPr>
          </a:p>
        </p:txBody>
      </p:sp>
      <p:sp>
        <p:nvSpPr>
          <p:cNvPr id="151" name="Google Shape;151;p5"/>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5"/>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5"/>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5"/>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5"/>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5"/>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5"/>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 name="Google Shape;158;p5"/>
          <p:cNvGrpSpPr/>
          <p:nvPr/>
        </p:nvGrpSpPr>
        <p:grpSpPr>
          <a:xfrm>
            <a:off x="0" y="4695025"/>
            <a:ext cx="5902800" cy="283500"/>
            <a:chOff x="0" y="4548925"/>
            <a:chExt cx="5902800" cy="283500"/>
          </a:xfrm>
        </p:grpSpPr>
        <p:sp>
          <p:nvSpPr>
            <p:cNvPr id="159" name="Google Shape;159;p5"/>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1" name="Google Shape;161;p5"/>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162" name="Google Shape;162;p5"/>
          <p:cNvPicPr preferRelativeResize="0"/>
          <p:nvPr/>
        </p:nvPicPr>
        <p:blipFill rotWithShape="1">
          <a:blip r:embed="rId7">
            <a:alphaModFix/>
          </a:blip>
          <a:srcRect b="0" l="0" r="0" t="0"/>
          <a:stretch/>
        </p:blipFill>
        <p:spPr>
          <a:xfrm>
            <a:off x="8264175" y="4601225"/>
            <a:ext cx="685800" cy="4710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311700" y="822125"/>
            <a:ext cx="8374200" cy="3666900"/>
          </a:xfrm>
          <a:prstGeom prst="rect">
            <a:avLst/>
          </a:prstGeom>
          <a:noFill/>
          <a:ln>
            <a:noFill/>
          </a:ln>
        </p:spPr>
        <p:txBody>
          <a:bodyPr anchorCtr="0" anchor="t" bIns="91425" lIns="91425" spcFirstLastPara="1" rIns="91425" wrap="square" tIns="91425">
            <a:normAutofit fontScale="70000" lnSpcReduction="10000"/>
          </a:bodyPr>
          <a:lstStyle/>
          <a:p>
            <a:pPr indent="0" lvl="0" marL="114300" rtl="0" algn="l">
              <a:lnSpc>
                <a:spcPct val="115000"/>
              </a:lnSpc>
              <a:spcBef>
                <a:spcPts val="0"/>
              </a:spcBef>
              <a:spcAft>
                <a:spcPts val="0"/>
              </a:spcAft>
              <a:buSzPct val="108108"/>
              <a:buNone/>
            </a:pPr>
            <a:r>
              <a:rPr b="1" lang="en-US">
                <a:solidFill>
                  <a:schemeClr val="dk1"/>
                </a:solidFill>
              </a:rPr>
              <a:t>“Developing and using models</a:t>
            </a:r>
            <a:r>
              <a:rPr lang="en-US">
                <a:solidFill>
                  <a:schemeClr val="dk1"/>
                </a:solidFill>
              </a:rPr>
              <a:t>" is one of the eight core </a:t>
            </a:r>
            <a:r>
              <a:rPr lang="en-US" u="sng">
                <a:solidFill>
                  <a:schemeClr val="accent5"/>
                </a:solidFill>
                <a:hlinkClick r:id="rId3">
                  <a:extLst>
                    <a:ext uri="{A12FA001-AC4F-418D-AE19-62706E023703}">
                      <ahyp:hlinkClr val="tx"/>
                    </a:ext>
                  </a:extLst>
                </a:hlinkClick>
              </a:rPr>
              <a:t>Science and Engineering Practices</a:t>
            </a:r>
            <a:r>
              <a:rPr lang="en-US">
                <a:solidFill>
                  <a:schemeClr val="dk1"/>
                </a:solidFill>
              </a:rPr>
              <a:t>. It involves using models, like diagrams, simulations, or physical replicas to represent and understand phenomena, systems, or processes. Models help students make sense of complex ideas, communicate their understanding, and revise their explanations over time. </a:t>
            </a:r>
            <a:endParaRPr>
              <a:solidFill>
                <a:schemeClr val="dk1"/>
              </a:solidFill>
            </a:endParaRPr>
          </a:p>
          <a:p>
            <a:pPr indent="-315097" lvl="0" marL="457200" rtl="0" algn="l">
              <a:lnSpc>
                <a:spcPct val="115000"/>
              </a:lnSpc>
              <a:spcBef>
                <a:spcPts val="1000"/>
              </a:spcBef>
              <a:spcAft>
                <a:spcPts val="0"/>
              </a:spcAft>
              <a:buClr>
                <a:schemeClr val="dk1"/>
              </a:buClr>
              <a:buSzPct val="121621"/>
              <a:buChar char="●"/>
            </a:pPr>
            <a:r>
              <a:rPr b="1" lang="en-US" sz="1600">
                <a:solidFill>
                  <a:schemeClr val="dk1"/>
                </a:solidFill>
              </a:rPr>
              <a:t>Dynamic Representation: </a:t>
            </a:r>
            <a:r>
              <a:rPr lang="en-US" sz="1600">
                <a:solidFill>
                  <a:schemeClr val="dk1"/>
                </a:solidFill>
              </a:rPr>
              <a:t>Models are not static representations but rather evolving tools that reflect a student's developing understanding of a concept. </a:t>
            </a:r>
            <a:endParaRPr>
              <a:solidFill>
                <a:schemeClr val="dk1"/>
              </a:solidFill>
            </a:endParaRPr>
          </a:p>
          <a:p>
            <a:pPr indent="-315097" lvl="0" marL="457200" rtl="0" algn="l">
              <a:lnSpc>
                <a:spcPct val="115000"/>
              </a:lnSpc>
              <a:spcBef>
                <a:spcPts val="1000"/>
              </a:spcBef>
              <a:spcAft>
                <a:spcPts val="0"/>
              </a:spcAft>
              <a:buClr>
                <a:schemeClr val="dk1"/>
              </a:buClr>
              <a:buSzPct val="121621"/>
              <a:buChar char="●"/>
            </a:pPr>
            <a:r>
              <a:rPr b="1" lang="en-US" sz="1600">
                <a:solidFill>
                  <a:schemeClr val="dk1"/>
                </a:solidFill>
              </a:rPr>
              <a:t>Types of Models: </a:t>
            </a:r>
            <a:r>
              <a:rPr lang="en-US" sz="1600">
                <a:solidFill>
                  <a:schemeClr val="dk1"/>
                </a:solidFill>
              </a:rPr>
              <a:t>NGSS recognizes various forms of models, including diagrams, simulations, replicas, mathematical representations, and physical models. </a:t>
            </a:r>
            <a:endParaRPr>
              <a:solidFill>
                <a:schemeClr val="dk1"/>
              </a:solidFill>
            </a:endParaRPr>
          </a:p>
          <a:p>
            <a:pPr indent="-315097" lvl="0" marL="457200" rtl="0" algn="l">
              <a:lnSpc>
                <a:spcPct val="115000"/>
              </a:lnSpc>
              <a:spcBef>
                <a:spcPts val="1000"/>
              </a:spcBef>
              <a:spcAft>
                <a:spcPts val="0"/>
              </a:spcAft>
              <a:buClr>
                <a:schemeClr val="dk1"/>
              </a:buClr>
              <a:buSzPct val="121621"/>
              <a:buChar char="●"/>
            </a:pPr>
            <a:r>
              <a:rPr b="1" lang="en-US" sz="1600">
                <a:solidFill>
                  <a:schemeClr val="dk1"/>
                </a:solidFill>
              </a:rPr>
              <a:t>Purpose of Modeling: </a:t>
            </a:r>
            <a:r>
              <a:rPr lang="en-US" sz="1600">
                <a:solidFill>
                  <a:schemeClr val="dk1"/>
                </a:solidFill>
              </a:rPr>
              <a:t>Modeling is used to: 1) Explain what is happening or predict what will happen, 2) Sift through and communicate prior knowledge, 3)Track the growth of conceptual understanding, 4)Demonstrate mastery of unit concepts. </a:t>
            </a:r>
            <a:endParaRPr>
              <a:solidFill>
                <a:schemeClr val="dk1"/>
              </a:solidFill>
            </a:endParaRPr>
          </a:p>
          <a:p>
            <a:pPr indent="-315097" lvl="0" marL="457200" rtl="0" algn="l">
              <a:lnSpc>
                <a:spcPct val="115000"/>
              </a:lnSpc>
              <a:spcBef>
                <a:spcPts val="1000"/>
              </a:spcBef>
              <a:spcAft>
                <a:spcPts val="0"/>
              </a:spcAft>
              <a:buClr>
                <a:schemeClr val="dk1"/>
              </a:buClr>
              <a:buSzPct val="121621"/>
              <a:buChar char="●"/>
            </a:pPr>
            <a:r>
              <a:rPr b="1" lang="en-US" sz="1600">
                <a:solidFill>
                  <a:schemeClr val="dk1"/>
                </a:solidFill>
              </a:rPr>
              <a:t>Process of Modeling: </a:t>
            </a:r>
            <a:r>
              <a:rPr lang="en-US" sz="1600">
                <a:solidFill>
                  <a:schemeClr val="dk1"/>
                </a:solidFill>
              </a:rPr>
              <a:t>Modeling is a dynamic process that involves: 1) Recording initial thinking and understanding, 2) Returning to the model to revise and expand explanations. </a:t>
            </a:r>
            <a:endParaRPr>
              <a:solidFill>
                <a:schemeClr val="dk1"/>
              </a:solidFill>
            </a:endParaRPr>
          </a:p>
          <a:p>
            <a:pPr indent="-315097" lvl="0" marL="457200" rtl="0" algn="l">
              <a:lnSpc>
                <a:spcPct val="115000"/>
              </a:lnSpc>
              <a:spcBef>
                <a:spcPts val="1000"/>
              </a:spcBef>
              <a:spcAft>
                <a:spcPts val="1000"/>
              </a:spcAft>
              <a:buClr>
                <a:schemeClr val="dk1"/>
              </a:buClr>
              <a:buSzPct val="121621"/>
              <a:buChar char="●"/>
            </a:pPr>
            <a:r>
              <a:rPr b="1" lang="en-US" sz="1600">
                <a:solidFill>
                  <a:schemeClr val="dk1"/>
                </a:solidFill>
              </a:rPr>
              <a:t>Importance of Modeling: </a:t>
            </a:r>
            <a:r>
              <a:rPr lang="en-US" sz="1600">
                <a:solidFill>
                  <a:schemeClr val="dk1"/>
                </a:solidFill>
              </a:rPr>
              <a:t>Modeling is crucial for students to explore all fields of science and develop a deeper understanding of scientific concepts. </a:t>
            </a:r>
            <a:endParaRPr b="0" i="0" sz="2000" u="none" strike="noStrike">
              <a:solidFill>
                <a:srgbClr val="2E2E32"/>
              </a:solidFill>
              <a:latin typeface="Public Sans"/>
              <a:ea typeface="Public Sans"/>
              <a:cs typeface="Public Sans"/>
              <a:sym typeface="Public Sans"/>
            </a:endParaRPr>
          </a:p>
        </p:txBody>
      </p:sp>
      <p:grpSp>
        <p:nvGrpSpPr>
          <p:cNvPr id="168" name="Google Shape;168;p6"/>
          <p:cNvGrpSpPr/>
          <p:nvPr/>
        </p:nvGrpSpPr>
        <p:grpSpPr>
          <a:xfrm flipH="1">
            <a:off x="113156" y="153188"/>
            <a:ext cx="8151019" cy="582900"/>
            <a:chOff x="3383700" y="220025"/>
            <a:chExt cx="5760575" cy="582900"/>
          </a:xfrm>
        </p:grpSpPr>
        <p:sp>
          <p:nvSpPr>
            <p:cNvPr id="169" name="Google Shape;169;p6"/>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6"/>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1" name="Google Shape;171;p6"/>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Modeling in the Next Generation Science Standards</a:t>
            </a:r>
            <a:endParaRPr b="1" sz="2420">
              <a:solidFill>
                <a:schemeClr val="lt1"/>
              </a:solidFill>
              <a:latin typeface="Helvetica Neue"/>
              <a:ea typeface="Helvetica Neue"/>
              <a:cs typeface="Helvetica Neue"/>
              <a:sym typeface="Helvetica Neue"/>
            </a:endParaRPr>
          </a:p>
        </p:txBody>
      </p:sp>
      <p:sp>
        <p:nvSpPr>
          <p:cNvPr id="172" name="Google Shape;172;p6"/>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6"/>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6"/>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6"/>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6"/>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6"/>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6"/>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9" name="Google Shape;179;p6"/>
          <p:cNvGrpSpPr/>
          <p:nvPr/>
        </p:nvGrpSpPr>
        <p:grpSpPr>
          <a:xfrm>
            <a:off x="0" y="4695025"/>
            <a:ext cx="5902800" cy="283500"/>
            <a:chOff x="0" y="4548925"/>
            <a:chExt cx="5902800" cy="283500"/>
          </a:xfrm>
        </p:grpSpPr>
        <p:sp>
          <p:nvSpPr>
            <p:cNvPr id="180" name="Google Shape;180;p6"/>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6"/>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 name="Google Shape;182;p6"/>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183" name="Google Shape;183;p6"/>
          <p:cNvPicPr preferRelativeResize="0"/>
          <p:nvPr/>
        </p:nvPicPr>
        <p:blipFill rotWithShape="1">
          <a:blip r:embed="rId4">
            <a:alphaModFix/>
          </a:blip>
          <a:srcRect b="0" l="0" r="0" t="0"/>
          <a:stretch/>
        </p:blipFill>
        <p:spPr>
          <a:xfrm>
            <a:off x="8264175" y="4601225"/>
            <a:ext cx="685800" cy="4710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7"/>
          <p:cNvSpPr txBox="1"/>
          <p:nvPr>
            <p:ph idx="1" type="body"/>
          </p:nvPr>
        </p:nvSpPr>
        <p:spPr>
          <a:xfrm>
            <a:off x="113157" y="798451"/>
            <a:ext cx="3776016" cy="2633671"/>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b="0" i="0" lang="en-US" sz="1400" u="none" strike="noStrike">
                <a:solidFill>
                  <a:schemeClr val="dk1"/>
                </a:solidFill>
                <a:latin typeface="Arial"/>
                <a:ea typeface="Arial"/>
                <a:cs typeface="Arial"/>
                <a:sym typeface="Arial"/>
              </a:rPr>
              <a:t>When is it a high alert for space weather?</a:t>
            </a:r>
            <a:endParaRPr/>
          </a:p>
          <a:p>
            <a:pPr indent="0" lvl="0" marL="114300" rtl="0" algn="l">
              <a:lnSpc>
                <a:spcPct val="115000"/>
              </a:lnSpc>
              <a:spcBef>
                <a:spcPts val="0"/>
              </a:spcBef>
              <a:spcAft>
                <a:spcPts val="0"/>
              </a:spcAft>
              <a:buSzPts val="1800"/>
              <a:buNone/>
            </a:pPr>
            <a:r>
              <a:rPr lang="en-US" sz="1400">
                <a:solidFill>
                  <a:schemeClr val="dk1"/>
                </a:solidFill>
                <a:latin typeface="Arial"/>
                <a:ea typeface="Arial"/>
                <a:cs typeface="Arial"/>
                <a:sym typeface="Arial"/>
              </a:rPr>
              <a:t>Halo CMEs are potentially the most damaging. How do we predict them?</a:t>
            </a:r>
            <a:endParaRPr/>
          </a:p>
          <a:p>
            <a:pPr indent="0" lvl="0" marL="114300" rtl="0" algn="l">
              <a:lnSpc>
                <a:spcPct val="115000"/>
              </a:lnSpc>
              <a:spcBef>
                <a:spcPts val="0"/>
              </a:spcBef>
              <a:spcAft>
                <a:spcPts val="0"/>
              </a:spcAft>
              <a:buSzPts val="1800"/>
              <a:buNone/>
            </a:pPr>
            <a:r>
              <a:t/>
            </a:r>
            <a:endParaRPr sz="1400">
              <a:solidFill>
                <a:schemeClr val="dk1"/>
              </a:solidFill>
              <a:latin typeface="Arial"/>
              <a:ea typeface="Arial"/>
              <a:cs typeface="Arial"/>
              <a:sym typeface="Arial"/>
            </a:endParaRPr>
          </a:p>
          <a:p>
            <a:pPr indent="0" lvl="0" marL="114300" rtl="0" algn="l">
              <a:lnSpc>
                <a:spcPct val="115000"/>
              </a:lnSpc>
              <a:spcBef>
                <a:spcPts val="0"/>
              </a:spcBef>
              <a:spcAft>
                <a:spcPts val="0"/>
              </a:spcAft>
              <a:buSzPts val="1800"/>
              <a:buNone/>
            </a:pPr>
            <a:r>
              <a:rPr lang="en-US" sz="1400" u="sng">
                <a:solidFill>
                  <a:schemeClr val="hlink"/>
                </a:solidFill>
                <a:latin typeface="Arial"/>
                <a:ea typeface="Arial"/>
                <a:cs typeface="Arial"/>
                <a:sym typeface="Arial"/>
                <a:hlinkClick r:id="rId3"/>
              </a:rPr>
              <a:t>SpaceMath</a:t>
            </a:r>
            <a:r>
              <a:rPr lang="en-US" sz="1400">
                <a:latin typeface="Arial"/>
                <a:ea typeface="Arial"/>
                <a:cs typeface="Arial"/>
                <a:sym typeface="Arial"/>
              </a:rPr>
              <a:t> # </a:t>
            </a:r>
            <a:r>
              <a:rPr lang="en-US" sz="1400" u="sng">
                <a:solidFill>
                  <a:schemeClr val="hlink"/>
                </a:solidFill>
                <a:latin typeface="Arial"/>
                <a:ea typeface="Arial"/>
                <a:cs typeface="Arial"/>
                <a:sym typeface="Arial"/>
                <a:hlinkClick r:id="rId4"/>
              </a:rPr>
              <a:t>244</a:t>
            </a:r>
            <a:r>
              <a:rPr lang="en-US" sz="1400">
                <a:latin typeface="Arial"/>
                <a:ea typeface="Arial"/>
                <a:cs typeface="Arial"/>
                <a:sym typeface="Arial"/>
              </a:rPr>
              <a:t> [Grade:4-7 | Topics: Percentages; Venn Diagramming]</a:t>
            </a:r>
            <a:endParaRPr/>
          </a:p>
          <a:p>
            <a:pPr indent="0" lvl="0" marL="114300" rtl="0" algn="l">
              <a:lnSpc>
                <a:spcPct val="115000"/>
              </a:lnSpc>
              <a:spcBef>
                <a:spcPts val="0"/>
              </a:spcBef>
              <a:spcAft>
                <a:spcPts val="0"/>
              </a:spcAft>
              <a:buSzPts val="1800"/>
              <a:buNone/>
            </a:pPr>
            <a:r>
              <a:t/>
            </a:r>
            <a:endParaRPr sz="1400">
              <a:latin typeface="Arial"/>
              <a:ea typeface="Arial"/>
              <a:cs typeface="Arial"/>
              <a:sym typeface="Arial"/>
            </a:endParaRPr>
          </a:p>
          <a:p>
            <a:pPr indent="0" lvl="0" marL="114300" rtl="0" algn="l">
              <a:lnSpc>
                <a:spcPct val="115000"/>
              </a:lnSpc>
              <a:spcBef>
                <a:spcPts val="0"/>
              </a:spcBef>
              <a:spcAft>
                <a:spcPts val="0"/>
              </a:spcAft>
              <a:buSzPts val="1800"/>
              <a:buNone/>
            </a:pPr>
            <a:r>
              <a:rPr lang="en-US" sz="1200">
                <a:solidFill>
                  <a:schemeClr val="dk1"/>
                </a:solidFill>
                <a:latin typeface="Arial"/>
                <a:ea typeface="Arial"/>
                <a:cs typeface="Arial"/>
                <a:sym typeface="Arial"/>
              </a:rPr>
              <a:t>Students create a Venn Diagram to summarize data on a series of solar storms and determine how often solar flares occur when a solar plasma eruption happens.</a:t>
            </a:r>
            <a:endParaRPr/>
          </a:p>
          <a:p>
            <a:pPr indent="0" lvl="0" marL="114300" rtl="0" algn="l">
              <a:lnSpc>
                <a:spcPct val="115000"/>
              </a:lnSpc>
              <a:spcBef>
                <a:spcPts val="0"/>
              </a:spcBef>
              <a:spcAft>
                <a:spcPts val="0"/>
              </a:spcAft>
              <a:buSzPts val="1800"/>
              <a:buNone/>
            </a:pPr>
            <a:r>
              <a:t/>
            </a:r>
            <a:endParaRPr sz="1600">
              <a:solidFill>
                <a:schemeClr val="dk1"/>
              </a:solidFill>
              <a:latin typeface="Arial"/>
              <a:ea typeface="Arial"/>
              <a:cs typeface="Arial"/>
              <a:sym typeface="Arial"/>
            </a:endParaRPr>
          </a:p>
        </p:txBody>
      </p:sp>
      <p:grpSp>
        <p:nvGrpSpPr>
          <p:cNvPr id="189" name="Google Shape;189;p7"/>
          <p:cNvGrpSpPr/>
          <p:nvPr/>
        </p:nvGrpSpPr>
        <p:grpSpPr>
          <a:xfrm flipH="1">
            <a:off x="113156" y="164975"/>
            <a:ext cx="8151019" cy="582900"/>
            <a:chOff x="3383700" y="220025"/>
            <a:chExt cx="5760575" cy="582900"/>
          </a:xfrm>
        </p:grpSpPr>
        <p:sp>
          <p:nvSpPr>
            <p:cNvPr id="190" name="Google Shape;190;p7"/>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2" name="Google Shape;192;p7"/>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Introductory Level Investigation</a:t>
            </a:r>
            <a:endParaRPr b="1" sz="2420">
              <a:solidFill>
                <a:schemeClr val="lt1"/>
              </a:solidFill>
              <a:latin typeface="Helvetica Neue"/>
              <a:ea typeface="Helvetica Neue"/>
              <a:cs typeface="Helvetica Neue"/>
              <a:sym typeface="Helvetica Neue"/>
            </a:endParaRPr>
          </a:p>
        </p:txBody>
      </p:sp>
      <p:sp>
        <p:nvSpPr>
          <p:cNvPr id="193" name="Google Shape;193;p7"/>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0" name="Google Shape;200;p7"/>
          <p:cNvGrpSpPr/>
          <p:nvPr/>
        </p:nvGrpSpPr>
        <p:grpSpPr>
          <a:xfrm>
            <a:off x="0" y="4695025"/>
            <a:ext cx="5902800" cy="283500"/>
            <a:chOff x="0" y="4548925"/>
            <a:chExt cx="5902800" cy="283500"/>
          </a:xfrm>
        </p:grpSpPr>
        <p:sp>
          <p:nvSpPr>
            <p:cNvPr id="201" name="Google Shape;201;p7"/>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3" name="Google Shape;203;p7"/>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204" name="Google Shape;204;p7"/>
          <p:cNvPicPr preferRelativeResize="0"/>
          <p:nvPr/>
        </p:nvPicPr>
        <p:blipFill rotWithShape="1">
          <a:blip r:embed="rId5">
            <a:alphaModFix/>
          </a:blip>
          <a:srcRect b="0" l="0" r="0" t="0"/>
          <a:stretch/>
        </p:blipFill>
        <p:spPr>
          <a:xfrm>
            <a:off x="8264175" y="4601225"/>
            <a:ext cx="685800" cy="471054"/>
          </a:xfrm>
          <a:prstGeom prst="rect">
            <a:avLst/>
          </a:prstGeom>
          <a:noFill/>
          <a:ln>
            <a:noFill/>
          </a:ln>
        </p:spPr>
      </p:pic>
      <p:pic>
        <p:nvPicPr>
          <p:cNvPr id="205" name="Google Shape;205;p7"/>
          <p:cNvPicPr preferRelativeResize="0"/>
          <p:nvPr/>
        </p:nvPicPr>
        <p:blipFill rotWithShape="1">
          <a:blip r:embed="rId6">
            <a:alphaModFix/>
          </a:blip>
          <a:srcRect b="0" l="0" r="0" t="0"/>
          <a:stretch/>
        </p:blipFill>
        <p:spPr>
          <a:xfrm>
            <a:off x="4248795" y="747875"/>
            <a:ext cx="1798901" cy="2539625"/>
          </a:xfrm>
          <a:prstGeom prst="rect">
            <a:avLst/>
          </a:prstGeom>
          <a:noFill/>
          <a:ln>
            <a:noFill/>
          </a:ln>
        </p:spPr>
      </p:pic>
      <p:sp>
        <p:nvSpPr>
          <p:cNvPr id="206" name="Google Shape;206;p7"/>
          <p:cNvSpPr txBox="1"/>
          <p:nvPr/>
        </p:nvSpPr>
        <p:spPr>
          <a:xfrm>
            <a:off x="6211495" y="914850"/>
            <a:ext cx="2474555"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Between 1996 and 2006,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SOHO detected 11,031 CMEs.  Of these, 593 were Halo CMEs.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During these same years,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there were 122 extremely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intense X-flares. Of these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96 happened at the same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time as the Halo CMEs.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 name="Google Shape;207;p7"/>
          <p:cNvSpPr txBox="1"/>
          <p:nvPr/>
        </p:nvSpPr>
        <p:spPr>
          <a:xfrm>
            <a:off x="3373582" y="3376126"/>
            <a:ext cx="5576393"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total number of Halo CMEs is 593. Of these only 96 occurred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with an X-Flare, so the fraction of Halo CMEs is just  96/593 = 0.16 or 16%.  (But if you see an X-class flare, about (96/122 =) 79% of the time you will see a Halo CME!) </a:t>
            </a:r>
            <a:r>
              <a:rPr b="0" i="0" lang="en-US" sz="1400" u="none" cap="none" strike="noStrike">
                <a:solidFill>
                  <a:srgbClr val="FF0000"/>
                </a:solidFill>
                <a:latin typeface="Arial"/>
                <a:ea typeface="Arial"/>
                <a:cs typeface="Arial"/>
                <a:sym typeface="Arial"/>
              </a:rPr>
              <a:t>That’s why space weather forecasters watch for X-class flares!</a:t>
            </a:r>
            <a:endParaRPr/>
          </a:p>
        </p:txBody>
      </p:sp>
      <p:sp>
        <p:nvSpPr>
          <p:cNvPr id="208" name="Google Shape;208;p7"/>
          <p:cNvSpPr txBox="1"/>
          <p:nvPr/>
        </p:nvSpPr>
        <p:spPr>
          <a:xfrm>
            <a:off x="284019" y="3677445"/>
            <a:ext cx="2620774"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FF0000"/>
                </a:solidFill>
                <a:latin typeface="Arial"/>
                <a:ea typeface="Arial"/>
                <a:cs typeface="Arial"/>
                <a:sym typeface="Arial"/>
              </a:rPr>
              <a:t>Question: What percentage of Halo CMEs happened at the same time as an X-class</a:t>
            </a:r>
            <a:endParaRPr/>
          </a:p>
          <a:p>
            <a:pPr indent="0" lvl="0" marL="0" marR="0" rtl="0" algn="l">
              <a:lnSpc>
                <a:spcPct val="100000"/>
              </a:lnSpc>
              <a:spcBef>
                <a:spcPts val="0"/>
              </a:spcBef>
              <a:spcAft>
                <a:spcPts val="0"/>
              </a:spcAft>
              <a:buNone/>
            </a:pPr>
            <a:r>
              <a:rPr b="1" i="0" lang="en-US" sz="1400" u="none" cap="none" strike="noStrike">
                <a:solidFill>
                  <a:srgbClr val="FF0000"/>
                </a:solidFill>
                <a:latin typeface="Arial"/>
                <a:ea typeface="Arial"/>
                <a:cs typeface="Arial"/>
                <a:sym typeface="Arial"/>
              </a:rPr>
              <a:t>flare?</a:t>
            </a:r>
            <a:r>
              <a:rPr b="0" i="0" lang="en-US"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8"/>
          <p:cNvSpPr txBox="1"/>
          <p:nvPr>
            <p:ph idx="1" type="body"/>
          </p:nvPr>
        </p:nvSpPr>
        <p:spPr>
          <a:xfrm>
            <a:off x="112750" y="736475"/>
            <a:ext cx="8151300" cy="49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946"/>
              <a:buNone/>
            </a:pPr>
            <a:r>
              <a:rPr lang="en-US" sz="1700">
                <a:solidFill>
                  <a:schemeClr val="dk1"/>
                </a:solidFill>
                <a:latin typeface="Arial"/>
                <a:ea typeface="Arial"/>
                <a:cs typeface="Arial"/>
                <a:sym typeface="Arial"/>
              </a:rPr>
              <a:t> How do scientists calculate the speed of a Coronal Mass Ejection?</a:t>
            </a:r>
            <a:endParaRPr sz="1700">
              <a:solidFill>
                <a:schemeClr val="dk1"/>
              </a:solidFill>
            </a:endParaRPr>
          </a:p>
          <a:p>
            <a:pPr indent="0" lvl="0" marL="0" marR="0" rtl="0" algn="l">
              <a:lnSpc>
                <a:spcPct val="115000"/>
              </a:lnSpc>
              <a:spcBef>
                <a:spcPts val="0"/>
              </a:spcBef>
              <a:spcAft>
                <a:spcPts val="0"/>
              </a:spcAft>
              <a:buSzPts val="1946"/>
              <a:buNone/>
            </a:pPr>
            <a:r>
              <a:t/>
            </a:r>
            <a:endParaRPr sz="1700">
              <a:latin typeface="Arial"/>
              <a:ea typeface="Arial"/>
              <a:cs typeface="Arial"/>
              <a:sym typeface="Arial"/>
            </a:endParaRPr>
          </a:p>
        </p:txBody>
      </p:sp>
      <p:grpSp>
        <p:nvGrpSpPr>
          <p:cNvPr id="214" name="Google Shape;214;p8"/>
          <p:cNvGrpSpPr/>
          <p:nvPr/>
        </p:nvGrpSpPr>
        <p:grpSpPr>
          <a:xfrm flipH="1">
            <a:off x="-1" y="133025"/>
            <a:ext cx="8151019" cy="582900"/>
            <a:chOff x="3383700" y="220025"/>
            <a:chExt cx="5760575" cy="582900"/>
          </a:xfrm>
        </p:grpSpPr>
        <p:sp>
          <p:nvSpPr>
            <p:cNvPr id="215" name="Google Shape;215;p8"/>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8"/>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 name="Google Shape;217;p8"/>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Intermediate Level Investigation</a:t>
            </a:r>
            <a:endParaRPr b="1" sz="2420">
              <a:solidFill>
                <a:schemeClr val="lt1"/>
              </a:solidFill>
              <a:latin typeface="Helvetica Neue"/>
              <a:ea typeface="Helvetica Neue"/>
              <a:cs typeface="Helvetica Neue"/>
              <a:sym typeface="Helvetica Neue"/>
            </a:endParaRPr>
          </a:p>
        </p:txBody>
      </p:sp>
      <p:sp>
        <p:nvSpPr>
          <p:cNvPr id="218" name="Google Shape;218;p8"/>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8"/>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8"/>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8"/>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8"/>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8"/>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8"/>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5" name="Google Shape;225;p8"/>
          <p:cNvGrpSpPr/>
          <p:nvPr/>
        </p:nvGrpSpPr>
        <p:grpSpPr>
          <a:xfrm>
            <a:off x="0" y="4695025"/>
            <a:ext cx="5902800" cy="283500"/>
            <a:chOff x="0" y="4548925"/>
            <a:chExt cx="5902800" cy="283500"/>
          </a:xfrm>
        </p:grpSpPr>
        <p:sp>
          <p:nvSpPr>
            <p:cNvPr id="226" name="Google Shape;226;p8"/>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8"/>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8" name="Google Shape;228;p8"/>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229" name="Google Shape;229;p8"/>
          <p:cNvPicPr preferRelativeResize="0"/>
          <p:nvPr/>
        </p:nvPicPr>
        <p:blipFill rotWithShape="1">
          <a:blip r:embed="rId3">
            <a:alphaModFix/>
          </a:blip>
          <a:srcRect b="0" l="0" r="0" t="0"/>
          <a:stretch/>
        </p:blipFill>
        <p:spPr>
          <a:xfrm>
            <a:off x="8264175" y="4601225"/>
            <a:ext cx="685800" cy="471054"/>
          </a:xfrm>
          <a:prstGeom prst="rect">
            <a:avLst/>
          </a:prstGeom>
          <a:noFill/>
          <a:ln>
            <a:noFill/>
          </a:ln>
        </p:spPr>
      </p:pic>
      <p:pic>
        <p:nvPicPr>
          <p:cNvPr id="230" name="Google Shape;230;p8"/>
          <p:cNvPicPr preferRelativeResize="0"/>
          <p:nvPr/>
        </p:nvPicPr>
        <p:blipFill rotWithShape="1">
          <a:blip r:embed="rId4">
            <a:alphaModFix/>
          </a:blip>
          <a:srcRect b="0" l="0" r="0" t="0"/>
          <a:stretch/>
        </p:blipFill>
        <p:spPr>
          <a:xfrm>
            <a:off x="4338529" y="1461687"/>
            <a:ext cx="4420092" cy="2487126"/>
          </a:xfrm>
          <a:prstGeom prst="rect">
            <a:avLst/>
          </a:prstGeom>
          <a:noFill/>
          <a:ln>
            <a:noFill/>
          </a:ln>
        </p:spPr>
      </p:pic>
      <p:sp>
        <p:nvSpPr>
          <p:cNvPr id="231" name="Google Shape;231;p8"/>
          <p:cNvSpPr txBox="1"/>
          <p:nvPr/>
        </p:nvSpPr>
        <p:spPr>
          <a:xfrm>
            <a:off x="4314191" y="4082297"/>
            <a:ext cx="407836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CME September 6, 2017  (Credit:SOHO/LASCO)</a:t>
            </a:r>
            <a:endParaRPr/>
          </a:p>
        </p:txBody>
      </p:sp>
      <p:sp>
        <p:nvSpPr>
          <p:cNvPr id="232" name="Google Shape;232;p8"/>
          <p:cNvSpPr txBox="1"/>
          <p:nvPr/>
        </p:nvSpPr>
        <p:spPr>
          <a:xfrm>
            <a:off x="381000" y="1711025"/>
            <a:ext cx="3685500" cy="246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Noto Sans Symbols"/>
                <a:ea typeface="Noto Sans Symbols"/>
                <a:cs typeface="Noto Sans Symbols"/>
                <a:sym typeface="Noto Sans Symbols"/>
              </a:rPr>
              <a:t>Δ</a:t>
            </a:r>
            <a:r>
              <a:rPr b="0" i="0" lang="en-US" sz="1400" u="none" cap="none" strike="noStrike">
                <a:solidFill>
                  <a:srgbClr val="000000"/>
                </a:solidFill>
                <a:latin typeface="Arial"/>
                <a:ea typeface="Arial"/>
                <a:cs typeface="Arial"/>
                <a:sym typeface="Arial"/>
              </a:rPr>
              <a:t>T = 0.5 hours.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Lengths:  D1= 2.1 Mkm at time=0 hours,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D2= 3.3 Mkm at time=0.5 hours,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D3= 4.6 Mkm at time=1.0 hours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Speeds:    V1= (D2-D1) /0.5h = 2.4 Mkm/h</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V2=(D3-D2)/0.5h =  2.6 Mkm/h</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Arrival at Earth:  T = 150 Mkm/(2.6 Mkm/h)</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a:t>
            </a:r>
            <a:r>
              <a:rPr b="1" i="0" lang="en-US" sz="1400" u="none" cap="none" strike="noStrike">
                <a:solidFill>
                  <a:srgbClr val="000000"/>
                </a:solidFill>
                <a:latin typeface="Arial"/>
                <a:ea typeface="Arial"/>
                <a:cs typeface="Arial"/>
                <a:sym typeface="Arial"/>
              </a:rPr>
              <a:t>58 hours or 2.4 days</a:t>
            </a:r>
            <a:endParaRPr b="0" i="0" sz="1400" u="none" cap="none" strike="noStrike">
              <a:solidFill>
                <a:srgbClr val="000000"/>
              </a:solidFill>
              <a:latin typeface="Arial"/>
              <a:ea typeface="Arial"/>
              <a:cs typeface="Arial"/>
              <a:sym typeface="Arial"/>
            </a:endParaRPr>
          </a:p>
        </p:txBody>
      </p:sp>
      <p:sp>
        <p:nvSpPr>
          <p:cNvPr id="233" name="Google Shape;233;p8"/>
          <p:cNvSpPr txBox="1"/>
          <p:nvPr/>
        </p:nvSpPr>
        <p:spPr>
          <a:xfrm>
            <a:off x="92825" y="4338519"/>
            <a:ext cx="46842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900" u="none" cap="none" strike="noStrike">
                <a:solidFill>
                  <a:srgbClr val="000000"/>
                </a:solidFill>
                <a:latin typeface="Arial"/>
                <a:ea typeface="Arial"/>
                <a:cs typeface="Arial"/>
                <a:sym typeface="Arial"/>
              </a:rPr>
              <a:t>See: Coronal Mass Ejections and Earth's Space Weather Environment, </a:t>
            </a:r>
            <a:endParaRPr/>
          </a:p>
          <a:p>
            <a:pPr indent="0" lvl="0" marL="0" marR="0" rtl="0" algn="l">
              <a:lnSpc>
                <a:spcPct val="100000"/>
              </a:lnSpc>
              <a:spcBef>
                <a:spcPts val="0"/>
              </a:spcBef>
              <a:spcAft>
                <a:spcPts val="0"/>
              </a:spcAft>
              <a:buNone/>
            </a:pPr>
            <a:r>
              <a:rPr b="0" i="1" lang="en-US" sz="900" u="none" cap="none" strike="noStrike">
                <a:solidFill>
                  <a:srgbClr val="000000"/>
                </a:solidFill>
                <a:latin typeface="Arial"/>
                <a:ea typeface="Arial"/>
                <a:cs typeface="Arial"/>
                <a:sym typeface="Arial"/>
              </a:rPr>
              <a:t>Sten Odenwald &amp; Hilarie Davis, The Earth Scientist | Volume XLII, Issue 1 Page 13-20,. </a:t>
            </a:r>
            <a:endParaRPr/>
          </a:p>
        </p:txBody>
      </p:sp>
      <p:sp>
        <p:nvSpPr>
          <p:cNvPr id="234" name="Google Shape;234;p8"/>
          <p:cNvSpPr txBox="1"/>
          <p:nvPr/>
        </p:nvSpPr>
        <p:spPr>
          <a:xfrm>
            <a:off x="165450" y="1256950"/>
            <a:ext cx="4086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Scale; Proportions; Calculating speeds and times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9"/>
          <p:cNvSpPr txBox="1"/>
          <p:nvPr>
            <p:ph idx="1" type="body"/>
          </p:nvPr>
        </p:nvSpPr>
        <p:spPr>
          <a:xfrm>
            <a:off x="311699" y="822120"/>
            <a:ext cx="8305827" cy="471055"/>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15000"/>
              </a:lnSpc>
              <a:spcBef>
                <a:spcPts val="0"/>
              </a:spcBef>
              <a:spcAft>
                <a:spcPts val="0"/>
              </a:spcAft>
              <a:buSzPts val="1800"/>
              <a:buNone/>
            </a:pPr>
            <a:r>
              <a:rPr lang="en-US">
                <a:latin typeface="Arial"/>
                <a:ea typeface="Arial"/>
                <a:cs typeface="Arial"/>
                <a:sym typeface="Arial"/>
              </a:rPr>
              <a:t>How do scientists know when a CME will arrive?</a:t>
            </a:r>
            <a:endParaRPr/>
          </a:p>
          <a:p>
            <a:pPr indent="0" lvl="0" marL="0" marR="0" rtl="0" algn="l">
              <a:lnSpc>
                <a:spcPct val="115000"/>
              </a:lnSpc>
              <a:spcBef>
                <a:spcPts val="0"/>
              </a:spcBef>
              <a:spcAft>
                <a:spcPts val="0"/>
              </a:spcAft>
              <a:buSzPts val="1800"/>
              <a:buNone/>
            </a:pPr>
            <a:r>
              <a:t/>
            </a:r>
            <a:endParaRPr sz="1800">
              <a:latin typeface="Arial"/>
              <a:ea typeface="Arial"/>
              <a:cs typeface="Arial"/>
              <a:sym typeface="Arial"/>
            </a:endParaRPr>
          </a:p>
        </p:txBody>
      </p:sp>
      <p:grpSp>
        <p:nvGrpSpPr>
          <p:cNvPr id="240" name="Google Shape;240;p9"/>
          <p:cNvGrpSpPr/>
          <p:nvPr/>
        </p:nvGrpSpPr>
        <p:grpSpPr>
          <a:xfrm flipH="1">
            <a:off x="-1" y="133025"/>
            <a:ext cx="8151019" cy="582900"/>
            <a:chOff x="3383700" y="220025"/>
            <a:chExt cx="5760575" cy="582900"/>
          </a:xfrm>
        </p:grpSpPr>
        <p:sp>
          <p:nvSpPr>
            <p:cNvPr id="241" name="Google Shape;241;p9"/>
            <p:cNvSpPr/>
            <p:nvPr/>
          </p:nvSpPr>
          <p:spPr>
            <a:xfrm flipH="1">
              <a:off x="3383700" y="220025"/>
              <a:ext cx="585300" cy="582900"/>
            </a:xfrm>
            <a:prstGeom prst="flowChartDelay">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9"/>
            <p:cNvSpPr/>
            <p:nvPr/>
          </p:nvSpPr>
          <p:spPr>
            <a:xfrm>
              <a:off x="3922475" y="220025"/>
              <a:ext cx="5221800" cy="582900"/>
            </a:xfrm>
            <a:prstGeom prst="rect">
              <a:avLst/>
            </a:prstGeom>
            <a:solidFill>
              <a:srgbClr val="7F14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3" name="Google Shape;243;p9"/>
          <p:cNvSpPr txBox="1"/>
          <p:nvPr>
            <p:ph type="title"/>
          </p:nvPr>
        </p:nvSpPr>
        <p:spPr>
          <a:xfrm>
            <a:off x="165450" y="1381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420">
                <a:solidFill>
                  <a:schemeClr val="lt1"/>
                </a:solidFill>
                <a:latin typeface="Helvetica Neue"/>
                <a:ea typeface="Helvetica Neue"/>
                <a:cs typeface="Helvetica Neue"/>
                <a:sym typeface="Helvetica Neue"/>
              </a:rPr>
              <a:t>Advanced Level Investigation</a:t>
            </a:r>
            <a:endParaRPr b="1" sz="2420">
              <a:solidFill>
                <a:schemeClr val="lt1"/>
              </a:solidFill>
              <a:latin typeface="Helvetica Neue"/>
              <a:ea typeface="Helvetica Neue"/>
              <a:cs typeface="Helvetica Neue"/>
              <a:sym typeface="Helvetica Neue"/>
            </a:endParaRPr>
          </a:p>
        </p:txBody>
      </p:sp>
      <p:sp>
        <p:nvSpPr>
          <p:cNvPr id="244" name="Google Shape;244;p9"/>
          <p:cNvSpPr/>
          <p:nvPr/>
        </p:nvSpPr>
        <p:spPr>
          <a:xfrm>
            <a:off x="6166750"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9"/>
          <p:cNvSpPr/>
          <p:nvPr/>
        </p:nvSpPr>
        <p:spPr>
          <a:xfrm>
            <a:off x="6457075" y="4790997"/>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9"/>
          <p:cNvSpPr/>
          <p:nvPr/>
        </p:nvSpPr>
        <p:spPr>
          <a:xfrm>
            <a:off x="6747400" y="4790982"/>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9"/>
          <p:cNvSpPr/>
          <p:nvPr/>
        </p:nvSpPr>
        <p:spPr>
          <a:xfrm>
            <a:off x="7037725"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9"/>
          <p:cNvSpPr/>
          <p:nvPr/>
        </p:nvSpPr>
        <p:spPr>
          <a:xfrm>
            <a:off x="7328050" y="4790989"/>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9"/>
          <p:cNvSpPr/>
          <p:nvPr/>
        </p:nvSpPr>
        <p:spPr>
          <a:xfrm>
            <a:off x="7618375" y="4790975"/>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9"/>
          <p:cNvSpPr/>
          <p:nvPr/>
        </p:nvSpPr>
        <p:spPr>
          <a:xfrm>
            <a:off x="7908700" y="4791000"/>
            <a:ext cx="91500" cy="91500"/>
          </a:xfrm>
          <a:prstGeom prst="ellipse">
            <a:avLst/>
          </a:prstGeom>
          <a:solidFill>
            <a:srgbClr val="1965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1" name="Google Shape;251;p9"/>
          <p:cNvGrpSpPr/>
          <p:nvPr/>
        </p:nvGrpSpPr>
        <p:grpSpPr>
          <a:xfrm>
            <a:off x="0" y="4695025"/>
            <a:ext cx="5902800" cy="283500"/>
            <a:chOff x="0" y="4548925"/>
            <a:chExt cx="5902800" cy="283500"/>
          </a:xfrm>
        </p:grpSpPr>
        <p:sp>
          <p:nvSpPr>
            <p:cNvPr id="252" name="Google Shape;252;p9"/>
            <p:cNvSpPr/>
            <p:nvPr/>
          </p:nvSpPr>
          <p:spPr>
            <a:xfrm>
              <a:off x="5619300" y="4548925"/>
              <a:ext cx="283500" cy="283500"/>
            </a:xfrm>
            <a:prstGeom prst="flowChartDelay">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9"/>
            <p:cNvSpPr/>
            <p:nvPr/>
          </p:nvSpPr>
          <p:spPr>
            <a:xfrm>
              <a:off x="0" y="4549375"/>
              <a:ext cx="5695500" cy="282600"/>
            </a:xfrm>
            <a:prstGeom prst="rect">
              <a:avLst/>
            </a:prstGeom>
            <a:solidFill>
              <a:srgbClr val="D56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4" name="Google Shape;254;p9"/>
          <p:cNvSpPr txBox="1"/>
          <p:nvPr>
            <p:ph idx="4294967295" type="subTitle"/>
          </p:nvPr>
        </p:nvSpPr>
        <p:spPr>
          <a:xfrm>
            <a:off x="92825" y="4644900"/>
            <a:ext cx="2038800" cy="3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chemeClr val="dk2"/>
              </a:buClr>
              <a:buSzPts val="1100"/>
              <a:buFont typeface="Arial"/>
              <a:buNone/>
            </a:pPr>
            <a:r>
              <a:rPr b="1" i="0" lang="en-US" sz="680" u="none" cap="none" strike="noStrike">
                <a:solidFill>
                  <a:schemeClr val="lt1"/>
                </a:solidFill>
                <a:latin typeface="Helvetica Neue"/>
                <a:ea typeface="Helvetica Neue"/>
                <a:cs typeface="Helvetica Neue"/>
                <a:sym typeface="Helvetica Neue"/>
              </a:rPr>
              <a:t>Heliophysics Education Activation Team</a:t>
            </a:r>
            <a:endParaRPr b="1" i="0" sz="680" u="none" cap="none" strike="noStrike">
              <a:solidFill>
                <a:schemeClr val="lt1"/>
              </a:solidFill>
              <a:latin typeface="Helvetica Neue"/>
              <a:ea typeface="Helvetica Neue"/>
              <a:cs typeface="Helvetica Neue"/>
              <a:sym typeface="Helvetica Neue"/>
            </a:endParaRPr>
          </a:p>
        </p:txBody>
      </p:sp>
      <p:pic>
        <p:nvPicPr>
          <p:cNvPr id="255" name="Google Shape;255;p9"/>
          <p:cNvPicPr preferRelativeResize="0"/>
          <p:nvPr/>
        </p:nvPicPr>
        <p:blipFill rotWithShape="1">
          <a:blip r:embed="rId3">
            <a:alphaModFix/>
          </a:blip>
          <a:srcRect b="0" l="0" r="0" t="0"/>
          <a:stretch/>
        </p:blipFill>
        <p:spPr>
          <a:xfrm>
            <a:off x="8264175" y="4601225"/>
            <a:ext cx="685800" cy="471054"/>
          </a:xfrm>
          <a:prstGeom prst="rect">
            <a:avLst/>
          </a:prstGeom>
          <a:noFill/>
          <a:ln>
            <a:noFill/>
          </a:ln>
        </p:spPr>
      </p:pic>
      <p:pic>
        <p:nvPicPr>
          <p:cNvPr id="256" name="Google Shape;256;p9"/>
          <p:cNvPicPr preferRelativeResize="0"/>
          <p:nvPr/>
        </p:nvPicPr>
        <p:blipFill rotWithShape="1">
          <a:blip r:embed="rId4">
            <a:alphaModFix/>
          </a:blip>
          <a:srcRect b="0" l="0" r="0" t="0"/>
          <a:stretch/>
        </p:blipFill>
        <p:spPr>
          <a:xfrm>
            <a:off x="5642697" y="1181822"/>
            <a:ext cx="3189604" cy="2779856"/>
          </a:xfrm>
          <a:prstGeom prst="rect">
            <a:avLst/>
          </a:prstGeom>
          <a:noFill/>
          <a:ln>
            <a:noFill/>
          </a:ln>
        </p:spPr>
      </p:pic>
      <p:sp>
        <p:nvSpPr>
          <p:cNvPr id="257" name="Google Shape;257;p9"/>
          <p:cNvSpPr txBox="1"/>
          <p:nvPr/>
        </p:nvSpPr>
        <p:spPr>
          <a:xfrm>
            <a:off x="415608" y="1343750"/>
            <a:ext cx="422743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Algebra II: An application of the Ballistics Equation.</a:t>
            </a:r>
            <a:endParaRPr/>
          </a:p>
        </p:txBody>
      </p:sp>
      <p:sp>
        <p:nvSpPr>
          <p:cNvPr id="258" name="Google Shape;258;p9"/>
          <p:cNvSpPr txBox="1"/>
          <p:nvPr/>
        </p:nvSpPr>
        <p:spPr>
          <a:xfrm>
            <a:off x="415608" y="1791909"/>
            <a:ext cx="1814974" cy="396519"/>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259" name="Google Shape;259;p9"/>
          <p:cNvSpPr txBox="1"/>
          <p:nvPr/>
        </p:nvSpPr>
        <p:spPr>
          <a:xfrm>
            <a:off x="2557225" y="1825922"/>
            <a:ext cx="1814974" cy="401200"/>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260" name="Google Shape;260;p9"/>
          <p:cNvSpPr txBox="1"/>
          <p:nvPr/>
        </p:nvSpPr>
        <p:spPr>
          <a:xfrm>
            <a:off x="207886" y="2328810"/>
            <a:ext cx="5157181"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Because ‘d’ constantly changes, this has to be solved</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iteratively using a spreadsheet and taking time steps of 1 hour.</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61" name="Google Shape;261;p9"/>
          <p:cNvPicPr preferRelativeResize="0"/>
          <p:nvPr/>
        </p:nvPicPr>
        <p:blipFill rotWithShape="1">
          <a:blip r:embed="rId7">
            <a:alphaModFix/>
          </a:blip>
          <a:srcRect b="0" l="0" r="0" t="0"/>
          <a:stretch/>
        </p:blipFill>
        <p:spPr>
          <a:xfrm>
            <a:off x="487716" y="3001022"/>
            <a:ext cx="3665530" cy="1334877"/>
          </a:xfrm>
          <a:prstGeom prst="rect">
            <a:avLst/>
          </a:prstGeom>
          <a:noFill/>
          <a:ln>
            <a:noFill/>
          </a:ln>
        </p:spPr>
      </p:pic>
      <p:cxnSp>
        <p:nvCxnSpPr>
          <p:cNvPr id="262" name="Google Shape;262;p9"/>
          <p:cNvCxnSpPr/>
          <p:nvPr/>
        </p:nvCxnSpPr>
        <p:spPr>
          <a:xfrm>
            <a:off x="5761050" y="1825922"/>
            <a:ext cx="2925000" cy="0"/>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cxnSp>
      <p:cxnSp>
        <p:nvCxnSpPr>
          <p:cNvPr id="263" name="Google Shape;263;p9"/>
          <p:cNvCxnSpPr/>
          <p:nvPr/>
        </p:nvCxnSpPr>
        <p:spPr>
          <a:xfrm flipH="1" rot="10800000">
            <a:off x="4519197" y="1990168"/>
            <a:ext cx="1176303" cy="2176881"/>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7647"/>
              </a:srgbClr>
            </a:outerShdw>
          </a:effectLst>
        </p:spPr>
      </p:cxnSp>
      <p:sp>
        <p:nvSpPr>
          <p:cNvPr id="264" name="Google Shape;264;p9"/>
          <p:cNvSpPr txBox="1"/>
          <p:nvPr/>
        </p:nvSpPr>
        <p:spPr>
          <a:xfrm>
            <a:off x="4329263" y="4136073"/>
            <a:ext cx="33634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For previous CME with V = 2.6 Mkm/hr,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arrival at Earth in 62 hrs.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2023-11-30T14:04:51Z</dcterms:created>
  <dc:creator>Hilarie Davis</dc:creator>
</cp:coreProperties>
</file>