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3"/>
  </p:notesMasterIdLst>
  <p:sldIdLst>
    <p:sldId id="256" r:id="rId2"/>
    <p:sldId id="258" r:id="rId3"/>
    <p:sldId id="296" r:id="rId4"/>
    <p:sldId id="297" r:id="rId5"/>
    <p:sldId id="298" r:id="rId6"/>
    <p:sldId id="313" r:id="rId7"/>
    <p:sldId id="279" r:id="rId8"/>
    <p:sldId id="290" r:id="rId9"/>
    <p:sldId id="314" r:id="rId10"/>
    <p:sldId id="315" r:id="rId11"/>
    <p:sldId id="317" r:id="rId12"/>
    <p:sldId id="316" r:id="rId13"/>
    <p:sldId id="318" r:id="rId14"/>
    <p:sldId id="319" r:id="rId15"/>
    <p:sldId id="320" r:id="rId16"/>
    <p:sldId id="321" r:id="rId17"/>
    <p:sldId id="322" r:id="rId18"/>
    <p:sldId id="324" r:id="rId19"/>
    <p:sldId id="323" r:id="rId20"/>
    <p:sldId id="325" r:id="rId21"/>
    <p:sldId id="326" r:id="rId22"/>
  </p:sldIdLst>
  <p:sldSz cx="9144000" cy="5143500" type="screen16x9"/>
  <p:notesSz cx="6858000" cy="9144000"/>
  <p:embeddedFontLst>
    <p:embeddedFont>
      <p:font typeface="Helvetica Neue" panose="02000503000000020004" pitchFamily="2" charset="0"/>
      <p:regular r:id="rId24"/>
      <p:bold r:id="rId25"/>
      <p:italic r:id="rId26"/>
      <p:boldItalic r:id="rId27"/>
    </p:embeddedFont>
    <p:embeddedFont>
      <p:font typeface="Lato" panose="020F0502020204030203" pitchFamily="34" charset="0"/>
      <p:regular r:id="rId28"/>
      <p:bold r:id="rId29"/>
      <p:italic r:id="rId30"/>
      <p:boldItalic r:id="rId31"/>
    </p:embeddedFont>
    <p:embeddedFont>
      <p:font typeface="Open Sans" panose="020B0606030504020204" pitchFamily="34" charset="0"/>
      <p:regular r:id="rId32"/>
      <p:bold r:id="rId33"/>
      <p:italic r:id="rId34"/>
      <p:boldItalic r:id="rId35"/>
    </p:embeddedFont>
    <p:embeddedFont>
      <p:font typeface="Roboto" panose="02000000000000000000" pitchFamily="2" charset="0"/>
      <p:regular r:id="rId36"/>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antil Hunt Estevez"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07"/>
    <p:restoredTop sz="94620"/>
  </p:normalViewPr>
  <p:slideViewPr>
    <p:cSldViewPr snapToGrid="0">
      <p:cViewPr varScale="1">
        <p:scale>
          <a:sx n="116" d="100"/>
          <a:sy n="116" d="100"/>
        </p:scale>
        <p:origin x="408"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font" Target="fonts/font16.fntdata"/><Relationship Id="rId21" Type="http://schemas.openxmlformats.org/officeDocument/2006/relationships/slide" Target="slides/slide20.xml"/><Relationship Id="rId34" Type="http://schemas.openxmlformats.org/officeDocument/2006/relationships/font" Target="fonts/font11.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font" Target="fonts/font1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867379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616252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596237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385944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98770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707638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345798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652147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16996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04975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261a4e4da60_0_2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261a4e4da60_0_2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239770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860998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21e7dad0274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21e7dad0274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5" name="Google Shape;135;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261a4e4da60_0_2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261a4e4da60_0_2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414231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2a3f83c96ff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3" name="Google Shape;183;g2a3f83c96ff_1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300">
                <a:solidFill>
                  <a:srgbClr val="1B1B1B"/>
                </a:solidFill>
                <a:latin typeface="Helvetica Neue"/>
                <a:ea typeface="Helvetica Neue"/>
                <a:cs typeface="Helvetica Neue"/>
                <a:sym typeface="Helvetica Neue"/>
              </a:rPr>
              <a:t>The</a:t>
            </a:r>
            <a:r>
              <a:rPr lang="en-US" sz="1300" b="1">
                <a:solidFill>
                  <a:srgbClr val="1B1B1B"/>
                </a:solidFill>
                <a:latin typeface="Helvetica Neue"/>
                <a:ea typeface="Helvetica Neue"/>
                <a:cs typeface="Helvetica Neue"/>
                <a:sym typeface="Helvetica Neue"/>
              </a:rPr>
              <a:t> Framework for Heliophysics Education</a:t>
            </a:r>
            <a:r>
              <a:rPr lang="en-US" sz="1300">
                <a:solidFill>
                  <a:srgbClr val="1B1B1B"/>
                </a:solidFill>
                <a:latin typeface="Helvetica Neue"/>
                <a:ea typeface="Helvetica Neue"/>
                <a:cs typeface="Helvetica Neue"/>
                <a:sym typeface="Helvetica Neue"/>
              </a:rPr>
              <a:t> provides the background and scaffolding educators need to incorporate heliophysics topics into existing STEM curricula. Using the three main questions that heliophysicists investigate as the foundation, this framework connects heliophysics topics with NGSS Disciplinary Core Ideas, to create NGSS-aligned </a:t>
            </a:r>
            <a:r>
              <a:rPr lang="en-US" sz="1300" b="1">
                <a:solidFill>
                  <a:srgbClr val="1B1B1B"/>
                </a:solidFill>
                <a:latin typeface="Helvetica Neue"/>
                <a:ea typeface="Helvetica Neue"/>
                <a:cs typeface="Helvetica Neue"/>
                <a:sym typeface="Helvetica Neue"/>
              </a:rPr>
              <a:t>Heliophysics Big Ideas</a:t>
            </a:r>
            <a:r>
              <a:rPr lang="en-US" sz="1300">
                <a:solidFill>
                  <a:srgbClr val="1B1B1B"/>
                </a:solidFill>
                <a:latin typeface="Helvetica Neue"/>
                <a:ea typeface="Helvetica Neue"/>
                <a:cs typeface="Helvetica Neue"/>
                <a:sym typeface="Helvetica Neue"/>
              </a:rPr>
              <a:t>.</a:t>
            </a:r>
            <a:r>
              <a:rPr lang="en-US" sz="1600">
                <a:solidFill>
                  <a:srgbClr val="1B1B1B"/>
                </a:solidFill>
                <a:latin typeface="Helvetica Neue"/>
                <a:ea typeface="Helvetica Neue"/>
                <a:cs typeface="Helvetica Neue"/>
                <a:sym typeface="Helvetica Neue"/>
              </a:rPr>
              <a:t> </a:t>
            </a:r>
            <a:endParaRPr sz="1600">
              <a:solidFill>
                <a:srgbClr val="1B1B1B"/>
              </a:solidFill>
              <a:latin typeface="Helvetica Neue"/>
              <a:ea typeface="Helvetica Neue"/>
              <a:cs typeface="Helvetica Neue"/>
              <a:sym typeface="Helvetica Neue"/>
            </a:endParaRPr>
          </a:p>
          <a:p>
            <a:pPr marL="0" lvl="0" indent="0" algn="l" rtl="0">
              <a:lnSpc>
                <a:spcPct val="100000"/>
              </a:lnSpc>
              <a:spcBef>
                <a:spcPts val="0"/>
              </a:spcBef>
              <a:spcAft>
                <a:spcPts val="0"/>
              </a:spcAft>
              <a:buSzPts val="1100"/>
              <a:buNone/>
            </a:pPr>
            <a:endParaRPr sz="1600">
              <a:solidFill>
                <a:srgbClr val="1B1B1B"/>
              </a:solidFill>
              <a:latin typeface="Helvetica Neue"/>
              <a:ea typeface="Helvetica Neue"/>
              <a:cs typeface="Helvetica Neue"/>
              <a:sym typeface="Helvetica Neue"/>
            </a:endParaRPr>
          </a:p>
          <a:p>
            <a:pPr marL="0" lvl="0" indent="0" algn="l" rtl="0">
              <a:lnSpc>
                <a:spcPct val="100000"/>
              </a:lnSpc>
              <a:spcBef>
                <a:spcPts val="0"/>
              </a:spcBef>
              <a:spcAft>
                <a:spcPts val="0"/>
              </a:spcAft>
              <a:buClr>
                <a:schemeClr val="dk1"/>
              </a:buClr>
              <a:buSzPts val="1100"/>
              <a:buFont typeface="Arial"/>
              <a:buNone/>
            </a:pPr>
            <a:r>
              <a:rPr lang="en-US" sz="1300">
                <a:solidFill>
                  <a:srgbClr val="1B1B1B"/>
                </a:solidFill>
                <a:latin typeface="Helvetica Neue"/>
                <a:ea typeface="Helvetica Neue"/>
                <a:cs typeface="Helvetica Neue"/>
                <a:sym typeface="Helvetica Neue"/>
              </a:rPr>
              <a:t>The nine </a:t>
            </a:r>
            <a:r>
              <a:rPr lang="en-US" sz="1300" b="1">
                <a:solidFill>
                  <a:srgbClr val="1B1B1B"/>
                </a:solidFill>
                <a:latin typeface="Helvetica Neue"/>
                <a:ea typeface="Helvetica Neue"/>
                <a:cs typeface="Helvetica Neue"/>
                <a:sym typeface="Helvetica Neue"/>
              </a:rPr>
              <a:t>Heliophysics Big Ideas</a:t>
            </a:r>
            <a:r>
              <a:rPr lang="en-US" sz="1300">
                <a:solidFill>
                  <a:srgbClr val="1B1B1B"/>
                </a:solidFill>
                <a:latin typeface="Helvetica Neue"/>
                <a:ea typeface="Helvetica Neue"/>
                <a:cs typeface="Helvetica Neue"/>
                <a:sym typeface="Helvetica Neue"/>
              </a:rPr>
              <a:t> encompass the major heliophysics concepts that can be explored through existing Next Generation Science Standards (NGSS) disciplinary core ideas. Each Heliophysics Big Idea has a guiding question for each level, designed to support inquiry-based learning. </a:t>
            </a:r>
            <a:endParaRPr sz="1300">
              <a:solidFill>
                <a:srgbClr val="1B1B1B"/>
              </a:solidFill>
              <a:latin typeface="Helvetica Neue"/>
              <a:ea typeface="Helvetica Neue"/>
              <a:cs typeface="Helvetica Neue"/>
              <a:sym typeface="Helvetica Neue"/>
            </a:endParaRPr>
          </a:p>
          <a:p>
            <a:pPr marL="749300" lvl="0" indent="-311150" algn="l" rtl="0">
              <a:lnSpc>
                <a:spcPct val="115000"/>
              </a:lnSpc>
              <a:spcBef>
                <a:spcPts val="0"/>
              </a:spcBef>
              <a:spcAft>
                <a:spcPts val="0"/>
              </a:spcAft>
              <a:buClr>
                <a:schemeClr val="dk1"/>
              </a:buClr>
              <a:buSzPts val="1300"/>
              <a:buChar char="■"/>
            </a:pPr>
            <a:r>
              <a:rPr lang="en-US" sz="1300" b="1">
                <a:solidFill>
                  <a:srgbClr val="1B1B1B"/>
                </a:solidFill>
                <a:latin typeface="Helvetica Neue"/>
                <a:ea typeface="Helvetica Neue"/>
                <a:cs typeface="Helvetica Neue"/>
                <a:sym typeface="Helvetica Neue"/>
              </a:rPr>
              <a:t>Introductory Learner </a:t>
            </a:r>
            <a:r>
              <a:rPr lang="en-US" sz="1300">
                <a:solidFill>
                  <a:srgbClr val="1B1B1B"/>
                </a:solidFill>
                <a:latin typeface="Helvetica Neue"/>
                <a:ea typeface="Helvetica Neue"/>
                <a:cs typeface="Helvetica Neue"/>
                <a:sym typeface="Helvetica Neue"/>
              </a:rPr>
              <a:t>= A younger learner (K-5), or a learner new to the subject matter.</a:t>
            </a:r>
            <a:endParaRPr sz="1300">
              <a:solidFill>
                <a:srgbClr val="1B1B1B"/>
              </a:solidFill>
              <a:latin typeface="Helvetica Neue"/>
              <a:ea typeface="Helvetica Neue"/>
              <a:cs typeface="Helvetica Neue"/>
              <a:sym typeface="Helvetica Neue"/>
            </a:endParaRPr>
          </a:p>
          <a:p>
            <a:pPr marL="749300" lvl="0" indent="-311150" algn="l" rtl="0">
              <a:lnSpc>
                <a:spcPct val="115000"/>
              </a:lnSpc>
              <a:spcBef>
                <a:spcPts val="0"/>
              </a:spcBef>
              <a:spcAft>
                <a:spcPts val="0"/>
              </a:spcAft>
              <a:buClr>
                <a:schemeClr val="dk1"/>
              </a:buClr>
              <a:buSzPts val="1300"/>
              <a:buChar char="■"/>
            </a:pPr>
            <a:r>
              <a:rPr lang="en-US" sz="1300" b="1">
                <a:solidFill>
                  <a:srgbClr val="1B1B1B"/>
                </a:solidFill>
                <a:latin typeface="Helvetica Neue"/>
                <a:ea typeface="Helvetica Neue"/>
                <a:cs typeface="Helvetica Neue"/>
                <a:sym typeface="Helvetica Neue"/>
              </a:rPr>
              <a:t>Intermediate Learner</a:t>
            </a:r>
            <a:r>
              <a:rPr lang="en-US" sz="1300">
                <a:solidFill>
                  <a:srgbClr val="1B1B1B"/>
                </a:solidFill>
                <a:latin typeface="Helvetica Neue"/>
                <a:ea typeface="Helvetica Neue"/>
                <a:cs typeface="Helvetica Neue"/>
                <a:sym typeface="Helvetica Neue"/>
              </a:rPr>
              <a:t> = A middle-aged learner (6-8), or a learner that has some familiarity with the subject matter.</a:t>
            </a:r>
            <a:endParaRPr sz="1300">
              <a:solidFill>
                <a:srgbClr val="1B1B1B"/>
              </a:solidFill>
              <a:latin typeface="Helvetica Neue"/>
              <a:ea typeface="Helvetica Neue"/>
              <a:cs typeface="Helvetica Neue"/>
              <a:sym typeface="Helvetica Neue"/>
            </a:endParaRPr>
          </a:p>
          <a:p>
            <a:pPr marL="749300" lvl="0" indent="-311150" algn="l" rtl="0">
              <a:lnSpc>
                <a:spcPct val="115000"/>
              </a:lnSpc>
              <a:spcBef>
                <a:spcPts val="0"/>
              </a:spcBef>
              <a:spcAft>
                <a:spcPts val="0"/>
              </a:spcAft>
              <a:buClr>
                <a:schemeClr val="dk1"/>
              </a:buClr>
              <a:buSzPts val="1300"/>
              <a:buChar char="■"/>
            </a:pPr>
            <a:r>
              <a:rPr lang="en-US" sz="1300" b="1">
                <a:solidFill>
                  <a:srgbClr val="1B1B1B"/>
                </a:solidFill>
                <a:latin typeface="Helvetica Neue"/>
                <a:ea typeface="Helvetica Neue"/>
                <a:cs typeface="Helvetica Neue"/>
                <a:sym typeface="Helvetica Neue"/>
              </a:rPr>
              <a:t>Advanced Learner</a:t>
            </a:r>
            <a:r>
              <a:rPr lang="en-US" sz="1300">
                <a:solidFill>
                  <a:srgbClr val="1B1B1B"/>
                </a:solidFill>
                <a:latin typeface="Helvetica Neue"/>
                <a:ea typeface="Helvetica Neue"/>
                <a:cs typeface="Helvetica Neue"/>
                <a:sym typeface="Helvetica Neue"/>
              </a:rPr>
              <a:t> = An older learner (9-12+), or a learner that has a lot of experience with the subject matter.</a:t>
            </a:r>
            <a:endParaRPr sz="1400">
              <a:solidFill>
                <a:srgbClr val="1B1B1B"/>
              </a:solidFill>
              <a:latin typeface="Helvetica Neue"/>
              <a:ea typeface="Helvetica Neue"/>
              <a:cs typeface="Helvetica Neue"/>
              <a:sym typeface="Helvetica Neue"/>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2905FFC9-4A68-AE8C-485A-550A7F552205}"/>
            </a:ext>
          </a:extLst>
        </p:cNvPr>
        <p:cNvGrpSpPr/>
        <p:nvPr/>
      </p:nvGrpSpPr>
      <p:grpSpPr>
        <a:xfrm>
          <a:off x="0" y="0"/>
          <a:ext cx="0" cy="0"/>
          <a:chOff x="0" y="0"/>
          <a:chExt cx="0" cy="0"/>
        </a:xfrm>
      </p:grpSpPr>
      <p:sp>
        <p:nvSpPr>
          <p:cNvPr id="131" name="Google Shape;131;g21e7dad0274_0_54:notes">
            <a:extLst>
              <a:ext uri="{FF2B5EF4-FFF2-40B4-BE49-F238E27FC236}">
                <a16:creationId xmlns:a16="http://schemas.microsoft.com/office/drawing/2014/main" id="{5F3C816C-E3D6-3FC1-3EE1-DDD35333533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a:extLst>
              <a:ext uri="{FF2B5EF4-FFF2-40B4-BE49-F238E27FC236}">
                <a16:creationId xmlns:a16="http://schemas.microsoft.com/office/drawing/2014/main" id="{3DE6A058-BBB2-5A2B-E8CA-9C9C1848865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314543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522825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e7dad027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e7dad027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03706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5.jp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6.jp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7.gif"/></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9.jp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hyperlink" Target="https://www.nasa.gov/science-research/heliophysics/nasa-announces-monthly-themes-to-celebrate-the-heliophysics-big-year/"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191900" y="371287"/>
            <a:ext cx="4403077" cy="4400927"/>
          </a:xfrm>
          <a:prstGeom prst="rect">
            <a:avLst/>
          </a:prstGeom>
          <a:noFill/>
          <a:ln>
            <a:noFill/>
          </a:ln>
        </p:spPr>
      </p:pic>
      <p:pic>
        <p:nvPicPr>
          <p:cNvPr id="55" name="Google Shape;55;p13"/>
          <p:cNvPicPr preferRelativeResize="0"/>
          <p:nvPr/>
        </p:nvPicPr>
        <p:blipFill>
          <a:blip r:embed="rId4">
            <a:alphaModFix/>
          </a:blip>
          <a:stretch>
            <a:fillRect/>
          </a:stretch>
        </p:blipFill>
        <p:spPr>
          <a:xfrm>
            <a:off x="0" y="2935175"/>
            <a:ext cx="7659574" cy="585200"/>
          </a:xfrm>
          <a:prstGeom prst="rect">
            <a:avLst/>
          </a:prstGeom>
          <a:noFill/>
          <a:ln>
            <a:noFill/>
          </a:ln>
        </p:spPr>
      </p:pic>
      <p:sp>
        <p:nvSpPr>
          <p:cNvPr id="56" name="Google Shape;56;p13"/>
          <p:cNvSpPr/>
          <p:nvPr/>
        </p:nvSpPr>
        <p:spPr>
          <a:xfrm>
            <a:off x="7562775" y="2933963"/>
            <a:ext cx="585300" cy="5853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3"/>
          <p:cNvSpPr txBox="1">
            <a:spLocks noGrp="1"/>
          </p:cNvSpPr>
          <p:nvPr>
            <p:ph type="ctrTitle"/>
          </p:nvPr>
        </p:nvSpPr>
        <p:spPr>
          <a:xfrm>
            <a:off x="311700" y="1474750"/>
            <a:ext cx="8520600" cy="13224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b="1">
                <a:latin typeface="Helvetica Neue"/>
                <a:ea typeface="Helvetica Neue"/>
                <a:cs typeface="Helvetica Neue"/>
                <a:sym typeface="Helvetica Neue"/>
              </a:rPr>
              <a:t>The Heliophysics Big Year</a:t>
            </a:r>
            <a:endParaRPr b="1">
              <a:latin typeface="Helvetica Neue"/>
              <a:ea typeface="Helvetica Neue"/>
              <a:cs typeface="Helvetica Neue"/>
              <a:sym typeface="Helvetica Neue"/>
            </a:endParaRPr>
          </a:p>
        </p:txBody>
      </p:sp>
      <p:pic>
        <p:nvPicPr>
          <p:cNvPr id="58" name="Google Shape;58;p13"/>
          <p:cNvPicPr preferRelativeResize="0"/>
          <p:nvPr/>
        </p:nvPicPr>
        <p:blipFill>
          <a:blip r:embed="rId5">
            <a:alphaModFix/>
          </a:blip>
          <a:stretch>
            <a:fillRect/>
          </a:stretch>
        </p:blipFill>
        <p:spPr>
          <a:xfrm>
            <a:off x="7978575" y="380951"/>
            <a:ext cx="879575" cy="727374"/>
          </a:xfrm>
          <a:prstGeom prst="rect">
            <a:avLst/>
          </a:prstGeom>
          <a:noFill/>
          <a:ln>
            <a:noFill/>
          </a:ln>
        </p:spPr>
      </p:pic>
      <p:sp>
        <p:nvSpPr>
          <p:cNvPr id="59" name="Google Shape;59;p13"/>
          <p:cNvSpPr txBox="1">
            <a:spLocks noGrp="1"/>
          </p:cNvSpPr>
          <p:nvPr>
            <p:ph type="subTitle" idx="1"/>
          </p:nvPr>
        </p:nvSpPr>
        <p:spPr>
          <a:xfrm>
            <a:off x="311700" y="2906650"/>
            <a:ext cx="5364600" cy="792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solidFill>
                  <a:schemeClr val="lt1"/>
                </a:solidFill>
                <a:latin typeface="Helvetica Neue"/>
                <a:ea typeface="Helvetica Neue"/>
                <a:cs typeface="Helvetica Neue"/>
                <a:sym typeface="Helvetica Neue"/>
              </a:rPr>
              <a:t>Dr. Sten Odenwald, Astronomer</a:t>
            </a:r>
            <a:endParaRPr>
              <a:solidFill>
                <a:schemeClr val="lt1"/>
              </a:solidFill>
              <a:latin typeface="Helvetica Neue"/>
              <a:ea typeface="Helvetica Neue"/>
              <a:cs typeface="Helvetica Neue"/>
              <a:sym typeface="Helvetica Neue"/>
            </a:endParaRPr>
          </a:p>
        </p:txBody>
      </p:sp>
      <p:sp>
        <p:nvSpPr>
          <p:cNvPr id="60" name="Google Shape;60;p13"/>
          <p:cNvSpPr txBox="1">
            <a:spLocks noGrp="1"/>
          </p:cNvSpPr>
          <p:nvPr>
            <p:ph type="subTitle" idx="1"/>
          </p:nvPr>
        </p:nvSpPr>
        <p:spPr>
          <a:xfrm>
            <a:off x="191900" y="588180"/>
            <a:ext cx="5364600" cy="312900"/>
          </a:xfrm>
          <a:prstGeom prst="rect">
            <a:avLst/>
          </a:prstGeom>
        </p:spPr>
        <p:txBody>
          <a:bodyPr spcFirstLastPara="1" wrap="square" lIns="91425" tIns="91425" rIns="91425" bIns="91425" anchor="ctr" anchorCtr="0">
            <a:normAutofit/>
          </a:bodyPr>
          <a:lstStyle/>
          <a:p>
            <a:pPr marL="0" lvl="0" indent="0" algn="l" rtl="0">
              <a:lnSpc>
                <a:spcPct val="80000"/>
              </a:lnSpc>
              <a:spcBef>
                <a:spcPts val="0"/>
              </a:spcBef>
              <a:spcAft>
                <a:spcPts val="0"/>
              </a:spcAft>
              <a:buSzPts val="935"/>
              <a:buNone/>
            </a:pPr>
            <a:r>
              <a:rPr lang="en" sz="780">
                <a:solidFill>
                  <a:schemeClr val="dk1"/>
                </a:solidFill>
                <a:latin typeface="Helvetica Neue"/>
                <a:ea typeface="Helvetica Neue"/>
                <a:cs typeface="Helvetica Neue"/>
                <a:sym typeface="Helvetica Neue"/>
              </a:rPr>
              <a:t>National Aeronautics and Space Administration</a:t>
            </a:r>
            <a:endParaRPr sz="280">
              <a:solidFill>
                <a:schemeClr val="dk1"/>
              </a:solidFill>
              <a:latin typeface="Helvetica Neue"/>
              <a:ea typeface="Helvetica Neue"/>
              <a:cs typeface="Helvetica Neue"/>
              <a:sym typeface="Helvetica Neue"/>
            </a:endParaRPr>
          </a:p>
        </p:txBody>
      </p:sp>
      <p:sp>
        <p:nvSpPr>
          <p:cNvPr id="61" name="Google Shape;61;p13"/>
          <p:cNvSpPr txBox="1">
            <a:spLocks noGrp="1"/>
          </p:cNvSpPr>
          <p:nvPr>
            <p:ph type="subTitle" idx="1"/>
          </p:nvPr>
        </p:nvSpPr>
        <p:spPr>
          <a:xfrm>
            <a:off x="191900" y="4333269"/>
            <a:ext cx="5364600" cy="392700"/>
          </a:xfrm>
          <a:prstGeom prst="rect">
            <a:avLst/>
          </a:prstGeom>
        </p:spPr>
        <p:txBody>
          <a:bodyPr spcFirstLastPara="1" wrap="square" lIns="91425" tIns="91425" rIns="91425" bIns="91425" anchor="ctr" anchorCtr="0">
            <a:normAutofit lnSpcReduction="10000"/>
          </a:bodyPr>
          <a:lstStyle/>
          <a:p>
            <a:pPr marL="0" lvl="0" indent="0" algn="l" rtl="0">
              <a:lnSpc>
                <a:spcPct val="115000"/>
              </a:lnSpc>
              <a:spcBef>
                <a:spcPts val="0"/>
              </a:spcBef>
              <a:spcAft>
                <a:spcPts val="600"/>
              </a:spcAft>
              <a:buSzPts val="1100"/>
              <a:buNone/>
            </a:pPr>
            <a:r>
              <a:rPr lang="en" sz="780">
                <a:solidFill>
                  <a:schemeClr val="dk1"/>
                </a:solidFill>
                <a:latin typeface="Helvetica Neue"/>
                <a:ea typeface="Helvetica Neue"/>
                <a:cs typeface="Helvetica Neue"/>
                <a:sym typeface="Helvetica Neue"/>
              </a:rPr>
              <a:t>NASA Heliophysics Education Activation Team</a:t>
            </a:r>
            <a:endParaRPr sz="780">
              <a:solidFill>
                <a:schemeClr val="dk1"/>
              </a:solidFill>
              <a:latin typeface="Helvetica Neue"/>
              <a:ea typeface="Helvetica Neue"/>
              <a:cs typeface="Helvetica Neue"/>
              <a:sym typeface="Helvetica Neue"/>
            </a:endParaRPr>
          </a:p>
        </p:txBody>
      </p:sp>
      <p:sp>
        <p:nvSpPr>
          <p:cNvPr id="62" name="Google Shape;62;p13"/>
          <p:cNvSpPr/>
          <p:nvPr/>
        </p:nvSpPr>
        <p:spPr>
          <a:xfrm>
            <a:off x="5826113" y="375275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13"/>
          <p:cNvSpPr/>
          <p:nvPr/>
        </p:nvSpPr>
        <p:spPr>
          <a:xfrm>
            <a:off x="6116438" y="375275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13"/>
          <p:cNvSpPr/>
          <p:nvPr/>
        </p:nvSpPr>
        <p:spPr>
          <a:xfrm>
            <a:off x="6406763" y="375274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13"/>
          <p:cNvSpPr/>
          <p:nvPr/>
        </p:nvSpPr>
        <p:spPr>
          <a:xfrm>
            <a:off x="6697088" y="375275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3"/>
          <p:cNvSpPr/>
          <p:nvPr/>
        </p:nvSpPr>
        <p:spPr>
          <a:xfrm>
            <a:off x="6987413" y="375275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3"/>
          <p:cNvSpPr/>
          <p:nvPr/>
        </p:nvSpPr>
        <p:spPr>
          <a:xfrm>
            <a:off x="7277738" y="3752738"/>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3"/>
          <p:cNvSpPr/>
          <p:nvPr/>
        </p:nvSpPr>
        <p:spPr>
          <a:xfrm>
            <a:off x="7568063" y="3752763"/>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3"/>
          <p:cNvSpPr/>
          <p:nvPr/>
        </p:nvSpPr>
        <p:spPr>
          <a:xfrm>
            <a:off x="7858388" y="3752764"/>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3"/>
          <p:cNvSpPr/>
          <p:nvPr/>
        </p:nvSpPr>
        <p:spPr>
          <a:xfrm>
            <a:off x="8148713" y="375275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13"/>
          <p:cNvSpPr/>
          <p:nvPr/>
        </p:nvSpPr>
        <p:spPr>
          <a:xfrm>
            <a:off x="8439038" y="37527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3"/>
          <p:cNvSpPr/>
          <p:nvPr/>
        </p:nvSpPr>
        <p:spPr>
          <a:xfrm>
            <a:off x="8729363" y="37527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3"/>
          <p:cNvSpPr/>
          <p:nvPr/>
        </p:nvSpPr>
        <p:spPr>
          <a:xfrm>
            <a:off x="0" y="3657650"/>
            <a:ext cx="54840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3"/>
          <p:cNvSpPr/>
          <p:nvPr/>
        </p:nvSpPr>
        <p:spPr>
          <a:xfrm>
            <a:off x="5414163" y="3657200"/>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5" name="Google Shape;75;p13"/>
          <p:cNvPicPr preferRelativeResize="0"/>
          <p:nvPr/>
        </p:nvPicPr>
        <p:blipFill>
          <a:blip r:embed="rId6">
            <a:alphaModFix/>
          </a:blip>
          <a:stretch>
            <a:fillRect/>
          </a:stretch>
        </p:blipFill>
        <p:spPr>
          <a:xfrm>
            <a:off x="8029742" y="4195413"/>
            <a:ext cx="777239" cy="66842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1" y="985837"/>
            <a:ext cx="3010144" cy="2915885"/>
          </a:xfrm>
          <a:prstGeom prst="rect">
            <a:avLst/>
          </a:prstGeom>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dirty="0">
                <a:solidFill>
                  <a:schemeClr val="dk1"/>
                </a:solidFill>
              </a:rPr>
              <a:t>If each step takes about 1 second, and each step is about 24-inches (0.7 meters) how long will it take for you to walk to the sun?</a:t>
            </a:r>
          </a:p>
          <a:p>
            <a:pPr marL="0" lvl="0" indent="0" algn="l" rtl="0">
              <a:lnSpc>
                <a:spcPct val="90000"/>
              </a:lnSpc>
              <a:spcBef>
                <a:spcPts val="1000"/>
              </a:spcBef>
              <a:spcAft>
                <a:spcPts val="0"/>
              </a:spcAft>
              <a:buNone/>
            </a:pPr>
            <a:endParaRPr lang="en-US" dirty="0">
              <a:solidFill>
                <a:schemeClr val="dk1"/>
              </a:solidFill>
            </a:endParaRPr>
          </a:p>
          <a:p>
            <a:pPr marL="0" lvl="0" indent="0" algn="l" rtl="0">
              <a:lnSpc>
                <a:spcPct val="90000"/>
              </a:lnSpc>
              <a:spcBef>
                <a:spcPts val="1000"/>
              </a:spcBef>
              <a:spcAft>
                <a:spcPts val="0"/>
              </a:spcAft>
              <a:buNone/>
            </a:pPr>
            <a:r>
              <a:rPr lang="en-US" dirty="0">
                <a:solidFill>
                  <a:schemeClr val="dk1"/>
                </a:solidFill>
              </a:rPr>
              <a:t>Distance to sun = 150 million km.</a:t>
            </a:r>
          </a:p>
          <a:p>
            <a:pPr marL="0" lvl="0" indent="0" algn="l" rtl="0">
              <a:lnSpc>
                <a:spcPct val="90000"/>
              </a:lnSpc>
              <a:spcBef>
                <a:spcPts val="1000"/>
              </a:spcBef>
              <a:spcAft>
                <a:spcPts val="0"/>
              </a:spcAft>
              <a:buNone/>
            </a:pPr>
            <a:endParaRPr dirty="0">
              <a:solidFill>
                <a:schemeClr val="dk1"/>
              </a:solidFill>
            </a:endParaRPr>
          </a:p>
        </p:txBody>
      </p:sp>
      <p:grpSp>
        <p:nvGrpSpPr>
          <p:cNvPr id="135" name="Google Shape;135;p16"/>
          <p:cNvGrpSpPr/>
          <p:nvPr/>
        </p:nvGrpSpPr>
        <p:grpSpPr>
          <a:xfrm flipH="1">
            <a:off x="-1" y="133025"/>
            <a:ext cx="6838900"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July 2024 –   Beginning – Steps and Time</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3" name="Picture 2">
            <a:extLst>
              <a:ext uri="{FF2B5EF4-FFF2-40B4-BE49-F238E27FC236}">
                <a16:creationId xmlns:a16="http://schemas.microsoft.com/office/drawing/2014/main" id="{C6E9127F-0ABD-C127-CFB6-BD36049A01BD}"/>
              </a:ext>
            </a:extLst>
          </p:cNvPr>
          <p:cNvPicPr>
            <a:picLocks noChangeAspect="1"/>
          </p:cNvPicPr>
          <p:nvPr/>
        </p:nvPicPr>
        <p:blipFill>
          <a:blip r:embed="rId4"/>
          <a:stretch>
            <a:fillRect/>
          </a:stretch>
        </p:blipFill>
        <p:spPr>
          <a:xfrm>
            <a:off x="3896136" y="1116329"/>
            <a:ext cx="4569208" cy="2958369"/>
          </a:xfrm>
          <a:prstGeom prst="rect">
            <a:avLst/>
          </a:prstGeom>
        </p:spPr>
      </p:pic>
    </p:spTree>
    <p:extLst>
      <p:ext uri="{BB962C8B-B14F-4D97-AF65-F5344CB8AC3E}">
        <p14:creationId xmlns:p14="http://schemas.microsoft.com/office/powerpoint/2010/main" val="34824022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1" y="985837"/>
            <a:ext cx="4038843" cy="3615388"/>
          </a:xfrm>
          <a:prstGeom prst="rect">
            <a:avLst/>
          </a:prstGeom>
        </p:spPr>
        <p:txBody>
          <a:bodyPr spcFirstLastPara="1" wrap="square" lIns="91425" tIns="91425" rIns="91425" bIns="91425" anchor="t" anchorCtr="0">
            <a:normAutofit fontScale="92500" lnSpcReduction="20000"/>
          </a:bodyPr>
          <a:lstStyle/>
          <a:p>
            <a:pPr marL="0" lvl="0" indent="0" algn="l" rtl="0">
              <a:lnSpc>
                <a:spcPct val="90000"/>
              </a:lnSpc>
              <a:spcBef>
                <a:spcPts val="1000"/>
              </a:spcBef>
              <a:spcAft>
                <a:spcPts val="0"/>
              </a:spcAft>
              <a:buNone/>
            </a:pPr>
            <a:r>
              <a:rPr lang="en-US" dirty="0">
                <a:solidFill>
                  <a:schemeClr val="dk1"/>
                </a:solidFill>
              </a:rPr>
              <a:t>1 step = 0.7meter</a:t>
            </a:r>
          </a:p>
          <a:p>
            <a:pPr marL="0" lvl="0" indent="0" algn="l" rtl="0">
              <a:lnSpc>
                <a:spcPct val="90000"/>
              </a:lnSpc>
              <a:spcBef>
                <a:spcPts val="1000"/>
              </a:spcBef>
              <a:spcAft>
                <a:spcPts val="0"/>
              </a:spcAft>
              <a:buNone/>
            </a:pPr>
            <a:r>
              <a:rPr lang="en-US" dirty="0">
                <a:solidFill>
                  <a:schemeClr val="dk1"/>
                </a:solidFill>
              </a:rPr>
              <a:t>1 km = 1000 meters</a:t>
            </a:r>
          </a:p>
          <a:p>
            <a:pPr marL="0" lvl="0" indent="0" algn="l" rtl="0">
              <a:lnSpc>
                <a:spcPct val="90000"/>
              </a:lnSpc>
              <a:spcBef>
                <a:spcPts val="1000"/>
              </a:spcBef>
              <a:spcAft>
                <a:spcPts val="0"/>
              </a:spcAft>
              <a:buNone/>
            </a:pPr>
            <a:r>
              <a:rPr lang="en-US" dirty="0">
                <a:solidFill>
                  <a:schemeClr val="dk1"/>
                </a:solidFill>
              </a:rPr>
              <a:t>Steps to the sun =</a:t>
            </a:r>
          </a:p>
          <a:p>
            <a:pPr marL="0" lvl="0" indent="0" algn="l" rtl="0">
              <a:lnSpc>
                <a:spcPct val="90000"/>
              </a:lnSpc>
              <a:spcBef>
                <a:spcPts val="1000"/>
              </a:spcBef>
              <a:spcAft>
                <a:spcPts val="0"/>
              </a:spcAft>
              <a:buNone/>
            </a:pPr>
            <a:r>
              <a:rPr lang="en-US" dirty="0">
                <a:solidFill>
                  <a:schemeClr val="dk1"/>
                </a:solidFill>
              </a:rPr>
              <a:t>150 million km x 1000 m/1km</a:t>
            </a:r>
          </a:p>
          <a:p>
            <a:pPr marL="0" lvl="0" indent="0" algn="l" rtl="0">
              <a:lnSpc>
                <a:spcPct val="90000"/>
              </a:lnSpc>
              <a:spcBef>
                <a:spcPts val="1000"/>
              </a:spcBef>
              <a:spcAft>
                <a:spcPts val="0"/>
              </a:spcAft>
              <a:buNone/>
            </a:pPr>
            <a:r>
              <a:rPr lang="en-US" dirty="0">
                <a:solidFill>
                  <a:schemeClr val="dk1"/>
                </a:solidFill>
              </a:rPr>
              <a:t>= </a:t>
            </a:r>
            <a:r>
              <a:rPr lang="en-US" b="1" dirty="0">
                <a:solidFill>
                  <a:srgbClr val="FF0000"/>
                </a:solidFill>
              </a:rPr>
              <a:t>150 billion steps</a:t>
            </a:r>
            <a:r>
              <a:rPr lang="en-US" dirty="0">
                <a:solidFill>
                  <a:schemeClr val="dk1"/>
                </a:solidFill>
              </a:rPr>
              <a:t>.</a:t>
            </a:r>
          </a:p>
          <a:p>
            <a:pPr marL="0" lvl="0" indent="0" algn="l" rtl="0">
              <a:lnSpc>
                <a:spcPct val="90000"/>
              </a:lnSpc>
              <a:spcBef>
                <a:spcPts val="1000"/>
              </a:spcBef>
              <a:spcAft>
                <a:spcPts val="0"/>
              </a:spcAft>
              <a:buNone/>
            </a:pPr>
            <a:endParaRPr lang="en-US" dirty="0">
              <a:solidFill>
                <a:schemeClr val="dk1"/>
              </a:solidFill>
            </a:endParaRPr>
          </a:p>
          <a:p>
            <a:pPr marL="0" lvl="0" indent="0" algn="l" rtl="0">
              <a:lnSpc>
                <a:spcPct val="90000"/>
              </a:lnSpc>
              <a:spcBef>
                <a:spcPts val="1000"/>
              </a:spcBef>
              <a:spcAft>
                <a:spcPts val="0"/>
              </a:spcAft>
              <a:buNone/>
            </a:pPr>
            <a:r>
              <a:rPr lang="en-US" dirty="0">
                <a:solidFill>
                  <a:schemeClr val="dk1"/>
                </a:solidFill>
              </a:rPr>
              <a:t>1 step = 1 second</a:t>
            </a:r>
          </a:p>
          <a:p>
            <a:pPr marL="0" lvl="0" indent="0" algn="l" rtl="0">
              <a:lnSpc>
                <a:spcPct val="90000"/>
              </a:lnSpc>
              <a:spcBef>
                <a:spcPts val="1000"/>
              </a:spcBef>
              <a:spcAft>
                <a:spcPts val="0"/>
              </a:spcAft>
              <a:buNone/>
            </a:pPr>
            <a:r>
              <a:rPr lang="en-US" dirty="0">
                <a:solidFill>
                  <a:schemeClr val="dk1"/>
                </a:solidFill>
              </a:rPr>
              <a:t>Time = 150 billion steps x 1 sec/1step</a:t>
            </a:r>
          </a:p>
          <a:p>
            <a:pPr marL="0" lvl="0" indent="0" algn="l" rtl="0">
              <a:lnSpc>
                <a:spcPct val="90000"/>
              </a:lnSpc>
              <a:spcBef>
                <a:spcPts val="1000"/>
              </a:spcBef>
              <a:spcAft>
                <a:spcPts val="0"/>
              </a:spcAft>
              <a:buNone/>
            </a:pPr>
            <a:r>
              <a:rPr lang="en-US" dirty="0">
                <a:solidFill>
                  <a:schemeClr val="dk1"/>
                </a:solidFill>
              </a:rPr>
              <a:t>Time = 150 billion seconds</a:t>
            </a:r>
          </a:p>
          <a:p>
            <a:pPr marL="0" lvl="0" indent="0" algn="l" rtl="0">
              <a:lnSpc>
                <a:spcPct val="90000"/>
              </a:lnSpc>
              <a:spcBef>
                <a:spcPts val="1000"/>
              </a:spcBef>
              <a:spcAft>
                <a:spcPts val="0"/>
              </a:spcAft>
              <a:buNone/>
            </a:pPr>
            <a:r>
              <a:rPr lang="en-US" dirty="0">
                <a:solidFill>
                  <a:schemeClr val="dk1"/>
                </a:solidFill>
              </a:rPr>
              <a:t>Time = 1.7 million days</a:t>
            </a:r>
          </a:p>
          <a:p>
            <a:pPr marL="0" lvl="0" indent="0" algn="l" rtl="0">
              <a:lnSpc>
                <a:spcPct val="90000"/>
              </a:lnSpc>
              <a:spcBef>
                <a:spcPts val="1000"/>
              </a:spcBef>
              <a:spcAft>
                <a:spcPts val="0"/>
              </a:spcAft>
              <a:buNone/>
            </a:pPr>
            <a:r>
              <a:rPr lang="en-US" b="1" dirty="0">
                <a:solidFill>
                  <a:srgbClr val="FF0000"/>
                </a:solidFill>
              </a:rPr>
              <a:t>Time = 4,756 years</a:t>
            </a:r>
          </a:p>
          <a:p>
            <a:pPr marL="0" lvl="0" indent="0" algn="l" rtl="0">
              <a:lnSpc>
                <a:spcPct val="90000"/>
              </a:lnSpc>
              <a:spcBef>
                <a:spcPts val="1000"/>
              </a:spcBef>
              <a:spcAft>
                <a:spcPts val="0"/>
              </a:spcAft>
              <a:buNone/>
            </a:pPr>
            <a:endParaRPr dirty="0">
              <a:solidFill>
                <a:schemeClr val="dk1"/>
              </a:solidFill>
            </a:endParaRPr>
          </a:p>
        </p:txBody>
      </p:sp>
      <p:grpSp>
        <p:nvGrpSpPr>
          <p:cNvPr id="135" name="Google Shape;135;p16"/>
          <p:cNvGrpSpPr/>
          <p:nvPr/>
        </p:nvGrpSpPr>
        <p:grpSpPr>
          <a:xfrm flipH="1">
            <a:off x="-1" y="133025"/>
            <a:ext cx="6838900"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July 2024 –   Beginning – Steps and Time</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4" name="Picture 3">
            <a:extLst>
              <a:ext uri="{FF2B5EF4-FFF2-40B4-BE49-F238E27FC236}">
                <a16:creationId xmlns:a16="http://schemas.microsoft.com/office/drawing/2014/main" id="{5B85B2C9-03C5-9A94-4ED9-261653F27AA1}"/>
              </a:ext>
            </a:extLst>
          </p:cNvPr>
          <p:cNvPicPr>
            <a:picLocks noChangeAspect="1"/>
          </p:cNvPicPr>
          <p:nvPr/>
        </p:nvPicPr>
        <p:blipFill>
          <a:blip r:embed="rId4"/>
          <a:stretch>
            <a:fillRect/>
          </a:stretch>
        </p:blipFill>
        <p:spPr>
          <a:xfrm>
            <a:off x="4591335" y="805075"/>
            <a:ext cx="4015740" cy="3398520"/>
          </a:xfrm>
          <a:prstGeom prst="rect">
            <a:avLst/>
          </a:prstGeom>
        </p:spPr>
      </p:pic>
    </p:spTree>
    <p:extLst>
      <p:ext uri="{BB962C8B-B14F-4D97-AF65-F5344CB8AC3E}">
        <p14:creationId xmlns:p14="http://schemas.microsoft.com/office/powerpoint/2010/main" val="35542483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1" y="985837"/>
            <a:ext cx="3010144" cy="2915885"/>
          </a:xfrm>
          <a:prstGeom prst="rect">
            <a:avLst/>
          </a:prstGeom>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dirty="0">
                <a:solidFill>
                  <a:schemeClr val="dk1"/>
                </a:solidFill>
              </a:rPr>
              <a:t>For light to leave the interior of the sun, it does not take a direct route but performs what is called a random walk. A photon scatters from one atom to the next traveling at the speed of light and losing energy along the way.</a:t>
            </a:r>
            <a:endParaRPr dirty="0">
              <a:solidFill>
                <a:schemeClr val="dk1"/>
              </a:solidFill>
            </a:endParaRPr>
          </a:p>
        </p:txBody>
      </p:sp>
      <p:grpSp>
        <p:nvGrpSpPr>
          <p:cNvPr id="135" name="Google Shape;135;p16"/>
          <p:cNvGrpSpPr/>
          <p:nvPr/>
        </p:nvGrpSpPr>
        <p:grpSpPr>
          <a:xfrm flipH="1">
            <a:off x="-1" y="133025"/>
            <a:ext cx="6838900"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July 2024 –   Intermediate – Random Walk</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3" name="Picture 2">
            <a:extLst>
              <a:ext uri="{FF2B5EF4-FFF2-40B4-BE49-F238E27FC236}">
                <a16:creationId xmlns:a16="http://schemas.microsoft.com/office/drawing/2014/main" id="{883ED968-87B6-4EAB-4350-5A1267B0F550}"/>
              </a:ext>
            </a:extLst>
          </p:cNvPr>
          <p:cNvPicPr>
            <a:picLocks noChangeAspect="1"/>
          </p:cNvPicPr>
          <p:nvPr/>
        </p:nvPicPr>
        <p:blipFill>
          <a:blip r:embed="rId4"/>
          <a:stretch>
            <a:fillRect/>
          </a:stretch>
        </p:blipFill>
        <p:spPr>
          <a:xfrm>
            <a:off x="3686175" y="791191"/>
            <a:ext cx="4686300" cy="3305175"/>
          </a:xfrm>
          <a:prstGeom prst="rect">
            <a:avLst/>
          </a:prstGeom>
        </p:spPr>
      </p:pic>
    </p:spTree>
    <p:extLst>
      <p:ext uri="{BB962C8B-B14F-4D97-AF65-F5344CB8AC3E}">
        <p14:creationId xmlns:p14="http://schemas.microsoft.com/office/powerpoint/2010/main" val="42381109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1" y="985837"/>
            <a:ext cx="2817262" cy="2915885"/>
          </a:xfrm>
          <a:prstGeom prst="rect">
            <a:avLst/>
          </a:prstGeom>
        </p:spPr>
        <p:txBody>
          <a:bodyPr spcFirstLastPara="1" wrap="square" lIns="91425" tIns="91425" rIns="91425" bIns="91425" anchor="t" anchorCtr="0">
            <a:normAutofit fontScale="55000" lnSpcReduction="20000"/>
          </a:bodyPr>
          <a:lstStyle/>
          <a:p>
            <a:pPr marL="0" lvl="0" indent="0" algn="l" rtl="0">
              <a:lnSpc>
                <a:spcPct val="90000"/>
              </a:lnSpc>
              <a:spcBef>
                <a:spcPts val="1000"/>
              </a:spcBef>
              <a:spcAft>
                <a:spcPts val="0"/>
              </a:spcAft>
              <a:buNone/>
            </a:pPr>
            <a:r>
              <a:rPr lang="en-US" dirty="0">
                <a:solidFill>
                  <a:schemeClr val="dk1"/>
                </a:solidFill>
              </a:rPr>
              <a:t>Mathematically we can model this process.</a:t>
            </a:r>
          </a:p>
          <a:p>
            <a:pPr marL="0" lvl="0" indent="0" algn="l" rtl="0">
              <a:lnSpc>
                <a:spcPct val="90000"/>
              </a:lnSpc>
              <a:spcBef>
                <a:spcPts val="1000"/>
              </a:spcBef>
              <a:spcAft>
                <a:spcPts val="0"/>
              </a:spcAft>
              <a:buNone/>
            </a:pPr>
            <a:r>
              <a:rPr lang="en-US" dirty="0">
                <a:solidFill>
                  <a:schemeClr val="dk1"/>
                </a:solidFill>
              </a:rPr>
              <a:t>On a 2-d grid, start at the Origin. </a:t>
            </a:r>
          </a:p>
          <a:p>
            <a:pPr marL="0" lvl="0" indent="0" algn="l" rtl="0">
              <a:lnSpc>
                <a:spcPct val="90000"/>
              </a:lnSpc>
              <a:spcBef>
                <a:spcPts val="1000"/>
              </a:spcBef>
              <a:spcAft>
                <a:spcPts val="0"/>
              </a:spcAft>
              <a:buNone/>
            </a:pPr>
            <a:r>
              <a:rPr lang="en-US" dirty="0">
                <a:solidFill>
                  <a:schemeClr val="dk1"/>
                </a:solidFill>
              </a:rPr>
              <a:t>Toss a coin twice. </a:t>
            </a:r>
          </a:p>
          <a:p>
            <a:pPr marL="0" lvl="0" indent="0" algn="l" rtl="0">
              <a:lnSpc>
                <a:spcPct val="90000"/>
              </a:lnSpc>
              <a:spcBef>
                <a:spcPts val="1000"/>
              </a:spcBef>
              <a:spcAft>
                <a:spcPts val="0"/>
              </a:spcAft>
              <a:buNone/>
            </a:pPr>
            <a:r>
              <a:rPr lang="en-US" dirty="0">
                <a:solidFill>
                  <a:schemeClr val="dk1"/>
                </a:solidFill>
              </a:rPr>
              <a:t>Toss 1: If heads, you will move along the X axis. If tails you will move along the Y-axis. </a:t>
            </a:r>
          </a:p>
          <a:p>
            <a:pPr marL="0" lvl="0" indent="0" algn="l" rtl="0">
              <a:lnSpc>
                <a:spcPct val="90000"/>
              </a:lnSpc>
              <a:spcBef>
                <a:spcPts val="1000"/>
              </a:spcBef>
              <a:spcAft>
                <a:spcPts val="0"/>
              </a:spcAft>
              <a:buNone/>
            </a:pPr>
            <a:r>
              <a:rPr lang="en-US" dirty="0">
                <a:solidFill>
                  <a:schemeClr val="dk1"/>
                </a:solidFill>
              </a:rPr>
              <a:t>Toss 2: Tells you if you will take a step forwards (heads) or backwards (tails) or up(heads) or down(tails).</a:t>
            </a:r>
          </a:p>
          <a:p>
            <a:pPr marL="0" lvl="0" indent="0" algn="l" rtl="0">
              <a:lnSpc>
                <a:spcPct val="90000"/>
              </a:lnSpc>
              <a:spcBef>
                <a:spcPts val="1000"/>
              </a:spcBef>
              <a:spcAft>
                <a:spcPts val="0"/>
              </a:spcAft>
              <a:buNone/>
            </a:pPr>
            <a:endParaRPr lang="en-US" dirty="0">
              <a:solidFill>
                <a:schemeClr val="dk1"/>
              </a:solidFill>
            </a:endParaRPr>
          </a:p>
          <a:p>
            <a:pPr marL="0" lvl="0" indent="0" algn="l" rtl="0">
              <a:lnSpc>
                <a:spcPct val="90000"/>
              </a:lnSpc>
              <a:spcBef>
                <a:spcPts val="1000"/>
              </a:spcBef>
              <a:spcAft>
                <a:spcPts val="0"/>
              </a:spcAft>
              <a:buNone/>
            </a:pPr>
            <a:r>
              <a:rPr lang="en-US" dirty="0">
                <a:solidFill>
                  <a:schemeClr val="dk1"/>
                </a:solidFill>
              </a:rPr>
              <a:t>Mark your path after each step. Repeat this process about ten times and see where you wind up on the grid.</a:t>
            </a:r>
          </a:p>
          <a:p>
            <a:pPr marL="0" lvl="0" indent="0" algn="l" rtl="0">
              <a:lnSpc>
                <a:spcPct val="90000"/>
              </a:lnSpc>
              <a:spcBef>
                <a:spcPts val="1000"/>
              </a:spcBef>
              <a:spcAft>
                <a:spcPts val="0"/>
              </a:spcAft>
              <a:buNone/>
            </a:pPr>
            <a:r>
              <a:rPr lang="en-US" dirty="0">
                <a:solidFill>
                  <a:schemeClr val="dk1"/>
                </a:solidFill>
              </a:rPr>
              <a:t>How far from the origin ‘as the crow flies’ did you get on the last step?</a:t>
            </a:r>
            <a:endParaRPr dirty="0">
              <a:solidFill>
                <a:schemeClr val="dk1"/>
              </a:solidFill>
            </a:endParaRPr>
          </a:p>
        </p:txBody>
      </p:sp>
      <p:grpSp>
        <p:nvGrpSpPr>
          <p:cNvPr id="135" name="Google Shape;135;p16"/>
          <p:cNvGrpSpPr/>
          <p:nvPr/>
        </p:nvGrpSpPr>
        <p:grpSpPr>
          <a:xfrm flipH="1">
            <a:off x="-1" y="133025"/>
            <a:ext cx="6838900"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July 2024 –   Intermediate – Random Walk</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4" name="Picture 3">
            <a:extLst>
              <a:ext uri="{FF2B5EF4-FFF2-40B4-BE49-F238E27FC236}">
                <a16:creationId xmlns:a16="http://schemas.microsoft.com/office/drawing/2014/main" id="{B7990658-D514-39B3-56D0-02F84A25502A}"/>
              </a:ext>
            </a:extLst>
          </p:cNvPr>
          <p:cNvPicPr>
            <a:picLocks noChangeAspect="1"/>
          </p:cNvPicPr>
          <p:nvPr/>
        </p:nvPicPr>
        <p:blipFill>
          <a:blip r:embed="rId4"/>
          <a:stretch>
            <a:fillRect/>
          </a:stretch>
        </p:blipFill>
        <p:spPr>
          <a:xfrm>
            <a:off x="5134888" y="908222"/>
            <a:ext cx="3493431" cy="3493431"/>
          </a:xfrm>
          <a:prstGeom prst="rect">
            <a:avLst/>
          </a:prstGeom>
        </p:spPr>
      </p:pic>
    </p:spTree>
    <p:extLst>
      <p:ext uri="{BB962C8B-B14F-4D97-AF65-F5344CB8AC3E}">
        <p14:creationId xmlns:p14="http://schemas.microsoft.com/office/powerpoint/2010/main" val="23111177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1" y="985837"/>
            <a:ext cx="3010144" cy="2915885"/>
          </a:xfrm>
          <a:prstGeom prst="rect">
            <a:avLst/>
          </a:prstGeom>
        </p:spPr>
        <p:txBody>
          <a:bodyPr spcFirstLastPara="1" wrap="square" lIns="91425" tIns="91425" rIns="91425" bIns="91425" anchor="t" anchorCtr="0">
            <a:normAutofit fontScale="85000" lnSpcReduction="10000"/>
          </a:bodyPr>
          <a:lstStyle/>
          <a:p>
            <a:pPr marL="0" lvl="0" indent="0" algn="l" rtl="0">
              <a:lnSpc>
                <a:spcPct val="90000"/>
              </a:lnSpc>
              <a:spcBef>
                <a:spcPts val="1000"/>
              </a:spcBef>
              <a:spcAft>
                <a:spcPts val="0"/>
              </a:spcAft>
              <a:buNone/>
            </a:pPr>
            <a:r>
              <a:rPr lang="en-US" b="1" dirty="0">
                <a:solidFill>
                  <a:schemeClr val="dk1"/>
                </a:solidFill>
              </a:rPr>
              <a:t>Use ChatGPT as a simulator.</a:t>
            </a:r>
          </a:p>
          <a:p>
            <a:pPr marL="0" lvl="0" indent="0" algn="l" rtl="0">
              <a:lnSpc>
                <a:spcPct val="90000"/>
              </a:lnSpc>
              <a:spcBef>
                <a:spcPts val="1000"/>
              </a:spcBef>
              <a:spcAft>
                <a:spcPts val="0"/>
              </a:spcAft>
              <a:buNone/>
            </a:pPr>
            <a:r>
              <a:rPr lang="en-US" dirty="0">
                <a:solidFill>
                  <a:schemeClr val="dk1"/>
                </a:solidFill>
              </a:rPr>
              <a:t>Enter the query</a:t>
            </a:r>
          </a:p>
          <a:p>
            <a:pPr marL="0" lvl="0" indent="0" algn="l" rtl="0">
              <a:lnSpc>
                <a:spcPct val="90000"/>
              </a:lnSpc>
              <a:spcBef>
                <a:spcPts val="1000"/>
              </a:spcBef>
              <a:spcAft>
                <a:spcPts val="0"/>
              </a:spcAft>
              <a:buNone/>
            </a:pPr>
            <a:r>
              <a:rPr lang="en-US" dirty="0">
                <a:solidFill>
                  <a:schemeClr val="dk1"/>
                </a:solidFill>
              </a:rPr>
              <a:t>“In 2-D, perform a Random Walk simulation and calculate the distance traveled after 16 steps if each step is 1.0 units.”</a:t>
            </a:r>
          </a:p>
          <a:p>
            <a:pPr marL="0" lvl="0" indent="0" algn="l" rtl="0">
              <a:lnSpc>
                <a:spcPct val="90000"/>
              </a:lnSpc>
              <a:spcBef>
                <a:spcPts val="1000"/>
              </a:spcBef>
              <a:spcAft>
                <a:spcPts val="0"/>
              </a:spcAft>
              <a:buNone/>
            </a:pPr>
            <a:r>
              <a:rPr lang="en-US" dirty="0">
                <a:solidFill>
                  <a:schemeClr val="dk1"/>
                </a:solidFill>
              </a:rPr>
              <a:t>Repeat the query for 25 steps, 100 steps, 625 steps, 1000 steps, 5000 steps and 10,000 steps. Note the distance each time.</a:t>
            </a:r>
            <a:endParaRPr dirty="0">
              <a:solidFill>
                <a:schemeClr val="dk1"/>
              </a:solidFill>
            </a:endParaRPr>
          </a:p>
        </p:txBody>
      </p:sp>
      <p:grpSp>
        <p:nvGrpSpPr>
          <p:cNvPr id="135" name="Google Shape;135;p16"/>
          <p:cNvGrpSpPr/>
          <p:nvPr/>
        </p:nvGrpSpPr>
        <p:grpSpPr>
          <a:xfrm flipH="1">
            <a:off x="-1" y="133025"/>
            <a:ext cx="6838900"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July 2024 –   Intermediate – Random Walk</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7" name="Picture 6">
            <a:extLst>
              <a:ext uri="{FF2B5EF4-FFF2-40B4-BE49-F238E27FC236}">
                <a16:creationId xmlns:a16="http://schemas.microsoft.com/office/drawing/2014/main" id="{C1025F7B-ACC2-21FA-3B1B-664E521014A0}"/>
              </a:ext>
            </a:extLst>
          </p:cNvPr>
          <p:cNvPicPr>
            <a:picLocks noChangeAspect="1"/>
          </p:cNvPicPr>
          <p:nvPr/>
        </p:nvPicPr>
        <p:blipFill>
          <a:blip r:embed="rId4"/>
          <a:stretch>
            <a:fillRect/>
          </a:stretch>
        </p:blipFill>
        <p:spPr>
          <a:xfrm>
            <a:off x="3844615" y="1221595"/>
            <a:ext cx="4827270" cy="2679086"/>
          </a:xfrm>
          <a:prstGeom prst="rect">
            <a:avLst/>
          </a:prstGeom>
        </p:spPr>
      </p:pic>
    </p:spTree>
    <p:extLst>
      <p:ext uri="{BB962C8B-B14F-4D97-AF65-F5344CB8AC3E}">
        <p14:creationId xmlns:p14="http://schemas.microsoft.com/office/powerpoint/2010/main" val="33763139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1" y="985838"/>
            <a:ext cx="3010144" cy="1857376"/>
          </a:xfrm>
          <a:prstGeom prst="rect">
            <a:avLst/>
          </a:prstGeom>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dirty="0">
                <a:solidFill>
                  <a:schemeClr val="dk1"/>
                </a:solidFill>
              </a:rPr>
              <a:t>Create a model in which the distance traveled is given by the formula</a:t>
            </a:r>
          </a:p>
          <a:p>
            <a:pPr marL="0" lvl="0" indent="0" algn="l" rtl="0">
              <a:lnSpc>
                <a:spcPct val="90000"/>
              </a:lnSpc>
              <a:spcBef>
                <a:spcPts val="1000"/>
              </a:spcBef>
              <a:spcAft>
                <a:spcPts val="0"/>
              </a:spcAft>
              <a:buNone/>
            </a:pPr>
            <a:endParaRPr lang="en-US" dirty="0">
              <a:solidFill>
                <a:schemeClr val="dk1"/>
              </a:solidFill>
            </a:endParaRPr>
          </a:p>
          <a:p>
            <a:pPr marL="0" lvl="0" indent="0" algn="l" rtl="0">
              <a:lnSpc>
                <a:spcPct val="90000"/>
              </a:lnSpc>
              <a:spcBef>
                <a:spcPts val="1000"/>
              </a:spcBef>
              <a:spcAft>
                <a:spcPts val="0"/>
              </a:spcAft>
              <a:buNone/>
            </a:pPr>
            <a:r>
              <a:rPr lang="en-US" dirty="0">
                <a:solidFill>
                  <a:schemeClr val="dk1"/>
                </a:solidFill>
              </a:rPr>
              <a:t>Distance = Step x √N</a:t>
            </a:r>
            <a:endParaRPr dirty="0">
              <a:solidFill>
                <a:schemeClr val="dk1"/>
              </a:solidFill>
            </a:endParaRPr>
          </a:p>
        </p:txBody>
      </p:sp>
      <p:grpSp>
        <p:nvGrpSpPr>
          <p:cNvPr id="135" name="Google Shape;135;p16"/>
          <p:cNvGrpSpPr/>
          <p:nvPr/>
        </p:nvGrpSpPr>
        <p:grpSpPr>
          <a:xfrm flipH="1">
            <a:off x="-1" y="133025"/>
            <a:ext cx="6838900"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July 2024 –   Intermediate – Random Walk</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sp>
        <p:nvSpPr>
          <p:cNvPr id="4" name="TextBox 3">
            <a:extLst>
              <a:ext uri="{FF2B5EF4-FFF2-40B4-BE49-F238E27FC236}">
                <a16:creationId xmlns:a16="http://schemas.microsoft.com/office/drawing/2014/main" id="{2D3FA6A8-8389-9F92-B499-38952C75AF2D}"/>
              </a:ext>
            </a:extLst>
          </p:cNvPr>
          <p:cNvSpPr txBox="1"/>
          <p:nvPr/>
        </p:nvSpPr>
        <p:spPr>
          <a:xfrm>
            <a:off x="414338" y="3136106"/>
            <a:ext cx="2831224" cy="523220"/>
          </a:xfrm>
          <a:prstGeom prst="rect">
            <a:avLst/>
          </a:prstGeom>
          <a:noFill/>
        </p:spPr>
        <p:txBody>
          <a:bodyPr wrap="none" rtlCol="0">
            <a:spAutoFit/>
          </a:bodyPr>
          <a:lstStyle/>
          <a:p>
            <a:r>
              <a:rPr lang="en-US" dirty="0"/>
              <a:t>How do the simulations compare </a:t>
            </a:r>
          </a:p>
          <a:p>
            <a:r>
              <a:rPr lang="en-US" dirty="0"/>
              <a:t>to the mathematical model?</a:t>
            </a:r>
          </a:p>
        </p:txBody>
      </p:sp>
      <p:graphicFrame>
        <p:nvGraphicFramePr>
          <p:cNvPr id="6" name="Table 5">
            <a:extLst>
              <a:ext uri="{FF2B5EF4-FFF2-40B4-BE49-F238E27FC236}">
                <a16:creationId xmlns:a16="http://schemas.microsoft.com/office/drawing/2014/main" id="{13E139C4-B0C6-75A3-E4BC-A734B2428C08}"/>
              </a:ext>
            </a:extLst>
          </p:cNvPr>
          <p:cNvGraphicFramePr>
            <a:graphicFrameLocks noGrp="1"/>
          </p:cNvGraphicFramePr>
          <p:nvPr>
            <p:extLst>
              <p:ext uri="{D42A27DB-BD31-4B8C-83A1-F6EECF244321}">
                <p14:modId xmlns:p14="http://schemas.microsoft.com/office/powerpoint/2010/main" val="677122560"/>
              </p:ext>
            </p:extLst>
          </p:nvPr>
        </p:nvGraphicFramePr>
        <p:xfrm>
          <a:off x="4330618" y="985838"/>
          <a:ext cx="4252914" cy="2966720"/>
        </p:xfrm>
        <a:graphic>
          <a:graphicData uri="http://schemas.openxmlformats.org/drawingml/2006/table">
            <a:tbl>
              <a:tblPr firstRow="1" bandRow="1">
                <a:tableStyleId>{5C22544A-7EE6-4342-B048-85BDC9FD1C3A}</a:tableStyleId>
              </a:tblPr>
              <a:tblGrid>
                <a:gridCol w="1417638">
                  <a:extLst>
                    <a:ext uri="{9D8B030D-6E8A-4147-A177-3AD203B41FA5}">
                      <a16:colId xmlns:a16="http://schemas.microsoft.com/office/drawing/2014/main" val="2977392410"/>
                    </a:ext>
                  </a:extLst>
                </a:gridCol>
                <a:gridCol w="1417638">
                  <a:extLst>
                    <a:ext uri="{9D8B030D-6E8A-4147-A177-3AD203B41FA5}">
                      <a16:colId xmlns:a16="http://schemas.microsoft.com/office/drawing/2014/main" val="2098056271"/>
                    </a:ext>
                  </a:extLst>
                </a:gridCol>
                <a:gridCol w="1417638">
                  <a:extLst>
                    <a:ext uri="{9D8B030D-6E8A-4147-A177-3AD203B41FA5}">
                      <a16:colId xmlns:a16="http://schemas.microsoft.com/office/drawing/2014/main" val="3235185971"/>
                    </a:ext>
                  </a:extLst>
                </a:gridCol>
              </a:tblGrid>
              <a:tr h="370840">
                <a:tc>
                  <a:txBody>
                    <a:bodyPr/>
                    <a:lstStyle/>
                    <a:p>
                      <a:r>
                        <a:rPr lang="en-US" dirty="0"/>
                        <a:t>Steps</a:t>
                      </a:r>
                    </a:p>
                  </a:txBody>
                  <a:tcPr/>
                </a:tc>
                <a:tc>
                  <a:txBody>
                    <a:bodyPr/>
                    <a:lstStyle/>
                    <a:p>
                      <a:r>
                        <a:rPr lang="en-US" dirty="0"/>
                        <a:t>ChatGPT</a:t>
                      </a:r>
                    </a:p>
                  </a:txBody>
                  <a:tcPr/>
                </a:tc>
                <a:tc>
                  <a:txBody>
                    <a:bodyPr/>
                    <a:lstStyle/>
                    <a:p>
                      <a:r>
                        <a:rPr lang="en-US" dirty="0"/>
                        <a:t>Model</a:t>
                      </a:r>
                    </a:p>
                  </a:txBody>
                  <a:tcPr/>
                </a:tc>
                <a:extLst>
                  <a:ext uri="{0D108BD9-81ED-4DB2-BD59-A6C34878D82A}">
                    <a16:rowId xmlns:a16="http://schemas.microsoft.com/office/drawing/2014/main" val="836721165"/>
                  </a:ext>
                </a:extLst>
              </a:tr>
              <a:tr h="370840">
                <a:tc>
                  <a:txBody>
                    <a:bodyPr/>
                    <a:lstStyle/>
                    <a:p>
                      <a:r>
                        <a:rPr lang="en-US" dirty="0"/>
                        <a:t>16</a:t>
                      </a:r>
                    </a:p>
                  </a:txBody>
                  <a:tcPr/>
                </a:tc>
                <a:tc>
                  <a:txBody>
                    <a:bodyPr/>
                    <a:lstStyle/>
                    <a:p>
                      <a:r>
                        <a:rPr lang="en-US" dirty="0"/>
                        <a:t>3</a:t>
                      </a:r>
                    </a:p>
                  </a:txBody>
                  <a:tcPr/>
                </a:tc>
                <a:tc>
                  <a:txBody>
                    <a:bodyPr/>
                    <a:lstStyle/>
                    <a:p>
                      <a:r>
                        <a:rPr lang="en-US" dirty="0"/>
                        <a:t>4</a:t>
                      </a:r>
                    </a:p>
                  </a:txBody>
                  <a:tcPr/>
                </a:tc>
                <a:extLst>
                  <a:ext uri="{0D108BD9-81ED-4DB2-BD59-A6C34878D82A}">
                    <a16:rowId xmlns:a16="http://schemas.microsoft.com/office/drawing/2014/main" val="1311935053"/>
                  </a:ext>
                </a:extLst>
              </a:tr>
              <a:tr h="370840">
                <a:tc>
                  <a:txBody>
                    <a:bodyPr/>
                    <a:lstStyle/>
                    <a:p>
                      <a:r>
                        <a:rPr lang="en-US" dirty="0"/>
                        <a:t>25</a:t>
                      </a:r>
                    </a:p>
                  </a:txBody>
                  <a:tcPr/>
                </a:tc>
                <a:tc>
                  <a:txBody>
                    <a:bodyPr/>
                    <a:lstStyle/>
                    <a:p>
                      <a:r>
                        <a:rPr lang="en-US" dirty="0"/>
                        <a:t>5</a:t>
                      </a:r>
                    </a:p>
                  </a:txBody>
                  <a:tcPr/>
                </a:tc>
                <a:tc>
                  <a:txBody>
                    <a:bodyPr/>
                    <a:lstStyle/>
                    <a:p>
                      <a:r>
                        <a:rPr lang="en-US" dirty="0"/>
                        <a:t>5</a:t>
                      </a:r>
                    </a:p>
                  </a:txBody>
                  <a:tcPr/>
                </a:tc>
                <a:extLst>
                  <a:ext uri="{0D108BD9-81ED-4DB2-BD59-A6C34878D82A}">
                    <a16:rowId xmlns:a16="http://schemas.microsoft.com/office/drawing/2014/main" val="1179709369"/>
                  </a:ext>
                </a:extLst>
              </a:tr>
              <a:tr h="370840">
                <a:tc>
                  <a:txBody>
                    <a:bodyPr/>
                    <a:lstStyle/>
                    <a:p>
                      <a:r>
                        <a:rPr lang="en-US" dirty="0"/>
                        <a:t>100</a:t>
                      </a:r>
                    </a:p>
                  </a:txBody>
                  <a:tcPr/>
                </a:tc>
                <a:tc>
                  <a:txBody>
                    <a:bodyPr/>
                    <a:lstStyle/>
                    <a:p>
                      <a:r>
                        <a:rPr lang="en-US" dirty="0"/>
                        <a:t>9</a:t>
                      </a:r>
                    </a:p>
                  </a:txBody>
                  <a:tcPr/>
                </a:tc>
                <a:tc>
                  <a:txBody>
                    <a:bodyPr/>
                    <a:lstStyle/>
                    <a:p>
                      <a:r>
                        <a:rPr lang="en-US" dirty="0"/>
                        <a:t>10</a:t>
                      </a:r>
                    </a:p>
                  </a:txBody>
                  <a:tcPr/>
                </a:tc>
                <a:extLst>
                  <a:ext uri="{0D108BD9-81ED-4DB2-BD59-A6C34878D82A}">
                    <a16:rowId xmlns:a16="http://schemas.microsoft.com/office/drawing/2014/main" val="1241877835"/>
                  </a:ext>
                </a:extLst>
              </a:tr>
              <a:tr h="370840">
                <a:tc>
                  <a:txBody>
                    <a:bodyPr/>
                    <a:lstStyle/>
                    <a:p>
                      <a:r>
                        <a:rPr lang="en-US" dirty="0"/>
                        <a:t>625</a:t>
                      </a:r>
                    </a:p>
                  </a:txBody>
                  <a:tcPr/>
                </a:tc>
                <a:tc>
                  <a:txBody>
                    <a:bodyPr/>
                    <a:lstStyle/>
                    <a:p>
                      <a:r>
                        <a:rPr lang="en-US" dirty="0"/>
                        <a:t>23</a:t>
                      </a:r>
                    </a:p>
                  </a:txBody>
                  <a:tcPr/>
                </a:tc>
                <a:tc>
                  <a:txBody>
                    <a:bodyPr/>
                    <a:lstStyle/>
                    <a:p>
                      <a:r>
                        <a:rPr lang="en-US" dirty="0"/>
                        <a:t>25</a:t>
                      </a:r>
                    </a:p>
                  </a:txBody>
                  <a:tcPr/>
                </a:tc>
                <a:extLst>
                  <a:ext uri="{0D108BD9-81ED-4DB2-BD59-A6C34878D82A}">
                    <a16:rowId xmlns:a16="http://schemas.microsoft.com/office/drawing/2014/main" val="2138425035"/>
                  </a:ext>
                </a:extLst>
              </a:tr>
              <a:tr h="370840">
                <a:tc>
                  <a:txBody>
                    <a:bodyPr/>
                    <a:lstStyle/>
                    <a:p>
                      <a:r>
                        <a:rPr lang="en-US" dirty="0"/>
                        <a:t>1000</a:t>
                      </a:r>
                    </a:p>
                  </a:txBody>
                  <a:tcPr/>
                </a:tc>
                <a:tc>
                  <a:txBody>
                    <a:bodyPr/>
                    <a:lstStyle/>
                    <a:p>
                      <a:r>
                        <a:rPr lang="en-US" dirty="0"/>
                        <a:t>33</a:t>
                      </a:r>
                    </a:p>
                  </a:txBody>
                  <a:tcPr/>
                </a:tc>
                <a:tc>
                  <a:txBody>
                    <a:bodyPr/>
                    <a:lstStyle/>
                    <a:p>
                      <a:r>
                        <a:rPr lang="en-US" dirty="0"/>
                        <a:t>31</a:t>
                      </a:r>
                    </a:p>
                  </a:txBody>
                  <a:tcPr/>
                </a:tc>
                <a:extLst>
                  <a:ext uri="{0D108BD9-81ED-4DB2-BD59-A6C34878D82A}">
                    <a16:rowId xmlns:a16="http://schemas.microsoft.com/office/drawing/2014/main" val="793986601"/>
                  </a:ext>
                </a:extLst>
              </a:tr>
              <a:tr h="370840">
                <a:tc>
                  <a:txBody>
                    <a:bodyPr/>
                    <a:lstStyle/>
                    <a:p>
                      <a:r>
                        <a:rPr lang="en-US" dirty="0"/>
                        <a:t>5000</a:t>
                      </a:r>
                    </a:p>
                  </a:txBody>
                  <a:tcPr/>
                </a:tc>
                <a:tc>
                  <a:txBody>
                    <a:bodyPr/>
                    <a:lstStyle/>
                    <a:p>
                      <a:r>
                        <a:rPr lang="en-US" dirty="0"/>
                        <a:t>65</a:t>
                      </a:r>
                    </a:p>
                  </a:txBody>
                  <a:tcPr/>
                </a:tc>
                <a:tc>
                  <a:txBody>
                    <a:bodyPr/>
                    <a:lstStyle/>
                    <a:p>
                      <a:r>
                        <a:rPr lang="en-US" dirty="0"/>
                        <a:t>70</a:t>
                      </a:r>
                    </a:p>
                  </a:txBody>
                  <a:tcPr/>
                </a:tc>
                <a:extLst>
                  <a:ext uri="{0D108BD9-81ED-4DB2-BD59-A6C34878D82A}">
                    <a16:rowId xmlns:a16="http://schemas.microsoft.com/office/drawing/2014/main" val="2035181051"/>
                  </a:ext>
                </a:extLst>
              </a:tr>
              <a:tr h="370840">
                <a:tc>
                  <a:txBody>
                    <a:bodyPr/>
                    <a:lstStyle/>
                    <a:p>
                      <a:r>
                        <a:rPr lang="en-US" dirty="0"/>
                        <a:t>10000</a:t>
                      </a:r>
                    </a:p>
                  </a:txBody>
                  <a:tcPr/>
                </a:tc>
                <a:tc>
                  <a:txBody>
                    <a:bodyPr/>
                    <a:lstStyle/>
                    <a:p>
                      <a:r>
                        <a:rPr lang="en-US" dirty="0"/>
                        <a:t>110</a:t>
                      </a:r>
                    </a:p>
                  </a:txBody>
                  <a:tcPr/>
                </a:tc>
                <a:tc>
                  <a:txBody>
                    <a:bodyPr/>
                    <a:lstStyle/>
                    <a:p>
                      <a:r>
                        <a:rPr lang="en-US" dirty="0"/>
                        <a:t>100</a:t>
                      </a:r>
                    </a:p>
                  </a:txBody>
                  <a:tcPr/>
                </a:tc>
                <a:extLst>
                  <a:ext uri="{0D108BD9-81ED-4DB2-BD59-A6C34878D82A}">
                    <a16:rowId xmlns:a16="http://schemas.microsoft.com/office/drawing/2014/main" val="2546591920"/>
                  </a:ext>
                </a:extLst>
              </a:tr>
            </a:tbl>
          </a:graphicData>
        </a:graphic>
      </p:graphicFrame>
    </p:spTree>
    <p:extLst>
      <p:ext uri="{BB962C8B-B14F-4D97-AF65-F5344CB8AC3E}">
        <p14:creationId xmlns:p14="http://schemas.microsoft.com/office/powerpoint/2010/main" val="34195465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1" y="985838"/>
            <a:ext cx="3010144" cy="1857376"/>
          </a:xfrm>
          <a:prstGeom prst="rect">
            <a:avLst/>
          </a:prstGeom>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dirty="0">
                <a:solidFill>
                  <a:schemeClr val="dk1"/>
                </a:solidFill>
              </a:rPr>
              <a:t>Create a model in which the distance traveled is given by the formula</a:t>
            </a:r>
          </a:p>
          <a:p>
            <a:pPr marL="0" lvl="0" indent="0" algn="l" rtl="0">
              <a:lnSpc>
                <a:spcPct val="90000"/>
              </a:lnSpc>
              <a:spcBef>
                <a:spcPts val="1000"/>
              </a:spcBef>
              <a:spcAft>
                <a:spcPts val="0"/>
              </a:spcAft>
              <a:buNone/>
            </a:pPr>
            <a:endParaRPr lang="en-US" dirty="0">
              <a:solidFill>
                <a:schemeClr val="dk1"/>
              </a:solidFill>
            </a:endParaRPr>
          </a:p>
          <a:p>
            <a:pPr marL="0" lvl="0" indent="0" algn="l" rtl="0">
              <a:lnSpc>
                <a:spcPct val="90000"/>
              </a:lnSpc>
              <a:spcBef>
                <a:spcPts val="1000"/>
              </a:spcBef>
              <a:spcAft>
                <a:spcPts val="0"/>
              </a:spcAft>
              <a:buNone/>
            </a:pPr>
            <a:r>
              <a:rPr lang="en-US" dirty="0">
                <a:solidFill>
                  <a:schemeClr val="dk1"/>
                </a:solidFill>
              </a:rPr>
              <a:t>Distance = Step x √N</a:t>
            </a:r>
            <a:endParaRPr dirty="0">
              <a:solidFill>
                <a:schemeClr val="dk1"/>
              </a:solidFill>
            </a:endParaRPr>
          </a:p>
        </p:txBody>
      </p:sp>
      <p:grpSp>
        <p:nvGrpSpPr>
          <p:cNvPr id="135" name="Google Shape;135;p16"/>
          <p:cNvGrpSpPr/>
          <p:nvPr/>
        </p:nvGrpSpPr>
        <p:grpSpPr>
          <a:xfrm flipH="1">
            <a:off x="-1" y="133025"/>
            <a:ext cx="6838900"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July 2024 –   Intermediate – Random Walk</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sp>
        <p:nvSpPr>
          <p:cNvPr id="4" name="TextBox 3">
            <a:extLst>
              <a:ext uri="{FF2B5EF4-FFF2-40B4-BE49-F238E27FC236}">
                <a16:creationId xmlns:a16="http://schemas.microsoft.com/office/drawing/2014/main" id="{2D3FA6A8-8389-9F92-B499-38952C75AF2D}"/>
              </a:ext>
            </a:extLst>
          </p:cNvPr>
          <p:cNvSpPr txBox="1"/>
          <p:nvPr/>
        </p:nvSpPr>
        <p:spPr>
          <a:xfrm>
            <a:off x="414338" y="3136106"/>
            <a:ext cx="2831224" cy="523220"/>
          </a:xfrm>
          <a:prstGeom prst="rect">
            <a:avLst/>
          </a:prstGeom>
          <a:noFill/>
        </p:spPr>
        <p:txBody>
          <a:bodyPr wrap="none" rtlCol="0">
            <a:spAutoFit/>
          </a:bodyPr>
          <a:lstStyle/>
          <a:p>
            <a:r>
              <a:rPr lang="en-US" dirty="0"/>
              <a:t>How do the simulations compare </a:t>
            </a:r>
          </a:p>
          <a:p>
            <a:r>
              <a:rPr lang="en-US" dirty="0"/>
              <a:t>to the mathematical model?</a:t>
            </a:r>
          </a:p>
        </p:txBody>
      </p:sp>
      <p:pic>
        <p:nvPicPr>
          <p:cNvPr id="3" name="Picture 2">
            <a:extLst>
              <a:ext uri="{FF2B5EF4-FFF2-40B4-BE49-F238E27FC236}">
                <a16:creationId xmlns:a16="http://schemas.microsoft.com/office/drawing/2014/main" id="{3543750F-D7BD-6881-1437-7456BB07926F}"/>
              </a:ext>
            </a:extLst>
          </p:cNvPr>
          <p:cNvPicPr>
            <a:picLocks noChangeAspect="1"/>
          </p:cNvPicPr>
          <p:nvPr/>
        </p:nvPicPr>
        <p:blipFill>
          <a:blip r:embed="rId4"/>
          <a:stretch>
            <a:fillRect/>
          </a:stretch>
        </p:blipFill>
        <p:spPr>
          <a:xfrm>
            <a:off x="3972245" y="1037270"/>
            <a:ext cx="4572009" cy="2926086"/>
          </a:xfrm>
          <a:prstGeom prst="rect">
            <a:avLst/>
          </a:prstGeom>
        </p:spPr>
      </p:pic>
    </p:spTree>
    <p:extLst>
      <p:ext uri="{BB962C8B-B14F-4D97-AF65-F5344CB8AC3E}">
        <p14:creationId xmlns:p14="http://schemas.microsoft.com/office/powerpoint/2010/main" val="16542930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1" y="985838"/>
            <a:ext cx="3010144" cy="1857376"/>
          </a:xfrm>
          <a:prstGeom prst="rect">
            <a:avLst/>
          </a:prstGeom>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dirty="0">
                <a:solidFill>
                  <a:schemeClr val="dk1"/>
                </a:solidFill>
              </a:rPr>
              <a:t>If you take a 0.7-meter step, how many steps will it take you to travel 1 mile from where you started?</a:t>
            </a:r>
            <a:endParaRPr dirty="0">
              <a:solidFill>
                <a:schemeClr val="dk1"/>
              </a:solidFill>
            </a:endParaRPr>
          </a:p>
        </p:txBody>
      </p:sp>
      <p:grpSp>
        <p:nvGrpSpPr>
          <p:cNvPr id="135" name="Google Shape;135;p16"/>
          <p:cNvGrpSpPr/>
          <p:nvPr/>
        </p:nvGrpSpPr>
        <p:grpSpPr>
          <a:xfrm flipH="1">
            <a:off x="-1" y="133025"/>
            <a:ext cx="6838900"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July 2024 –   Intermediate – Random Walk</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5" name="Picture 4">
            <a:extLst>
              <a:ext uri="{FF2B5EF4-FFF2-40B4-BE49-F238E27FC236}">
                <a16:creationId xmlns:a16="http://schemas.microsoft.com/office/drawing/2014/main" id="{1853E056-5F6F-76D9-2F28-8506CAE96538}"/>
              </a:ext>
            </a:extLst>
          </p:cNvPr>
          <p:cNvPicPr>
            <a:picLocks noChangeAspect="1"/>
          </p:cNvPicPr>
          <p:nvPr/>
        </p:nvPicPr>
        <p:blipFill>
          <a:blip r:embed="rId4"/>
          <a:stretch>
            <a:fillRect/>
          </a:stretch>
        </p:blipFill>
        <p:spPr>
          <a:xfrm>
            <a:off x="4011541" y="1023222"/>
            <a:ext cx="4493418" cy="3364056"/>
          </a:xfrm>
          <a:prstGeom prst="rect">
            <a:avLst/>
          </a:prstGeom>
        </p:spPr>
      </p:pic>
    </p:spTree>
    <p:extLst>
      <p:ext uri="{BB962C8B-B14F-4D97-AF65-F5344CB8AC3E}">
        <p14:creationId xmlns:p14="http://schemas.microsoft.com/office/powerpoint/2010/main" val="39309899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62499" y="878680"/>
            <a:ext cx="3010144" cy="1778795"/>
          </a:xfrm>
          <a:prstGeom prst="rect">
            <a:avLst/>
          </a:prstGeom>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dirty="0">
                <a:solidFill>
                  <a:schemeClr val="dk1"/>
                </a:solidFill>
              </a:rPr>
              <a:t>If you take a 0.7-meter step, how many steps will it take you to travel 1 mile from where you started?</a:t>
            </a:r>
          </a:p>
          <a:p>
            <a:pPr marL="0" lvl="0" indent="0" algn="l" rtl="0">
              <a:lnSpc>
                <a:spcPct val="90000"/>
              </a:lnSpc>
              <a:spcBef>
                <a:spcPts val="1000"/>
              </a:spcBef>
              <a:spcAft>
                <a:spcPts val="0"/>
              </a:spcAft>
              <a:buNone/>
            </a:pPr>
            <a:r>
              <a:rPr lang="en-US" dirty="0">
                <a:solidFill>
                  <a:schemeClr val="dk1"/>
                </a:solidFill>
              </a:rPr>
              <a:t>D = 0.7 x √N</a:t>
            </a:r>
          </a:p>
          <a:p>
            <a:pPr marL="0" lvl="0" indent="0" algn="l" rtl="0">
              <a:lnSpc>
                <a:spcPct val="90000"/>
              </a:lnSpc>
              <a:spcBef>
                <a:spcPts val="1000"/>
              </a:spcBef>
              <a:spcAft>
                <a:spcPts val="0"/>
              </a:spcAft>
              <a:buNone/>
            </a:pPr>
            <a:endParaRPr lang="en-US" dirty="0">
              <a:solidFill>
                <a:schemeClr val="dk1"/>
              </a:solidFill>
            </a:endParaRPr>
          </a:p>
          <a:p>
            <a:pPr marL="0" lvl="0" indent="0" algn="l" rtl="0">
              <a:lnSpc>
                <a:spcPct val="90000"/>
              </a:lnSpc>
              <a:spcBef>
                <a:spcPts val="1000"/>
              </a:spcBef>
              <a:spcAft>
                <a:spcPts val="0"/>
              </a:spcAft>
              <a:buNone/>
            </a:pPr>
            <a:endParaRPr dirty="0">
              <a:solidFill>
                <a:schemeClr val="dk1"/>
              </a:solidFill>
            </a:endParaRPr>
          </a:p>
        </p:txBody>
      </p:sp>
      <p:grpSp>
        <p:nvGrpSpPr>
          <p:cNvPr id="135" name="Google Shape;135;p16"/>
          <p:cNvGrpSpPr/>
          <p:nvPr/>
        </p:nvGrpSpPr>
        <p:grpSpPr>
          <a:xfrm flipH="1">
            <a:off x="-1" y="133025"/>
            <a:ext cx="6838900"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July 2024 –   Intermediate – Random Walk</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sp>
        <p:nvSpPr>
          <p:cNvPr id="2" name="TextBox 1">
            <a:extLst>
              <a:ext uri="{FF2B5EF4-FFF2-40B4-BE49-F238E27FC236}">
                <a16:creationId xmlns:a16="http://schemas.microsoft.com/office/drawing/2014/main" id="{66C0C710-E820-CDEF-9B0B-E843CC3E6D71}"/>
              </a:ext>
            </a:extLst>
          </p:cNvPr>
          <p:cNvSpPr txBox="1"/>
          <p:nvPr/>
        </p:nvSpPr>
        <p:spPr>
          <a:xfrm>
            <a:off x="362499" y="2698250"/>
            <a:ext cx="1431802" cy="1815882"/>
          </a:xfrm>
          <a:prstGeom prst="rect">
            <a:avLst/>
          </a:prstGeom>
          <a:noFill/>
        </p:spPr>
        <p:txBody>
          <a:bodyPr wrap="none" rtlCol="0">
            <a:spAutoFit/>
          </a:bodyPr>
          <a:lstStyle/>
          <a:p>
            <a:r>
              <a:rPr lang="en-US" dirty="0"/>
              <a:t>N = (D/0.7)</a:t>
            </a:r>
            <a:r>
              <a:rPr lang="en-US" baseline="30000" dirty="0"/>
              <a:t>2</a:t>
            </a:r>
          </a:p>
          <a:p>
            <a:endParaRPr lang="en-US" dirty="0"/>
          </a:p>
          <a:p>
            <a:r>
              <a:rPr lang="en-US" dirty="0"/>
              <a:t>N = (1000/0.7)</a:t>
            </a:r>
            <a:r>
              <a:rPr lang="en-US" baseline="30000" dirty="0"/>
              <a:t>2</a:t>
            </a:r>
          </a:p>
          <a:p>
            <a:endParaRPr lang="en-US" dirty="0"/>
          </a:p>
          <a:p>
            <a:r>
              <a:rPr lang="en-US" dirty="0"/>
              <a:t>N = (1428)</a:t>
            </a:r>
            <a:r>
              <a:rPr lang="en-US" baseline="30000" dirty="0"/>
              <a:t>2</a:t>
            </a:r>
          </a:p>
          <a:p>
            <a:endParaRPr lang="en-US" dirty="0"/>
          </a:p>
          <a:p>
            <a:r>
              <a:rPr lang="en-US" b="1" dirty="0">
                <a:solidFill>
                  <a:srgbClr val="FF0000"/>
                </a:solidFill>
              </a:rPr>
              <a:t>N = 2 million.</a:t>
            </a:r>
          </a:p>
          <a:p>
            <a:endParaRPr lang="en-US" dirty="0"/>
          </a:p>
        </p:txBody>
      </p:sp>
      <p:sp>
        <p:nvSpPr>
          <p:cNvPr id="3" name="TextBox 2">
            <a:extLst>
              <a:ext uri="{FF2B5EF4-FFF2-40B4-BE49-F238E27FC236}">
                <a16:creationId xmlns:a16="http://schemas.microsoft.com/office/drawing/2014/main" id="{5B6AA46E-EFD0-66C2-50D5-DC2665F43AED}"/>
              </a:ext>
            </a:extLst>
          </p:cNvPr>
          <p:cNvSpPr txBox="1"/>
          <p:nvPr/>
        </p:nvSpPr>
        <p:spPr>
          <a:xfrm>
            <a:off x="2250282" y="2664382"/>
            <a:ext cx="1871025" cy="1600438"/>
          </a:xfrm>
          <a:prstGeom prst="rect">
            <a:avLst/>
          </a:prstGeom>
          <a:noFill/>
        </p:spPr>
        <p:txBody>
          <a:bodyPr wrap="none" rtlCol="0">
            <a:spAutoFit/>
          </a:bodyPr>
          <a:lstStyle/>
          <a:p>
            <a:r>
              <a:rPr lang="en-US" dirty="0"/>
              <a:t>Time = 1sec/step</a:t>
            </a:r>
          </a:p>
          <a:p>
            <a:endParaRPr lang="en-US" dirty="0"/>
          </a:p>
          <a:p>
            <a:r>
              <a:rPr lang="en-US" dirty="0"/>
              <a:t>T = N x 1 sec/step</a:t>
            </a:r>
          </a:p>
          <a:p>
            <a:endParaRPr lang="en-US" dirty="0"/>
          </a:p>
          <a:p>
            <a:r>
              <a:rPr lang="en-US" dirty="0"/>
              <a:t>T = 2 million seconds</a:t>
            </a:r>
          </a:p>
          <a:p>
            <a:endParaRPr lang="en-US" dirty="0"/>
          </a:p>
          <a:p>
            <a:r>
              <a:rPr lang="en-US" b="1" dirty="0">
                <a:solidFill>
                  <a:srgbClr val="FF0000"/>
                </a:solidFill>
              </a:rPr>
              <a:t>T = 23 days</a:t>
            </a:r>
            <a:r>
              <a:rPr lang="en-US" dirty="0"/>
              <a:t>.</a:t>
            </a:r>
          </a:p>
        </p:txBody>
      </p:sp>
      <p:pic>
        <p:nvPicPr>
          <p:cNvPr id="5" name="Picture 4">
            <a:extLst>
              <a:ext uri="{FF2B5EF4-FFF2-40B4-BE49-F238E27FC236}">
                <a16:creationId xmlns:a16="http://schemas.microsoft.com/office/drawing/2014/main" id="{D06856A2-9A2A-4817-DA9B-39B917673229}"/>
              </a:ext>
            </a:extLst>
          </p:cNvPr>
          <p:cNvPicPr>
            <a:picLocks noChangeAspect="1"/>
          </p:cNvPicPr>
          <p:nvPr/>
        </p:nvPicPr>
        <p:blipFill>
          <a:blip r:embed="rId4"/>
          <a:stretch>
            <a:fillRect/>
          </a:stretch>
        </p:blipFill>
        <p:spPr>
          <a:xfrm>
            <a:off x="4314754" y="846583"/>
            <a:ext cx="4353425" cy="3265069"/>
          </a:xfrm>
          <a:prstGeom prst="rect">
            <a:avLst/>
          </a:prstGeom>
        </p:spPr>
      </p:pic>
    </p:spTree>
    <p:extLst>
      <p:ext uri="{BB962C8B-B14F-4D97-AF65-F5344CB8AC3E}">
        <p14:creationId xmlns:p14="http://schemas.microsoft.com/office/powerpoint/2010/main" val="27239642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1" y="985837"/>
            <a:ext cx="3010144" cy="3500437"/>
          </a:xfrm>
          <a:prstGeom prst="rect">
            <a:avLst/>
          </a:prstGeom>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dirty="0">
                <a:solidFill>
                  <a:schemeClr val="dk1"/>
                </a:solidFill>
              </a:rPr>
              <a:t>Core of the sun</a:t>
            </a:r>
          </a:p>
          <a:p>
            <a:pPr marL="0" lvl="0" indent="0" algn="l" rtl="0">
              <a:lnSpc>
                <a:spcPct val="90000"/>
              </a:lnSpc>
              <a:spcBef>
                <a:spcPts val="1000"/>
              </a:spcBef>
              <a:spcAft>
                <a:spcPts val="0"/>
              </a:spcAft>
              <a:buNone/>
            </a:pPr>
            <a:r>
              <a:rPr lang="en-US" dirty="0">
                <a:solidFill>
                  <a:schemeClr val="dk1"/>
                </a:solidFill>
              </a:rPr>
              <a:t>Radius:  140,000 km</a:t>
            </a:r>
          </a:p>
          <a:p>
            <a:pPr marL="0" lvl="0" indent="0" algn="l" rtl="0">
              <a:lnSpc>
                <a:spcPct val="90000"/>
              </a:lnSpc>
              <a:spcBef>
                <a:spcPts val="1000"/>
              </a:spcBef>
              <a:spcAft>
                <a:spcPts val="0"/>
              </a:spcAft>
              <a:buNone/>
            </a:pPr>
            <a:r>
              <a:rPr lang="en-US" dirty="0">
                <a:solidFill>
                  <a:schemeClr val="dk1"/>
                </a:solidFill>
              </a:rPr>
              <a:t>Step size: 0.1 mm</a:t>
            </a:r>
          </a:p>
          <a:p>
            <a:pPr marL="0" lvl="0" indent="0" algn="l" rtl="0">
              <a:lnSpc>
                <a:spcPct val="90000"/>
              </a:lnSpc>
              <a:spcBef>
                <a:spcPts val="1000"/>
              </a:spcBef>
              <a:spcAft>
                <a:spcPts val="0"/>
              </a:spcAft>
              <a:buNone/>
            </a:pPr>
            <a:endParaRPr lang="en-US" dirty="0">
              <a:solidFill>
                <a:schemeClr val="dk1"/>
              </a:solidFill>
            </a:endParaRPr>
          </a:p>
          <a:p>
            <a:pPr marL="0" lvl="0" indent="0" algn="l" rtl="0">
              <a:lnSpc>
                <a:spcPct val="90000"/>
              </a:lnSpc>
              <a:spcBef>
                <a:spcPts val="1000"/>
              </a:spcBef>
              <a:spcAft>
                <a:spcPts val="0"/>
              </a:spcAft>
              <a:buNone/>
            </a:pPr>
            <a:r>
              <a:rPr lang="en-US" dirty="0">
                <a:solidFill>
                  <a:schemeClr val="dk1"/>
                </a:solidFill>
              </a:rPr>
              <a:t>Exterior</a:t>
            </a:r>
          </a:p>
          <a:p>
            <a:pPr marL="0" lvl="0" indent="0" algn="l" rtl="0">
              <a:lnSpc>
                <a:spcPct val="90000"/>
              </a:lnSpc>
              <a:spcBef>
                <a:spcPts val="1000"/>
              </a:spcBef>
              <a:spcAft>
                <a:spcPts val="0"/>
              </a:spcAft>
              <a:buNone/>
            </a:pPr>
            <a:r>
              <a:rPr lang="en-US" dirty="0">
                <a:solidFill>
                  <a:schemeClr val="dk1"/>
                </a:solidFill>
              </a:rPr>
              <a:t>Radius:  690,000 km</a:t>
            </a:r>
          </a:p>
          <a:p>
            <a:pPr marL="0" lvl="0" indent="0" algn="l" rtl="0">
              <a:lnSpc>
                <a:spcPct val="90000"/>
              </a:lnSpc>
              <a:spcBef>
                <a:spcPts val="1000"/>
              </a:spcBef>
              <a:spcAft>
                <a:spcPts val="0"/>
              </a:spcAft>
              <a:buNone/>
            </a:pPr>
            <a:r>
              <a:rPr lang="en-US" dirty="0">
                <a:solidFill>
                  <a:schemeClr val="dk1"/>
                </a:solidFill>
              </a:rPr>
              <a:t>Step Size:  3 mm</a:t>
            </a:r>
          </a:p>
          <a:p>
            <a:pPr marL="0" lvl="0" indent="0" algn="l" rtl="0">
              <a:lnSpc>
                <a:spcPct val="90000"/>
              </a:lnSpc>
              <a:spcBef>
                <a:spcPts val="1000"/>
              </a:spcBef>
              <a:spcAft>
                <a:spcPts val="0"/>
              </a:spcAft>
              <a:buNone/>
            </a:pPr>
            <a:endParaRPr lang="en-US" dirty="0">
              <a:solidFill>
                <a:schemeClr val="dk1"/>
              </a:solidFill>
            </a:endParaRPr>
          </a:p>
          <a:p>
            <a:pPr marL="0" lvl="0" indent="0" algn="l" rtl="0">
              <a:lnSpc>
                <a:spcPct val="90000"/>
              </a:lnSpc>
              <a:spcBef>
                <a:spcPts val="1000"/>
              </a:spcBef>
              <a:spcAft>
                <a:spcPts val="0"/>
              </a:spcAft>
              <a:buNone/>
            </a:pPr>
            <a:endParaRPr lang="en-US" dirty="0">
              <a:solidFill>
                <a:schemeClr val="dk1"/>
              </a:solidFill>
            </a:endParaRPr>
          </a:p>
          <a:p>
            <a:pPr marL="0" lvl="0" indent="0" algn="l" rtl="0">
              <a:lnSpc>
                <a:spcPct val="90000"/>
              </a:lnSpc>
              <a:spcBef>
                <a:spcPts val="1000"/>
              </a:spcBef>
              <a:spcAft>
                <a:spcPts val="0"/>
              </a:spcAft>
              <a:buNone/>
            </a:pPr>
            <a:endParaRPr dirty="0">
              <a:solidFill>
                <a:schemeClr val="dk1"/>
              </a:solidFill>
            </a:endParaRPr>
          </a:p>
        </p:txBody>
      </p:sp>
      <p:grpSp>
        <p:nvGrpSpPr>
          <p:cNvPr id="135" name="Google Shape;135;p16"/>
          <p:cNvGrpSpPr/>
          <p:nvPr/>
        </p:nvGrpSpPr>
        <p:grpSpPr>
          <a:xfrm flipH="1">
            <a:off x="-1" y="133025"/>
            <a:ext cx="6838900"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July 2024 –   Advanced – Sunlight Escape</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7" name="Picture 6">
            <a:extLst>
              <a:ext uri="{FF2B5EF4-FFF2-40B4-BE49-F238E27FC236}">
                <a16:creationId xmlns:a16="http://schemas.microsoft.com/office/drawing/2014/main" id="{017017D4-B35B-304A-8B8C-6842C728216F}"/>
              </a:ext>
            </a:extLst>
          </p:cNvPr>
          <p:cNvPicPr>
            <a:picLocks noChangeAspect="1"/>
          </p:cNvPicPr>
          <p:nvPr/>
        </p:nvPicPr>
        <p:blipFill>
          <a:blip r:embed="rId4"/>
          <a:stretch>
            <a:fillRect/>
          </a:stretch>
        </p:blipFill>
        <p:spPr>
          <a:xfrm>
            <a:off x="4520434" y="761400"/>
            <a:ext cx="3873282" cy="3873282"/>
          </a:xfrm>
          <a:prstGeom prst="rect">
            <a:avLst/>
          </a:prstGeom>
        </p:spPr>
      </p:pic>
      <p:sp>
        <p:nvSpPr>
          <p:cNvPr id="8" name="TextBox 7">
            <a:extLst>
              <a:ext uri="{FF2B5EF4-FFF2-40B4-BE49-F238E27FC236}">
                <a16:creationId xmlns:a16="http://schemas.microsoft.com/office/drawing/2014/main" id="{6715A325-23BF-8193-2659-D8BD5263F2F3}"/>
              </a:ext>
            </a:extLst>
          </p:cNvPr>
          <p:cNvSpPr txBox="1"/>
          <p:nvPr/>
        </p:nvSpPr>
        <p:spPr>
          <a:xfrm>
            <a:off x="5619300" y="1485900"/>
            <a:ext cx="1090363" cy="307777"/>
          </a:xfrm>
          <a:prstGeom prst="rect">
            <a:avLst/>
          </a:prstGeom>
          <a:noFill/>
        </p:spPr>
        <p:txBody>
          <a:bodyPr wrap="none" rtlCol="0">
            <a:spAutoFit/>
          </a:bodyPr>
          <a:lstStyle/>
          <a:p>
            <a:r>
              <a:rPr lang="en-US" dirty="0"/>
              <a:t>Long Steps</a:t>
            </a:r>
          </a:p>
        </p:txBody>
      </p:sp>
      <p:sp>
        <p:nvSpPr>
          <p:cNvPr id="9" name="TextBox 8">
            <a:extLst>
              <a:ext uri="{FF2B5EF4-FFF2-40B4-BE49-F238E27FC236}">
                <a16:creationId xmlns:a16="http://schemas.microsoft.com/office/drawing/2014/main" id="{D12C015F-9EDE-C4C8-0AEB-82A3BAA8E217}"/>
              </a:ext>
            </a:extLst>
          </p:cNvPr>
          <p:cNvSpPr txBox="1"/>
          <p:nvPr/>
        </p:nvSpPr>
        <p:spPr>
          <a:xfrm>
            <a:off x="6497555" y="2571750"/>
            <a:ext cx="1120820" cy="307777"/>
          </a:xfrm>
          <a:prstGeom prst="rect">
            <a:avLst/>
          </a:prstGeom>
          <a:noFill/>
        </p:spPr>
        <p:txBody>
          <a:bodyPr wrap="none" rtlCol="0">
            <a:spAutoFit/>
          </a:bodyPr>
          <a:lstStyle/>
          <a:p>
            <a:r>
              <a:rPr lang="en-US" dirty="0"/>
              <a:t>Short Steps</a:t>
            </a:r>
          </a:p>
        </p:txBody>
      </p:sp>
    </p:spTree>
    <p:extLst>
      <p:ext uri="{BB962C8B-B14F-4D97-AF65-F5344CB8AC3E}">
        <p14:creationId xmlns:p14="http://schemas.microsoft.com/office/powerpoint/2010/main" val="937197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15"/>
          <p:cNvSpPr txBox="1">
            <a:spLocks noGrp="1"/>
          </p:cNvSpPr>
          <p:nvPr>
            <p:ph type="body" idx="1"/>
          </p:nvPr>
        </p:nvSpPr>
        <p:spPr>
          <a:xfrm>
            <a:off x="311700" y="971625"/>
            <a:ext cx="3474488" cy="3174000"/>
          </a:xfrm>
          <a:prstGeom prst="rect">
            <a:avLst/>
          </a:prstGeom>
          <a:ln>
            <a:noFill/>
          </a:ln>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sz="1700" dirty="0">
                <a:solidFill>
                  <a:schemeClr val="dk1"/>
                </a:solidFill>
              </a:rPr>
              <a:t>Heliophysics is the discipline in space science that deals with the matter and energy of our Sun and its effects on the solar system. </a:t>
            </a:r>
          </a:p>
          <a:p>
            <a:pPr marL="0" lvl="0" indent="0" algn="l" rtl="0">
              <a:lnSpc>
                <a:spcPct val="90000"/>
              </a:lnSpc>
              <a:spcBef>
                <a:spcPts val="1000"/>
              </a:spcBef>
              <a:spcAft>
                <a:spcPts val="0"/>
              </a:spcAft>
              <a:buNone/>
            </a:pPr>
            <a:r>
              <a:rPr lang="en-US" sz="1700" dirty="0">
                <a:solidFill>
                  <a:schemeClr val="dk1"/>
                </a:solidFill>
              </a:rPr>
              <a:t>It also studies how the Sun varies and how those changes pose a hazard to humans on Earth and in space</a:t>
            </a:r>
          </a:p>
          <a:p>
            <a:pPr marL="0" lvl="0" indent="0" algn="l" rtl="0">
              <a:lnSpc>
                <a:spcPct val="90000"/>
              </a:lnSpc>
              <a:spcBef>
                <a:spcPts val="1000"/>
              </a:spcBef>
              <a:spcAft>
                <a:spcPts val="0"/>
              </a:spcAft>
              <a:buNone/>
            </a:pPr>
            <a:endParaRPr sz="1700" dirty="0">
              <a:solidFill>
                <a:schemeClr val="dk1"/>
              </a:solidFill>
            </a:endParaRPr>
          </a:p>
        </p:txBody>
      </p:sp>
      <p:grpSp>
        <p:nvGrpSpPr>
          <p:cNvPr id="113" name="Google Shape;113;p15"/>
          <p:cNvGrpSpPr/>
          <p:nvPr/>
        </p:nvGrpSpPr>
        <p:grpSpPr>
          <a:xfrm flipH="1">
            <a:off x="-1" y="133025"/>
            <a:ext cx="8151019" cy="582900"/>
            <a:chOff x="3383700" y="220025"/>
            <a:chExt cx="5760575" cy="582900"/>
          </a:xfrm>
        </p:grpSpPr>
        <p:sp>
          <p:nvSpPr>
            <p:cNvPr id="114" name="Google Shape;114;p15"/>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5"/>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6" name="Google Shape;116;p15"/>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July 2024:     What is Heliophysics?</a:t>
            </a:r>
            <a:endParaRPr sz="2420" b="1" dirty="0">
              <a:solidFill>
                <a:schemeClr val="lt1"/>
              </a:solidFill>
              <a:latin typeface="Helvetica Neue"/>
              <a:ea typeface="Helvetica Neue"/>
              <a:cs typeface="Helvetica Neue"/>
              <a:sym typeface="Helvetica Neue"/>
            </a:endParaRPr>
          </a:p>
        </p:txBody>
      </p:sp>
      <p:sp>
        <p:nvSpPr>
          <p:cNvPr id="117" name="Google Shape;117;p15"/>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5"/>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5"/>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5"/>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5"/>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5"/>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5"/>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124;p15"/>
          <p:cNvGrpSpPr/>
          <p:nvPr/>
        </p:nvGrpSpPr>
        <p:grpSpPr>
          <a:xfrm>
            <a:off x="0" y="4695025"/>
            <a:ext cx="5902800" cy="283500"/>
            <a:chOff x="0" y="4548925"/>
            <a:chExt cx="5902800" cy="283500"/>
          </a:xfrm>
        </p:grpSpPr>
        <p:sp>
          <p:nvSpPr>
            <p:cNvPr id="125" name="Google Shape;125;p15"/>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5"/>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7" name="Google Shape;127;p15"/>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28" name="Google Shape;128;p15"/>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3" name="Picture 2">
            <a:extLst>
              <a:ext uri="{FF2B5EF4-FFF2-40B4-BE49-F238E27FC236}">
                <a16:creationId xmlns:a16="http://schemas.microsoft.com/office/drawing/2014/main" id="{729F48B5-0178-F9AA-CABD-3DE43C028BFA}"/>
              </a:ext>
            </a:extLst>
          </p:cNvPr>
          <p:cNvPicPr>
            <a:picLocks noChangeAspect="1"/>
          </p:cNvPicPr>
          <p:nvPr/>
        </p:nvPicPr>
        <p:blipFill>
          <a:blip r:embed="rId4"/>
          <a:stretch>
            <a:fillRect/>
          </a:stretch>
        </p:blipFill>
        <p:spPr>
          <a:xfrm>
            <a:off x="4046254" y="1078707"/>
            <a:ext cx="5004642" cy="2809624"/>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1" y="985837"/>
            <a:ext cx="3010144" cy="3500437"/>
          </a:xfrm>
          <a:prstGeom prst="rect">
            <a:avLst/>
          </a:prstGeom>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dirty="0">
                <a:solidFill>
                  <a:schemeClr val="dk1"/>
                </a:solidFill>
              </a:rPr>
              <a:t>Core of the sun</a:t>
            </a:r>
          </a:p>
          <a:p>
            <a:pPr marL="0" lvl="0" indent="0" algn="l" rtl="0">
              <a:lnSpc>
                <a:spcPct val="90000"/>
              </a:lnSpc>
              <a:spcBef>
                <a:spcPts val="1000"/>
              </a:spcBef>
              <a:spcAft>
                <a:spcPts val="0"/>
              </a:spcAft>
              <a:buNone/>
            </a:pPr>
            <a:r>
              <a:rPr lang="en-US" dirty="0">
                <a:solidFill>
                  <a:schemeClr val="dk1"/>
                </a:solidFill>
              </a:rPr>
              <a:t>Distance:  </a:t>
            </a:r>
            <a:r>
              <a:rPr lang="en-US" dirty="0">
                <a:solidFill>
                  <a:srgbClr val="FF0000"/>
                </a:solidFill>
              </a:rPr>
              <a:t>140,000 km</a:t>
            </a:r>
          </a:p>
          <a:p>
            <a:pPr marL="0" lvl="0" indent="0" algn="l" rtl="0">
              <a:lnSpc>
                <a:spcPct val="90000"/>
              </a:lnSpc>
              <a:spcBef>
                <a:spcPts val="1000"/>
              </a:spcBef>
              <a:spcAft>
                <a:spcPts val="0"/>
              </a:spcAft>
              <a:buNone/>
            </a:pPr>
            <a:r>
              <a:rPr lang="en-US" dirty="0">
                <a:solidFill>
                  <a:schemeClr val="dk1"/>
                </a:solidFill>
              </a:rPr>
              <a:t>Step size: 0.1 mm</a:t>
            </a:r>
          </a:p>
          <a:p>
            <a:pPr marL="0" lvl="0" indent="0" algn="l" rtl="0">
              <a:lnSpc>
                <a:spcPct val="90000"/>
              </a:lnSpc>
              <a:spcBef>
                <a:spcPts val="1000"/>
              </a:spcBef>
              <a:spcAft>
                <a:spcPts val="0"/>
              </a:spcAft>
              <a:buNone/>
            </a:pPr>
            <a:endParaRPr lang="en-US" dirty="0">
              <a:solidFill>
                <a:schemeClr val="dk1"/>
              </a:solidFill>
            </a:endParaRPr>
          </a:p>
          <a:p>
            <a:pPr marL="0" lvl="0" indent="0" algn="l" rtl="0">
              <a:lnSpc>
                <a:spcPct val="90000"/>
              </a:lnSpc>
              <a:spcBef>
                <a:spcPts val="1000"/>
              </a:spcBef>
              <a:spcAft>
                <a:spcPts val="0"/>
              </a:spcAft>
              <a:buNone/>
            </a:pPr>
            <a:r>
              <a:rPr lang="en-US" dirty="0">
                <a:solidFill>
                  <a:schemeClr val="dk1"/>
                </a:solidFill>
              </a:rPr>
              <a:t>Exterior</a:t>
            </a:r>
          </a:p>
          <a:p>
            <a:pPr marL="0" lvl="0" indent="0" algn="l" rtl="0">
              <a:lnSpc>
                <a:spcPct val="90000"/>
              </a:lnSpc>
              <a:spcBef>
                <a:spcPts val="1000"/>
              </a:spcBef>
              <a:spcAft>
                <a:spcPts val="0"/>
              </a:spcAft>
              <a:buNone/>
            </a:pPr>
            <a:r>
              <a:rPr lang="en-US" dirty="0">
                <a:solidFill>
                  <a:schemeClr val="dk1"/>
                </a:solidFill>
              </a:rPr>
              <a:t>Distance:  690,000 km – 140,000 km = </a:t>
            </a:r>
            <a:r>
              <a:rPr lang="en-US" dirty="0">
                <a:solidFill>
                  <a:srgbClr val="FF0000"/>
                </a:solidFill>
              </a:rPr>
              <a:t>550000 km</a:t>
            </a:r>
          </a:p>
          <a:p>
            <a:pPr marL="0" lvl="0" indent="0" algn="l" rtl="0">
              <a:lnSpc>
                <a:spcPct val="90000"/>
              </a:lnSpc>
              <a:spcBef>
                <a:spcPts val="1000"/>
              </a:spcBef>
              <a:spcAft>
                <a:spcPts val="0"/>
              </a:spcAft>
              <a:buNone/>
            </a:pPr>
            <a:r>
              <a:rPr lang="en-US" dirty="0">
                <a:solidFill>
                  <a:schemeClr val="dk1"/>
                </a:solidFill>
              </a:rPr>
              <a:t>Step Size:  3 mm</a:t>
            </a:r>
          </a:p>
          <a:p>
            <a:pPr marL="0" lvl="0" indent="0" algn="l" rtl="0">
              <a:lnSpc>
                <a:spcPct val="90000"/>
              </a:lnSpc>
              <a:spcBef>
                <a:spcPts val="1000"/>
              </a:spcBef>
              <a:spcAft>
                <a:spcPts val="0"/>
              </a:spcAft>
              <a:buNone/>
            </a:pPr>
            <a:endParaRPr lang="en-US" dirty="0">
              <a:solidFill>
                <a:schemeClr val="dk1"/>
              </a:solidFill>
            </a:endParaRPr>
          </a:p>
          <a:p>
            <a:pPr marL="0" lvl="0" indent="0" algn="l" rtl="0">
              <a:lnSpc>
                <a:spcPct val="90000"/>
              </a:lnSpc>
              <a:spcBef>
                <a:spcPts val="1000"/>
              </a:spcBef>
              <a:spcAft>
                <a:spcPts val="0"/>
              </a:spcAft>
              <a:buNone/>
            </a:pPr>
            <a:endParaRPr lang="en-US" dirty="0">
              <a:solidFill>
                <a:schemeClr val="dk1"/>
              </a:solidFill>
            </a:endParaRPr>
          </a:p>
          <a:p>
            <a:pPr marL="0" lvl="0" indent="0" algn="l" rtl="0">
              <a:lnSpc>
                <a:spcPct val="90000"/>
              </a:lnSpc>
              <a:spcBef>
                <a:spcPts val="1000"/>
              </a:spcBef>
              <a:spcAft>
                <a:spcPts val="0"/>
              </a:spcAft>
              <a:buNone/>
            </a:pPr>
            <a:endParaRPr dirty="0">
              <a:solidFill>
                <a:schemeClr val="dk1"/>
              </a:solidFill>
            </a:endParaRPr>
          </a:p>
        </p:txBody>
      </p:sp>
      <p:grpSp>
        <p:nvGrpSpPr>
          <p:cNvPr id="135" name="Google Shape;135;p16"/>
          <p:cNvGrpSpPr/>
          <p:nvPr/>
        </p:nvGrpSpPr>
        <p:grpSpPr>
          <a:xfrm flipH="1">
            <a:off x="-1" y="133025"/>
            <a:ext cx="6838900"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July 2024 –   Advanced – Sunlight Escape</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sp>
        <p:nvSpPr>
          <p:cNvPr id="2" name="TextBox 1">
            <a:extLst>
              <a:ext uri="{FF2B5EF4-FFF2-40B4-BE49-F238E27FC236}">
                <a16:creationId xmlns:a16="http://schemas.microsoft.com/office/drawing/2014/main" id="{456E5578-E682-59F4-816C-3B15742D40BE}"/>
              </a:ext>
            </a:extLst>
          </p:cNvPr>
          <p:cNvSpPr txBox="1"/>
          <p:nvPr/>
        </p:nvSpPr>
        <p:spPr>
          <a:xfrm>
            <a:off x="3321845" y="1185863"/>
            <a:ext cx="4809330" cy="1384995"/>
          </a:xfrm>
          <a:prstGeom prst="rect">
            <a:avLst/>
          </a:prstGeom>
          <a:noFill/>
        </p:spPr>
        <p:txBody>
          <a:bodyPr wrap="none" rtlCol="0">
            <a:spAutoFit/>
          </a:bodyPr>
          <a:lstStyle/>
          <a:p>
            <a:r>
              <a:rPr lang="en-US" dirty="0"/>
              <a:t>Step size =  0.1 mm / 1000 mm/m = 1.0x10</a:t>
            </a:r>
            <a:r>
              <a:rPr lang="en-US" baseline="30000" dirty="0"/>
              <a:t>-4</a:t>
            </a:r>
            <a:r>
              <a:rPr lang="en-US" dirty="0"/>
              <a:t> m</a:t>
            </a:r>
          </a:p>
          <a:p>
            <a:r>
              <a:rPr lang="en-US" dirty="0"/>
              <a:t>Steps =  (140000000 m/1.0x10</a:t>
            </a:r>
            <a:r>
              <a:rPr lang="en-US" baseline="30000" dirty="0"/>
              <a:t>-4</a:t>
            </a:r>
            <a:r>
              <a:rPr lang="en-US" dirty="0"/>
              <a:t>)</a:t>
            </a:r>
            <a:r>
              <a:rPr lang="en-US" baseline="30000" dirty="0"/>
              <a:t>2</a:t>
            </a:r>
          </a:p>
          <a:p>
            <a:r>
              <a:rPr lang="en-US" dirty="0"/>
              <a:t>Steps =  2.0x10</a:t>
            </a:r>
            <a:r>
              <a:rPr lang="en-US" baseline="30000" dirty="0"/>
              <a:t>24</a:t>
            </a:r>
            <a:r>
              <a:rPr lang="en-US" dirty="0"/>
              <a:t> steps</a:t>
            </a:r>
          </a:p>
          <a:p>
            <a:r>
              <a:rPr lang="en-US" dirty="0"/>
              <a:t>Time/step =   1.0x10</a:t>
            </a:r>
            <a:r>
              <a:rPr lang="en-US" baseline="30000" dirty="0"/>
              <a:t>-4</a:t>
            </a:r>
            <a:r>
              <a:rPr lang="en-US" dirty="0"/>
              <a:t>m / (3x10</a:t>
            </a:r>
            <a:r>
              <a:rPr lang="en-US" baseline="30000" dirty="0"/>
              <a:t>8</a:t>
            </a:r>
            <a:r>
              <a:rPr lang="en-US" dirty="0"/>
              <a:t> m/s) =  3.3x10</a:t>
            </a:r>
            <a:r>
              <a:rPr lang="en-US" baseline="30000" dirty="0"/>
              <a:t>-13</a:t>
            </a:r>
            <a:r>
              <a:rPr lang="en-US" dirty="0"/>
              <a:t> sec/step</a:t>
            </a:r>
          </a:p>
          <a:p>
            <a:r>
              <a:rPr lang="en-US" b="1" dirty="0">
                <a:solidFill>
                  <a:srgbClr val="FF0000"/>
                </a:solidFill>
              </a:rPr>
              <a:t>Travel Time = 21,000 years</a:t>
            </a:r>
          </a:p>
          <a:p>
            <a:endParaRPr lang="en-US" dirty="0"/>
          </a:p>
        </p:txBody>
      </p:sp>
      <p:sp>
        <p:nvSpPr>
          <p:cNvPr id="3" name="TextBox 2">
            <a:extLst>
              <a:ext uri="{FF2B5EF4-FFF2-40B4-BE49-F238E27FC236}">
                <a16:creationId xmlns:a16="http://schemas.microsoft.com/office/drawing/2014/main" id="{189F218D-581B-688D-7D23-8E56C2AB6A6E}"/>
              </a:ext>
            </a:extLst>
          </p:cNvPr>
          <p:cNvSpPr txBox="1"/>
          <p:nvPr/>
        </p:nvSpPr>
        <p:spPr>
          <a:xfrm>
            <a:off x="3321845" y="2715499"/>
            <a:ext cx="4809330" cy="1384995"/>
          </a:xfrm>
          <a:prstGeom prst="rect">
            <a:avLst/>
          </a:prstGeom>
          <a:noFill/>
        </p:spPr>
        <p:txBody>
          <a:bodyPr wrap="none" rtlCol="0">
            <a:spAutoFit/>
          </a:bodyPr>
          <a:lstStyle/>
          <a:p>
            <a:r>
              <a:rPr lang="en-US" dirty="0"/>
              <a:t>Step size =  3 mm / 1000 mm/m = 3.0x10</a:t>
            </a:r>
            <a:r>
              <a:rPr lang="en-US" baseline="30000" dirty="0"/>
              <a:t>-3</a:t>
            </a:r>
            <a:r>
              <a:rPr lang="en-US" dirty="0"/>
              <a:t> m</a:t>
            </a:r>
          </a:p>
          <a:p>
            <a:r>
              <a:rPr lang="en-US" dirty="0"/>
              <a:t>Steps =  (550000000 m/1.0x10</a:t>
            </a:r>
            <a:r>
              <a:rPr lang="en-US" baseline="30000" dirty="0"/>
              <a:t>-4</a:t>
            </a:r>
            <a:r>
              <a:rPr lang="en-US" dirty="0"/>
              <a:t>)</a:t>
            </a:r>
            <a:r>
              <a:rPr lang="en-US" baseline="30000" dirty="0"/>
              <a:t>2</a:t>
            </a:r>
          </a:p>
          <a:p>
            <a:r>
              <a:rPr lang="en-US" dirty="0"/>
              <a:t>Steps =  3.4x10</a:t>
            </a:r>
            <a:r>
              <a:rPr lang="en-US" baseline="30000" dirty="0"/>
              <a:t>22</a:t>
            </a:r>
            <a:r>
              <a:rPr lang="en-US" dirty="0"/>
              <a:t> steps</a:t>
            </a:r>
          </a:p>
          <a:p>
            <a:r>
              <a:rPr lang="en-US" dirty="0"/>
              <a:t>Time/step =   3.0x10</a:t>
            </a:r>
            <a:r>
              <a:rPr lang="en-US" baseline="30000" dirty="0"/>
              <a:t>-3</a:t>
            </a:r>
            <a:r>
              <a:rPr lang="en-US" dirty="0"/>
              <a:t>m / (3x10</a:t>
            </a:r>
            <a:r>
              <a:rPr lang="en-US" baseline="30000" dirty="0"/>
              <a:t>8</a:t>
            </a:r>
            <a:r>
              <a:rPr lang="en-US" dirty="0"/>
              <a:t> m/s) =  1.0x10</a:t>
            </a:r>
            <a:r>
              <a:rPr lang="en-US" baseline="30000" dirty="0"/>
              <a:t>-11</a:t>
            </a:r>
            <a:r>
              <a:rPr lang="en-US" dirty="0"/>
              <a:t> sec/step</a:t>
            </a:r>
          </a:p>
          <a:p>
            <a:r>
              <a:rPr lang="en-US" b="1" dirty="0">
                <a:solidFill>
                  <a:srgbClr val="FF0000"/>
                </a:solidFill>
              </a:rPr>
              <a:t>Travel Time = 11,000 years</a:t>
            </a:r>
          </a:p>
          <a:p>
            <a:endParaRPr lang="en-US" dirty="0"/>
          </a:p>
        </p:txBody>
      </p:sp>
      <p:sp>
        <p:nvSpPr>
          <p:cNvPr id="4" name="TextBox 3">
            <a:extLst>
              <a:ext uri="{FF2B5EF4-FFF2-40B4-BE49-F238E27FC236}">
                <a16:creationId xmlns:a16="http://schemas.microsoft.com/office/drawing/2014/main" id="{A7A961A7-8996-9668-2929-95D315CC140A}"/>
              </a:ext>
            </a:extLst>
          </p:cNvPr>
          <p:cNvSpPr txBox="1"/>
          <p:nvPr/>
        </p:nvSpPr>
        <p:spPr>
          <a:xfrm>
            <a:off x="3529013" y="4279106"/>
            <a:ext cx="3857146" cy="307777"/>
          </a:xfrm>
          <a:prstGeom prst="rect">
            <a:avLst/>
          </a:prstGeom>
          <a:noFill/>
        </p:spPr>
        <p:txBody>
          <a:bodyPr wrap="none" rtlCol="0">
            <a:spAutoFit/>
          </a:bodyPr>
          <a:lstStyle/>
          <a:p>
            <a:r>
              <a:rPr lang="en-US" b="1" dirty="0">
                <a:solidFill>
                  <a:srgbClr val="FF0000"/>
                </a:solidFill>
              </a:rPr>
              <a:t>Total exit time = 32,000 years...give or take!</a:t>
            </a:r>
          </a:p>
        </p:txBody>
      </p:sp>
    </p:spTree>
    <p:extLst>
      <p:ext uri="{BB962C8B-B14F-4D97-AF65-F5344CB8AC3E}">
        <p14:creationId xmlns:p14="http://schemas.microsoft.com/office/powerpoint/2010/main" val="2765861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1" y="985837"/>
            <a:ext cx="3010144" cy="3500437"/>
          </a:xfrm>
          <a:prstGeom prst="rect">
            <a:avLst/>
          </a:prstGeom>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dirty="0">
                <a:solidFill>
                  <a:schemeClr val="dk1"/>
                </a:solidFill>
              </a:rPr>
              <a:t>Next Time!</a:t>
            </a:r>
          </a:p>
          <a:p>
            <a:pPr marL="0" lvl="0" indent="0" algn="l" rtl="0">
              <a:lnSpc>
                <a:spcPct val="90000"/>
              </a:lnSpc>
              <a:spcBef>
                <a:spcPts val="1000"/>
              </a:spcBef>
              <a:spcAft>
                <a:spcPts val="0"/>
              </a:spcAft>
              <a:buNone/>
            </a:pPr>
            <a:endParaRPr lang="en-US" dirty="0">
              <a:solidFill>
                <a:schemeClr val="dk1"/>
              </a:solidFill>
            </a:endParaRPr>
          </a:p>
          <a:p>
            <a:pPr marL="0" lvl="0" indent="0" algn="l" rtl="0">
              <a:lnSpc>
                <a:spcPct val="90000"/>
              </a:lnSpc>
              <a:spcBef>
                <a:spcPts val="1000"/>
              </a:spcBef>
              <a:spcAft>
                <a:spcPts val="0"/>
              </a:spcAft>
              <a:buNone/>
            </a:pPr>
            <a:endParaRPr lang="en-US" dirty="0">
              <a:solidFill>
                <a:schemeClr val="dk1"/>
              </a:solidFill>
            </a:endParaRPr>
          </a:p>
          <a:p>
            <a:pPr marL="0" lvl="0" indent="0" algn="l" rtl="0">
              <a:lnSpc>
                <a:spcPct val="90000"/>
              </a:lnSpc>
              <a:spcBef>
                <a:spcPts val="1000"/>
              </a:spcBef>
              <a:spcAft>
                <a:spcPts val="0"/>
              </a:spcAft>
              <a:buNone/>
            </a:pPr>
            <a:endParaRPr lang="en-US" dirty="0">
              <a:solidFill>
                <a:schemeClr val="dk1"/>
              </a:solidFill>
            </a:endParaRPr>
          </a:p>
          <a:p>
            <a:pPr marL="0" lvl="0" indent="0" algn="l" rtl="0">
              <a:lnSpc>
                <a:spcPct val="90000"/>
              </a:lnSpc>
              <a:spcBef>
                <a:spcPts val="1000"/>
              </a:spcBef>
              <a:spcAft>
                <a:spcPts val="0"/>
              </a:spcAft>
              <a:buNone/>
            </a:pPr>
            <a:endParaRPr dirty="0">
              <a:solidFill>
                <a:schemeClr val="dk1"/>
              </a:solidFill>
            </a:endParaRPr>
          </a:p>
        </p:txBody>
      </p:sp>
      <p:grpSp>
        <p:nvGrpSpPr>
          <p:cNvPr id="135" name="Google Shape;135;p16"/>
          <p:cNvGrpSpPr/>
          <p:nvPr/>
        </p:nvGrpSpPr>
        <p:grpSpPr>
          <a:xfrm flipH="1">
            <a:off x="-1" y="133025"/>
            <a:ext cx="6838900"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August 2024 –   Back to School</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spTree>
    <p:extLst>
      <p:ext uri="{BB962C8B-B14F-4D97-AF65-F5344CB8AC3E}">
        <p14:creationId xmlns:p14="http://schemas.microsoft.com/office/powerpoint/2010/main" val="2469957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grpSp>
        <p:nvGrpSpPr>
          <p:cNvPr id="80" name="Google Shape;80;p14"/>
          <p:cNvGrpSpPr/>
          <p:nvPr/>
        </p:nvGrpSpPr>
        <p:grpSpPr>
          <a:xfrm flipH="1">
            <a:off x="0" y="133025"/>
            <a:ext cx="5760575" cy="582900"/>
            <a:chOff x="3383700" y="220025"/>
            <a:chExt cx="5760575" cy="582900"/>
          </a:xfrm>
        </p:grpSpPr>
        <p:sp>
          <p:nvSpPr>
            <p:cNvPr id="81" name="Google Shape;81;p14"/>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4"/>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3" name="Google Shape;83;p14"/>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dirty="0">
                <a:solidFill>
                  <a:schemeClr val="lt1"/>
                </a:solidFill>
                <a:latin typeface="Helvetica Neue"/>
                <a:ea typeface="Helvetica Neue"/>
                <a:cs typeface="Helvetica Neue"/>
                <a:sym typeface="Helvetica Neue"/>
              </a:rPr>
              <a:t>Heliophysics Big Year Timeline</a:t>
            </a:r>
            <a:endParaRPr b="1" dirty="0">
              <a:solidFill>
                <a:schemeClr val="lt1"/>
              </a:solidFill>
              <a:latin typeface="Helvetica Neue"/>
              <a:ea typeface="Helvetica Neue"/>
              <a:cs typeface="Helvetica Neue"/>
              <a:sym typeface="Helvetica Neue"/>
            </a:endParaRPr>
          </a:p>
          <a:p>
            <a:pPr marL="0" lvl="0" indent="0" algn="l" rtl="0">
              <a:spcBef>
                <a:spcPts val="0"/>
              </a:spcBef>
              <a:spcAft>
                <a:spcPts val="0"/>
              </a:spcAft>
              <a:buSzPct val="40909"/>
              <a:buNone/>
            </a:pPr>
            <a:endParaRPr sz="2420" b="1" dirty="0">
              <a:solidFill>
                <a:schemeClr val="lt1"/>
              </a:solidFill>
              <a:latin typeface="Helvetica Neue"/>
              <a:ea typeface="Helvetica Neue"/>
              <a:cs typeface="Helvetica Neue"/>
              <a:sym typeface="Helvetica Neue"/>
            </a:endParaRPr>
          </a:p>
        </p:txBody>
      </p:sp>
      <p:sp>
        <p:nvSpPr>
          <p:cNvPr id="84" name="Google Shape;84;p14"/>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4"/>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4"/>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4"/>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4"/>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4"/>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4"/>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1" name="Google Shape;91;p14"/>
          <p:cNvGrpSpPr/>
          <p:nvPr/>
        </p:nvGrpSpPr>
        <p:grpSpPr>
          <a:xfrm>
            <a:off x="0" y="4695025"/>
            <a:ext cx="5902800" cy="283500"/>
            <a:chOff x="0" y="4548925"/>
            <a:chExt cx="5902800" cy="283500"/>
          </a:xfrm>
        </p:grpSpPr>
        <p:sp>
          <p:nvSpPr>
            <p:cNvPr id="92" name="Google Shape;92;p14"/>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4"/>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 name="Google Shape;94;p14"/>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95" name="Google Shape;95;p14"/>
          <p:cNvPicPr preferRelativeResize="0"/>
          <p:nvPr/>
        </p:nvPicPr>
        <p:blipFill>
          <a:blip r:embed="rId3">
            <a:alphaModFix/>
          </a:blip>
          <a:stretch>
            <a:fillRect/>
          </a:stretch>
        </p:blipFill>
        <p:spPr>
          <a:xfrm>
            <a:off x="8264175" y="4601225"/>
            <a:ext cx="685800" cy="471054"/>
          </a:xfrm>
          <a:prstGeom prst="rect">
            <a:avLst/>
          </a:prstGeom>
          <a:noFill/>
          <a:ln>
            <a:noFill/>
          </a:ln>
        </p:spPr>
      </p:pic>
      <p:grpSp>
        <p:nvGrpSpPr>
          <p:cNvPr id="96" name="Google Shape;96;p14"/>
          <p:cNvGrpSpPr/>
          <p:nvPr/>
        </p:nvGrpSpPr>
        <p:grpSpPr>
          <a:xfrm>
            <a:off x="5632317" y="917050"/>
            <a:ext cx="3305700" cy="3483050"/>
            <a:chOff x="5632317" y="1189775"/>
            <a:chExt cx="3305700" cy="3483050"/>
          </a:xfrm>
        </p:grpSpPr>
        <p:sp>
          <p:nvSpPr>
            <p:cNvPr id="97" name="Google Shape;97;p14"/>
            <p:cNvSpPr/>
            <p:nvPr/>
          </p:nvSpPr>
          <p:spPr>
            <a:xfrm>
              <a:off x="5632317" y="1189775"/>
              <a:ext cx="3305700" cy="669000"/>
            </a:xfrm>
            <a:prstGeom prst="chevron">
              <a:avLst>
                <a:gd name="adj" fmla="val 50000"/>
              </a:avLst>
            </a:prstGeom>
            <a:solidFill>
              <a:srgbClr val="D8382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dirty="0">
                  <a:solidFill>
                    <a:srgbClr val="FFFFFF"/>
                  </a:solidFill>
                  <a:latin typeface="+mn-lt"/>
                  <a:ea typeface="Roboto"/>
                  <a:cs typeface="Roboto"/>
                  <a:sym typeface="Roboto"/>
                </a:rPr>
                <a:t>Solar Parker </a:t>
              </a:r>
              <a:endParaRPr b="1" dirty="0">
                <a:solidFill>
                  <a:srgbClr val="FFFFFF"/>
                </a:solidFill>
                <a:latin typeface="+mn-lt"/>
                <a:ea typeface="Roboto"/>
                <a:cs typeface="Roboto"/>
                <a:sym typeface="Roboto"/>
              </a:endParaRPr>
            </a:p>
            <a:p>
              <a:pPr marL="0" lvl="0" indent="0" algn="ctr" rtl="0">
                <a:spcBef>
                  <a:spcPts val="0"/>
                </a:spcBef>
                <a:spcAft>
                  <a:spcPts val="0"/>
                </a:spcAft>
                <a:buNone/>
              </a:pPr>
              <a:r>
                <a:rPr lang="en" b="1" dirty="0">
                  <a:solidFill>
                    <a:srgbClr val="FFFFFF"/>
                  </a:solidFill>
                  <a:latin typeface="+mn-lt"/>
                  <a:ea typeface="Roboto"/>
                  <a:cs typeface="Roboto"/>
                  <a:sym typeface="Roboto"/>
                </a:rPr>
                <a:t>Probe Perihelion</a:t>
              </a:r>
              <a:endParaRPr b="1" dirty="0">
                <a:solidFill>
                  <a:srgbClr val="FFFFFF"/>
                </a:solidFill>
                <a:latin typeface="+mn-lt"/>
                <a:ea typeface="Roboto"/>
                <a:cs typeface="Roboto"/>
                <a:sym typeface="Roboto"/>
              </a:endParaRPr>
            </a:p>
          </p:txBody>
        </p:sp>
        <p:sp>
          <p:nvSpPr>
            <p:cNvPr id="98" name="Google Shape;98;p14"/>
            <p:cNvSpPr txBox="1"/>
            <p:nvPr/>
          </p:nvSpPr>
          <p:spPr>
            <a:xfrm>
              <a:off x="6167063" y="2057125"/>
              <a:ext cx="2236200" cy="26157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200" dirty="0">
                  <a:latin typeface="+mn-lt"/>
                  <a:ea typeface="Roboto"/>
                  <a:cs typeface="Roboto"/>
                  <a:sym typeface="Roboto"/>
                </a:rPr>
                <a:t>December 24, 2024</a:t>
              </a:r>
              <a:endParaRPr sz="1200" dirty="0">
                <a:latin typeface="+mn-lt"/>
                <a:ea typeface="Roboto"/>
                <a:cs typeface="Roboto"/>
                <a:sym typeface="Roboto"/>
              </a:endParaRPr>
            </a:p>
            <a:p>
              <a:pPr marL="0" lvl="0" indent="0" algn="l" rtl="0">
                <a:lnSpc>
                  <a:spcPct val="115000"/>
                </a:lnSpc>
                <a:spcBef>
                  <a:spcPts val="0"/>
                </a:spcBef>
                <a:spcAft>
                  <a:spcPts val="0"/>
                </a:spcAft>
                <a:buNone/>
              </a:pPr>
              <a:endParaRPr sz="1200" dirty="0">
                <a:latin typeface="Roboto"/>
                <a:ea typeface="Roboto"/>
                <a:cs typeface="Roboto"/>
                <a:sym typeface="Roboto"/>
              </a:endParaRPr>
            </a:p>
          </p:txBody>
        </p:sp>
      </p:grpSp>
      <p:grpSp>
        <p:nvGrpSpPr>
          <p:cNvPr id="99" name="Google Shape;99;p14"/>
          <p:cNvGrpSpPr/>
          <p:nvPr/>
        </p:nvGrpSpPr>
        <p:grpSpPr>
          <a:xfrm>
            <a:off x="-11613" y="917264"/>
            <a:ext cx="3546900" cy="3482836"/>
            <a:chOff x="0" y="1189989"/>
            <a:chExt cx="3546900" cy="3482836"/>
          </a:xfrm>
        </p:grpSpPr>
        <p:sp>
          <p:nvSpPr>
            <p:cNvPr id="100" name="Google Shape;100;p14"/>
            <p:cNvSpPr/>
            <p:nvPr/>
          </p:nvSpPr>
          <p:spPr>
            <a:xfrm>
              <a:off x="0" y="1189989"/>
              <a:ext cx="3546900" cy="669000"/>
            </a:xfrm>
            <a:prstGeom prst="homePlate">
              <a:avLst>
                <a:gd name="adj" fmla="val 50000"/>
              </a:avLst>
            </a:prstGeom>
            <a:solidFill>
              <a:srgbClr val="80201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dirty="0">
                  <a:solidFill>
                    <a:srgbClr val="FFFFFF"/>
                  </a:solidFill>
                  <a:latin typeface="+mn-lt"/>
                  <a:ea typeface="Roboto"/>
                  <a:cs typeface="Roboto"/>
                  <a:sym typeface="Roboto"/>
                </a:rPr>
                <a:t>Annular Eclipse</a:t>
              </a:r>
              <a:endParaRPr b="1" dirty="0">
                <a:solidFill>
                  <a:srgbClr val="FFFFFF"/>
                </a:solidFill>
                <a:latin typeface="+mn-lt"/>
                <a:ea typeface="Roboto"/>
                <a:cs typeface="Roboto"/>
                <a:sym typeface="Roboto"/>
              </a:endParaRPr>
            </a:p>
          </p:txBody>
        </p:sp>
        <p:sp>
          <p:nvSpPr>
            <p:cNvPr id="101" name="Google Shape;101;p14"/>
            <p:cNvSpPr txBox="1"/>
            <p:nvPr/>
          </p:nvSpPr>
          <p:spPr>
            <a:xfrm>
              <a:off x="655361" y="2057125"/>
              <a:ext cx="2236200" cy="26157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200" dirty="0">
                  <a:latin typeface="+mn-lt"/>
                  <a:ea typeface="Roboto"/>
                  <a:cs typeface="Roboto"/>
                  <a:sym typeface="Roboto"/>
                </a:rPr>
                <a:t>October 14, 2023 </a:t>
              </a:r>
              <a:endParaRPr sz="1200" dirty="0">
                <a:latin typeface="+mn-lt"/>
                <a:ea typeface="Roboto"/>
                <a:cs typeface="Roboto"/>
                <a:sym typeface="Roboto"/>
              </a:endParaRPr>
            </a:p>
          </p:txBody>
        </p:sp>
      </p:grpSp>
      <p:grpSp>
        <p:nvGrpSpPr>
          <p:cNvPr id="102" name="Google Shape;102;p14"/>
          <p:cNvGrpSpPr/>
          <p:nvPr/>
        </p:nvGrpSpPr>
        <p:grpSpPr>
          <a:xfrm>
            <a:off x="2944204" y="917050"/>
            <a:ext cx="3305700" cy="3483050"/>
            <a:chOff x="2944204" y="1189775"/>
            <a:chExt cx="3305700" cy="3483050"/>
          </a:xfrm>
        </p:grpSpPr>
        <p:sp>
          <p:nvSpPr>
            <p:cNvPr id="103" name="Google Shape;103;p14"/>
            <p:cNvSpPr/>
            <p:nvPr/>
          </p:nvSpPr>
          <p:spPr>
            <a:xfrm>
              <a:off x="2944204" y="1189775"/>
              <a:ext cx="3305700" cy="669000"/>
            </a:xfrm>
            <a:prstGeom prst="chevron">
              <a:avLst>
                <a:gd name="adj" fmla="val 50000"/>
              </a:avLst>
            </a:prstGeom>
            <a:solidFill>
              <a:srgbClr val="B02C2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dirty="0">
                  <a:solidFill>
                    <a:srgbClr val="FFFFFF"/>
                  </a:solidFill>
                  <a:latin typeface="+mn-lt"/>
                  <a:ea typeface="Roboto"/>
                  <a:cs typeface="Roboto"/>
                  <a:sym typeface="Roboto"/>
                </a:rPr>
                <a:t>Total Eclipse</a:t>
              </a:r>
              <a:endParaRPr b="1" dirty="0">
                <a:solidFill>
                  <a:srgbClr val="FFFFFF"/>
                </a:solidFill>
                <a:latin typeface="+mn-lt"/>
                <a:ea typeface="Roboto"/>
                <a:cs typeface="Roboto"/>
                <a:sym typeface="Roboto"/>
              </a:endParaRPr>
            </a:p>
          </p:txBody>
        </p:sp>
        <p:sp>
          <p:nvSpPr>
            <p:cNvPr id="104" name="Google Shape;104;p14"/>
            <p:cNvSpPr txBox="1"/>
            <p:nvPr/>
          </p:nvSpPr>
          <p:spPr>
            <a:xfrm>
              <a:off x="3478949" y="2057125"/>
              <a:ext cx="2236200" cy="26157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200" dirty="0">
                  <a:latin typeface="+mn-lt"/>
                  <a:ea typeface="Roboto"/>
                  <a:cs typeface="Roboto"/>
                  <a:sym typeface="Roboto"/>
                </a:rPr>
                <a:t>April 8, 2024</a:t>
              </a:r>
              <a:endParaRPr sz="1200" dirty="0">
                <a:latin typeface="+mn-lt"/>
                <a:ea typeface="Roboto"/>
                <a:cs typeface="Roboto"/>
                <a:sym typeface="Roboto"/>
              </a:endParaRPr>
            </a:p>
            <a:p>
              <a:pPr marL="0" lvl="0" indent="0" algn="l" rtl="0">
                <a:lnSpc>
                  <a:spcPct val="115000"/>
                </a:lnSpc>
                <a:spcBef>
                  <a:spcPts val="0"/>
                </a:spcBef>
                <a:spcAft>
                  <a:spcPts val="0"/>
                </a:spcAft>
                <a:buNone/>
              </a:pPr>
              <a:endParaRPr sz="1200" dirty="0">
                <a:latin typeface="Roboto"/>
                <a:ea typeface="Roboto"/>
                <a:cs typeface="Roboto"/>
                <a:sym typeface="Roboto"/>
              </a:endParaRPr>
            </a:p>
          </p:txBody>
        </p:sp>
      </p:grpSp>
      <p:sp>
        <p:nvSpPr>
          <p:cNvPr id="105" name="Google Shape;105;p14"/>
          <p:cNvSpPr/>
          <p:nvPr/>
        </p:nvSpPr>
        <p:spPr>
          <a:xfrm>
            <a:off x="760500" y="2145875"/>
            <a:ext cx="2025900" cy="2025900"/>
          </a:xfrm>
          <a:prstGeom prst="rect">
            <a:avLst/>
          </a:prstGeom>
          <a:solidFill>
            <a:schemeClr val="lt2"/>
          </a:solidFill>
          <a:ln w="9525" cap="flat" cmpd="sng">
            <a:solidFill>
              <a:schemeClr val="dk2"/>
            </a:solidFill>
            <a:prstDash val="lg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t>ADD MEDIA HERE</a:t>
            </a:r>
            <a:endParaRPr/>
          </a:p>
        </p:txBody>
      </p:sp>
      <p:sp>
        <p:nvSpPr>
          <p:cNvPr id="106" name="Google Shape;106;p14"/>
          <p:cNvSpPr/>
          <p:nvPr/>
        </p:nvSpPr>
        <p:spPr>
          <a:xfrm>
            <a:off x="3584088" y="2145875"/>
            <a:ext cx="2025900" cy="2025900"/>
          </a:xfrm>
          <a:prstGeom prst="rect">
            <a:avLst/>
          </a:prstGeom>
          <a:solidFill>
            <a:schemeClr val="lt2"/>
          </a:solidFill>
          <a:ln w="9525" cap="flat" cmpd="sng">
            <a:solidFill>
              <a:schemeClr val="dk2"/>
            </a:solidFill>
            <a:prstDash val="lg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t>ADD MEDIA HERE</a:t>
            </a:r>
            <a:endParaRPr/>
          </a:p>
        </p:txBody>
      </p:sp>
      <p:sp>
        <p:nvSpPr>
          <p:cNvPr id="107" name="Google Shape;107;p14"/>
          <p:cNvSpPr/>
          <p:nvPr/>
        </p:nvSpPr>
        <p:spPr>
          <a:xfrm>
            <a:off x="6272225" y="2145875"/>
            <a:ext cx="2025900" cy="2025900"/>
          </a:xfrm>
          <a:prstGeom prst="rect">
            <a:avLst/>
          </a:prstGeom>
          <a:solidFill>
            <a:schemeClr val="lt2"/>
          </a:solidFill>
          <a:ln w="9525" cap="flat" cmpd="sng">
            <a:solidFill>
              <a:schemeClr val="dk2"/>
            </a:solidFill>
            <a:prstDash val="lg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t>ADD MEDIA HERE</a:t>
            </a:r>
            <a:endParaRPr/>
          </a:p>
        </p:txBody>
      </p:sp>
      <p:pic>
        <p:nvPicPr>
          <p:cNvPr id="3" name="Picture 2">
            <a:extLst>
              <a:ext uri="{FF2B5EF4-FFF2-40B4-BE49-F238E27FC236}">
                <a16:creationId xmlns:a16="http://schemas.microsoft.com/office/drawing/2014/main" id="{2F173343-9584-3D68-E1D8-055ABD947738}"/>
              </a:ext>
            </a:extLst>
          </p:cNvPr>
          <p:cNvPicPr>
            <a:picLocks noChangeAspect="1"/>
          </p:cNvPicPr>
          <p:nvPr/>
        </p:nvPicPr>
        <p:blipFill>
          <a:blip r:embed="rId4"/>
          <a:stretch>
            <a:fillRect/>
          </a:stretch>
        </p:blipFill>
        <p:spPr>
          <a:xfrm>
            <a:off x="760500" y="2145875"/>
            <a:ext cx="2025900" cy="2088881"/>
          </a:xfrm>
          <a:prstGeom prst="rect">
            <a:avLst/>
          </a:prstGeom>
        </p:spPr>
      </p:pic>
      <p:pic>
        <p:nvPicPr>
          <p:cNvPr id="5" name="Picture 4">
            <a:extLst>
              <a:ext uri="{FF2B5EF4-FFF2-40B4-BE49-F238E27FC236}">
                <a16:creationId xmlns:a16="http://schemas.microsoft.com/office/drawing/2014/main" id="{83105756-A6C6-25FA-A91D-1E44832EFCA4}"/>
              </a:ext>
            </a:extLst>
          </p:cNvPr>
          <p:cNvPicPr>
            <a:picLocks noChangeAspect="1"/>
          </p:cNvPicPr>
          <p:nvPr/>
        </p:nvPicPr>
        <p:blipFill>
          <a:blip r:embed="rId5"/>
          <a:stretch>
            <a:fillRect/>
          </a:stretch>
        </p:blipFill>
        <p:spPr>
          <a:xfrm>
            <a:off x="3591901" y="2145425"/>
            <a:ext cx="2193521" cy="2025900"/>
          </a:xfrm>
          <a:prstGeom prst="rect">
            <a:avLst/>
          </a:prstGeom>
        </p:spPr>
      </p:pic>
      <p:pic>
        <p:nvPicPr>
          <p:cNvPr id="7" name="Picture 6">
            <a:extLst>
              <a:ext uri="{FF2B5EF4-FFF2-40B4-BE49-F238E27FC236}">
                <a16:creationId xmlns:a16="http://schemas.microsoft.com/office/drawing/2014/main" id="{67332426-EDB3-DBD4-F3F6-ED99AF0DBAD7}"/>
              </a:ext>
            </a:extLst>
          </p:cNvPr>
          <p:cNvPicPr>
            <a:picLocks noChangeAspect="1"/>
          </p:cNvPicPr>
          <p:nvPr/>
        </p:nvPicPr>
        <p:blipFill>
          <a:blip r:embed="rId6"/>
          <a:stretch>
            <a:fillRect/>
          </a:stretch>
        </p:blipFill>
        <p:spPr>
          <a:xfrm>
            <a:off x="6254537" y="2117738"/>
            <a:ext cx="2238525" cy="2045598"/>
          </a:xfrm>
          <a:prstGeom prst="rect">
            <a:avLst/>
          </a:prstGeom>
        </p:spPr>
      </p:pic>
      <p:sp>
        <p:nvSpPr>
          <p:cNvPr id="4" name="TextBox 3">
            <a:extLst>
              <a:ext uri="{FF2B5EF4-FFF2-40B4-BE49-F238E27FC236}">
                <a16:creationId xmlns:a16="http://schemas.microsoft.com/office/drawing/2014/main" id="{7E213439-4AB7-699B-FE0F-7CBF02CAE441}"/>
              </a:ext>
            </a:extLst>
          </p:cNvPr>
          <p:cNvSpPr txBox="1"/>
          <p:nvPr/>
        </p:nvSpPr>
        <p:spPr>
          <a:xfrm>
            <a:off x="2275284" y="2417862"/>
            <a:ext cx="4579144" cy="307777"/>
          </a:xfrm>
          <a:prstGeom prst="rect">
            <a:avLst/>
          </a:prstGeom>
          <a:noFill/>
        </p:spPr>
        <p:txBody>
          <a:bodyPr wrap="square">
            <a:spAutoFit/>
          </a:bodyPr>
          <a:lstStyle/>
          <a:p>
            <a:r>
              <a:rPr lang="en-US" b="0" dirty="0">
                <a:effectLst/>
              </a:rPr>
              <a:t> </a:t>
            </a:r>
            <a:endParaRPr lang="en-US" dirty="0"/>
          </a:p>
        </p:txBody>
      </p:sp>
      <p:sp>
        <p:nvSpPr>
          <p:cNvPr id="8" name="TextBox 7">
            <a:extLst>
              <a:ext uri="{FF2B5EF4-FFF2-40B4-BE49-F238E27FC236}">
                <a16:creationId xmlns:a16="http://schemas.microsoft.com/office/drawing/2014/main" id="{D12E0355-36A1-05D9-700B-A2EF57A9550F}"/>
              </a:ext>
            </a:extLst>
          </p:cNvPr>
          <p:cNvSpPr txBox="1"/>
          <p:nvPr/>
        </p:nvSpPr>
        <p:spPr>
          <a:xfrm>
            <a:off x="2275284" y="2417862"/>
            <a:ext cx="4579144" cy="307777"/>
          </a:xfrm>
          <a:prstGeom prst="rect">
            <a:avLst/>
          </a:prstGeom>
          <a:noFill/>
        </p:spPr>
        <p:txBody>
          <a:bodyPr wrap="square">
            <a:spAutoFit/>
          </a:bodyPr>
          <a:lstStyle/>
          <a:p>
            <a:r>
              <a:rPr lang="en-US" dirty="0"/>
              <a:t> </a:t>
            </a:r>
          </a:p>
        </p:txBody>
      </p:sp>
      <p:sp>
        <p:nvSpPr>
          <p:cNvPr id="10" name="TextBox 9">
            <a:extLst>
              <a:ext uri="{FF2B5EF4-FFF2-40B4-BE49-F238E27FC236}">
                <a16:creationId xmlns:a16="http://schemas.microsoft.com/office/drawing/2014/main" id="{0448D795-C7BB-F957-968C-04A6926BF82B}"/>
              </a:ext>
            </a:extLst>
          </p:cNvPr>
          <p:cNvSpPr txBox="1"/>
          <p:nvPr/>
        </p:nvSpPr>
        <p:spPr>
          <a:xfrm>
            <a:off x="2275284" y="2417862"/>
            <a:ext cx="4579144" cy="307777"/>
          </a:xfrm>
          <a:prstGeom prst="rect">
            <a:avLst/>
          </a:prstGeom>
          <a:noFill/>
        </p:spPr>
        <p:txBody>
          <a:bodyPr wrap="square">
            <a:spAutoFit/>
          </a:bodyPr>
          <a:lstStyle/>
          <a:p>
            <a:r>
              <a:rPr lang="en-US" b="0" dirty="0">
                <a:effectLst/>
              </a:rPr>
              <a:t> </a:t>
            </a:r>
            <a:endParaRPr lang="en-US" dirty="0"/>
          </a:p>
        </p:txBody>
      </p:sp>
      <p:sp>
        <p:nvSpPr>
          <p:cNvPr id="12" name="TextBox 11">
            <a:extLst>
              <a:ext uri="{FF2B5EF4-FFF2-40B4-BE49-F238E27FC236}">
                <a16:creationId xmlns:a16="http://schemas.microsoft.com/office/drawing/2014/main" id="{882D91A8-E24F-F4D9-C48B-E1C6BE60A54B}"/>
              </a:ext>
            </a:extLst>
          </p:cNvPr>
          <p:cNvSpPr txBox="1"/>
          <p:nvPr/>
        </p:nvSpPr>
        <p:spPr>
          <a:xfrm>
            <a:off x="2275284" y="2417862"/>
            <a:ext cx="4579144" cy="307777"/>
          </a:xfrm>
          <a:prstGeom prst="rect">
            <a:avLst/>
          </a:prstGeom>
          <a:noFill/>
        </p:spPr>
        <p:txBody>
          <a:bodyPr wrap="square">
            <a:spAutoFit/>
          </a:bodyPr>
          <a:lstStyle/>
          <a:p>
            <a:r>
              <a:rPr lang="en-US" b="0" dirty="0">
                <a:effectLst/>
              </a:rPr>
              <a:t> </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grpSp>
        <p:nvGrpSpPr>
          <p:cNvPr id="137" name="Google Shape;137;p4"/>
          <p:cNvGrpSpPr/>
          <p:nvPr/>
        </p:nvGrpSpPr>
        <p:grpSpPr>
          <a:xfrm flipH="1">
            <a:off x="-1" y="133025"/>
            <a:ext cx="7908700" cy="582900"/>
            <a:chOff x="3383700" y="220025"/>
            <a:chExt cx="5760575" cy="582900"/>
          </a:xfrm>
        </p:grpSpPr>
        <p:sp>
          <p:nvSpPr>
            <p:cNvPr id="138" name="Google Shape;138;p4"/>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4"/>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0" name="Google Shape;140;p4"/>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 name="Google Shape;141;p4"/>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4"/>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 name="Google Shape;143;p4"/>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 name="Google Shape;144;p4"/>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4"/>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 name="Google Shape;146;p4"/>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47" name="Google Shape;147;p4"/>
          <p:cNvGrpSpPr/>
          <p:nvPr/>
        </p:nvGrpSpPr>
        <p:grpSpPr>
          <a:xfrm>
            <a:off x="0" y="4695025"/>
            <a:ext cx="5902800" cy="283500"/>
            <a:chOff x="0" y="4548925"/>
            <a:chExt cx="5902800" cy="283500"/>
          </a:xfrm>
        </p:grpSpPr>
        <p:sp>
          <p:nvSpPr>
            <p:cNvPr id="148" name="Google Shape;148;p4"/>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4"/>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50" name="Google Shape;150;p4"/>
          <p:cNvSpPr txBox="1">
            <a:spLocks noGrp="1"/>
          </p:cNvSpPr>
          <p:nvPr>
            <p:ph type="subTitle" idx="4294967295"/>
          </p:nvPr>
        </p:nvSpPr>
        <p:spPr>
          <a:xfrm>
            <a:off x="92825" y="4644900"/>
            <a:ext cx="2038800" cy="3837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600"/>
              </a:spcAft>
              <a:buClr>
                <a:schemeClr val="dk2"/>
              </a:buClr>
              <a:buSzPts val="1100"/>
              <a:buFont typeface="Arial"/>
              <a:buNone/>
            </a:pPr>
            <a:r>
              <a:rPr lang="en-US" sz="680" b="1" i="0" u="none" strike="noStrike" cap="none">
                <a:solidFill>
                  <a:schemeClr val="lt1"/>
                </a:solidFill>
                <a:latin typeface="Helvetica Neue"/>
                <a:ea typeface="Helvetica Neue"/>
                <a:cs typeface="Helvetica Neue"/>
                <a:sym typeface="Helvetica Neue"/>
              </a:rPr>
              <a:t>Heliophysics Education Activation Team</a:t>
            </a:r>
            <a:endParaRPr sz="680" b="1" i="0" u="none" strike="noStrike" cap="none">
              <a:solidFill>
                <a:schemeClr val="lt1"/>
              </a:solidFill>
              <a:latin typeface="Helvetica Neue"/>
              <a:ea typeface="Helvetica Neue"/>
              <a:cs typeface="Helvetica Neue"/>
              <a:sym typeface="Helvetica Neue"/>
            </a:endParaRPr>
          </a:p>
        </p:txBody>
      </p:sp>
      <p:pic>
        <p:nvPicPr>
          <p:cNvPr id="151" name="Google Shape;151;p4"/>
          <p:cNvPicPr preferRelativeResize="0"/>
          <p:nvPr/>
        </p:nvPicPr>
        <p:blipFill rotWithShape="1">
          <a:blip r:embed="rId3">
            <a:alphaModFix/>
          </a:blip>
          <a:srcRect/>
          <a:stretch/>
        </p:blipFill>
        <p:spPr>
          <a:xfrm>
            <a:off x="8264175" y="4601225"/>
            <a:ext cx="685800" cy="471054"/>
          </a:xfrm>
          <a:prstGeom prst="rect">
            <a:avLst/>
          </a:prstGeom>
          <a:noFill/>
          <a:ln>
            <a:noFill/>
          </a:ln>
        </p:spPr>
      </p:pic>
      <p:sp>
        <p:nvSpPr>
          <p:cNvPr id="152" name="Google Shape;152;p4"/>
          <p:cNvSpPr txBox="1"/>
          <p:nvPr/>
        </p:nvSpPr>
        <p:spPr>
          <a:xfrm>
            <a:off x="4053677" y="2668522"/>
            <a:ext cx="184731"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endParaRPr sz="1800" b="0" i="0" u="none" strike="noStrike" cap="none">
              <a:solidFill>
                <a:srgbClr val="000000"/>
              </a:solidFill>
              <a:latin typeface="Arial"/>
              <a:ea typeface="Arial"/>
              <a:cs typeface="Arial"/>
              <a:sym typeface="Arial"/>
            </a:endParaRPr>
          </a:p>
        </p:txBody>
      </p:sp>
      <p:sp>
        <p:nvSpPr>
          <p:cNvPr id="153" name="Google Shape;153;p4"/>
          <p:cNvSpPr txBox="1"/>
          <p:nvPr/>
        </p:nvSpPr>
        <p:spPr>
          <a:xfrm>
            <a:off x="602150" y="817050"/>
            <a:ext cx="3417000" cy="1569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800" b="1" i="0" u="none" strike="noStrike" cap="none" dirty="0">
                <a:solidFill>
                  <a:srgbClr val="19658B"/>
                </a:solidFill>
                <a:latin typeface="Arial"/>
                <a:ea typeface="Arial"/>
                <a:cs typeface="Arial"/>
                <a:sym typeface="Arial"/>
              </a:rPr>
              <a:t>2023</a:t>
            </a:r>
            <a:endParaRPr sz="1800" b="1" i="0" u="none" strike="noStrike" cap="none" dirty="0">
              <a:solidFill>
                <a:srgbClr val="19658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595959"/>
                </a:solidFill>
                <a:latin typeface="Arial"/>
                <a:ea typeface="Arial"/>
                <a:cs typeface="Arial"/>
                <a:sym typeface="Arial"/>
              </a:rPr>
              <a:t>October-</a:t>
            </a:r>
            <a:r>
              <a:rPr lang="en-US" sz="1800" b="0" i="0" u="none" strike="noStrike" cap="none" dirty="0">
                <a:solidFill>
                  <a:srgbClr val="595959"/>
                </a:solidFill>
                <a:latin typeface="Arial"/>
                <a:ea typeface="Arial"/>
                <a:cs typeface="Arial"/>
                <a:sym typeface="Arial"/>
              </a:rPr>
              <a:t> Annular Solar Eclipse </a:t>
            </a:r>
            <a:endParaRPr sz="1800" b="0" i="0" u="none" strike="noStrike" cap="none" dirty="0">
              <a:solidFill>
                <a:srgbClr val="59595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595959"/>
                </a:solidFill>
                <a:latin typeface="Arial"/>
                <a:ea typeface="Arial"/>
                <a:cs typeface="Arial"/>
                <a:sym typeface="Arial"/>
              </a:rPr>
              <a:t>November-</a:t>
            </a:r>
            <a:r>
              <a:rPr lang="en-US" sz="1800" b="0" i="0" u="none" strike="noStrike" cap="none" dirty="0">
                <a:solidFill>
                  <a:srgbClr val="595959"/>
                </a:solidFill>
                <a:latin typeface="Arial"/>
                <a:ea typeface="Arial"/>
                <a:cs typeface="Arial"/>
                <a:sym typeface="Arial"/>
              </a:rPr>
              <a:t> Mission Fleet</a:t>
            </a:r>
            <a:endParaRPr sz="1800" b="0" i="0" u="none" strike="noStrike" cap="none" dirty="0">
              <a:solidFill>
                <a:srgbClr val="59595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595959"/>
                </a:solidFill>
                <a:latin typeface="Arial"/>
                <a:ea typeface="Arial"/>
                <a:cs typeface="Arial"/>
                <a:sym typeface="Arial"/>
              </a:rPr>
              <a:t>December- </a:t>
            </a:r>
            <a:r>
              <a:rPr lang="en-US" sz="1800" b="0" i="0" u="none" strike="noStrike" cap="none" dirty="0">
                <a:solidFill>
                  <a:srgbClr val="595959"/>
                </a:solidFill>
                <a:latin typeface="Arial"/>
                <a:ea typeface="Arial"/>
                <a:cs typeface="Arial"/>
                <a:sym typeface="Arial"/>
              </a:rPr>
              <a:t>Citizen Science</a:t>
            </a:r>
          </a:p>
          <a:p>
            <a:pPr marL="0" marR="0" lvl="0" indent="0" algn="l" rtl="0">
              <a:lnSpc>
                <a:spcPct val="100000"/>
              </a:lnSpc>
              <a:spcBef>
                <a:spcPts val="0"/>
              </a:spcBef>
              <a:spcAft>
                <a:spcPts val="0"/>
              </a:spcAft>
              <a:buClr>
                <a:srgbClr val="000000"/>
              </a:buClr>
              <a:buSzPts val="1800"/>
              <a:buFont typeface="Arial"/>
              <a:buNone/>
            </a:pPr>
            <a:endParaRPr lang="en-US" sz="1800" b="0" i="0" u="none" strike="noStrike" cap="none" dirty="0">
              <a:solidFill>
                <a:srgbClr val="595959"/>
              </a:solidFill>
              <a:latin typeface="Arial"/>
              <a:ea typeface="Arial"/>
              <a:cs typeface="Arial"/>
              <a:sym typeface="Arial"/>
            </a:endParaRPr>
          </a:p>
        </p:txBody>
      </p:sp>
      <p:sp>
        <p:nvSpPr>
          <p:cNvPr id="154" name="Google Shape;154;p4"/>
          <p:cNvSpPr txBox="1"/>
          <p:nvPr/>
        </p:nvSpPr>
        <p:spPr>
          <a:xfrm>
            <a:off x="4043975" y="817050"/>
            <a:ext cx="4721400" cy="3508623"/>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19658B"/>
                </a:solidFill>
                <a:latin typeface="Arial"/>
                <a:ea typeface="Arial"/>
                <a:cs typeface="Arial"/>
                <a:sym typeface="Arial"/>
              </a:rPr>
              <a:t>2024 </a:t>
            </a:r>
            <a:endParaRPr sz="1800" b="1" i="0" u="none" strike="noStrike" cap="none" dirty="0">
              <a:solidFill>
                <a:srgbClr val="19658B"/>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800" b="1" i="0" u="none" strike="noStrike" cap="none" dirty="0">
                <a:solidFill>
                  <a:srgbClr val="FF0000"/>
                </a:solidFill>
                <a:latin typeface="Arial"/>
                <a:ea typeface="Arial"/>
                <a:cs typeface="Arial"/>
                <a:sym typeface="Arial"/>
              </a:rPr>
              <a:t>    </a:t>
            </a:r>
            <a:r>
              <a:rPr lang="en-US" sz="1800" b="1" i="0" u="none" strike="noStrike" cap="none" dirty="0">
                <a:solidFill>
                  <a:schemeClr val="tx1"/>
                </a:solidFill>
                <a:latin typeface="Arial"/>
                <a:ea typeface="Arial"/>
                <a:cs typeface="Arial"/>
                <a:sym typeface="Arial"/>
              </a:rPr>
              <a:t>January- </a:t>
            </a:r>
            <a:r>
              <a:rPr lang="en-US" sz="1800" b="0" i="0" u="none" strike="noStrike" cap="none" dirty="0">
                <a:solidFill>
                  <a:schemeClr val="tx1"/>
                </a:solidFill>
                <a:latin typeface="Arial"/>
                <a:ea typeface="Arial"/>
                <a:cs typeface="Arial"/>
                <a:sym typeface="Arial"/>
              </a:rPr>
              <a:t>The Sun Touches Everything</a:t>
            </a:r>
          </a:p>
          <a:p>
            <a:pPr marL="0" marR="0" lvl="0" indent="0" algn="l" rtl="0">
              <a:lnSpc>
                <a:spcPct val="100000"/>
              </a:lnSpc>
              <a:spcBef>
                <a:spcPts val="0"/>
              </a:spcBef>
              <a:spcAft>
                <a:spcPts val="0"/>
              </a:spcAft>
              <a:buClr>
                <a:srgbClr val="000000"/>
              </a:buClr>
              <a:buSzPts val="1100"/>
              <a:buFont typeface="Arial"/>
              <a:buNone/>
            </a:pPr>
            <a:r>
              <a:rPr lang="en-US" sz="1800" b="1" i="0" u="none" strike="noStrike" cap="none" dirty="0">
                <a:solidFill>
                  <a:srgbClr val="595959"/>
                </a:solidFill>
                <a:latin typeface="Arial"/>
                <a:ea typeface="Arial"/>
                <a:cs typeface="Arial"/>
                <a:sym typeface="Arial"/>
              </a:rPr>
              <a:t>    </a:t>
            </a:r>
            <a:r>
              <a:rPr lang="en-US" sz="1800" b="1" i="0" u="none" strike="noStrike" cap="none" dirty="0">
                <a:solidFill>
                  <a:schemeClr val="tx1"/>
                </a:solidFill>
                <a:latin typeface="Arial"/>
                <a:ea typeface="Arial"/>
                <a:cs typeface="Arial"/>
                <a:sym typeface="Arial"/>
              </a:rPr>
              <a:t>February-</a:t>
            </a:r>
            <a:r>
              <a:rPr lang="en-US" sz="1800" b="0" i="0" u="none" strike="noStrike" cap="none" dirty="0">
                <a:solidFill>
                  <a:schemeClr val="tx1"/>
                </a:solidFill>
                <a:latin typeface="Arial"/>
                <a:ea typeface="Arial"/>
                <a:cs typeface="Arial"/>
                <a:sym typeface="Arial"/>
              </a:rPr>
              <a:t> Fashion</a:t>
            </a:r>
            <a:endParaRPr sz="1800" b="0" i="0" u="none" strike="noStrike" cap="none" dirty="0">
              <a:solidFill>
                <a:schemeClr val="tx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800" b="1" i="0" u="none" strike="noStrike" cap="none" dirty="0">
                <a:solidFill>
                  <a:srgbClr val="595959"/>
                </a:solidFill>
                <a:latin typeface="Arial"/>
                <a:ea typeface="Arial"/>
                <a:cs typeface="Arial"/>
                <a:sym typeface="Arial"/>
              </a:rPr>
              <a:t>    </a:t>
            </a:r>
            <a:r>
              <a:rPr lang="en-US" sz="1800" b="1" i="0" u="none" strike="noStrike" cap="none" dirty="0">
                <a:solidFill>
                  <a:schemeClr val="tx1"/>
                </a:solidFill>
                <a:latin typeface="Arial"/>
                <a:ea typeface="Arial"/>
                <a:cs typeface="Arial"/>
                <a:sym typeface="Arial"/>
              </a:rPr>
              <a:t>March-</a:t>
            </a:r>
            <a:r>
              <a:rPr lang="en-US" sz="1800" b="0" i="0" u="none" strike="noStrike" cap="none" dirty="0">
                <a:solidFill>
                  <a:schemeClr val="tx1"/>
                </a:solidFill>
                <a:latin typeface="Arial"/>
                <a:ea typeface="Arial"/>
                <a:cs typeface="Arial"/>
                <a:sym typeface="Arial"/>
              </a:rPr>
              <a:t> Experiencing the Sun</a:t>
            </a:r>
            <a:endParaRPr sz="1800" b="0" i="0" u="none" strike="noStrike" cap="none" dirty="0">
              <a:solidFill>
                <a:schemeClr val="tx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800" b="1" i="0" u="none" strike="noStrike" cap="none" dirty="0">
                <a:solidFill>
                  <a:srgbClr val="595959"/>
                </a:solidFill>
                <a:latin typeface="Arial"/>
                <a:ea typeface="Arial"/>
                <a:cs typeface="Arial"/>
                <a:sym typeface="Arial"/>
              </a:rPr>
              <a:t>    </a:t>
            </a:r>
            <a:r>
              <a:rPr lang="en-US" sz="1800" b="1" i="0" u="none" strike="noStrike" cap="none" dirty="0">
                <a:solidFill>
                  <a:schemeClr val="tx1"/>
                </a:solidFill>
                <a:latin typeface="Arial"/>
                <a:ea typeface="Arial"/>
                <a:cs typeface="Arial"/>
                <a:sym typeface="Arial"/>
              </a:rPr>
              <a:t>April-</a:t>
            </a:r>
            <a:r>
              <a:rPr lang="en-US" sz="1800" b="0" i="0" u="none" strike="noStrike" cap="none" dirty="0">
                <a:solidFill>
                  <a:schemeClr val="tx1"/>
                </a:solidFill>
                <a:latin typeface="Arial"/>
                <a:ea typeface="Arial"/>
                <a:cs typeface="Arial"/>
                <a:sym typeface="Arial"/>
              </a:rPr>
              <a:t> Total Solar Eclipse</a:t>
            </a:r>
            <a:endParaRPr sz="1800" b="0" i="0" u="none" strike="noStrike" cap="none" dirty="0">
              <a:solidFill>
                <a:schemeClr val="tx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800" b="1" i="0" u="none" strike="noStrike" cap="none" dirty="0">
                <a:solidFill>
                  <a:srgbClr val="595959"/>
                </a:solidFill>
                <a:latin typeface="Arial"/>
                <a:ea typeface="Arial"/>
                <a:cs typeface="Arial"/>
                <a:sym typeface="Arial"/>
              </a:rPr>
              <a:t>    </a:t>
            </a:r>
            <a:r>
              <a:rPr lang="en-US" sz="1800" b="1" i="0" u="none" strike="noStrike" cap="none" dirty="0">
                <a:solidFill>
                  <a:schemeClr val="tx1"/>
                </a:solidFill>
                <a:latin typeface="Arial"/>
                <a:ea typeface="Arial"/>
                <a:cs typeface="Arial"/>
                <a:sym typeface="Arial"/>
              </a:rPr>
              <a:t>May-</a:t>
            </a:r>
            <a:r>
              <a:rPr lang="en-US" sz="1800" b="0" i="0" u="none" strike="noStrike" cap="none" dirty="0">
                <a:solidFill>
                  <a:schemeClr val="tx1"/>
                </a:solidFill>
                <a:latin typeface="Arial"/>
                <a:ea typeface="Arial"/>
                <a:cs typeface="Arial"/>
                <a:sym typeface="Arial"/>
              </a:rPr>
              <a:t> Visual Art</a:t>
            </a:r>
            <a:endParaRPr sz="1800" b="0" i="0" u="none" strike="noStrike" cap="none" dirty="0">
              <a:solidFill>
                <a:schemeClr val="tx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800" b="1" i="0" u="none" strike="noStrike" cap="none" dirty="0">
                <a:solidFill>
                  <a:srgbClr val="595959"/>
                </a:solidFill>
                <a:latin typeface="Arial"/>
                <a:ea typeface="Arial"/>
                <a:cs typeface="Arial"/>
                <a:sym typeface="Arial"/>
              </a:rPr>
              <a:t>    </a:t>
            </a:r>
            <a:r>
              <a:rPr lang="en-US" sz="1800" b="1" i="0" u="none" strike="noStrike" cap="none" dirty="0">
                <a:solidFill>
                  <a:schemeClr val="tx1"/>
                </a:solidFill>
                <a:latin typeface="Arial"/>
                <a:ea typeface="Arial"/>
                <a:cs typeface="Arial"/>
                <a:sym typeface="Arial"/>
              </a:rPr>
              <a:t>June-</a:t>
            </a:r>
            <a:r>
              <a:rPr lang="en-US" sz="1800" b="0" i="0" u="none" strike="noStrike" cap="none" dirty="0">
                <a:solidFill>
                  <a:schemeClr val="tx1"/>
                </a:solidFill>
                <a:latin typeface="Arial"/>
                <a:ea typeface="Arial"/>
                <a:cs typeface="Arial"/>
                <a:sym typeface="Arial"/>
              </a:rPr>
              <a:t> Performance Art</a:t>
            </a:r>
            <a:endParaRPr sz="1800" b="0" i="0" u="none" strike="noStrike" cap="none" dirty="0">
              <a:solidFill>
                <a:schemeClr val="tx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800" b="1" i="0" u="none" strike="noStrike" cap="none" dirty="0">
                <a:solidFill>
                  <a:srgbClr val="595959"/>
                </a:solidFill>
                <a:latin typeface="Arial"/>
                <a:ea typeface="Arial"/>
                <a:cs typeface="Arial"/>
                <a:sym typeface="Arial"/>
              </a:rPr>
              <a:t>    </a:t>
            </a:r>
            <a:r>
              <a:rPr lang="en-US" sz="1800" b="1" i="0" u="none" strike="noStrike" cap="none" dirty="0">
                <a:solidFill>
                  <a:srgbClr val="FF0000"/>
                </a:solidFill>
                <a:latin typeface="Arial"/>
                <a:ea typeface="Arial"/>
                <a:cs typeface="Arial"/>
                <a:sym typeface="Arial"/>
              </a:rPr>
              <a:t>July-</a:t>
            </a:r>
            <a:r>
              <a:rPr lang="en-US" sz="1800" b="0" i="0" u="none" strike="noStrike" cap="none" dirty="0">
                <a:solidFill>
                  <a:srgbClr val="FF0000"/>
                </a:solidFill>
                <a:latin typeface="Arial"/>
                <a:ea typeface="Arial"/>
                <a:cs typeface="Arial"/>
                <a:sym typeface="Arial"/>
              </a:rPr>
              <a:t> Physical and Mental Health</a:t>
            </a:r>
            <a:endParaRPr sz="1800" b="0" i="0" u="none" strike="noStrike" cap="none" dirty="0">
              <a:solidFill>
                <a:srgbClr val="FF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595959"/>
                </a:solidFill>
                <a:latin typeface="Arial"/>
                <a:ea typeface="Arial"/>
                <a:cs typeface="Arial"/>
                <a:sym typeface="Arial"/>
              </a:rPr>
              <a:t>    August-</a:t>
            </a:r>
            <a:r>
              <a:rPr lang="en-US" sz="1800" b="0" i="0" u="none" strike="noStrike" cap="none" dirty="0">
                <a:solidFill>
                  <a:srgbClr val="595959"/>
                </a:solidFill>
                <a:latin typeface="Arial"/>
                <a:ea typeface="Arial"/>
                <a:cs typeface="Arial"/>
                <a:sym typeface="Arial"/>
              </a:rPr>
              <a:t> Back to School </a:t>
            </a:r>
            <a:endParaRPr sz="1800" b="0" i="0" u="none" strike="noStrike" cap="none" dirty="0">
              <a:solidFill>
                <a:srgbClr val="59595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595959"/>
                </a:solidFill>
                <a:latin typeface="Arial"/>
                <a:ea typeface="Arial"/>
                <a:cs typeface="Arial"/>
                <a:sym typeface="Arial"/>
              </a:rPr>
              <a:t>    September-</a:t>
            </a:r>
            <a:r>
              <a:rPr lang="en-US" sz="1800" b="0" i="0" u="none" strike="noStrike" cap="none" dirty="0">
                <a:solidFill>
                  <a:srgbClr val="595959"/>
                </a:solidFill>
                <a:latin typeface="Arial"/>
                <a:ea typeface="Arial"/>
                <a:cs typeface="Arial"/>
                <a:sym typeface="Arial"/>
              </a:rPr>
              <a:t> Environment </a:t>
            </a:r>
            <a:r>
              <a:rPr lang="en-US" sz="1800" dirty="0">
                <a:solidFill>
                  <a:srgbClr val="595959"/>
                </a:solidFill>
              </a:rPr>
              <a:t>/</a:t>
            </a:r>
            <a:r>
              <a:rPr lang="en-US" sz="1800" b="0" i="0" u="none" strike="noStrike" cap="none" dirty="0">
                <a:solidFill>
                  <a:srgbClr val="595959"/>
                </a:solidFill>
                <a:latin typeface="Arial"/>
                <a:ea typeface="Arial"/>
                <a:cs typeface="Arial"/>
                <a:sym typeface="Arial"/>
              </a:rPr>
              <a:t> Sustainability </a:t>
            </a:r>
            <a:endParaRPr sz="1800" b="0" i="0" u="none" strike="noStrike" cap="none" dirty="0">
              <a:solidFill>
                <a:srgbClr val="59595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595959"/>
                </a:solidFill>
                <a:latin typeface="Arial"/>
                <a:ea typeface="Arial"/>
                <a:cs typeface="Arial"/>
                <a:sym typeface="Arial"/>
              </a:rPr>
              <a:t>    November-</a:t>
            </a:r>
            <a:r>
              <a:rPr lang="en-US" sz="1800" b="0" i="0" u="none" strike="noStrike" cap="none" dirty="0">
                <a:solidFill>
                  <a:srgbClr val="595959"/>
                </a:solidFill>
                <a:latin typeface="Arial"/>
                <a:ea typeface="Arial"/>
                <a:cs typeface="Arial"/>
                <a:sym typeface="Arial"/>
              </a:rPr>
              <a:t> Bonus Science</a:t>
            </a:r>
            <a:endParaRPr sz="1800" b="0" i="0" u="none" strike="noStrike" cap="none" dirty="0">
              <a:solidFill>
                <a:srgbClr val="59595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595959"/>
                </a:solidFill>
                <a:latin typeface="Arial"/>
                <a:ea typeface="Arial"/>
                <a:cs typeface="Arial"/>
                <a:sym typeface="Arial"/>
              </a:rPr>
              <a:t>    December-</a:t>
            </a:r>
            <a:r>
              <a:rPr lang="en-US" sz="1800" b="0" i="0" u="none" strike="noStrike" cap="none" dirty="0">
                <a:solidFill>
                  <a:srgbClr val="595959"/>
                </a:solidFill>
                <a:latin typeface="Arial"/>
                <a:ea typeface="Arial"/>
                <a:cs typeface="Arial"/>
                <a:sym typeface="Arial"/>
              </a:rPr>
              <a:t> Parker’s Perihelion</a:t>
            </a:r>
            <a:endParaRPr sz="1800" b="0" i="0" u="none" strike="noStrike" cap="none" dirty="0">
              <a:solidFill>
                <a:srgbClr val="595959"/>
              </a:solidFill>
              <a:latin typeface="Arial"/>
              <a:ea typeface="Arial"/>
              <a:cs typeface="Arial"/>
              <a:sym typeface="Arial"/>
            </a:endParaRPr>
          </a:p>
        </p:txBody>
      </p:sp>
      <p:sp>
        <p:nvSpPr>
          <p:cNvPr id="155" name="Google Shape;155;p4"/>
          <p:cNvSpPr txBox="1"/>
          <p:nvPr/>
        </p:nvSpPr>
        <p:spPr>
          <a:xfrm>
            <a:off x="223000" y="4247225"/>
            <a:ext cx="8727000" cy="3693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sng" strike="noStrike" cap="none">
                <a:solidFill>
                  <a:srgbClr val="0097A7"/>
                </a:solidFill>
                <a:latin typeface="Arial"/>
                <a:ea typeface="Arial"/>
                <a:cs typeface="Arial"/>
                <a:sym typeface="Arial"/>
                <a:hlinkClick r:id="rId4">
                  <a:extLst>
                    <a:ext uri="{A12FA001-AC4F-418D-AE19-62706E023703}">
                      <ahyp:hlinkClr xmlns:ahyp="http://schemas.microsoft.com/office/drawing/2018/hyperlinkcolor" val="tx"/>
                    </a:ext>
                  </a:extLst>
                </a:hlinkClick>
              </a:rPr>
              <a:t>https://www.nasa.gov/science-research/heliophysics/nasa-announces-monthly-themes-to-celebrate-the-heliophysics-big-year/</a:t>
            </a:r>
            <a:endParaRPr sz="1900" b="0" i="0" u="none" strike="noStrike" cap="none">
              <a:solidFill>
                <a:srgbClr val="595959"/>
              </a:solidFill>
              <a:latin typeface="Arial"/>
              <a:ea typeface="Arial"/>
              <a:cs typeface="Arial"/>
              <a:sym typeface="Arial"/>
            </a:endParaRPr>
          </a:p>
        </p:txBody>
      </p:sp>
      <p:pic>
        <p:nvPicPr>
          <p:cNvPr id="156" name="Google Shape;156;p4"/>
          <p:cNvPicPr preferRelativeResize="0"/>
          <p:nvPr/>
        </p:nvPicPr>
        <p:blipFill rotWithShape="1">
          <a:blip r:embed="rId5">
            <a:alphaModFix/>
          </a:blip>
          <a:srcRect/>
          <a:stretch/>
        </p:blipFill>
        <p:spPr>
          <a:xfrm>
            <a:off x="430925" y="1176750"/>
            <a:ext cx="262830" cy="283500"/>
          </a:xfrm>
          <a:prstGeom prst="rect">
            <a:avLst/>
          </a:prstGeom>
          <a:noFill/>
          <a:ln>
            <a:noFill/>
          </a:ln>
        </p:spPr>
      </p:pic>
      <p:pic>
        <p:nvPicPr>
          <p:cNvPr id="157" name="Google Shape;157;p4"/>
          <p:cNvPicPr preferRelativeResize="0"/>
          <p:nvPr/>
        </p:nvPicPr>
        <p:blipFill rotWithShape="1">
          <a:blip r:embed="rId5">
            <a:alphaModFix/>
          </a:blip>
          <a:srcRect/>
          <a:stretch/>
        </p:blipFill>
        <p:spPr>
          <a:xfrm>
            <a:off x="430925" y="1460250"/>
            <a:ext cx="262830" cy="283500"/>
          </a:xfrm>
          <a:prstGeom prst="rect">
            <a:avLst/>
          </a:prstGeom>
          <a:noFill/>
          <a:ln>
            <a:noFill/>
          </a:ln>
        </p:spPr>
      </p:pic>
      <p:sp>
        <p:nvSpPr>
          <p:cNvPr id="158" name="Google Shape;158;p4"/>
          <p:cNvSpPr txBox="1"/>
          <p:nvPr/>
        </p:nvSpPr>
        <p:spPr>
          <a:xfrm>
            <a:off x="165450" y="138125"/>
            <a:ext cx="8520600" cy="572700"/>
          </a:xfrm>
          <a:prstGeom prst="rect">
            <a:avLst/>
          </a:prstGeom>
          <a:noFill/>
          <a:ln>
            <a:noFill/>
          </a:ln>
        </p:spPr>
        <p:txBody>
          <a:bodyPr spcFirstLastPara="1" wrap="square" lIns="91425" tIns="91425" rIns="91425" bIns="91425" anchor="t" anchorCtr="0">
            <a:normAutofit/>
          </a:bodyPr>
          <a:lstStyle/>
          <a:p>
            <a:pPr marL="0" lvl="0" indent="0" algn="l" rtl="0">
              <a:spcBef>
                <a:spcPts val="0"/>
              </a:spcBef>
              <a:spcAft>
                <a:spcPts val="0"/>
              </a:spcAft>
              <a:buNone/>
            </a:pPr>
            <a:r>
              <a:rPr lang="en-US" sz="2420" b="1">
                <a:solidFill>
                  <a:srgbClr val="FFFFFF"/>
                </a:solidFill>
                <a:latin typeface="Helvetica Neue"/>
                <a:ea typeface="Helvetica Neue"/>
                <a:cs typeface="Helvetica Neue"/>
                <a:sym typeface="Helvetica Neue"/>
              </a:rPr>
              <a:t>Heliophysics Big Year Themes</a:t>
            </a:r>
            <a:endParaRPr sz="2420" b="1">
              <a:solidFill>
                <a:srgbClr val="FFFFFF"/>
              </a:solidFill>
              <a:latin typeface="Helvetica Neue"/>
              <a:ea typeface="Helvetica Neue"/>
              <a:cs typeface="Helvetica Neue"/>
              <a:sym typeface="Helvetica Neue"/>
            </a:endParaRPr>
          </a:p>
        </p:txBody>
      </p:sp>
      <p:pic>
        <p:nvPicPr>
          <p:cNvPr id="2" name="Google Shape;157;p4">
            <a:extLst>
              <a:ext uri="{FF2B5EF4-FFF2-40B4-BE49-F238E27FC236}">
                <a16:creationId xmlns:a16="http://schemas.microsoft.com/office/drawing/2014/main" id="{DE24647D-EBF6-C584-3DB5-09EAFECBA8B7}"/>
              </a:ext>
            </a:extLst>
          </p:cNvPr>
          <p:cNvPicPr preferRelativeResize="0"/>
          <p:nvPr/>
        </p:nvPicPr>
        <p:blipFill rotWithShape="1">
          <a:blip r:embed="rId5">
            <a:alphaModFix/>
          </a:blip>
          <a:srcRect/>
          <a:stretch/>
        </p:blipFill>
        <p:spPr>
          <a:xfrm>
            <a:off x="402131" y="1743750"/>
            <a:ext cx="262830" cy="283500"/>
          </a:xfrm>
          <a:prstGeom prst="rect">
            <a:avLst/>
          </a:prstGeom>
          <a:noFill/>
          <a:ln>
            <a:noFill/>
          </a:ln>
        </p:spPr>
      </p:pic>
      <p:pic>
        <p:nvPicPr>
          <p:cNvPr id="3" name="Google Shape;157;p4">
            <a:extLst>
              <a:ext uri="{FF2B5EF4-FFF2-40B4-BE49-F238E27FC236}">
                <a16:creationId xmlns:a16="http://schemas.microsoft.com/office/drawing/2014/main" id="{B4D4D808-8435-3739-AAB1-9F849F7F7AB7}"/>
              </a:ext>
            </a:extLst>
          </p:cNvPr>
          <p:cNvPicPr preferRelativeResize="0"/>
          <p:nvPr/>
        </p:nvPicPr>
        <p:blipFill rotWithShape="1">
          <a:blip r:embed="rId5">
            <a:alphaModFix/>
          </a:blip>
          <a:srcRect/>
          <a:stretch/>
        </p:blipFill>
        <p:spPr>
          <a:xfrm>
            <a:off x="4087754" y="1151755"/>
            <a:ext cx="262830" cy="283500"/>
          </a:xfrm>
          <a:prstGeom prst="rect">
            <a:avLst/>
          </a:prstGeom>
          <a:noFill/>
          <a:ln>
            <a:noFill/>
          </a:ln>
        </p:spPr>
      </p:pic>
      <p:pic>
        <p:nvPicPr>
          <p:cNvPr id="4" name="Google Shape;157;p4">
            <a:extLst>
              <a:ext uri="{FF2B5EF4-FFF2-40B4-BE49-F238E27FC236}">
                <a16:creationId xmlns:a16="http://schemas.microsoft.com/office/drawing/2014/main" id="{EAC9A9B6-2F34-F769-A5E8-5C1B99FEC176}"/>
              </a:ext>
            </a:extLst>
          </p:cNvPr>
          <p:cNvPicPr preferRelativeResize="0"/>
          <p:nvPr/>
        </p:nvPicPr>
        <p:blipFill rotWithShape="1">
          <a:blip r:embed="rId5">
            <a:alphaModFix/>
          </a:blip>
          <a:srcRect/>
          <a:stretch/>
        </p:blipFill>
        <p:spPr>
          <a:xfrm>
            <a:off x="4072590" y="1416785"/>
            <a:ext cx="262830" cy="283500"/>
          </a:xfrm>
          <a:prstGeom prst="rect">
            <a:avLst/>
          </a:prstGeom>
          <a:noFill/>
          <a:ln>
            <a:noFill/>
          </a:ln>
        </p:spPr>
      </p:pic>
      <p:pic>
        <p:nvPicPr>
          <p:cNvPr id="5" name="Google Shape;157;p4">
            <a:extLst>
              <a:ext uri="{FF2B5EF4-FFF2-40B4-BE49-F238E27FC236}">
                <a16:creationId xmlns:a16="http://schemas.microsoft.com/office/drawing/2014/main" id="{A9DFD5F9-DD39-03CB-4481-68F97E033284}"/>
              </a:ext>
            </a:extLst>
          </p:cNvPr>
          <p:cNvPicPr preferRelativeResize="0"/>
          <p:nvPr/>
        </p:nvPicPr>
        <p:blipFill rotWithShape="1">
          <a:blip r:embed="rId5">
            <a:alphaModFix/>
          </a:blip>
          <a:srcRect/>
          <a:stretch/>
        </p:blipFill>
        <p:spPr>
          <a:xfrm>
            <a:off x="4106993" y="1725465"/>
            <a:ext cx="262830" cy="283500"/>
          </a:xfrm>
          <a:prstGeom prst="rect">
            <a:avLst/>
          </a:prstGeom>
          <a:noFill/>
          <a:ln>
            <a:noFill/>
          </a:ln>
        </p:spPr>
      </p:pic>
      <p:pic>
        <p:nvPicPr>
          <p:cNvPr id="6" name="Google Shape;157;p4">
            <a:extLst>
              <a:ext uri="{FF2B5EF4-FFF2-40B4-BE49-F238E27FC236}">
                <a16:creationId xmlns:a16="http://schemas.microsoft.com/office/drawing/2014/main" id="{57C4A3BC-A9DD-6B52-F541-65CE1D33515E}"/>
              </a:ext>
            </a:extLst>
          </p:cNvPr>
          <p:cNvPicPr preferRelativeResize="0"/>
          <p:nvPr/>
        </p:nvPicPr>
        <p:blipFill rotWithShape="1">
          <a:blip r:embed="rId5">
            <a:alphaModFix/>
          </a:blip>
          <a:srcRect/>
          <a:stretch/>
        </p:blipFill>
        <p:spPr>
          <a:xfrm>
            <a:off x="4138125" y="1990495"/>
            <a:ext cx="262830" cy="283500"/>
          </a:xfrm>
          <a:prstGeom prst="rect">
            <a:avLst/>
          </a:prstGeom>
          <a:noFill/>
          <a:ln>
            <a:noFill/>
          </a:ln>
        </p:spPr>
      </p:pic>
      <p:pic>
        <p:nvPicPr>
          <p:cNvPr id="7" name="Google Shape;157;p4">
            <a:extLst>
              <a:ext uri="{FF2B5EF4-FFF2-40B4-BE49-F238E27FC236}">
                <a16:creationId xmlns:a16="http://schemas.microsoft.com/office/drawing/2014/main" id="{23759849-9066-EC41-2EE7-7676827D411F}"/>
              </a:ext>
            </a:extLst>
          </p:cNvPr>
          <p:cNvPicPr preferRelativeResize="0"/>
          <p:nvPr/>
        </p:nvPicPr>
        <p:blipFill rotWithShape="1">
          <a:blip r:embed="rId5">
            <a:alphaModFix/>
          </a:blip>
          <a:srcRect/>
          <a:stretch/>
        </p:blipFill>
        <p:spPr>
          <a:xfrm>
            <a:off x="4138125" y="2258595"/>
            <a:ext cx="262830" cy="283500"/>
          </a:xfrm>
          <a:prstGeom prst="rect">
            <a:avLst/>
          </a:prstGeom>
          <a:noFill/>
          <a:ln>
            <a:noFill/>
          </a:ln>
        </p:spPr>
      </p:pic>
      <p:pic>
        <p:nvPicPr>
          <p:cNvPr id="8" name="Google Shape;157;p4">
            <a:extLst>
              <a:ext uri="{FF2B5EF4-FFF2-40B4-BE49-F238E27FC236}">
                <a16:creationId xmlns:a16="http://schemas.microsoft.com/office/drawing/2014/main" id="{6BBA200C-B3FD-7522-58B0-896A3A0E04CB}"/>
              </a:ext>
            </a:extLst>
          </p:cNvPr>
          <p:cNvPicPr preferRelativeResize="0"/>
          <p:nvPr/>
        </p:nvPicPr>
        <p:blipFill rotWithShape="1">
          <a:blip r:embed="rId5">
            <a:alphaModFix/>
          </a:blip>
          <a:srcRect/>
          <a:stretch/>
        </p:blipFill>
        <p:spPr>
          <a:xfrm>
            <a:off x="4131818" y="2578030"/>
            <a:ext cx="262830" cy="283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15"/>
          <p:cNvSpPr txBox="1">
            <a:spLocks noGrp="1"/>
          </p:cNvSpPr>
          <p:nvPr>
            <p:ph type="body" idx="1"/>
          </p:nvPr>
        </p:nvSpPr>
        <p:spPr>
          <a:xfrm>
            <a:off x="311699" y="971625"/>
            <a:ext cx="6867769" cy="3174000"/>
          </a:xfrm>
          <a:prstGeom prst="rect">
            <a:avLst/>
          </a:prstGeom>
          <a:ln>
            <a:noFill/>
          </a:ln>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sz="1700" dirty="0">
                <a:solidFill>
                  <a:schemeClr val="dk1"/>
                </a:solidFill>
              </a:rPr>
              <a:t>1.	</a:t>
            </a:r>
            <a:r>
              <a:rPr lang="en-US" sz="2000" dirty="0">
                <a:solidFill>
                  <a:schemeClr val="dk1"/>
                </a:solidFill>
              </a:rPr>
              <a:t>What causes the Sun to vary? </a:t>
            </a:r>
          </a:p>
          <a:p>
            <a:pPr marL="0" lvl="0" indent="0" algn="l" rtl="0">
              <a:lnSpc>
                <a:spcPct val="90000"/>
              </a:lnSpc>
              <a:spcBef>
                <a:spcPts val="1000"/>
              </a:spcBef>
              <a:spcAft>
                <a:spcPts val="0"/>
              </a:spcAft>
              <a:buNone/>
            </a:pPr>
            <a:r>
              <a:rPr lang="en-US" sz="2000" dirty="0">
                <a:solidFill>
                  <a:schemeClr val="dk1"/>
                </a:solidFill>
              </a:rPr>
              <a:t>2.	How do the Earth and the heliosphere respond? </a:t>
            </a:r>
          </a:p>
          <a:p>
            <a:pPr marL="0" lvl="0" indent="0" algn="l" rtl="0">
              <a:lnSpc>
                <a:spcPct val="90000"/>
              </a:lnSpc>
              <a:spcBef>
                <a:spcPts val="1000"/>
              </a:spcBef>
              <a:spcAft>
                <a:spcPts val="0"/>
              </a:spcAft>
              <a:buNone/>
            </a:pPr>
            <a:r>
              <a:rPr lang="en-US" sz="2000" dirty="0">
                <a:solidFill>
                  <a:schemeClr val="dk1"/>
                </a:solidFill>
              </a:rPr>
              <a:t>3.	What are the impacts on humanity?</a:t>
            </a:r>
          </a:p>
          <a:p>
            <a:pPr marL="0" lvl="0" indent="0" algn="l" rtl="0">
              <a:lnSpc>
                <a:spcPct val="90000"/>
              </a:lnSpc>
              <a:spcBef>
                <a:spcPts val="1000"/>
              </a:spcBef>
              <a:spcAft>
                <a:spcPts val="0"/>
              </a:spcAft>
              <a:buNone/>
            </a:pPr>
            <a:endParaRPr sz="1700" dirty="0">
              <a:solidFill>
                <a:schemeClr val="dk1"/>
              </a:solidFill>
            </a:endParaRPr>
          </a:p>
        </p:txBody>
      </p:sp>
      <p:grpSp>
        <p:nvGrpSpPr>
          <p:cNvPr id="113" name="Google Shape;113;p15"/>
          <p:cNvGrpSpPr/>
          <p:nvPr/>
        </p:nvGrpSpPr>
        <p:grpSpPr>
          <a:xfrm flipH="1">
            <a:off x="-1" y="133025"/>
            <a:ext cx="7908700" cy="582900"/>
            <a:chOff x="3383700" y="220025"/>
            <a:chExt cx="5760575" cy="582900"/>
          </a:xfrm>
        </p:grpSpPr>
        <p:sp>
          <p:nvSpPr>
            <p:cNvPr id="114" name="Google Shape;114;p15"/>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5"/>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6" name="Google Shape;116;p15"/>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July 2024 :    NASA’s Big Questions</a:t>
            </a:r>
            <a:endParaRPr sz="2420" b="1" dirty="0">
              <a:solidFill>
                <a:schemeClr val="lt1"/>
              </a:solidFill>
              <a:latin typeface="Helvetica Neue"/>
              <a:ea typeface="Helvetica Neue"/>
              <a:cs typeface="Helvetica Neue"/>
              <a:sym typeface="Helvetica Neue"/>
            </a:endParaRPr>
          </a:p>
        </p:txBody>
      </p:sp>
      <p:sp>
        <p:nvSpPr>
          <p:cNvPr id="117" name="Google Shape;117;p15"/>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5"/>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5"/>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5"/>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5"/>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5"/>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5"/>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124;p15"/>
          <p:cNvGrpSpPr/>
          <p:nvPr/>
        </p:nvGrpSpPr>
        <p:grpSpPr>
          <a:xfrm>
            <a:off x="0" y="4695025"/>
            <a:ext cx="5902800" cy="283500"/>
            <a:chOff x="0" y="4548925"/>
            <a:chExt cx="5902800" cy="283500"/>
          </a:xfrm>
        </p:grpSpPr>
        <p:sp>
          <p:nvSpPr>
            <p:cNvPr id="125" name="Google Shape;125;p15"/>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5"/>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7" name="Google Shape;127;p15"/>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28" name="Google Shape;128;p15"/>
          <p:cNvPicPr preferRelativeResize="0"/>
          <p:nvPr/>
        </p:nvPicPr>
        <p:blipFill>
          <a:blip r:embed="rId3">
            <a:alphaModFix/>
          </a:blip>
          <a:stretch>
            <a:fillRect/>
          </a:stretch>
        </p:blipFill>
        <p:spPr>
          <a:xfrm>
            <a:off x="8264175" y="4601225"/>
            <a:ext cx="685800" cy="471054"/>
          </a:xfrm>
          <a:prstGeom prst="rect">
            <a:avLst/>
          </a:prstGeom>
          <a:noFill/>
          <a:ln>
            <a:noFill/>
          </a:ln>
        </p:spPr>
      </p:pic>
      <p:sp>
        <p:nvSpPr>
          <p:cNvPr id="2" name="TextBox 1">
            <a:extLst>
              <a:ext uri="{FF2B5EF4-FFF2-40B4-BE49-F238E27FC236}">
                <a16:creationId xmlns:a16="http://schemas.microsoft.com/office/drawing/2014/main" id="{E5C61DA0-2A26-926E-F8C7-BB6FA11BB029}"/>
              </a:ext>
            </a:extLst>
          </p:cNvPr>
          <p:cNvSpPr txBox="1"/>
          <p:nvPr/>
        </p:nvSpPr>
        <p:spPr>
          <a:xfrm>
            <a:off x="1738974" y="2668522"/>
            <a:ext cx="4814138" cy="1477328"/>
          </a:xfrm>
          <a:prstGeom prst="rect">
            <a:avLst/>
          </a:prstGeom>
          <a:noFill/>
        </p:spPr>
        <p:txBody>
          <a:bodyPr wrap="none" rtlCol="0">
            <a:spAutoFit/>
          </a:bodyPr>
          <a:lstStyle/>
          <a:p>
            <a:pPr algn="ctr"/>
            <a:r>
              <a:rPr lang="en-US" sz="1800" dirty="0"/>
              <a:t>These Big Questions form the basis for the</a:t>
            </a:r>
          </a:p>
          <a:p>
            <a:pPr algn="ctr"/>
            <a:endParaRPr lang="en-US" sz="1800" dirty="0"/>
          </a:p>
          <a:p>
            <a:pPr algn="ctr"/>
            <a:r>
              <a:rPr lang="en-US" sz="1800" b="1" dirty="0"/>
              <a:t>Framework for Heliophysics Education</a:t>
            </a:r>
          </a:p>
          <a:p>
            <a:pPr algn="ctr"/>
            <a:endParaRPr lang="en-US" sz="1800" dirty="0"/>
          </a:p>
          <a:p>
            <a:pPr algn="ctr"/>
            <a:r>
              <a:rPr lang="en-US" sz="1800" dirty="0"/>
              <a:t>https://science.nasa.gov/learn/heat/big-ideas/</a:t>
            </a:r>
          </a:p>
        </p:txBody>
      </p:sp>
      <p:sp>
        <p:nvSpPr>
          <p:cNvPr id="4" name="TextBox 3">
            <a:extLst>
              <a:ext uri="{FF2B5EF4-FFF2-40B4-BE49-F238E27FC236}">
                <a16:creationId xmlns:a16="http://schemas.microsoft.com/office/drawing/2014/main" id="{7A28A2F9-7751-F36D-191F-63E7105C8836}"/>
              </a:ext>
            </a:extLst>
          </p:cNvPr>
          <p:cNvSpPr txBox="1"/>
          <p:nvPr/>
        </p:nvSpPr>
        <p:spPr>
          <a:xfrm>
            <a:off x="2286000" y="2417862"/>
            <a:ext cx="4572000" cy="307777"/>
          </a:xfrm>
          <a:prstGeom prst="rect">
            <a:avLst/>
          </a:prstGeom>
          <a:noFill/>
        </p:spPr>
        <p:txBody>
          <a:bodyPr wrap="square">
            <a:spAutoFit/>
          </a:bodyPr>
          <a:lstStyle/>
          <a:p>
            <a:r>
              <a:rPr lang="en-US" b="0" dirty="0">
                <a:effectLst/>
              </a:rPr>
              <a:t> </a:t>
            </a:r>
            <a:endParaRPr lang="en-US" dirty="0"/>
          </a:p>
        </p:txBody>
      </p:sp>
    </p:spTree>
    <p:extLst>
      <p:ext uri="{BB962C8B-B14F-4D97-AF65-F5344CB8AC3E}">
        <p14:creationId xmlns:p14="http://schemas.microsoft.com/office/powerpoint/2010/main" val="2417723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grpSp>
        <p:nvGrpSpPr>
          <p:cNvPr id="185" name="Google Shape;185;g2a3f83c96ff_1_6"/>
          <p:cNvGrpSpPr/>
          <p:nvPr/>
        </p:nvGrpSpPr>
        <p:grpSpPr>
          <a:xfrm flipH="1">
            <a:off x="-803" y="133025"/>
            <a:ext cx="7374688" cy="582900"/>
            <a:chOff x="3383700" y="220025"/>
            <a:chExt cx="5760575" cy="582900"/>
          </a:xfrm>
        </p:grpSpPr>
        <p:sp>
          <p:nvSpPr>
            <p:cNvPr id="186" name="Google Shape;186;g2a3f83c96ff_1_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g2a3f83c96ff_1_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88" name="Google Shape;188;g2a3f83c96ff_1_6"/>
          <p:cNvSpPr txBox="1">
            <a:spLocks noGrp="1"/>
          </p:cNvSpPr>
          <p:nvPr>
            <p:ph type="title"/>
          </p:nvPr>
        </p:nvSpPr>
        <p:spPr>
          <a:xfrm>
            <a:off x="165450" y="138125"/>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990"/>
              <a:buNone/>
            </a:pPr>
            <a:r>
              <a:rPr lang="en-US" sz="2420" b="1">
                <a:solidFill>
                  <a:schemeClr val="lt1"/>
                </a:solidFill>
                <a:latin typeface="Helvetica Neue"/>
                <a:ea typeface="Helvetica Neue"/>
                <a:cs typeface="Helvetica Neue"/>
                <a:sym typeface="Helvetica Neue"/>
              </a:rPr>
              <a:t>How to Teach Heliophysics</a:t>
            </a:r>
            <a:endParaRPr sz="2420" b="1">
              <a:solidFill>
                <a:schemeClr val="lt1"/>
              </a:solidFill>
              <a:latin typeface="Helvetica Neue"/>
              <a:ea typeface="Helvetica Neue"/>
              <a:cs typeface="Helvetica Neue"/>
              <a:sym typeface="Helvetica Neue"/>
            </a:endParaRPr>
          </a:p>
        </p:txBody>
      </p:sp>
      <p:sp>
        <p:nvSpPr>
          <p:cNvPr id="189" name="Google Shape;189;g2a3f83c96ff_1_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g2a3f83c96ff_1_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 name="Google Shape;191;g2a3f83c96ff_1_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g2a3f83c96ff_1_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g2a3f83c96ff_1_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g2a3f83c96ff_1_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g2a3f83c96ff_1_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96" name="Google Shape;196;g2a3f83c96ff_1_6"/>
          <p:cNvGrpSpPr/>
          <p:nvPr/>
        </p:nvGrpSpPr>
        <p:grpSpPr>
          <a:xfrm>
            <a:off x="0" y="4695025"/>
            <a:ext cx="5902800" cy="283500"/>
            <a:chOff x="0" y="4548925"/>
            <a:chExt cx="5902800" cy="283500"/>
          </a:xfrm>
        </p:grpSpPr>
        <p:sp>
          <p:nvSpPr>
            <p:cNvPr id="197" name="Google Shape;197;g2a3f83c96ff_1_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g2a3f83c96ff_1_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99" name="Google Shape;199;g2a3f83c96ff_1_6"/>
          <p:cNvSpPr txBox="1">
            <a:spLocks noGrp="1"/>
          </p:cNvSpPr>
          <p:nvPr>
            <p:ph type="body" idx="1"/>
          </p:nvPr>
        </p:nvSpPr>
        <p:spPr>
          <a:xfrm>
            <a:off x="92825" y="4644900"/>
            <a:ext cx="2038800" cy="3837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US"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200" name="Google Shape;200;g2a3f83c96ff_1_6"/>
          <p:cNvPicPr preferRelativeResize="0"/>
          <p:nvPr/>
        </p:nvPicPr>
        <p:blipFill rotWithShape="1">
          <a:blip r:embed="rId3">
            <a:alphaModFix/>
          </a:blip>
          <a:srcRect/>
          <a:stretch/>
        </p:blipFill>
        <p:spPr>
          <a:xfrm>
            <a:off x="8264175" y="4601225"/>
            <a:ext cx="685800" cy="471054"/>
          </a:xfrm>
          <a:prstGeom prst="rect">
            <a:avLst/>
          </a:prstGeom>
          <a:noFill/>
          <a:ln>
            <a:noFill/>
          </a:ln>
        </p:spPr>
      </p:pic>
      <p:sp>
        <p:nvSpPr>
          <p:cNvPr id="201" name="Google Shape;201;g2a3f83c96ff_1_6"/>
          <p:cNvSpPr txBox="1"/>
          <p:nvPr/>
        </p:nvSpPr>
        <p:spPr>
          <a:xfrm>
            <a:off x="133200" y="671988"/>
            <a:ext cx="83370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9658B"/>
                </a:solidFill>
                <a:latin typeface="Lato"/>
                <a:ea typeface="Lato"/>
                <a:cs typeface="Lato"/>
                <a:sym typeface="Lato"/>
              </a:rPr>
              <a:t>Framework for Heliophysics Education</a:t>
            </a:r>
            <a:endParaRPr sz="1800" b="1" i="0" u="none" strike="noStrike" cap="none">
              <a:solidFill>
                <a:srgbClr val="19658B"/>
              </a:solidFill>
              <a:latin typeface="Arial"/>
              <a:ea typeface="Arial"/>
              <a:cs typeface="Arial"/>
              <a:sym typeface="Arial"/>
            </a:endParaRPr>
          </a:p>
        </p:txBody>
      </p:sp>
      <p:sp>
        <p:nvSpPr>
          <p:cNvPr id="202" name="Google Shape;202;g2a3f83c96ff_1_6"/>
          <p:cNvSpPr/>
          <p:nvPr/>
        </p:nvSpPr>
        <p:spPr>
          <a:xfrm>
            <a:off x="92825" y="1167100"/>
            <a:ext cx="2349000" cy="690300"/>
          </a:xfrm>
          <a:prstGeom prst="roundRect">
            <a:avLst>
              <a:gd name="adj" fmla="val 16667"/>
            </a:avLst>
          </a:prstGeom>
          <a:solidFill>
            <a:srgbClr val="19658B"/>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solidFill>
                  <a:schemeClr val="lt1"/>
                </a:solidFill>
                <a:latin typeface="Open Sans"/>
                <a:ea typeface="Open Sans"/>
                <a:cs typeface="Open Sans"/>
                <a:sym typeface="Open Sans"/>
              </a:rPr>
              <a:t>3 Heliophysics Investigatory Questions</a:t>
            </a:r>
            <a:endParaRPr sz="1400" b="0" i="0" u="none" strike="noStrike" cap="none" dirty="0">
              <a:solidFill>
                <a:schemeClr val="lt1"/>
              </a:solidFill>
              <a:latin typeface="Open Sans"/>
              <a:ea typeface="Open Sans"/>
              <a:cs typeface="Open Sans"/>
              <a:sym typeface="Open Sans"/>
            </a:endParaRPr>
          </a:p>
        </p:txBody>
      </p:sp>
      <p:sp>
        <p:nvSpPr>
          <p:cNvPr id="203" name="Google Shape;203;g2a3f83c96ff_1_6"/>
          <p:cNvSpPr/>
          <p:nvPr/>
        </p:nvSpPr>
        <p:spPr>
          <a:xfrm>
            <a:off x="92825" y="2075900"/>
            <a:ext cx="2349000" cy="690300"/>
          </a:xfrm>
          <a:prstGeom prst="roundRect">
            <a:avLst>
              <a:gd name="adj" fmla="val 16667"/>
            </a:avLst>
          </a:prstGeom>
          <a:solidFill>
            <a:srgbClr val="19658B"/>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3 NGSS-aligned </a:t>
            </a:r>
            <a:endParaRPr sz="1400" b="0"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Big Ideas per Question </a:t>
            </a:r>
            <a:endParaRPr sz="1400" b="0" i="0" u="none" strike="noStrike" cap="none">
              <a:solidFill>
                <a:schemeClr val="lt1"/>
              </a:solidFill>
              <a:latin typeface="Arial"/>
              <a:ea typeface="Arial"/>
              <a:cs typeface="Arial"/>
              <a:sym typeface="Arial"/>
            </a:endParaRPr>
          </a:p>
        </p:txBody>
      </p:sp>
      <p:sp>
        <p:nvSpPr>
          <p:cNvPr id="204" name="Google Shape;204;g2a3f83c96ff_1_6"/>
          <p:cNvSpPr/>
          <p:nvPr/>
        </p:nvSpPr>
        <p:spPr>
          <a:xfrm>
            <a:off x="92825" y="2984700"/>
            <a:ext cx="2349000" cy="690300"/>
          </a:xfrm>
          <a:prstGeom prst="roundRect">
            <a:avLst>
              <a:gd name="adj" fmla="val 16667"/>
            </a:avLst>
          </a:prstGeom>
          <a:solidFill>
            <a:srgbClr val="19658B"/>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3 Guiding Questions per Idea</a:t>
            </a:r>
            <a:endParaRPr sz="1400" b="0"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Arial"/>
                <a:ea typeface="Arial"/>
                <a:cs typeface="Arial"/>
                <a:sym typeface="Arial"/>
              </a:rPr>
              <a:t>-1 Question per Level-</a:t>
            </a:r>
            <a:endParaRPr sz="1200" b="0" i="0" u="none" strike="noStrike" cap="none">
              <a:solidFill>
                <a:schemeClr val="lt1"/>
              </a:solidFill>
              <a:latin typeface="Arial"/>
              <a:ea typeface="Arial"/>
              <a:cs typeface="Arial"/>
              <a:sym typeface="Arial"/>
            </a:endParaRPr>
          </a:p>
        </p:txBody>
      </p:sp>
      <p:sp>
        <p:nvSpPr>
          <p:cNvPr id="205" name="Google Shape;205;g2a3f83c96ff_1_6"/>
          <p:cNvSpPr txBox="1"/>
          <p:nvPr/>
        </p:nvSpPr>
        <p:spPr>
          <a:xfrm>
            <a:off x="2353225" y="1133700"/>
            <a:ext cx="6711000" cy="3300617"/>
          </a:xfrm>
          <a:prstGeom prst="rect">
            <a:avLst/>
          </a:prstGeom>
          <a:noFill/>
          <a:ln>
            <a:noFill/>
          </a:ln>
        </p:spPr>
        <p:txBody>
          <a:bodyPr spcFirstLastPara="1" wrap="square" lIns="91425" tIns="91425" rIns="91425" bIns="91425" anchor="t" anchorCtr="0">
            <a:spAutoFit/>
          </a:bodyPr>
          <a:lstStyle/>
          <a:p>
            <a:pPr marL="457200" marR="0" lvl="0" indent="-304800" algn="l" rtl="0">
              <a:lnSpc>
                <a:spcPct val="100000"/>
              </a:lnSpc>
              <a:spcBef>
                <a:spcPts val="0"/>
              </a:spcBef>
              <a:spcAft>
                <a:spcPts val="0"/>
              </a:spcAft>
              <a:buClr>
                <a:schemeClr val="dk1"/>
              </a:buClr>
              <a:buSzPts val="1200"/>
              <a:buFont typeface="Open Sans"/>
              <a:buAutoNum type="arabicPeriod"/>
            </a:pPr>
            <a:r>
              <a:rPr lang="en-US" sz="1200" b="1" i="0" u="none" strike="noStrike" cap="none" dirty="0">
                <a:solidFill>
                  <a:schemeClr val="dk1"/>
                </a:solidFill>
                <a:latin typeface="Open Sans"/>
                <a:ea typeface="Open Sans"/>
                <a:cs typeface="Open Sans"/>
                <a:sym typeface="Open Sans"/>
              </a:rPr>
              <a:t>What causes the Sun to vary?</a:t>
            </a:r>
            <a:endParaRPr sz="1200" b="1" i="0" u="none" strike="noStrike" cap="none" dirty="0">
              <a:solidFill>
                <a:schemeClr val="dk1"/>
              </a:solidFill>
              <a:latin typeface="Open Sans"/>
              <a:ea typeface="Open Sans"/>
              <a:cs typeface="Open Sans"/>
              <a:sym typeface="Open Sans"/>
            </a:endParaRPr>
          </a:p>
          <a:p>
            <a:pPr marL="0" marR="0" lvl="0" indent="457200" algn="l" rtl="0">
              <a:lnSpc>
                <a:spcPct val="115000"/>
              </a:lnSpc>
              <a:spcBef>
                <a:spcPts val="0"/>
              </a:spcBef>
              <a:spcAft>
                <a:spcPts val="0"/>
              </a:spcAft>
              <a:buClr>
                <a:srgbClr val="000000"/>
              </a:buClr>
              <a:buSzPts val="1000"/>
              <a:buFont typeface="Arial"/>
              <a:buNone/>
            </a:pPr>
            <a:r>
              <a:rPr lang="en-US" sz="1000" b="0" i="0" u="none" strike="noStrike" cap="none" dirty="0">
                <a:solidFill>
                  <a:schemeClr val="dk1"/>
                </a:solidFill>
                <a:latin typeface="Open Sans"/>
                <a:ea typeface="Open Sans"/>
                <a:cs typeface="Open Sans"/>
                <a:sym typeface="Open Sans"/>
              </a:rPr>
              <a:t>1.1 The Sun is really big and its gravity influences all objects in the solar system. </a:t>
            </a:r>
            <a:r>
              <a:rPr lang="en-US" sz="1000" b="0" i="0" u="none" strike="noStrike" cap="none" dirty="0">
                <a:solidFill>
                  <a:schemeClr val="accent2"/>
                </a:solidFill>
                <a:latin typeface="Open Sans"/>
                <a:ea typeface="Open Sans"/>
                <a:cs typeface="Open Sans"/>
                <a:sym typeface="Open Sans"/>
              </a:rPr>
              <a:t>(PS2, ESS1)</a:t>
            </a:r>
            <a:endParaRPr sz="1000" b="0" i="0" u="none" strike="noStrike" cap="none" dirty="0">
              <a:solidFill>
                <a:schemeClr val="dk1"/>
              </a:solidFill>
              <a:latin typeface="Open Sans"/>
              <a:ea typeface="Open Sans"/>
              <a:cs typeface="Open Sans"/>
              <a:sym typeface="Open Sans"/>
            </a:endParaRPr>
          </a:p>
          <a:p>
            <a:pPr marL="457200" marR="0" lvl="0" indent="0" algn="l" rtl="0">
              <a:lnSpc>
                <a:spcPct val="115000"/>
              </a:lnSpc>
              <a:spcBef>
                <a:spcPts val="0"/>
              </a:spcBef>
              <a:spcAft>
                <a:spcPts val="0"/>
              </a:spcAft>
              <a:buClr>
                <a:srgbClr val="000000"/>
              </a:buClr>
              <a:buSzPts val="1000"/>
              <a:buFont typeface="Arial"/>
              <a:buNone/>
            </a:pPr>
            <a:r>
              <a:rPr lang="en-US" sz="1000" i="0" u="none" strike="noStrike" cap="none" dirty="0">
                <a:solidFill>
                  <a:schemeClr val="tx1"/>
                </a:solidFill>
                <a:latin typeface="Open Sans"/>
                <a:ea typeface="Open Sans"/>
                <a:cs typeface="Open Sans"/>
                <a:sym typeface="Open Sans"/>
              </a:rPr>
              <a:t>1.2 The Sun is active and can impact technology on Earth via space weather. (PS1,PS2, PS4, ESS2, ESS3)</a:t>
            </a:r>
            <a:endParaRPr sz="1000" i="0" u="none" strike="noStrike" cap="none" dirty="0">
              <a:solidFill>
                <a:schemeClr val="tx1"/>
              </a:solidFill>
              <a:latin typeface="Open Sans"/>
              <a:ea typeface="Open Sans"/>
              <a:cs typeface="Open Sans"/>
              <a:sym typeface="Open Sans"/>
            </a:endParaRPr>
          </a:p>
          <a:p>
            <a:pPr marL="457200" marR="0" lvl="0" indent="0" algn="l" rtl="0">
              <a:lnSpc>
                <a:spcPct val="115000"/>
              </a:lnSpc>
              <a:spcBef>
                <a:spcPts val="0"/>
              </a:spcBef>
              <a:spcAft>
                <a:spcPts val="0"/>
              </a:spcAft>
              <a:buClr>
                <a:srgbClr val="000000"/>
              </a:buClr>
              <a:buSzPts val="1000"/>
              <a:buFont typeface="Arial"/>
              <a:buNone/>
            </a:pPr>
            <a:r>
              <a:rPr lang="en-US" sz="1000" b="0" i="0" u="none" strike="noStrike" cap="none" dirty="0">
                <a:solidFill>
                  <a:schemeClr val="dk1"/>
                </a:solidFill>
                <a:latin typeface="Open Sans"/>
                <a:ea typeface="Open Sans"/>
                <a:cs typeface="Open Sans"/>
                <a:sym typeface="Open Sans"/>
              </a:rPr>
              <a:t>1.3 The Sun’s energy drives Earth’s climate, but the climate is in a delicate balance  and is changing due to human activity. </a:t>
            </a:r>
            <a:r>
              <a:rPr lang="en-US" sz="1000" b="0" i="0" u="none" strike="noStrike" cap="none" dirty="0">
                <a:solidFill>
                  <a:srgbClr val="2E2E32"/>
                </a:solidFill>
                <a:latin typeface="Open Sans"/>
                <a:ea typeface="Open Sans"/>
                <a:cs typeface="Open Sans"/>
                <a:sym typeface="Open Sans"/>
              </a:rPr>
              <a:t>(PS1, PS2, PS3, LS4, ESS2, ESS3)</a:t>
            </a:r>
            <a:endParaRPr sz="1000" b="1" i="0" u="none" strike="noStrike" cap="none" dirty="0">
              <a:solidFill>
                <a:schemeClr val="dk1"/>
              </a:solidFill>
              <a:latin typeface="Open Sans"/>
              <a:ea typeface="Open Sans"/>
              <a:cs typeface="Open Sans"/>
              <a:sym typeface="Open Sans"/>
            </a:endParaRPr>
          </a:p>
          <a:p>
            <a:pPr marL="457200" marR="0" lvl="0" indent="-304800" algn="l" rtl="0">
              <a:lnSpc>
                <a:spcPct val="100000"/>
              </a:lnSpc>
              <a:spcBef>
                <a:spcPts val="900"/>
              </a:spcBef>
              <a:spcAft>
                <a:spcPts val="0"/>
              </a:spcAft>
              <a:buClr>
                <a:schemeClr val="dk1"/>
              </a:buClr>
              <a:buSzPts val="1200"/>
              <a:buFont typeface="Open Sans"/>
              <a:buAutoNum type="arabicPeriod"/>
            </a:pPr>
            <a:r>
              <a:rPr lang="en-US" sz="1200" b="1" i="0" u="none" strike="noStrike" cap="none" dirty="0">
                <a:solidFill>
                  <a:schemeClr val="dk1"/>
                </a:solidFill>
                <a:latin typeface="Open Sans"/>
                <a:ea typeface="Open Sans"/>
                <a:cs typeface="Open Sans"/>
                <a:sym typeface="Open Sans"/>
              </a:rPr>
              <a:t>How do Earth, the solar system, and the heliosphere respond to changes on the Sun?</a:t>
            </a:r>
            <a:endParaRPr sz="1200" b="1" i="0" u="none" strike="noStrike" cap="none" dirty="0">
              <a:solidFill>
                <a:schemeClr val="dk1"/>
              </a:solidFill>
              <a:latin typeface="Open Sans"/>
              <a:ea typeface="Open Sans"/>
              <a:cs typeface="Open Sans"/>
              <a:sym typeface="Open Sans"/>
            </a:endParaRPr>
          </a:p>
          <a:p>
            <a:pPr marL="457200" marR="0" lvl="0" indent="0" algn="l" rtl="0">
              <a:lnSpc>
                <a:spcPct val="115000"/>
              </a:lnSpc>
              <a:spcBef>
                <a:spcPts val="0"/>
              </a:spcBef>
              <a:spcAft>
                <a:spcPts val="0"/>
              </a:spcAft>
              <a:buClr>
                <a:srgbClr val="000000"/>
              </a:buClr>
              <a:buSzPts val="1000"/>
              <a:buFont typeface="Arial"/>
              <a:buNone/>
            </a:pPr>
            <a:r>
              <a:rPr lang="en-US" sz="1000" b="0" i="0" u="none" strike="noStrike" cap="none" dirty="0">
                <a:solidFill>
                  <a:schemeClr val="dk1"/>
                </a:solidFill>
                <a:latin typeface="Open Sans"/>
                <a:ea typeface="Open Sans"/>
                <a:cs typeface="Open Sans"/>
                <a:sym typeface="Open Sans"/>
              </a:rPr>
              <a:t>2.1 Life on Earth has evolved with complex diversity because of our location near the Sun. It is just right! </a:t>
            </a:r>
            <a:r>
              <a:rPr lang="en-US" sz="1100" b="0" i="0" u="none" strike="noStrike" cap="none" dirty="0">
                <a:solidFill>
                  <a:schemeClr val="dk1"/>
                </a:solidFill>
                <a:latin typeface="Open Sans"/>
                <a:ea typeface="Open Sans"/>
                <a:cs typeface="Open Sans"/>
                <a:sym typeface="Open Sans"/>
              </a:rPr>
              <a:t>(PS3, PS4, LS1, LS2, ESS2)</a:t>
            </a:r>
            <a:endParaRPr sz="1100" b="0" i="0" u="none" strike="noStrike" cap="none" dirty="0">
              <a:solidFill>
                <a:schemeClr val="dk1"/>
              </a:solidFill>
              <a:latin typeface="Open Sans"/>
              <a:ea typeface="Open Sans"/>
              <a:cs typeface="Open Sans"/>
              <a:sym typeface="Open Sans"/>
            </a:endParaRPr>
          </a:p>
          <a:p>
            <a:pPr marL="457200" marR="0" lvl="0" indent="0" algn="l" rtl="0">
              <a:lnSpc>
                <a:spcPct val="115000"/>
              </a:lnSpc>
              <a:spcBef>
                <a:spcPts val="0"/>
              </a:spcBef>
              <a:spcAft>
                <a:spcPts val="0"/>
              </a:spcAft>
              <a:buClr>
                <a:srgbClr val="000000"/>
              </a:buClr>
              <a:buSzPts val="1000"/>
              <a:buFont typeface="Arial"/>
              <a:buNone/>
            </a:pPr>
            <a:r>
              <a:rPr lang="en-US" sz="1000" b="0" i="0" u="none" strike="noStrike" cap="none" dirty="0">
                <a:solidFill>
                  <a:schemeClr val="dk1"/>
                </a:solidFill>
                <a:latin typeface="Open Sans"/>
                <a:ea typeface="Open Sans"/>
                <a:cs typeface="Open Sans"/>
                <a:sym typeface="Open Sans"/>
              </a:rPr>
              <a:t>2.2 The Sun defines the space around it, which is different from interstellar space. </a:t>
            </a:r>
            <a:r>
              <a:rPr lang="en-US" sz="1000" b="0" i="0" u="none" strike="noStrike" cap="none" dirty="0">
                <a:solidFill>
                  <a:srgbClr val="2E2E32"/>
                </a:solidFill>
                <a:latin typeface="Open Sans"/>
                <a:ea typeface="Open Sans"/>
                <a:cs typeface="Open Sans"/>
                <a:sym typeface="Open Sans"/>
              </a:rPr>
              <a:t>(PS2, ESS1, ESS2)</a:t>
            </a:r>
            <a:endParaRPr sz="1000" b="0" i="0" u="none" strike="noStrike" cap="none" dirty="0">
              <a:solidFill>
                <a:schemeClr val="dk1"/>
              </a:solidFill>
              <a:latin typeface="Open Sans"/>
              <a:ea typeface="Open Sans"/>
              <a:cs typeface="Open Sans"/>
              <a:sym typeface="Open Sans"/>
            </a:endParaRPr>
          </a:p>
          <a:p>
            <a:pPr marL="0" marR="0" lvl="0" indent="457200" algn="l" rtl="0">
              <a:lnSpc>
                <a:spcPct val="115000"/>
              </a:lnSpc>
              <a:spcBef>
                <a:spcPts val="0"/>
              </a:spcBef>
              <a:spcAft>
                <a:spcPts val="0"/>
              </a:spcAft>
              <a:buClr>
                <a:srgbClr val="000000"/>
              </a:buClr>
              <a:buSzPts val="1000"/>
              <a:buFont typeface="Arial"/>
              <a:buNone/>
            </a:pPr>
            <a:r>
              <a:rPr lang="en-US" sz="1000" b="1" i="0" u="none" strike="noStrike" cap="none" dirty="0">
                <a:solidFill>
                  <a:srgbClr val="FF0000"/>
                </a:solidFill>
                <a:latin typeface="Open Sans"/>
                <a:ea typeface="Open Sans"/>
                <a:cs typeface="Open Sans"/>
                <a:sym typeface="Open Sans"/>
              </a:rPr>
              <a:t>2.3 The Sun is the primary source of light in the solar system. (PS1, PS2, PS3,PS4, ESS1)</a:t>
            </a:r>
            <a:endParaRPr sz="1000" b="1" i="0" u="none" strike="noStrike" cap="none" dirty="0">
              <a:solidFill>
                <a:srgbClr val="FF0000"/>
              </a:solidFill>
              <a:latin typeface="Open Sans"/>
              <a:ea typeface="Open Sans"/>
              <a:cs typeface="Open Sans"/>
              <a:sym typeface="Open Sans"/>
            </a:endParaRPr>
          </a:p>
          <a:p>
            <a:pPr marL="457200" marR="0" lvl="0" indent="-304800" algn="l" rtl="0">
              <a:lnSpc>
                <a:spcPct val="100000"/>
              </a:lnSpc>
              <a:spcBef>
                <a:spcPts val="1000"/>
              </a:spcBef>
              <a:spcAft>
                <a:spcPts val="0"/>
              </a:spcAft>
              <a:buClr>
                <a:schemeClr val="dk1"/>
              </a:buClr>
              <a:buSzPts val="1200"/>
              <a:buFont typeface="Open Sans"/>
              <a:buAutoNum type="arabicPeriod"/>
            </a:pPr>
            <a:r>
              <a:rPr lang="en-US" sz="1200" b="1" i="0" u="none" strike="noStrike" cap="none" dirty="0">
                <a:solidFill>
                  <a:schemeClr val="dk1"/>
                </a:solidFill>
                <a:latin typeface="Open Sans"/>
                <a:ea typeface="Open Sans"/>
                <a:cs typeface="Open Sans"/>
                <a:sym typeface="Open Sans"/>
              </a:rPr>
              <a:t>What are the impacts of changes on the Sun on humans?</a:t>
            </a:r>
            <a:endParaRPr sz="1200" b="1" i="0" u="none" strike="noStrike" cap="none" dirty="0">
              <a:solidFill>
                <a:schemeClr val="dk1"/>
              </a:solidFill>
              <a:latin typeface="Open Sans"/>
              <a:ea typeface="Open Sans"/>
              <a:cs typeface="Open Sans"/>
              <a:sym typeface="Open Sans"/>
            </a:endParaRPr>
          </a:p>
          <a:p>
            <a:pPr marL="457200" marR="0" lvl="0" indent="0" algn="l" rtl="0">
              <a:lnSpc>
                <a:spcPct val="115000"/>
              </a:lnSpc>
              <a:spcBef>
                <a:spcPts val="0"/>
              </a:spcBef>
              <a:spcAft>
                <a:spcPts val="0"/>
              </a:spcAft>
              <a:buClr>
                <a:srgbClr val="000000"/>
              </a:buClr>
              <a:buSzPts val="1000"/>
              <a:buFont typeface="Arial"/>
              <a:buNone/>
            </a:pPr>
            <a:r>
              <a:rPr lang="en-US" sz="1000" b="0" i="0" u="none" strike="noStrike" cap="none" dirty="0">
                <a:solidFill>
                  <a:schemeClr val="tx1"/>
                </a:solidFill>
                <a:latin typeface="Open Sans"/>
                <a:ea typeface="Open Sans"/>
                <a:cs typeface="Open Sans"/>
                <a:sym typeface="Open Sans"/>
              </a:rPr>
              <a:t>3.1 The Sun is made of churning plasma, causing the surface to be made of complex, tangled magnetic fields. (PS1, PS2, ESS1, ESS2)</a:t>
            </a:r>
            <a:endParaRPr sz="1000" b="0" i="0" u="none" strike="noStrike" cap="none" dirty="0">
              <a:solidFill>
                <a:schemeClr val="tx1"/>
              </a:solidFill>
              <a:latin typeface="Open Sans"/>
              <a:ea typeface="Open Sans"/>
              <a:cs typeface="Open Sans"/>
              <a:sym typeface="Open Sans"/>
            </a:endParaRPr>
          </a:p>
          <a:p>
            <a:pPr marL="457200" marR="0" lvl="0" indent="0" algn="l" rtl="0">
              <a:lnSpc>
                <a:spcPct val="115000"/>
              </a:lnSpc>
              <a:spcBef>
                <a:spcPts val="0"/>
              </a:spcBef>
              <a:spcAft>
                <a:spcPts val="0"/>
              </a:spcAft>
              <a:buClr>
                <a:srgbClr val="000000"/>
              </a:buClr>
              <a:buSzPts val="1000"/>
              <a:buFont typeface="Arial"/>
              <a:buNone/>
            </a:pPr>
            <a:r>
              <a:rPr lang="en-US" sz="1000" i="0" u="none" strike="noStrike" cap="none" dirty="0">
                <a:solidFill>
                  <a:schemeClr val="tx1"/>
                </a:solidFill>
                <a:latin typeface="Open Sans"/>
                <a:ea typeface="Open Sans"/>
                <a:cs typeface="Open Sans"/>
                <a:sym typeface="Open Sans"/>
              </a:rPr>
              <a:t>3.2 Energy from the Sun is created in the core and travels outward through the Sun and into the heliosphere. (PS1, PS3, PS4, ESS1, ESS2, ESS3)</a:t>
            </a:r>
            <a:endParaRPr sz="1000" i="0" u="none" strike="noStrike" cap="none" dirty="0">
              <a:solidFill>
                <a:schemeClr val="tx1"/>
              </a:solidFill>
              <a:latin typeface="Open Sans"/>
              <a:ea typeface="Open Sans"/>
              <a:cs typeface="Open Sans"/>
              <a:sym typeface="Open Sans"/>
            </a:endParaRPr>
          </a:p>
          <a:p>
            <a:pPr marL="0" marR="0" lvl="0" indent="457200" algn="l" rtl="0">
              <a:lnSpc>
                <a:spcPct val="115000"/>
              </a:lnSpc>
              <a:spcBef>
                <a:spcPts val="0"/>
              </a:spcBef>
              <a:spcAft>
                <a:spcPts val="0"/>
              </a:spcAft>
              <a:buClr>
                <a:srgbClr val="000000"/>
              </a:buClr>
              <a:buSzPts val="1000"/>
              <a:buFont typeface="Arial"/>
              <a:buNone/>
            </a:pPr>
            <a:r>
              <a:rPr lang="en-US" sz="1000" b="0" i="0" u="none" strike="noStrike" cap="none" dirty="0">
                <a:solidFill>
                  <a:schemeClr val="dk1"/>
                </a:solidFill>
                <a:latin typeface="Open Sans"/>
                <a:ea typeface="Open Sans"/>
                <a:cs typeface="Open Sans"/>
                <a:sym typeface="Open Sans"/>
              </a:rPr>
              <a:t>3.3 Our Sun, like all stars, has a life cycle. </a:t>
            </a:r>
            <a:r>
              <a:rPr lang="en-US" sz="1000" b="0" i="0" u="none" strike="noStrike" cap="none" dirty="0">
                <a:solidFill>
                  <a:srgbClr val="2E2E32"/>
                </a:solidFill>
                <a:latin typeface="Open Sans"/>
                <a:ea typeface="Open Sans"/>
                <a:cs typeface="Open Sans"/>
                <a:sym typeface="Open Sans"/>
              </a:rPr>
              <a:t>(PS1, LS1, ESS1)</a:t>
            </a:r>
            <a:endParaRPr sz="1000" b="1" i="0" u="none" strike="noStrike" cap="none" dirty="0">
              <a:solidFill>
                <a:schemeClr val="dk1"/>
              </a:solidFill>
              <a:latin typeface="Open Sans"/>
              <a:ea typeface="Open Sans"/>
              <a:cs typeface="Open Sans"/>
              <a:sym typeface="Open Sans"/>
            </a:endParaRPr>
          </a:p>
        </p:txBody>
      </p:sp>
      <p:sp>
        <p:nvSpPr>
          <p:cNvPr id="206" name="Google Shape;206;g2a3f83c96ff_1_6"/>
          <p:cNvSpPr/>
          <p:nvPr/>
        </p:nvSpPr>
        <p:spPr>
          <a:xfrm>
            <a:off x="92825" y="3910925"/>
            <a:ext cx="2349000" cy="690300"/>
          </a:xfrm>
          <a:prstGeom prst="roundRect">
            <a:avLst>
              <a:gd name="adj" fmla="val 16667"/>
            </a:avLst>
          </a:prstGeom>
          <a:solidFill>
            <a:srgbClr val="19658B"/>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Open Sans"/>
                <a:ea typeface="Open Sans"/>
                <a:cs typeface="Open Sans"/>
                <a:sym typeface="Open Sans"/>
              </a:rPr>
              <a:t>Heliophysics </a:t>
            </a:r>
            <a:endParaRPr sz="1400" b="0" i="0" u="none" strike="noStrike" cap="none">
              <a:solidFill>
                <a:schemeClr val="lt1"/>
              </a:solidFill>
              <a:latin typeface="Open Sans"/>
              <a:ea typeface="Open Sans"/>
              <a:cs typeface="Open Sans"/>
              <a:sym typeface="Open Sans"/>
            </a:endParaRPr>
          </a:p>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Open Sans"/>
                <a:ea typeface="Open Sans"/>
                <a:cs typeface="Open Sans"/>
                <a:sym typeface="Open Sans"/>
              </a:rPr>
              <a:t>Resource Database</a:t>
            </a:r>
            <a:endParaRPr sz="1400" b="0" i="0" u="none" strike="noStrike" cap="none">
              <a:solidFill>
                <a:schemeClr val="lt1"/>
              </a:solidFill>
              <a:latin typeface="Open Sans"/>
              <a:ea typeface="Open Sans"/>
              <a:cs typeface="Open Sans"/>
              <a:sym typeface="Open Sans"/>
            </a:endParaRPr>
          </a:p>
        </p:txBody>
      </p:sp>
      <p:cxnSp>
        <p:nvCxnSpPr>
          <p:cNvPr id="207" name="Google Shape;207;g2a3f83c96ff_1_6"/>
          <p:cNvCxnSpPr>
            <a:stCxn id="202" idx="2"/>
            <a:endCxn id="203" idx="0"/>
          </p:cNvCxnSpPr>
          <p:nvPr/>
        </p:nvCxnSpPr>
        <p:spPr>
          <a:xfrm>
            <a:off x="1267325" y="1857400"/>
            <a:ext cx="0" cy="218400"/>
          </a:xfrm>
          <a:prstGeom prst="straightConnector1">
            <a:avLst/>
          </a:prstGeom>
          <a:noFill/>
          <a:ln w="19050" cap="flat" cmpd="sng">
            <a:solidFill>
              <a:srgbClr val="D56A49"/>
            </a:solidFill>
            <a:prstDash val="solid"/>
            <a:round/>
            <a:headEnd type="none" w="sm" len="sm"/>
            <a:tailEnd type="triangle" w="med" len="med"/>
          </a:ln>
        </p:spPr>
      </p:cxnSp>
      <p:cxnSp>
        <p:nvCxnSpPr>
          <p:cNvPr id="208" name="Google Shape;208;g2a3f83c96ff_1_6"/>
          <p:cNvCxnSpPr/>
          <p:nvPr/>
        </p:nvCxnSpPr>
        <p:spPr>
          <a:xfrm>
            <a:off x="1267325" y="2774963"/>
            <a:ext cx="0" cy="218400"/>
          </a:xfrm>
          <a:prstGeom prst="straightConnector1">
            <a:avLst/>
          </a:prstGeom>
          <a:noFill/>
          <a:ln w="19050" cap="flat" cmpd="sng">
            <a:solidFill>
              <a:srgbClr val="D56A49"/>
            </a:solidFill>
            <a:prstDash val="solid"/>
            <a:round/>
            <a:headEnd type="none" w="sm" len="sm"/>
            <a:tailEnd type="triangle" w="med" len="med"/>
          </a:ln>
        </p:spPr>
      </p:cxnSp>
      <p:cxnSp>
        <p:nvCxnSpPr>
          <p:cNvPr id="209" name="Google Shape;209;g2a3f83c96ff_1_6"/>
          <p:cNvCxnSpPr/>
          <p:nvPr/>
        </p:nvCxnSpPr>
        <p:spPr>
          <a:xfrm>
            <a:off x="1267325" y="3683763"/>
            <a:ext cx="0" cy="218400"/>
          </a:xfrm>
          <a:prstGeom prst="straightConnector1">
            <a:avLst/>
          </a:prstGeom>
          <a:noFill/>
          <a:ln w="19050" cap="flat" cmpd="sng">
            <a:solidFill>
              <a:srgbClr val="D56A49"/>
            </a:solidFill>
            <a:prstDash val="solid"/>
            <a:round/>
            <a:headEnd type="none" w="sm" len="sm"/>
            <a:tailEnd type="triangle" w="med" len="med"/>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3">
          <a:extLst>
            <a:ext uri="{FF2B5EF4-FFF2-40B4-BE49-F238E27FC236}">
              <a16:creationId xmlns:a16="http://schemas.microsoft.com/office/drawing/2014/main" id="{93572FDA-9386-4A6F-CA86-687295F13A70}"/>
            </a:ext>
          </a:extLst>
        </p:cNvPr>
        <p:cNvGrpSpPr/>
        <p:nvPr/>
      </p:nvGrpSpPr>
      <p:grpSpPr>
        <a:xfrm>
          <a:off x="0" y="0"/>
          <a:ext cx="0" cy="0"/>
          <a:chOff x="0" y="0"/>
          <a:chExt cx="0" cy="0"/>
        </a:xfrm>
      </p:grpSpPr>
      <p:sp>
        <p:nvSpPr>
          <p:cNvPr id="134" name="Google Shape;134;p16">
            <a:extLst>
              <a:ext uri="{FF2B5EF4-FFF2-40B4-BE49-F238E27FC236}">
                <a16:creationId xmlns:a16="http://schemas.microsoft.com/office/drawing/2014/main" id="{B01CAFD2-75B3-877A-FF9B-B49BDA196C6D}"/>
              </a:ext>
            </a:extLst>
          </p:cNvPr>
          <p:cNvSpPr txBox="1">
            <a:spLocks noGrp="1"/>
          </p:cNvSpPr>
          <p:nvPr>
            <p:ph type="body" idx="1"/>
          </p:nvPr>
        </p:nvSpPr>
        <p:spPr>
          <a:xfrm>
            <a:off x="352276" y="1159024"/>
            <a:ext cx="3962549" cy="2955776"/>
          </a:xfrm>
          <a:prstGeom prst="rect">
            <a:avLst/>
          </a:prstGeom>
        </p:spPr>
        <p:txBody>
          <a:bodyPr spcFirstLastPara="1" wrap="square" lIns="91425" tIns="91425" rIns="91425" bIns="91425" anchor="t" anchorCtr="0">
            <a:normAutofit fontScale="85000" lnSpcReduction="10000"/>
          </a:bodyPr>
          <a:lstStyle/>
          <a:p>
            <a:pPr marL="0" lvl="0" indent="0" algn="l" rtl="0">
              <a:lnSpc>
                <a:spcPct val="90000"/>
              </a:lnSpc>
              <a:spcBef>
                <a:spcPts val="1000"/>
              </a:spcBef>
              <a:spcAft>
                <a:spcPts val="0"/>
              </a:spcAft>
              <a:buNone/>
            </a:pPr>
            <a:r>
              <a:rPr lang="en-US" sz="1800" dirty="0">
                <a:solidFill>
                  <a:srgbClr val="000000"/>
                </a:solidFill>
                <a:effectLst/>
                <a:latin typeface="Calibri" panose="020F0502020204030204" pitchFamily="34" charset="0"/>
                <a:ea typeface="Calibri" panose="020F0502020204030204" pitchFamily="34" charset="0"/>
              </a:rPr>
              <a:t>We are all familiar with the idea of accumulating 10,000 steps each day to keep active. This level of fitness wards off many different physical and even mental illnesses.</a:t>
            </a:r>
          </a:p>
          <a:p>
            <a:pPr marL="0" lvl="0" indent="0" algn="l" rtl="0">
              <a:lnSpc>
                <a:spcPct val="90000"/>
              </a:lnSpc>
              <a:spcBef>
                <a:spcPts val="1000"/>
              </a:spcBef>
              <a:spcAft>
                <a:spcPts val="0"/>
              </a:spcAft>
              <a:buNone/>
            </a:pPr>
            <a:r>
              <a:rPr lang="en-US" dirty="0">
                <a:solidFill>
                  <a:srgbClr val="000000"/>
                </a:solidFill>
                <a:latin typeface="Calibri" panose="020F0502020204030204" pitchFamily="34" charset="0"/>
                <a:ea typeface="Calibri" panose="020F0502020204030204" pitchFamily="34" charset="0"/>
              </a:rPr>
              <a:t>Curiously, there is no evidence that 10,000 is a magic number. It was actually invented in Japan as part of a marketing ploy and 10,000 was literally pulled out of a hat because in Japanese the word for ‘10,000’ rhymed with some other word used in a marketing slogan.</a:t>
            </a:r>
          </a:p>
          <a:p>
            <a:pPr marL="0" lvl="0" indent="0" algn="l" rtl="0">
              <a:lnSpc>
                <a:spcPct val="90000"/>
              </a:lnSpc>
              <a:spcBef>
                <a:spcPts val="1000"/>
              </a:spcBef>
              <a:spcAft>
                <a:spcPts val="0"/>
              </a:spcAft>
              <a:buNone/>
            </a:pPr>
            <a:r>
              <a:rPr lang="en-US" dirty="0">
                <a:solidFill>
                  <a:srgbClr val="000000"/>
                </a:solidFill>
                <a:latin typeface="Calibri" panose="020F0502020204030204" pitchFamily="34" charset="0"/>
                <a:ea typeface="Calibri" panose="020F0502020204030204" pitchFamily="34" charset="0"/>
              </a:rPr>
              <a:t>Still, it is better to take ‘a lot of steps’ rather than to be inactive.</a:t>
            </a:r>
            <a:endParaRPr lang="en-US" dirty="0">
              <a:solidFill>
                <a:schemeClr val="dk1"/>
              </a:solidFill>
            </a:endParaRPr>
          </a:p>
        </p:txBody>
      </p:sp>
      <p:grpSp>
        <p:nvGrpSpPr>
          <p:cNvPr id="135" name="Google Shape;135;p16">
            <a:extLst>
              <a:ext uri="{FF2B5EF4-FFF2-40B4-BE49-F238E27FC236}">
                <a16:creationId xmlns:a16="http://schemas.microsoft.com/office/drawing/2014/main" id="{FF873C37-F3B7-DC51-F984-96E579C20C20}"/>
              </a:ext>
            </a:extLst>
          </p:cNvPr>
          <p:cNvGrpSpPr/>
          <p:nvPr/>
        </p:nvGrpSpPr>
        <p:grpSpPr>
          <a:xfrm flipH="1">
            <a:off x="-1" y="133025"/>
            <a:ext cx="8389257" cy="582900"/>
            <a:chOff x="3383700" y="220025"/>
            <a:chExt cx="5760575" cy="582900"/>
          </a:xfrm>
        </p:grpSpPr>
        <p:sp>
          <p:nvSpPr>
            <p:cNvPr id="136" name="Google Shape;136;p16">
              <a:extLst>
                <a:ext uri="{FF2B5EF4-FFF2-40B4-BE49-F238E27FC236}">
                  <a16:creationId xmlns:a16="http://schemas.microsoft.com/office/drawing/2014/main" id="{D9D741F6-8917-11AC-4F27-25D39165D4B0}"/>
                </a:ext>
              </a:extLst>
            </p:cNvPr>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6">
              <a:extLst>
                <a:ext uri="{FF2B5EF4-FFF2-40B4-BE49-F238E27FC236}">
                  <a16:creationId xmlns:a16="http://schemas.microsoft.com/office/drawing/2014/main" id="{6FC06FBB-04B5-864A-0B6C-C499B67DE51F}"/>
                </a:ext>
              </a:extLst>
            </p:cNvPr>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a:extLst>
              <a:ext uri="{FF2B5EF4-FFF2-40B4-BE49-F238E27FC236}">
                <a16:creationId xmlns:a16="http://schemas.microsoft.com/office/drawing/2014/main" id="{9B6D0926-9625-5C50-F4D2-3D0C5597B1DE}"/>
              </a:ext>
            </a:extLst>
          </p:cNvPr>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July 2024: Physical and Mental Health</a:t>
            </a:r>
            <a:endParaRPr sz="2420" b="1" dirty="0">
              <a:solidFill>
                <a:schemeClr val="lt1"/>
              </a:solidFill>
              <a:latin typeface="Helvetica Neue"/>
              <a:ea typeface="Helvetica Neue"/>
              <a:cs typeface="Helvetica Neue"/>
              <a:sym typeface="Helvetica Neue"/>
            </a:endParaRPr>
          </a:p>
        </p:txBody>
      </p:sp>
      <p:sp>
        <p:nvSpPr>
          <p:cNvPr id="139" name="Google Shape;139;p16">
            <a:extLst>
              <a:ext uri="{FF2B5EF4-FFF2-40B4-BE49-F238E27FC236}">
                <a16:creationId xmlns:a16="http://schemas.microsoft.com/office/drawing/2014/main" id="{92405650-AC64-A64D-19CD-BF16DAE5562B}"/>
              </a:ext>
            </a:extLst>
          </p:cNvPr>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a:extLst>
              <a:ext uri="{FF2B5EF4-FFF2-40B4-BE49-F238E27FC236}">
                <a16:creationId xmlns:a16="http://schemas.microsoft.com/office/drawing/2014/main" id="{E7D0D2FC-CADD-48AE-C554-98E155441C4B}"/>
              </a:ext>
            </a:extLst>
          </p:cNvPr>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a:extLst>
              <a:ext uri="{FF2B5EF4-FFF2-40B4-BE49-F238E27FC236}">
                <a16:creationId xmlns:a16="http://schemas.microsoft.com/office/drawing/2014/main" id="{3BAAFF01-161B-9E48-952D-C8B5985AC2A3}"/>
              </a:ext>
            </a:extLst>
          </p:cNvPr>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a:extLst>
              <a:ext uri="{FF2B5EF4-FFF2-40B4-BE49-F238E27FC236}">
                <a16:creationId xmlns:a16="http://schemas.microsoft.com/office/drawing/2014/main" id="{C88A7FD8-351A-51DD-1F27-019E48017D79}"/>
              </a:ext>
            </a:extLst>
          </p:cNvPr>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a:extLst>
              <a:ext uri="{FF2B5EF4-FFF2-40B4-BE49-F238E27FC236}">
                <a16:creationId xmlns:a16="http://schemas.microsoft.com/office/drawing/2014/main" id="{F6960BA9-7065-3EB0-704E-D3FB14B34452}"/>
              </a:ext>
            </a:extLst>
          </p:cNvPr>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a:extLst>
              <a:ext uri="{FF2B5EF4-FFF2-40B4-BE49-F238E27FC236}">
                <a16:creationId xmlns:a16="http://schemas.microsoft.com/office/drawing/2014/main" id="{718DE485-4355-7840-AC34-7BC54CB7F550}"/>
              </a:ext>
            </a:extLst>
          </p:cNvPr>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a:extLst>
              <a:ext uri="{FF2B5EF4-FFF2-40B4-BE49-F238E27FC236}">
                <a16:creationId xmlns:a16="http://schemas.microsoft.com/office/drawing/2014/main" id="{5510F4BD-D768-3F09-217D-135122EA2CC5}"/>
              </a:ext>
            </a:extLst>
          </p:cNvPr>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a:extLst>
              <a:ext uri="{FF2B5EF4-FFF2-40B4-BE49-F238E27FC236}">
                <a16:creationId xmlns:a16="http://schemas.microsoft.com/office/drawing/2014/main" id="{43F6EC0D-C404-4593-6F8D-119333CDBED7}"/>
              </a:ext>
            </a:extLst>
          </p:cNvPr>
          <p:cNvGrpSpPr/>
          <p:nvPr/>
        </p:nvGrpSpPr>
        <p:grpSpPr>
          <a:xfrm>
            <a:off x="0" y="4695025"/>
            <a:ext cx="5902800" cy="283500"/>
            <a:chOff x="0" y="4548925"/>
            <a:chExt cx="5902800" cy="283500"/>
          </a:xfrm>
        </p:grpSpPr>
        <p:sp>
          <p:nvSpPr>
            <p:cNvPr id="147" name="Google Shape;147;p16">
              <a:extLst>
                <a:ext uri="{FF2B5EF4-FFF2-40B4-BE49-F238E27FC236}">
                  <a16:creationId xmlns:a16="http://schemas.microsoft.com/office/drawing/2014/main" id="{BF2EC203-0D05-0D51-B25F-6F1BFCE1C578}"/>
                </a:ext>
              </a:extLst>
            </p:cNvPr>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a:extLst>
                <a:ext uri="{FF2B5EF4-FFF2-40B4-BE49-F238E27FC236}">
                  <a16:creationId xmlns:a16="http://schemas.microsoft.com/office/drawing/2014/main" id="{FD474CF2-57CA-51E3-7517-CCE2255DAFCD}"/>
                </a:ext>
              </a:extLst>
            </p:cNvPr>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a:extLst>
              <a:ext uri="{FF2B5EF4-FFF2-40B4-BE49-F238E27FC236}">
                <a16:creationId xmlns:a16="http://schemas.microsoft.com/office/drawing/2014/main" id="{1B9B2452-BA9E-0861-496B-5A2AC2C20DE4}"/>
              </a:ext>
            </a:extLst>
          </p:cNvPr>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a:extLst>
              <a:ext uri="{FF2B5EF4-FFF2-40B4-BE49-F238E27FC236}">
                <a16:creationId xmlns:a16="http://schemas.microsoft.com/office/drawing/2014/main" id="{9CCBE3DF-B449-0E7D-5E20-B23DEF72D8EC}"/>
              </a:ext>
            </a:extLst>
          </p:cNvPr>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3" name="Picture 2">
            <a:extLst>
              <a:ext uri="{FF2B5EF4-FFF2-40B4-BE49-F238E27FC236}">
                <a16:creationId xmlns:a16="http://schemas.microsoft.com/office/drawing/2014/main" id="{57DC8521-736C-1E70-A297-8FDE898A0B95}"/>
              </a:ext>
            </a:extLst>
          </p:cNvPr>
          <p:cNvPicPr>
            <a:picLocks noChangeAspect="1"/>
          </p:cNvPicPr>
          <p:nvPr/>
        </p:nvPicPr>
        <p:blipFill>
          <a:blip r:embed="rId4"/>
          <a:stretch>
            <a:fillRect/>
          </a:stretch>
        </p:blipFill>
        <p:spPr>
          <a:xfrm>
            <a:off x="4696024" y="1085850"/>
            <a:ext cx="4095700" cy="2743206"/>
          </a:xfrm>
          <a:prstGeom prst="rect">
            <a:avLst/>
          </a:prstGeom>
        </p:spPr>
      </p:pic>
    </p:spTree>
    <p:extLst>
      <p:ext uri="{BB962C8B-B14F-4D97-AF65-F5344CB8AC3E}">
        <p14:creationId xmlns:p14="http://schemas.microsoft.com/office/powerpoint/2010/main" val="3361304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1" y="985837"/>
            <a:ext cx="3010144" cy="2915885"/>
          </a:xfrm>
          <a:prstGeom prst="rect">
            <a:avLst/>
          </a:prstGeom>
        </p:spPr>
        <p:txBody>
          <a:bodyPr spcFirstLastPara="1" wrap="square" lIns="91425" tIns="91425" rIns="91425" bIns="91425" anchor="t" anchorCtr="0">
            <a:normAutofit/>
          </a:bodyPr>
          <a:lstStyle/>
          <a:p>
            <a:pPr marL="0" lvl="0" indent="0" algn="l" rtl="0">
              <a:lnSpc>
                <a:spcPct val="90000"/>
              </a:lnSpc>
              <a:spcBef>
                <a:spcPts val="1000"/>
              </a:spcBef>
              <a:spcAft>
                <a:spcPts val="0"/>
              </a:spcAft>
              <a:buNone/>
            </a:pPr>
            <a:r>
              <a:rPr lang="en-US" dirty="0">
                <a:solidFill>
                  <a:schemeClr val="dk1"/>
                </a:solidFill>
              </a:rPr>
              <a:t>If you average 5000 steps a day, and each step takes about 1 second, how much time do you spend walking?</a:t>
            </a:r>
          </a:p>
          <a:p>
            <a:pPr marL="0" lvl="0" indent="0" algn="l" rtl="0">
              <a:lnSpc>
                <a:spcPct val="90000"/>
              </a:lnSpc>
              <a:spcBef>
                <a:spcPts val="1000"/>
              </a:spcBef>
              <a:spcAft>
                <a:spcPts val="0"/>
              </a:spcAft>
              <a:buNone/>
            </a:pPr>
            <a:endParaRPr dirty="0">
              <a:solidFill>
                <a:schemeClr val="dk1"/>
              </a:solidFill>
            </a:endParaRPr>
          </a:p>
        </p:txBody>
      </p:sp>
      <p:grpSp>
        <p:nvGrpSpPr>
          <p:cNvPr id="135" name="Google Shape;135;p16"/>
          <p:cNvGrpSpPr/>
          <p:nvPr/>
        </p:nvGrpSpPr>
        <p:grpSpPr>
          <a:xfrm flipH="1">
            <a:off x="-1" y="133025"/>
            <a:ext cx="6838900"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July 2024 –   Beginning – Steps and Time</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3" name="Picture 2">
            <a:extLst>
              <a:ext uri="{FF2B5EF4-FFF2-40B4-BE49-F238E27FC236}">
                <a16:creationId xmlns:a16="http://schemas.microsoft.com/office/drawing/2014/main" id="{DB6CEF74-4910-AF30-7A53-6E70EC1F887A}"/>
              </a:ext>
            </a:extLst>
          </p:cNvPr>
          <p:cNvPicPr>
            <a:picLocks noChangeAspect="1"/>
          </p:cNvPicPr>
          <p:nvPr/>
        </p:nvPicPr>
        <p:blipFill>
          <a:blip r:embed="rId4"/>
          <a:stretch>
            <a:fillRect/>
          </a:stretch>
        </p:blipFill>
        <p:spPr>
          <a:xfrm>
            <a:off x="3863398" y="1052061"/>
            <a:ext cx="4968901" cy="3118778"/>
          </a:xfrm>
          <a:prstGeom prst="rect">
            <a:avLst/>
          </a:prstGeom>
        </p:spPr>
      </p:pic>
    </p:spTree>
    <p:extLst>
      <p:ext uri="{BB962C8B-B14F-4D97-AF65-F5344CB8AC3E}">
        <p14:creationId xmlns:p14="http://schemas.microsoft.com/office/powerpoint/2010/main" val="17269816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6"/>
          <p:cNvSpPr txBox="1">
            <a:spLocks noGrp="1"/>
          </p:cNvSpPr>
          <p:nvPr>
            <p:ph type="body" idx="1"/>
          </p:nvPr>
        </p:nvSpPr>
        <p:spPr>
          <a:xfrm>
            <a:off x="311701" y="985837"/>
            <a:ext cx="3981694" cy="3500438"/>
          </a:xfrm>
          <a:prstGeom prst="rect">
            <a:avLst/>
          </a:prstGeom>
        </p:spPr>
        <p:txBody>
          <a:bodyPr spcFirstLastPara="1" wrap="square" lIns="91425" tIns="91425" rIns="91425" bIns="91425" anchor="t" anchorCtr="0">
            <a:normAutofit fontScale="92500" lnSpcReduction="20000"/>
          </a:bodyPr>
          <a:lstStyle/>
          <a:p>
            <a:pPr marL="0" lvl="0" indent="0" algn="l" rtl="0">
              <a:lnSpc>
                <a:spcPct val="90000"/>
              </a:lnSpc>
              <a:spcBef>
                <a:spcPts val="1000"/>
              </a:spcBef>
              <a:spcAft>
                <a:spcPts val="0"/>
              </a:spcAft>
              <a:buNone/>
            </a:pPr>
            <a:r>
              <a:rPr lang="en-US" dirty="0">
                <a:solidFill>
                  <a:schemeClr val="dk1"/>
                </a:solidFill>
              </a:rPr>
              <a:t>If you average 5000 steps a day, and each step takes about 1 second, how much time do you spend walking?</a:t>
            </a:r>
          </a:p>
          <a:p>
            <a:pPr marL="0" lvl="0" indent="0" algn="l" rtl="0">
              <a:lnSpc>
                <a:spcPct val="90000"/>
              </a:lnSpc>
              <a:spcBef>
                <a:spcPts val="1000"/>
              </a:spcBef>
              <a:spcAft>
                <a:spcPts val="0"/>
              </a:spcAft>
              <a:buNone/>
            </a:pPr>
            <a:endParaRPr lang="en-US" dirty="0">
              <a:solidFill>
                <a:schemeClr val="dk1"/>
              </a:solidFill>
            </a:endParaRPr>
          </a:p>
          <a:p>
            <a:pPr marL="0" lvl="0" indent="0" algn="l" rtl="0">
              <a:lnSpc>
                <a:spcPct val="90000"/>
              </a:lnSpc>
              <a:spcBef>
                <a:spcPts val="1000"/>
              </a:spcBef>
              <a:spcAft>
                <a:spcPts val="0"/>
              </a:spcAft>
              <a:buNone/>
            </a:pPr>
            <a:r>
              <a:rPr lang="en-US" dirty="0">
                <a:solidFill>
                  <a:schemeClr val="dk1"/>
                </a:solidFill>
              </a:rPr>
              <a:t>5000 steps/day x 1 second/step </a:t>
            </a:r>
          </a:p>
          <a:p>
            <a:pPr marL="0" lvl="0" indent="0" algn="l" rtl="0">
              <a:lnSpc>
                <a:spcPct val="90000"/>
              </a:lnSpc>
              <a:spcBef>
                <a:spcPts val="1000"/>
              </a:spcBef>
              <a:spcAft>
                <a:spcPts val="0"/>
              </a:spcAft>
              <a:buNone/>
            </a:pPr>
            <a:r>
              <a:rPr lang="en-US" dirty="0">
                <a:solidFill>
                  <a:schemeClr val="dk1"/>
                </a:solidFill>
              </a:rPr>
              <a:t>= 5000 seconds/day</a:t>
            </a:r>
          </a:p>
          <a:p>
            <a:pPr marL="0" lvl="0" indent="0" algn="l" rtl="0">
              <a:lnSpc>
                <a:spcPct val="90000"/>
              </a:lnSpc>
              <a:spcBef>
                <a:spcPts val="1000"/>
              </a:spcBef>
              <a:spcAft>
                <a:spcPts val="0"/>
              </a:spcAft>
              <a:buNone/>
            </a:pPr>
            <a:r>
              <a:rPr lang="en-US" dirty="0">
                <a:solidFill>
                  <a:schemeClr val="dk1"/>
                </a:solidFill>
              </a:rPr>
              <a:t>= 5000 seconds / (3600 seconds/hr)</a:t>
            </a:r>
          </a:p>
          <a:p>
            <a:pPr marL="0" lvl="0" indent="0" algn="l" rtl="0">
              <a:lnSpc>
                <a:spcPct val="90000"/>
              </a:lnSpc>
              <a:spcBef>
                <a:spcPts val="1000"/>
              </a:spcBef>
              <a:spcAft>
                <a:spcPts val="0"/>
              </a:spcAft>
              <a:buNone/>
            </a:pPr>
            <a:r>
              <a:rPr lang="en-US" dirty="0">
                <a:solidFill>
                  <a:schemeClr val="dk1"/>
                </a:solidFill>
              </a:rPr>
              <a:t>= 1.39 hours/day</a:t>
            </a:r>
          </a:p>
          <a:p>
            <a:pPr marL="0" lvl="0" indent="0" algn="l" rtl="0">
              <a:lnSpc>
                <a:spcPct val="90000"/>
              </a:lnSpc>
              <a:spcBef>
                <a:spcPts val="1000"/>
              </a:spcBef>
              <a:spcAft>
                <a:spcPts val="0"/>
              </a:spcAft>
              <a:buNone/>
            </a:pPr>
            <a:r>
              <a:rPr lang="en-US" dirty="0">
                <a:solidFill>
                  <a:schemeClr val="dk1"/>
                </a:solidFill>
              </a:rPr>
              <a:t>= 1:23:17</a:t>
            </a:r>
          </a:p>
          <a:p>
            <a:pPr marL="0" lvl="0" indent="0" algn="l" rtl="0">
              <a:lnSpc>
                <a:spcPct val="90000"/>
              </a:lnSpc>
              <a:spcBef>
                <a:spcPts val="1000"/>
              </a:spcBef>
              <a:spcAft>
                <a:spcPts val="0"/>
              </a:spcAft>
              <a:buNone/>
            </a:pPr>
            <a:r>
              <a:rPr lang="en-US" dirty="0">
                <a:solidFill>
                  <a:schemeClr val="dk1"/>
                </a:solidFill>
              </a:rPr>
              <a:t>If allowed, bring your smartphone to school and use the Health app to track your daily steps. How are you doing?</a:t>
            </a:r>
          </a:p>
          <a:p>
            <a:pPr marL="0" lvl="0" indent="0" algn="l" rtl="0">
              <a:lnSpc>
                <a:spcPct val="90000"/>
              </a:lnSpc>
              <a:spcBef>
                <a:spcPts val="1000"/>
              </a:spcBef>
              <a:spcAft>
                <a:spcPts val="0"/>
              </a:spcAft>
              <a:buNone/>
            </a:pPr>
            <a:endParaRPr dirty="0">
              <a:solidFill>
                <a:schemeClr val="dk1"/>
              </a:solidFill>
            </a:endParaRPr>
          </a:p>
        </p:txBody>
      </p:sp>
      <p:grpSp>
        <p:nvGrpSpPr>
          <p:cNvPr id="135" name="Google Shape;135;p16"/>
          <p:cNvGrpSpPr/>
          <p:nvPr/>
        </p:nvGrpSpPr>
        <p:grpSpPr>
          <a:xfrm flipH="1">
            <a:off x="-1" y="133025"/>
            <a:ext cx="6838900" cy="582900"/>
            <a:chOff x="3383700" y="220025"/>
            <a:chExt cx="5760575" cy="582900"/>
          </a:xfrm>
        </p:grpSpPr>
        <p:sp>
          <p:nvSpPr>
            <p:cNvPr id="136" name="Google Shape;136;p16"/>
            <p:cNvSpPr/>
            <p:nvPr/>
          </p:nvSpPr>
          <p:spPr>
            <a:xfrm flipH="1">
              <a:off x="3383700" y="220025"/>
              <a:ext cx="585300" cy="582900"/>
            </a:xfrm>
            <a:prstGeom prst="flowChartDelay">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37;p16"/>
            <p:cNvSpPr/>
            <p:nvPr/>
          </p:nvSpPr>
          <p:spPr>
            <a:xfrm>
              <a:off x="3922475" y="220025"/>
              <a:ext cx="5221800" cy="582900"/>
            </a:xfrm>
            <a:prstGeom prst="rect">
              <a:avLst/>
            </a:prstGeom>
            <a:solidFill>
              <a:srgbClr val="7F1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a:spLocks noGrp="1"/>
          </p:cNvSpPr>
          <p:nvPr>
            <p:ph type="title"/>
          </p:nvPr>
        </p:nvSpPr>
        <p:spPr>
          <a:xfrm>
            <a:off x="165450" y="13812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420" b="1" dirty="0">
                <a:solidFill>
                  <a:schemeClr val="lt1"/>
                </a:solidFill>
                <a:latin typeface="Helvetica Neue"/>
                <a:ea typeface="Helvetica Neue"/>
                <a:cs typeface="Helvetica Neue"/>
                <a:sym typeface="Helvetica Neue"/>
              </a:rPr>
              <a:t>July 2024 –   Beginning – Steps and Time</a:t>
            </a:r>
            <a:endParaRPr sz="2420" b="1" dirty="0">
              <a:solidFill>
                <a:schemeClr val="lt1"/>
              </a:solidFill>
              <a:latin typeface="Helvetica Neue"/>
              <a:ea typeface="Helvetica Neue"/>
              <a:cs typeface="Helvetica Neue"/>
              <a:sym typeface="Helvetica Neue"/>
            </a:endParaRPr>
          </a:p>
        </p:txBody>
      </p:sp>
      <p:sp>
        <p:nvSpPr>
          <p:cNvPr id="139" name="Google Shape;139;p16"/>
          <p:cNvSpPr/>
          <p:nvPr/>
        </p:nvSpPr>
        <p:spPr>
          <a:xfrm>
            <a:off x="6166750"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6457075" y="4790997"/>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6747400" y="4790982"/>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a:off x="7037725"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7328050" y="4790989"/>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7618375" y="4790975"/>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7908700" y="4791000"/>
            <a:ext cx="91500" cy="91500"/>
          </a:xfrm>
          <a:prstGeom prst="ellipse">
            <a:avLst/>
          </a:prstGeom>
          <a:solidFill>
            <a:srgbClr val="196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 name="Google Shape;146;p16"/>
          <p:cNvGrpSpPr/>
          <p:nvPr/>
        </p:nvGrpSpPr>
        <p:grpSpPr>
          <a:xfrm>
            <a:off x="0" y="4695025"/>
            <a:ext cx="5902800" cy="283500"/>
            <a:chOff x="0" y="4548925"/>
            <a:chExt cx="5902800" cy="283500"/>
          </a:xfrm>
        </p:grpSpPr>
        <p:sp>
          <p:nvSpPr>
            <p:cNvPr id="147" name="Google Shape;147;p16"/>
            <p:cNvSpPr/>
            <p:nvPr/>
          </p:nvSpPr>
          <p:spPr>
            <a:xfrm>
              <a:off x="5619300" y="4548925"/>
              <a:ext cx="283500" cy="283500"/>
            </a:xfrm>
            <a:prstGeom prst="flowChartDelay">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0" y="4549375"/>
              <a:ext cx="5695500" cy="282600"/>
            </a:xfrm>
            <a:prstGeom prst="rect">
              <a:avLst/>
            </a:prstGeom>
            <a:solidFill>
              <a:srgbClr val="D56A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 name="Google Shape;149;p16"/>
          <p:cNvSpPr txBox="1">
            <a:spLocks noGrp="1"/>
          </p:cNvSpPr>
          <p:nvPr>
            <p:ph type="subTitle" idx="4294967295"/>
          </p:nvPr>
        </p:nvSpPr>
        <p:spPr>
          <a:xfrm>
            <a:off x="92825" y="4644900"/>
            <a:ext cx="2038800" cy="3837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600"/>
              </a:spcAft>
              <a:buSzPts val="1100"/>
              <a:buNone/>
            </a:pPr>
            <a:r>
              <a:rPr lang="en" sz="680" b="1">
                <a:solidFill>
                  <a:schemeClr val="lt1"/>
                </a:solidFill>
                <a:latin typeface="Helvetica Neue"/>
                <a:ea typeface="Helvetica Neue"/>
                <a:cs typeface="Helvetica Neue"/>
                <a:sym typeface="Helvetica Neue"/>
              </a:rPr>
              <a:t>Heliophysics Education Activation Team</a:t>
            </a:r>
            <a:endParaRPr sz="680" b="1">
              <a:solidFill>
                <a:schemeClr val="lt1"/>
              </a:solidFill>
              <a:latin typeface="Helvetica Neue"/>
              <a:ea typeface="Helvetica Neue"/>
              <a:cs typeface="Helvetica Neue"/>
              <a:sym typeface="Helvetica Neue"/>
            </a:endParaRPr>
          </a:p>
        </p:txBody>
      </p:sp>
      <p:pic>
        <p:nvPicPr>
          <p:cNvPr id="150" name="Google Shape;150;p16"/>
          <p:cNvPicPr preferRelativeResize="0"/>
          <p:nvPr/>
        </p:nvPicPr>
        <p:blipFill>
          <a:blip r:embed="rId3">
            <a:alphaModFix/>
          </a:blip>
          <a:stretch>
            <a:fillRect/>
          </a:stretch>
        </p:blipFill>
        <p:spPr>
          <a:xfrm>
            <a:off x="8264175" y="4601225"/>
            <a:ext cx="685800" cy="471054"/>
          </a:xfrm>
          <a:prstGeom prst="rect">
            <a:avLst/>
          </a:prstGeom>
          <a:noFill/>
          <a:ln>
            <a:noFill/>
          </a:ln>
        </p:spPr>
      </p:pic>
      <p:pic>
        <p:nvPicPr>
          <p:cNvPr id="3" name="Picture 2">
            <a:extLst>
              <a:ext uri="{FF2B5EF4-FFF2-40B4-BE49-F238E27FC236}">
                <a16:creationId xmlns:a16="http://schemas.microsoft.com/office/drawing/2014/main" id="{389C1A57-6300-B3AA-626C-14008D413536}"/>
              </a:ext>
            </a:extLst>
          </p:cNvPr>
          <p:cNvPicPr>
            <a:picLocks noChangeAspect="1"/>
          </p:cNvPicPr>
          <p:nvPr/>
        </p:nvPicPr>
        <p:blipFill>
          <a:blip r:embed="rId4"/>
          <a:stretch>
            <a:fillRect/>
          </a:stretch>
        </p:blipFill>
        <p:spPr>
          <a:xfrm>
            <a:off x="4475099" y="1237914"/>
            <a:ext cx="4035629" cy="2915884"/>
          </a:xfrm>
          <a:prstGeom prst="rect">
            <a:avLst/>
          </a:prstGeom>
        </p:spPr>
      </p:pic>
    </p:spTree>
    <p:extLst>
      <p:ext uri="{BB962C8B-B14F-4D97-AF65-F5344CB8AC3E}">
        <p14:creationId xmlns:p14="http://schemas.microsoft.com/office/powerpoint/2010/main" val="1250160616"/>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1088</TotalTime>
  <Words>1787</Words>
  <Application>Microsoft Macintosh PowerPoint</Application>
  <PresentationFormat>On-screen Show (16:9)</PresentationFormat>
  <Paragraphs>234</Paragraphs>
  <Slides>21</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Open Sans</vt:lpstr>
      <vt:lpstr>Calibri</vt:lpstr>
      <vt:lpstr>Roboto</vt:lpstr>
      <vt:lpstr>Helvetica Neue</vt:lpstr>
      <vt:lpstr>Arial</vt:lpstr>
      <vt:lpstr>Lato</vt:lpstr>
      <vt:lpstr>Simple Light</vt:lpstr>
      <vt:lpstr>The Heliophysics Big Year</vt:lpstr>
      <vt:lpstr>July 2024:     What is Heliophysics?</vt:lpstr>
      <vt:lpstr>Heliophysics Big Year Timeline </vt:lpstr>
      <vt:lpstr>PowerPoint Presentation</vt:lpstr>
      <vt:lpstr>July 2024 :    NASA’s Big Questions</vt:lpstr>
      <vt:lpstr>How to Teach Heliophysics</vt:lpstr>
      <vt:lpstr>July 2024: Physical and Mental Health</vt:lpstr>
      <vt:lpstr>July 2024 –   Beginning – Steps and Time</vt:lpstr>
      <vt:lpstr>July 2024 –   Beginning – Steps and Time</vt:lpstr>
      <vt:lpstr>July 2024 –   Beginning – Steps and Time</vt:lpstr>
      <vt:lpstr>July 2024 –   Beginning – Steps and Time</vt:lpstr>
      <vt:lpstr>July 2024 –   Intermediate – Random Walk</vt:lpstr>
      <vt:lpstr>July 2024 –   Intermediate – Random Walk</vt:lpstr>
      <vt:lpstr>July 2024 –   Intermediate – Random Walk</vt:lpstr>
      <vt:lpstr>July 2024 –   Intermediate – Random Walk</vt:lpstr>
      <vt:lpstr>July 2024 –   Intermediate – Random Walk</vt:lpstr>
      <vt:lpstr>July 2024 –   Intermediate – Random Walk</vt:lpstr>
      <vt:lpstr>July 2024 –   Intermediate – Random Walk</vt:lpstr>
      <vt:lpstr>July 2024 –   Advanced – Sunlight Escape</vt:lpstr>
      <vt:lpstr>July 2024 –   Advanced – Sunlight Escape</vt:lpstr>
      <vt:lpstr>August 2024 –   Back to School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Heliophysics Big Year</dc:title>
  <dc:creator>Sten Odenwald</dc:creator>
  <cp:lastModifiedBy>HIlarie Davis</cp:lastModifiedBy>
  <cp:revision>38</cp:revision>
  <dcterms:modified xsi:type="dcterms:W3CDTF">2024-05-31T19:33:12Z</dcterms:modified>
</cp:coreProperties>
</file>