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3"/>
  </p:notesMasterIdLst>
  <p:sldIdLst>
    <p:sldId id="256" r:id="rId2"/>
    <p:sldId id="258" r:id="rId3"/>
    <p:sldId id="296" r:id="rId4"/>
    <p:sldId id="297" r:id="rId5"/>
    <p:sldId id="298" r:id="rId6"/>
    <p:sldId id="313" r:id="rId7"/>
    <p:sldId id="279" r:id="rId8"/>
    <p:sldId id="290" r:id="rId9"/>
    <p:sldId id="314" r:id="rId10"/>
    <p:sldId id="315" r:id="rId11"/>
    <p:sldId id="317" r:id="rId12"/>
    <p:sldId id="316" r:id="rId13"/>
    <p:sldId id="318" r:id="rId14"/>
    <p:sldId id="319" r:id="rId15"/>
    <p:sldId id="320" r:id="rId16"/>
    <p:sldId id="321" r:id="rId17"/>
    <p:sldId id="322" r:id="rId18"/>
    <p:sldId id="324" r:id="rId19"/>
    <p:sldId id="323" r:id="rId20"/>
    <p:sldId id="325" r:id="rId21"/>
    <p:sldId id="326" r:id="rId22"/>
  </p:sldIdLst>
  <p:sldSz cx="9144000" cy="5143500" type="screen16x9"/>
  <p:notesSz cx="6858000" cy="9144000"/>
  <p:embeddedFontLst>
    <p:embeddedFont>
      <p:font typeface="Helvetica Neue" panose="02000503000000020004" pitchFamily="2" charset="0"/>
      <p:regular r:id="rId24"/>
      <p:bold r:id="rId25"/>
      <p:italic r:id="rId26"/>
      <p:boldItalic r:id="rId27"/>
    </p:embeddedFont>
    <p:embeddedFont>
      <p:font typeface="Lato" panose="020F0502020204030203"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Roboto"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til Hunt Estevez"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07"/>
    <p:restoredTop sz="94620"/>
  </p:normalViewPr>
  <p:slideViewPr>
    <p:cSldViewPr snapToGrid="0">
      <p:cViewPr varScale="1">
        <p:scale>
          <a:sx n="116" d="100"/>
          <a:sy n="116" d="100"/>
        </p:scale>
        <p:origin x="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6737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6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962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594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77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0763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579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214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69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497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1a4e4da6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1a4e4da6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3977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09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1e7dad027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1e7dad027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61a4e4da6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61a4e4da6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142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a3f83c96f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2a3f83c96ff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lang="en-US" sz="1300" b="1">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lang="en-US" sz="1300" b="1">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marL="0" lvl="0" indent="0" algn="l" rtl="0">
              <a:lnSpc>
                <a:spcPct val="100000"/>
              </a:lnSpc>
              <a:spcBef>
                <a:spcPts val="0"/>
              </a:spcBef>
              <a:spcAft>
                <a:spcPts val="0"/>
              </a:spcAft>
              <a:buSzPts val="1100"/>
              <a:buNone/>
            </a:pPr>
            <a:endParaRPr sz="1600">
              <a:solidFill>
                <a:srgbClr val="1B1B1B"/>
              </a:solidFill>
              <a:latin typeface="Helvetica Neue"/>
              <a:ea typeface="Helvetica Neue"/>
              <a:cs typeface="Helvetica Neue"/>
              <a:sym typeface="Helvetica Neue"/>
            </a:endParaRPr>
          </a:p>
          <a:p>
            <a:pPr marL="0" lvl="0" indent="0" algn="l" rtl="0">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lang="en-US" sz="1300" b="1">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marL="749300" lvl="0" indent="-311150" algn="l" rtl="0">
              <a:lnSpc>
                <a:spcPct val="115000"/>
              </a:lnSpc>
              <a:spcBef>
                <a:spcPts val="0"/>
              </a:spcBef>
              <a:spcAft>
                <a:spcPts val="0"/>
              </a:spcAft>
              <a:buClr>
                <a:schemeClr val="dk1"/>
              </a:buClr>
              <a:buSzPts val="1300"/>
              <a:buChar char="■"/>
            </a:pPr>
            <a:r>
              <a:rPr lang="en-US" sz="1300" b="1">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a:extLst>
            <a:ext uri="{FF2B5EF4-FFF2-40B4-BE49-F238E27FC236}">
              <a16:creationId xmlns:a16="http://schemas.microsoft.com/office/drawing/2014/main" id="{2905FFC9-4A68-AE8C-485A-550A7F552205}"/>
            </a:ext>
          </a:extLst>
        </p:cNvPr>
        <p:cNvGrpSpPr/>
        <p:nvPr/>
      </p:nvGrpSpPr>
      <p:grpSpPr>
        <a:xfrm>
          <a:off x="0" y="0"/>
          <a:ext cx="0" cy="0"/>
          <a:chOff x="0" y="0"/>
          <a:chExt cx="0" cy="0"/>
        </a:xfrm>
      </p:grpSpPr>
      <p:sp>
        <p:nvSpPr>
          <p:cNvPr id="131" name="Google Shape;131;g21e7dad0274_0_54:notes">
            <a:extLst>
              <a:ext uri="{FF2B5EF4-FFF2-40B4-BE49-F238E27FC236}">
                <a16:creationId xmlns:a16="http://schemas.microsoft.com/office/drawing/2014/main" id="{5F3C816C-E3D6-3FC1-3EE1-DDD3533353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a:extLst>
              <a:ext uri="{FF2B5EF4-FFF2-40B4-BE49-F238E27FC236}">
                <a16:creationId xmlns:a16="http://schemas.microsoft.com/office/drawing/2014/main" id="{3DE6A058-BBB2-5A2B-E8CA-9C9C1848865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1454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2282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1e7dad0274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1e7dad0274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370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www.nasa.gov/science-research/heliophysics/nasa-announces-monthly-themes-to-celebrate-the-heliophysics-big-ye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91900" y="371287"/>
            <a:ext cx="4403077" cy="4400927"/>
          </a:xfrm>
          <a:prstGeom prst="rect">
            <a:avLst/>
          </a:prstGeom>
          <a:noFill/>
          <a:ln>
            <a:noFill/>
          </a:ln>
        </p:spPr>
      </p:pic>
      <p:pic>
        <p:nvPicPr>
          <p:cNvPr id="55" name="Google Shape;55;p13"/>
          <p:cNvPicPr preferRelativeResize="0"/>
          <p:nvPr/>
        </p:nvPicPr>
        <p:blipFill>
          <a:blip r:embed="rId4">
            <a:alphaModFix/>
          </a:blip>
          <a:stretch>
            <a:fillRect/>
          </a:stretch>
        </p:blipFill>
        <p:spPr>
          <a:xfrm>
            <a:off x="0" y="2935175"/>
            <a:ext cx="7659574" cy="585200"/>
          </a:xfrm>
          <a:prstGeom prst="rect">
            <a:avLst/>
          </a:prstGeom>
          <a:noFill/>
          <a:ln>
            <a:noFill/>
          </a:ln>
        </p:spPr>
      </p:pic>
      <p:sp>
        <p:nvSpPr>
          <p:cNvPr id="56" name="Google Shape;56;p13"/>
          <p:cNvSpPr/>
          <p:nvPr/>
        </p:nvSpPr>
        <p:spPr>
          <a:xfrm>
            <a:off x="7562775" y="2933963"/>
            <a:ext cx="585300" cy="5853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ctrTitle"/>
          </p:nvPr>
        </p:nvSpPr>
        <p:spPr>
          <a:xfrm>
            <a:off x="311700" y="1474750"/>
            <a:ext cx="8520600" cy="1322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b="1">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8" name="Google Shape;58;p13"/>
          <p:cNvPicPr preferRelativeResize="0"/>
          <p:nvPr/>
        </p:nvPicPr>
        <p:blipFill>
          <a:blip r:embed="rId5">
            <a:alphaModFix/>
          </a:blip>
          <a:stretch>
            <a:fillRect/>
          </a:stretch>
        </p:blipFill>
        <p:spPr>
          <a:xfrm>
            <a:off x="7978575" y="380951"/>
            <a:ext cx="879575" cy="727374"/>
          </a:xfrm>
          <a:prstGeom prst="rect">
            <a:avLst/>
          </a:prstGeom>
          <a:noFill/>
          <a:ln>
            <a:noFill/>
          </a:ln>
        </p:spPr>
      </p:pic>
      <p:sp>
        <p:nvSpPr>
          <p:cNvPr id="59" name="Google Shape;59;p13"/>
          <p:cNvSpPr txBox="1">
            <a:spLocks noGrp="1"/>
          </p:cNvSpPr>
          <p:nvPr>
            <p:ph type="subTitle" idx="1"/>
          </p:nvPr>
        </p:nvSpPr>
        <p:spPr>
          <a:xfrm>
            <a:off x="311700" y="2906650"/>
            <a:ext cx="5364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60" name="Google Shape;60;p13"/>
          <p:cNvSpPr txBox="1">
            <a:spLocks noGrp="1"/>
          </p:cNvSpPr>
          <p:nvPr>
            <p:ph type="subTitle" idx="1"/>
          </p:nvPr>
        </p:nvSpPr>
        <p:spPr>
          <a:xfrm>
            <a:off x="191900" y="588180"/>
            <a:ext cx="5364600" cy="312900"/>
          </a:xfrm>
          <a:prstGeom prst="rect">
            <a:avLst/>
          </a:prstGeom>
        </p:spPr>
        <p:txBody>
          <a:bodyPr spcFirstLastPara="1" wrap="square" lIns="91425" tIns="91425" rIns="91425" bIns="91425" anchor="ctr" anchorCtr="0">
            <a:normAutofit/>
          </a:bodyPr>
          <a:lstStyle/>
          <a:p>
            <a:pPr marL="0" lvl="0" indent="0" algn="l" rtl="0">
              <a:lnSpc>
                <a:spcPct val="80000"/>
              </a:lnSpc>
              <a:spcBef>
                <a:spcPts val="0"/>
              </a:spcBef>
              <a:spcAft>
                <a:spcPts val="0"/>
              </a:spcAft>
              <a:buSzPts val="935"/>
              <a:buNone/>
            </a:pPr>
            <a:r>
              <a:rPr lang="en"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61" name="Google Shape;61;p13"/>
          <p:cNvSpPr txBox="1">
            <a:spLocks noGrp="1"/>
          </p:cNvSpPr>
          <p:nvPr>
            <p:ph type="subTitle" idx="1"/>
          </p:nvPr>
        </p:nvSpPr>
        <p:spPr>
          <a:xfrm>
            <a:off x="191900" y="4333269"/>
            <a:ext cx="5364600" cy="392700"/>
          </a:xfrm>
          <a:prstGeom prst="rect">
            <a:avLst/>
          </a:prstGeom>
        </p:spPr>
        <p:txBody>
          <a:bodyPr spcFirstLastPara="1" wrap="square" lIns="91425" tIns="91425" rIns="91425" bIns="91425" anchor="ctr" anchorCtr="0">
            <a:normAutofit lnSpcReduction="10000"/>
          </a:bodyPr>
          <a:lstStyle/>
          <a:p>
            <a:pPr marL="0" lvl="0" indent="0" algn="l" rtl="0">
              <a:lnSpc>
                <a:spcPct val="115000"/>
              </a:lnSpc>
              <a:spcBef>
                <a:spcPts val="0"/>
              </a:spcBef>
              <a:spcAft>
                <a:spcPts val="600"/>
              </a:spcAft>
              <a:buSzPts val="1100"/>
              <a:buNone/>
            </a:pPr>
            <a:r>
              <a:rPr lang="en"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2" name="Google Shape;62;p13"/>
          <p:cNvSpPr/>
          <p:nvPr/>
        </p:nvSpPr>
        <p:spPr>
          <a:xfrm>
            <a:off x="5826113" y="375275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6116438" y="375275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6406763" y="375274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6697088" y="375275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6987413" y="375275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7277738" y="3752738"/>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7568063" y="3752763"/>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7858388" y="3752764"/>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8148713" y="375275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8439038" y="37527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8729363" y="37527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0" y="3657650"/>
            <a:ext cx="54840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3"/>
          <p:cNvSpPr/>
          <p:nvPr/>
        </p:nvSpPr>
        <p:spPr>
          <a:xfrm>
            <a:off x="5414163" y="3657200"/>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3"/>
          <p:cNvPicPr preferRelativeResize="0"/>
          <p:nvPr/>
        </p:nvPicPr>
        <p:blipFill>
          <a:blip r:embed="rId6">
            <a:alphaModFix/>
          </a:blip>
          <a:stretch>
            <a:fillRect/>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2915885"/>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If each step takes about 1 second, and each step is about 24-inches (0.7 meters) how long will it take for you to walk to the sun?</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Distance to sun = 150 million km.</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Beginning – Steps and Time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C6E9127F-0ABD-C127-CFB6-BD36049A01BD}"/>
              </a:ext>
            </a:extLst>
          </p:cNvPr>
          <p:cNvPicPr>
            <a:picLocks noChangeAspect="1"/>
          </p:cNvPicPr>
          <p:nvPr/>
        </p:nvPicPr>
        <p:blipFill>
          <a:blip r:embed="rId4"/>
          <a:stretch>
            <a:fillRect/>
          </a:stretch>
        </p:blipFill>
        <p:spPr>
          <a:xfrm>
            <a:off x="3896136" y="1116329"/>
            <a:ext cx="4569208" cy="2958369"/>
          </a:xfrm>
          <a:prstGeom prst="rect">
            <a:avLst/>
          </a:prstGeom>
        </p:spPr>
      </p:pic>
    </p:spTree>
    <p:extLst>
      <p:ext uri="{BB962C8B-B14F-4D97-AF65-F5344CB8AC3E}">
        <p14:creationId xmlns:p14="http://schemas.microsoft.com/office/powerpoint/2010/main" val="34824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4038843" cy="3615388"/>
          </a:xfrm>
          <a:prstGeom prst="rect">
            <a:avLst/>
          </a:prstGeom>
        </p:spPr>
        <p:txBody>
          <a:bodyPr spcFirstLastPara="1" wrap="square" lIns="91425" tIns="91425" rIns="91425" bIns="91425" anchor="t" anchorCtr="0">
            <a:normAutofit fontScale="92500" lnSpcReduction="20000"/>
          </a:bodyPr>
          <a:lstStyle/>
          <a:p>
            <a:pPr marL="0" lvl="0" indent="0" algn="l" rtl="0">
              <a:lnSpc>
                <a:spcPct val="90000"/>
              </a:lnSpc>
              <a:spcBef>
                <a:spcPts val="1000"/>
              </a:spcBef>
              <a:spcAft>
                <a:spcPts val="0"/>
              </a:spcAft>
              <a:buNone/>
            </a:pPr>
            <a:r>
              <a:rPr lang="en-US" dirty="0">
                <a:solidFill>
                  <a:schemeClr val="dk1"/>
                </a:solidFill>
              </a:rPr>
              <a:t>1 step = 0.7meter</a:t>
            </a:r>
          </a:p>
          <a:p>
            <a:pPr marL="0" lvl="0" indent="0" algn="l" rtl="0">
              <a:lnSpc>
                <a:spcPct val="90000"/>
              </a:lnSpc>
              <a:spcBef>
                <a:spcPts val="1000"/>
              </a:spcBef>
              <a:spcAft>
                <a:spcPts val="0"/>
              </a:spcAft>
              <a:buNone/>
            </a:pPr>
            <a:r>
              <a:rPr lang="en-US" dirty="0">
                <a:solidFill>
                  <a:schemeClr val="dk1"/>
                </a:solidFill>
              </a:rPr>
              <a:t>1 km = 1000 meters</a:t>
            </a:r>
          </a:p>
          <a:p>
            <a:pPr marL="0" lvl="0" indent="0" algn="l" rtl="0">
              <a:lnSpc>
                <a:spcPct val="90000"/>
              </a:lnSpc>
              <a:spcBef>
                <a:spcPts val="1000"/>
              </a:spcBef>
              <a:spcAft>
                <a:spcPts val="0"/>
              </a:spcAft>
              <a:buNone/>
            </a:pPr>
            <a:r>
              <a:rPr lang="en-US" dirty="0">
                <a:solidFill>
                  <a:schemeClr val="dk1"/>
                </a:solidFill>
              </a:rPr>
              <a:t>Steps to the sun =</a:t>
            </a:r>
          </a:p>
          <a:p>
            <a:pPr marL="0" lvl="0" indent="0" algn="l" rtl="0">
              <a:lnSpc>
                <a:spcPct val="90000"/>
              </a:lnSpc>
              <a:spcBef>
                <a:spcPts val="1000"/>
              </a:spcBef>
              <a:spcAft>
                <a:spcPts val="0"/>
              </a:spcAft>
              <a:buNone/>
            </a:pPr>
            <a:r>
              <a:rPr lang="en-US" dirty="0">
                <a:solidFill>
                  <a:schemeClr val="dk1"/>
                </a:solidFill>
              </a:rPr>
              <a:t>150 million km x 1000 m/1km</a:t>
            </a:r>
          </a:p>
          <a:p>
            <a:pPr marL="0" lvl="0" indent="0" algn="l" rtl="0">
              <a:lnSpc>
                <a:spcPct val="90000"/>
              </a:lnSpc>
              <a:spcBef>
                <a:spcPts val="1000"/>
              </a:spcBef>
              <a:spcAft>
                <a:spcPts val="0"/>
              </a:spcAft>
              <a:buNone/>
            </a:pPr>
            <a:r>
              <a:rPr lang="en-US" dirty="0">
                <a:solidFill>
                  <a:schemeClr val="dk1"/>
                </a:solidFill>
              </a:rPr>
              <a:t>= </a:t>
            </a:r>
            <a:r>
              <a:rPr lang="en-US" b="1" dirty="0">
                <a:solidFill>
                  <a:srgbClr val="FF0000"/>
                </a:solidFill>
              </a:rPr>
              <a:t>150 billion steps</a:t>
            </a:r>
            <a:r>
              <a:rPr lang="en-US" dirty="0">
                <a:solidFill>
                  <a:schemeClr val="dk1"/>
                </a:solidFill>
              </a:rPr>
              <a:t>.</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1 step = 1 second</a:t>
            </a:r>
          </a:p>
          <a:p>
            <a:pPr marL="0" lvl="0" indent="0" algn="l" rtl="0">
              <a:lnSpc>
                <a:spcPct val="90000"/>
              </a:lnSpc>
              <a:spcBef>
                <a:spcPts val="1000"/>
              </a:spcBef>
              <a:spcAft>
                <a:spcPts val="0"/>
              </a:spcAft>
              <a:buNone/>
            </a:pPr>
            <a:r>
              <a:rPr lang="en-US" dirty="0">
                <a:solidFill>
                  <a:schemeClr val="dk1"/>
                </a:solidFill>
              </a:rPr>
              <a:t>Time = 150 billion steps x 1 sec/1step</a:t>
            </a:r>
          </a:p>
          <a:p>
            <a:pPr marL="0" lvl="0" indent="0" algn="l" rtl="0">
              <a:lnSpc>
                <a:spcPct val="90000"/>
              </a:lnSpc>
              <a:spcBef>
                <a:spcPts val="1000"/>
              </a:spcBef>
              <a:spcAft>
                <a:spcPts val="0"/>
              </a:spcAft>
              <a:buNone/>
            </a:pPr>
            <a:r>
              <a:rPr lang="en-US" dirty="0">
                <a:solidFill>
                  <a:schemeClr val="dk1"/>
                </a:solidFill>
              </a:rPr>
              <a:t>Time = 150 billion seconds</a:t>
            </a:r>
          </a:p>
          <a:p>
            <a:pPr marL="0" lvl="0" indent="0" algn="l" rtl="0">
              <a:lnSpc>
                <a:spcPct val="90000"/>
              </a:lnSpc>
              <a:spcBef>
                <a:spcPts val="1000"/>
              </a:spcBef>
              <a:spcAft>
                <a:spcPts val="0"/>
              </a:spcAft>
              <a:buNone/>
            </a:pPr>
            <a:r>
              <a:rPr lang="en-US" dirty="0">
                <a:solidFill>
                  <a:schemeClr val="dk1"/>
                </a:solidFill>
              </a:rPr>
              <a:t>Time = 1.7 million days</a:t>
            </a:r>
          </a:p>
          <a:p>
            <a:pPr marL="0" lvl="0" indent="0" algn="l" rtl="0">
              <a:lnSpc>
                <a:spcPct val="90000"/>
              </a:lnSpc>
              <a:spcBef>
                <a:spcPts val="1000"/>
              </a:spcBef>
              <a:spcAft>
                <a:spcPts val="0"/>
              </a:spcAft>
              <a:buNone/>
            </a:pPr>
            <a:r>
              <a:rPr lang="en-US" b="1" dirty="0">
                <a:solidFill>
                  <a:srgbClr val="FF0000"/>
                </a:solidFill>
              </a:rPr>
              <a:t>Time = 4,756 years</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Beginning – Steps and Time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4" name="Picture 3">
            <a:extLst>
              <a:ext uri="{FF2B5EF4-FFF2-40B4-BE49-F238E27FC236}">
                <a16:creationId xmlns:a16="http://schemas.microsoft.com/office/drawing/2014/main" id="{5B85B2C9-03C5-9A94-4ED9-261653F27AA1}"/>
              </a:ext>
            </a:extLst>
          </p:cNvPr>
          <p:cNvPicPr>
            <a:picLocks noChangeAspect="1"/>
          </p:cNvPicPr>
          <p:nvPr/>
        </p:nvPicPr>
        <p:blipFill>
          <a:blip r:embed="rId4"/>
          <a:stretch>
            <a:fillRect/>
          </a:stretch>
        </p:blipFill>
        <p:spPr>
          <a:xfrm>
            <a:off x="4591335" y="805075"/>
            <a:ext cx="4015740" cy="3398520"/>
          </a:xfrm>
          <a:prstGeom prst="rect">
            <a:avLst/>
          </a:prstGeom>
        </p:spPr>
      </p:pic>
    </p:spTree>
    <p:extLst>
      <p:ext uri="{BB962C8B-B14F-4D97-AF65-F5344CB8AC3E}">
        <p14:creationId xmlns:p14="http://schemas.microsoft.com/office/powerpoint/2010/main" val="355424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2915885"/>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For light to leave the interior of the sun, it does not take a direct route but performs what is called a random walk. A photon scatters from one atom to the next traveling at the speed of light and losing energy along the way.</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883ED968-87B6-4EAB-4350-5A1267B0F550}"/>
              </a:ext>
            </a:extLst>
          </p:cNvPr>
          <p:cNvPicPr>
            <a:picLocks noChangeAspect="1"/>
          </p:cNvPicPr>
          <p:nvPr/>
        </p:nvPicPr>
        <p:blipFill>
          <a:blip r:embed="rId4"/>
          <a:stretch>
            <a:fillRect/>
          </a:stretch>
        </p:blipFill>
        <p:spPr>
          <a:xfrm>
            <a:off x="3686175" y="791191"/>
            <a:ext cx="4686300" cy="3305175"/>
          </a:xfrm>
          <a:prstGeom prst="rect">
            <a:avLst/>
          </a:prstGeom>
        </p:spPr>
      </p:pic>
    </p:spTree>
    <p:extLst>
      <p:ext uri="{BB962C8B-B14F-4D97-AF65-F5344CB8AC3E}">
        <p14:creationId xmlns:p14="http://schemas.microsoft.com/office/powerpoint/2010/main" val="4238110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2817262" cy="2915885"/>
          </a:xfrm>
          <a:prstGeom prst="rect">
            <a:avLst/>
          </a:prstGeom>
        </p:spPr>
        <p:txBody>
          <a:bodyPr spcFirstLastPara="1" wrap="square" lIns="91425" tIns="91425" rIns="91425" bIns="91425" anchor="t" anchorCtr="0">
            <a:normAutofit fontScale="55000" lnSpcReduction="20000"/>
          </a:bodyPr>
          <a:lstStyle/>
          <a:p>
            <a:pPr marL="0" lvl="0" indent="0" algn="l" rtl="0">
              <a:lnSpc>
                <a:spcPct val="90000"/>
              </a:lnSpc>
              <a:spcBef>
                <a:spcPts val="1000"/>
              </a:spcBef>
              <a:spcAft>
                <a:spcPts val="0"/>
              </a:spcAft>
              <a:buNone/>
            </a:pPr>
            <a:r>
              <a:rPr lang="en-US" dirty="0">
                <a:solidFill>
                  <a:schemeClr val="dk1"/>
                </a:solidFill>
              </a:rPr>
              <a:t>Mathematically we can model this process.</a:t>
            </a:r>
          </a:p>
          <a:p>
            <a:pPr marL="0" lvl="0" indent="0" algn="l" rtl="0">
              <a:lnSpc>
                <a:spcPct val="90000"/>
              </a:lnSpc>
              <a:spcBef>
                <a:spcPts val="1000"/>
              </a:spcBef>
              <a:spcAft>
                <a:spcPts val="0"/>
              </a:spcAft>
              <a:buNone/>
            </a:pPr>
            <a:r>
              <a:rPr lang="en-US" dirty="0">
                <a:solidFill>
                  <a:schemeClr val="dk1"/>
                </a:solidFill>
              </a:rPr>
              <a:t>On a 2-d grid, start at the Origin. </a:t>
            </a:r>
          </a:p>
          <a:p>
            <a:pPr marL="0" lvl="0" indent="0" algn="l" rtl="0">
              <a:lnSpc>
                <a:spcPct val="90000"/>
              </a:lnSpc>
              <a:spcBef>
                <a:spcPts val="1000"/>
              </a:spcBef>
              <a:spcAft>
                <a:spcPts val="0"/>
              </a:spcAft>
              <a:buNone/>
            </a:pPr>
            <a:r>
              <a:rPr lang="en-US" dirty="0">
                <a:solidFill>
                  <a:schemeClr val="dk1"/>
                </a:solidFill>
              </a:rPr>
              <a:t>Toss a coin twice. </a:t>
            </a:r>
          </a:p>
          <a:p>
            <a:pPr marL="0" lvl="0" indent="0" algn="l" rtl="0">
              <a:lnSpc>
                <a:spcPct val="90000"/>
              </a:lnSpc>
              <a:spcBef>
                <a:spcPts val="1000"/>
              </a:spcBef>
              <a:spcAft>
                <a:spcPts val="0"/>
              </a:spcAft>
              <a:buNone/>
            </a:pPr>
            <a:r>
              <a:rPr lang="en-US" dirty="0">
                <a:solidFill>
                  <a:schemeClr val="dk1"/>
                </a:solidFill>
              </a:rPr>
              <a:t>Toss 1: If heads, you will move along the X axis. If tails you will move along the Y-axis. </a:t>
            </a:r>
          </a:p>
          <a:p>
            <a:pPr marL="0" lvl="0" indent="0" algn="l" rtl="0">
              <a:lnSpc>
                <a:spcPct val="90000"/>
              </a:lnSpc>
              <a:spcBef>
                <a:spcPts val="1000"/>
              </a:spcBef>
              <a:spcAft>
                <a:spcPts val="0"/>
              </a:spcAft>
              <a:buNone/>
            </a:pPr>
            <a:r>
              <a:rPr lang="en-US" dirty="0">
                <a:solidFill>
                  <a:schemeClr val="dk1"/>
                </a:solidFill>
              </a:rPr>
              <a:t>Toss 2: Tells you if you will take a step forwards (heads) or backwards (tails) or up(heads) or down(tails).</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Mark your path after each step. Repeat this process about ten times and see where you wind up on the grid.</a:t>
            </a:r>
          </a:p>
          <a:p>
            <a:pPr marL="0" lvl="0" indent="0" algn="l" rtl="0">
              <a:lnSpc>
                <a:spcPct val="90000"/>
              </a:lnSpc>
              <a:spcBef>
                <a:spcPts val="1000"/>
              </a:spcBef>
              <a:spcAft>
                <a:spcPts val="0"/>
              </a:spcAft>
              <a:buNone/>
            </a:pPr>
            <a:r>
              <a:rPr lang="en-US" dirty="0">
                <a:solidFill>
                  <a:schemeClr val="dk1"/>
                </a:solidFill>
              </a:rPr>
              <a:t>How far from the origin ‘as the crow flies’ did you get on the last step?</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4" name="Picture 3">
            <a:extLst>
              <a:ext uri="{FF2B5EF4-FFF2-40B4-BE49-F238E27FC236}">
                <a16:creationId xmlns:a16="http://schemas.microsoft.com/office/drawing/2014/main" id="{B7990658-D514-39B3-56D0-02F84A25502A}"/>
              </a:ext>
            </a:extLst>
          </p:cNvPr>
          <p:cNvPicPr>
            <a:picLocks noChangeAspect="1"/>
          </p:cNvPicPr>
          <p:nvPr/>
        </p:nvPicPr>
        <p:blipFill>
          <a:blip r:embed="rId4"/>
          <a:stretch>
            <a:fillRect/>
          </a:stretch>
        </p:blipFill>
        <p:spPr>
          <a:xfrm>
            <a:off x="5134888" y="908222"/>
            <a:ext cx="3493431" cy="3493431"/>
          </a:xfrm>
          <a:prstGeom prst="rect">
            <a:avLst/>
          </a:prstGeom>
        </p:spPr>
      </p:pic>
    </p:spTree>
    <p:extLst>
      <p:ext uri="{BB962C8B-B14F-4D97-AF65-F5344CB8AC3E}">
        <p14:creationId xmlns:p14="http://schemas.microsoft.com/office/powerpoint/2010/main" val="231111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2915885"/>
          </a:xfrm>
          <a:prstGeom prst="rect">
            <a:avLst/>
          </a:prstGeom>
        </p:spPr>
        <p:txBody>
          <a:bodyPr spcFirstLastPara="1" wrap="square" lIns="91425" tIns="91425" rIns="91425" bIns="91425" anchor="t" anchorCtr="0">
            <a:normAutofit fontScale="85000" lnSpcReduction="10000"/>
          </a:bodyPr>
          <a:lstStyle/>
          <a:p>
            <a:pPr marL="0" lvl="0" indent="0" algn="l" rtl="0">
              <a:lnSpc>
                <a:spcPct val="90000"/>
              </a:lnSpc>
              <a:spcBef>
                <a:spcPts val="1000"/>
              </a:spcBef>
              <a:spcAft>
                <a:spcPts val="0"/>
              </a:spcAft>
              <a:buNone/>
            </a:pPr>
            <a:r>
              <a:rPr lang="en-US" b="1" dirty="0">
                <a:solidFill>
                  <a:schemeClr val="dk1"/>
                </a:solidFill>
              </a:rPr>
              <a:t>Use ChatGPT as a simulator.</a:t>
            </a:r>
          </a:p>
          <a:p>
            <a:pPr marL="0" lvl="0" indent="0" algn="l" rtl="0">
              <a:lnSpc>
                <a:spcPct val="90000"/>
              </a:lnSpc>
              <a:spcBef>
                <a:spcPts val="1000"/>
              </a:spcBef>
              <a:spcAft>
                <a:spcPts val="0"/>
              </a:spcAft>
              <a:buNone/>
            </a:pPr>
            <a:r>
              <a:rPr lang="en-US" dirty="0">
                <a:solidFill>
                  <a:schemeClr val="dk1"/>
                </a:solidFill>
              </a:rPr>
              <a:t>Enter the query</a:t>
            </a:r>
          </a:p>
          <a:p>
            <a:pPr marL="0" lvl="0" indent="0" algn="l" rtl="0">
              <a:lnSpc>
                <a:spcPct val="90000"/>
              </a:lnSpc>
              <a:spcBef>
                <a:spcPts val="1000"/>
              </a:spcBef>
              <a:spcAft>
                <a:spcPts val="0"/>
              </a:spcAft>
              <a:buNone/>
            </a:pPr>
            <a:r>
              <a:rPr lang="en-US" dirty="0">
                <a:solidFill>
                  <a:schemeClr val="dk1"/>
                </a:solidFill>
              </a:rPr>
              <a:t>“In 2-D, perform a Random Walk simulation and calculate the distance traveled after 16 steps if each step is 1.0 units.”</a:t>
            </a:r>
          </a:p>
          <a:p>
            <a:pPr marL="0" lvl="0" indent="0" algn="l" rtl="0">
              <a:lnSpc>
                <a:spcPct val="90000"/>
              </a:lnSpc>
              <a:spcBef>
                <a:spcPts val="1000"/>
              </a:spcBef>
              <a:spcAft>
                <a:spcPts val="0"/>
              </a:spcAft>
              <a:buNone/>
            </a:pPr>
            <a:r>
              <a:rPr lang="en-US" dirty="0">
                <a:solidFill>
                  <a:schemeClr val="dk1"/>
                </a:solidFill>
              </a:rPr>
              <a:t>Repeat the query for 25 steps, 100 steps, 625 steps, 1000 steps, 5000 steps and 10,000 steps. Note the distance each time.</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7" name="Picture 6">
            <a:extLst>
              <a:ext uri="{FF2B5EF4-FFF2-40B4-BE49-F238E27FC236}">
                <a16:creationId xmlns:a16="http://schemas.microsoft.com/office/drawing/2014/main" id="{C1025F7B-ACC2-21FA-3B1B-664E521014A0}"/>
              </a:ext>
            </a:extLst>
          </p:cNvPr>
          <p:cNvPicPr>
            <a:picLocks noChangeAspect="1"/>
          </p:cNvPicPr>
          <p:nvPr/>
        </p:nvPicPr>
        <p:blipFill>
          <a:blip r:embed="rId4"/>
          <a:stretch>
            <a:fillRect/>
          </a:stretch>
        </p:blipFill>
        <p:spPr>
          <a:xfrm>
            <a:off x="3844615" y="1221595"/>
            <a:ext cx="4827270" cy="2679086"/>
          </a:xfrm>
          <a:prstGeom prst="rect">
            <a:avLst/>
          </a:prstGeom>
        </p:spPr>
      </p:pic>
    </p:spTree>
    <p:extLst>
      <p:ext uri="{BB962C8B-B14F-4D97-AF65-F5344CB8AC3E}">
        <p14:creationId xmlns:p14="http://schemas.microsoft.com/office/powerpoint/2010/main" val="337631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8"/>
            <a:ext cx="3010144" cy="1857376"/>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Create a model in which the distance traveled is given by the formula</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Distance = Step x √N</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4" name="TextBox 3">
            <a:extLst>
              <a:ext uri="{FF2B5EF4-FFF2-40B4-BE49-F238E27FC236}">
                <a16:creationId xmlns:a16="http://schemas.microsoft.com/office/drawing/2014/main" id="{2D3FA6A8-8389-9F92-B499-38952C75AF2D}"/>
              </a:ext>
            </a:extLst>
          </p:cNvPr>
          <p:cNvSpPr txBox="1"/>
          <p:nvPr/>
        </p:nvSpPr>
        <p:spPr>
          <a:xfrm>
            <a:off x="414338" y="3136106"/>
            <a:ext cx="2831224" cy="523220"/>
          </a:xfrm>
          <a:prstGeom prst="rect">
            <a:avLst/>
          </a:prstGeom>
          <a:noFill/>
        </p:spPr>
        <p:txBody>
          <a:bodyPr wrap="none" rtlCol="0">
            <a:spAutoFit/>
          </a:bodyPr>
          <a:lstStyle/>
          <a:p>
            <a:r>
              <a:rPr lang="en-US" dirty="0"/>
              <a:t>How do the simulations compare </a:t>
            </a:r>
          </a:p>
          <a:p>
            <a:r>
              <a:rPr lang="en-US" dirty="0"/>
              <a:t>to the mathematical model?</a:t>
            </a:r>
          </a:p>
        </p:txBody>
      </p:sp>
      <p:graphicFrame>
        <p:nvGraphicFramePr>
          <p:cNvPr id="6" name="Table 5">
            <a:extLst>
              <a:ext uri="{FF2B5EF4-FFF2-40B4-BE49-F238E27FC236}">
                <a16:creationId xmlns:a16="http://schemas.microsoft.com/office/drawing/2014/main" id="{13E139C4-B0C6-75A3-E4BC-A734B2428C08}"/>
              </a:ext>
            </a:extLst>
          </p:cNvPr>
          <p:cNvGraphicFramePr>
            <a:graphicFrameLocks noGrp="1"/>
          </p:cNvGraphicFramePr>
          <p:nvPr>
            <p:extLst>
              <p:ext uri="{D42A27DB-BD31-4B8C-83A1-F6EECF244321}">
                <p14:modId xmlns:p14="http://schemas.microsoft.com/office/powerpoint/2010/main" val="677122560"/>
              </p:ext>
            </p:extLst>
          </p:nvPr>
        </p:nvGraphicFramePr>
        <p:xfrm>
          <a:off x="4330618" y="985838"/>
          <a:ext cx="4252914" cy="2966720"/>
        </p:xfrm>
        <a:graphic>
          <a:graphicData uri="http://schemas.openxmlformats.org/drawingml/2006/table">
            <a:tbl>
              <a:tblPr firstRow="1" bandRow="1">
                <a:tableStyleId>{5C22544A-7EE6-4342-B048-85BDC9FD1C3A}</a:tableStyleId>
              </a:tblPr>
              <a:tblGrid>
                <a:gridCol w="1417638">
                  <a:extLst>
                    <a:ext uri="{9D8B030D-6E8A-4147-A177-3AD203B41FA5}">
                      <a16:colId xmlns:a16="http://schemas.microsoft.com/office/drawing/2014/main" val="2977392410"/>
                    </a:ext>
                  </a:extLst>
                </a:gridCol>
                <a:gridCol w="1417638">
                  <a:extLst>
                    <a:ext uri="{9D8B030D-6E8A-4147-A177-3AD203B41FA5}">
                      <a16:colId xmlns:a16="http://schemas.microsoft.com/office/drawing/2014/main" val="2098056271"/>
                    </a:ext>
                  </a:extLst>
                </a:gridCol>
                <a:gridCol w="1417638">
                  <a:extLst>
                    <a:ext uri="{9D8B030D-6E8A-4147-A177-3AD203B41FA5}">
                      <a16:colId xmlns:a16="http://schemas.microsoft.com/office/drawing/2014/main" val="3235185971"/>
                    </a:ext>
                  </a:extLst>
                </a:gridCol>
              </a:tblGrid>
              <a:tr h="370840">
                <a:tc>
                  <a:txBody>
                    <a:bodyPr/>
                    <a:lstStyle/>
                    <a:p>
                      <a:r>
                        <a:rPr lang="en-US" dirty="0"/>
                        <a:t>Steps</a:t>
                      </a:r>
                    </a:p>
                  </a:txBody>
                  <a:tcPr/>
                </a:tc>
                <a:tc>
                  <a:txBody>
                    <a:bodyPr/>
                    <a:lstStyle/>
                    <a:p>
                      <a:r>
                        <a:rPr lang="en-US" dirty="0"/>
                        <a:t>ChatGPT</a:t>
                      </a:r>
                    </a:p>
                  </a:txBody>
                  <a:tcPr/>
                </a:tc>
                <a:tc>
                  <a:txBody>
                    <a:bodyPr/>
                    <a:lstStyle/>
                    <a:p>
                      <a:r>
                        <a:rPr lang="en-US" dirty="0"/>
                        <a:t>Model</a:t>
                      </a:r>
                    </a:p>
                  </a:txBody>
                  <a:tcPr/>
                </a:tc>
                <a:extLst>
                  <a:ext uri="{0D108BD9-81ED-4DB2-BD59-A6C34878D82A}">
                    <a16:rowId xmlns:a16="http://schemas.microsoft.com/office/drawing/2014/main" val="836721165"/>
                  </a:ext>
                </a:extLst>
              </a:tr>
              <a:tr h="370840">
                <a:tc>
                  <a:txBody>
                    <a:bodyPr/>
                    <a:lstStyle/>
                    <a:p>
                      <a:r>
                        <a:rPr lang="en-US" dirty="0"/>
                        <a:t>16</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311935053"/>
                  </a:ext>
                </a:extLst>
              </a:tr>
              <a:tr h="370840">
                <a:tc>
                  <a:txBody>
                    <a:bodyPr/>
                    <a:lstStyle/>
                    <a:p>
                      <a:r>
                        <a:rPr lang="en-US" dirty="0"/>
                        <a:t>25</a:t>
                      </a:r>
                    </a:p>
                  </a:txBody>
                  <a:tcPr/>
                </a:tc>
                <a:tc>
                  <a:txBody>
                    <a:bodyPr/>
                    <a:lstStyle/>
                    <a:p>
                      <a:r>
                        <a:rPr lang="en-US" dirty="0"/>
                        <a:t>5</a:t>
                      </a:r>
                    </a:p>
                  </a:txBody>
                  <a:tcPr/>
                </a:tc>
                <a:tc>
                  <a:txBody>
                    <a:bodyPr/>
                    <a:lstStyle/>
                    <a:p>
                      <a:r>
                        <a:rPr lang="en-US" dirty="0"/>
                        <a:t>5</a:t>
                      </a:r>
                    </a:p>
                  </a:txBody>
                  <a:tcPr/>
                </a:tc>
                <a:extLst>
                  <a:ext uri="{0D108BD9-81ED-4DB2-BD59-A6C34878D82A}">
                    <a16:rowId xmlns:a16="http://schemas.microsoft.com/office/drawing/2014/main" val="1179709369"/>
                  </a:ext>
                </a:extLst>
              </a:tr>
              <a:tr h="370840">
                <a:tc>
                  <a:txBody>
                    <a:bodyPr/>
                    <a:lstStyle/>
                    <a:p>
                      <a:r>
                        <a:rPr lang="en-US" dirty="0"/>
                        <a:t>100</a:t>
                      </a:r>
                    </a:p>
                  </a:txBody>
                  <a:tcPr/>
                </a:tc>
                <a:tc>
                  <a:txBody>
                    <a:bodyPr/>
                    <a:lstStyle/>
                    <a:p>
                      <a:r>
                        <a:rPr lang="en-US" dirty="0"/>
                        <a:t>9</a:t>
                      </a:r>
                    </a:p>
                  </a:txBody>
                  <a:tcPr/>
                </a:tc>
                <a:tc>
                  <a:txBody>
                    <a:bodyPr/>
                    <a:lstStyle/>
                    <a:p>
                      <a:r>
                        <a:rPr lang="en-US" dirty="0"/>
                        <a:t>10</a:t>
                      </a:r>
                    </a:p>
                  </a:txBody>
                  <a:tcPr/>
                </a:tc>
                <a:extLst>
                  <a:ext uri="{0D108BD9-81ED-4DB2-BD59-A6C34878D82A}">
                    <a16:rowId xmlns:a16="http://schemas.microsoft.com/office/drawing/2014/main" val="1241877835"/>
                  </a:ext>
                </a:extLst>
              </a:tr>
              <a:tr h="370840">
                <a:tc>
                  <a:txBody>
                    <a:bodyPr/>
                    <a:lstStyle/>
                    <a:p>
                      <a:r>
                        <a:rPr lang="en-US" dirty="0"/>
                        <a:t>625</a:t>
                      </a:r>
                    </a:p>
                  </a:txBody>
                  <a:tcPr/>
                </a:tc>
                <a:tc>
                  <a:txBody>
                    <a:bodyPr/>
                    <a:lstStyle/>
                    <a:p>
                      <a:r>
                        <a:rPr lang="en-US" dirty="0"/>
                        <a:t>23</a:t>
                      </a:r>
                    </a:p>
                  </a:txBody>
                  <a:tcPr/>
                </a:tc>
                <a:tc>
                  <a:txBody>
                    <a:bodyPr/>
                    <a:lstStyle/>
                    <a:p>
                      <a:r>
                        <a:rPr lang="en-US" dirty="0"/>
                        <a:t>25</a:t>
                      </a:r>
                    </a:p>
                  </a:txBody>
                  <a:tcPr/>
                </a:tc>
                <a:extLst>
                  <a:ext uri="{0D108BD9-81ED-4DB2-BD59-A6C34878D82A}">
                    <a16:rowId xmlns:a16="http://schemas.microsoft.com/office/drawing/2014/main" val="2138425035"/>
                  </a:ext>
                </a:extLst>
              </a:tr>
              <a:tr h="370840">
                <a:tc>
                  <a:txBody>
                    <a:bodyPr/>
                    <a:lstStyle/>
                    <a:p>
                      <a:r>
                        <a:rPr lang="en-US" dirty="0"/>
                        <a:t>1000</a:t>
                      </a:r>
                    </a:p>
                  </a:txBody>
                  <a:tcPr/>
                </a:tc>
                <a:tc>
                  <a:txBody>
                    <a:bodyPr/>
                    <a:lstStyle/>
                    <a:p>
                      <a:r>
                        <a:rPr lang="en-US" dirty="0"/>
                        <a:t>33</a:t>
                      </a:r>
                    </a:p>
                  </a:txBody>
                  <a:tcPr/>
                </a:tc>
                <a:tc>
                  <a:txBody>
                    <a:bodyPr/>
                    <a:lstStyle/>
                    <a:p>
                      <a:r>
                        <a:rPr lang="en-US" dirty="0"/>
                        <a:t>31</a:t>
                      </a:r>
                    </a:p>
                  </a:txBody>
                  <a:tcPr/>
                </a:tc>
                <a:extLst>
                  <a:ext uri="{0D108BD9-81ED-4DB2-BD59-A6C34878D82A}">
                    <a16:rowId xmlns:a16="http://schemas.microsoft.com/office/drawing/2014/main" val="793986601"/>
                  </a:ext>
                </a:extLst>
              </a:tr>
              <a:tr h="370840">
                <a:tc>
                  <a:txBody>
                    <a:bodyPr/>
                    <a:lstStyle/>
                    <a:p>
                      <a:r>
                        <a:rPr lang="en-US" dirty="0"/>
                        <a:t>5000</a:t>
                      </a:r>
                    </a:p>
                  </a:txBody>
                  <a:tcPr/>
                </a:tc>
                <a:tc>
                  <a:txBody>
                    <a:bodyPr/>
                    <a:lstStyle/>
                    <a:p>
                      <a:r>
                        <a:rPr lang="en-US" dirty="0"/>
                        <a:t>65</a:t>
                      </a:r>
                    </a:p>
                  </a:txBody>
                  <a:tcPr/>
                </a:tc>
                <a:tc>
                  <a:txBody>
                    <a:bodyPr/>
                    <a:lstStyle/>
                    <a:p>
                      <a:r>
                        <a:rPr lang="en-US" dirty="0"/>
                        <a:t>70</a:t>
                      </a:r>
                    </a:p>
                  </a:txBody>
                  <a:tcPr/>
                </a:tc>
                <a:extLst>
                  <a:ext uri="{0D108BD9-81ED-4DB2-BD59-A6C34878D82A}">
                    <a16:rowId xmlns:a16="http://schemas.microsoft.com/office/drawing/2014/main" val="2035181051"/>
                  </a:ext>
                </a:extLst>
              </a:tr>
              <a:tr h="370840">
                <a:tc>
                  <a:txBody>
                    <a:bodyPr/>
                    <a:lstStyle/>
                    <a:p>
                      <a:r>
                        <a:rPr lang="en-US" dirty="0"/>
                        <a:t>10000</a:t>
                      </a:r>
                    </a:p>
                  </a:txBody>
                  <a:tcPr/>
                </a:tc>
                <a:tc>
                  <a:txBody>
                    <a:bodyPr/>
                    <a:lstStyle/>
                    <a:p>
                      <a:r>
                        <a:rPr lang="en-US" dirty="0"/>
                        <a:t>110</a:t>
                      </a:r>
                    </a:p>
                  </a:txBody>
                  <a:tcPr/>
                </a:tc>
                <a:tc>
                  <a:txBody>
                    <a:bodyPr/>
                    <a:lstStyle/>
                    <a:p>
                      <a:r>
                        <a:rPr lang="en-US" dirty="0"/>
                        <a:t>100</a:t>
                      </a:r>
                    </a:p>
                  </a:txBody>
                  <a:tcPr/>
                </a:tc>
                <a:extLst>
                  <a:ext uri="{0D108BD9-81ED-4DB2-BD59-A6C34878D82A}">
                    <a16:rowId xmlns:a16="http://schemas.microsoft.com/office/drawing/2014/main" val="2546591920"/>
                  </a:ext>
                </a:extLst>
              </a:tr>
            </a:tbl>
          </a:graphicData>
        </a:graphic>
      </p:graphicFrame>
    </p:spTree>
    <p:extLst>
      <p:ext uri="{BB962C8B-B14F-4D97-AF65-F5344CB8AC3E}">
        <p14:creationId xmlns:p14="http://schemas.microsoft.com/office/powerpoint/2010/main" val="3419546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8"/>
            <a:ext cx="3010144" cy="1857376"/>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Create a model in which the distance traveled is given by the formula</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Distance = Step x √N</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4" name="TextBox 3">
            <a:extLst>
              <a:ext uri="{FF2B5EF4-FFF2-40B4-BE49-F238E27FC236}">
                <a16:creationId xmlns:a16="http://schemas.microsoft.com/office/drawing/2014/main" id="{2D3FA6A8-8389-9F92-B499-38952C75AF2D}"/>
              </a:ext>
            </a:extLst>
          </p:cNvPr>
          <p:cNvSpPr txBox="1"/>
          <p:nvPr/>
        </p:nvSpPr>
        <p:spPr>
          <a:xfrm>
            <a:off x="414338" y="3136106"/>
            <a:ext cx="2831224" cy="523220"/>
          </a:xfrm>
          <a:prstGeom prst="rect">
            <a:avLst/>
          </a:prstGeom>
          <a:noFill/>
        </p:spPr>
        <p:txBody>
          <a:bodyPr wrap="none" rtlCol="0">
            <a:spAutoFit/>
          </a:bodyPr>
          <a:lstStyle/>
          <a:p>
            <a:r>
              <a:rPr lang="en-US" dirty="0"/>
              <a:t>How do the simulations compare </a:t>
            </a:r>
          </a:p>
          <a:p>
            <a:r>
              <a:rPr lang="en-US" dirty="0"/>
              <a:t>to the mathematical model?</a:t>
            </a:r>
          </a:p>
        </p:txBody>
      </p:sp>
      <p:pic>
        <p:nvPicPr>
          <p:cNvPr id="3" name="Picture 2">
            <a:extLst>
              <a:ext uri="{FF2B5EF4-FFF2-40B4-BE49-F238E27FC236}">
                <a16:creationId xmlns:a16="http://schemas.microsoft.com/office/drawing/2014/main" id="{3543750F-D7BD-6881-1437-7456BB07926F}"/>
              </a:ext>
            </a:extLst>
          </p:cNvPr>
          <p:cNvPicPr>
            <a:picLocks noChangeAspect="1"/>
          </p:cNvPicPr>
          <p:nvPr/>
        </p:nvPicPr>
        <p:blipFill>
          <a:blip r:embed="rId4"/>
          <a:stretch>
            <a:fillRect/>
          </a:stretch>
        </p:blipFill>
        <p:spPr>
          <a:xfrm>
            <a:off x="3972245" y="1037270"/>
            <a:ext cx="4572009" cy="2926086"/>
          </a:xfrm>
          <a:prstGeom prst="rect">
            <a:avLst/>
          </a:prstGeom>
        </p:spPr>
      </p:pic>
    </p:spTree>
    <p:extLst>
      <p:ext uri="{BB962C8B-B14F-4D97-AF65-F5344CB8AC3E}">
        <p14:creationId xmlns:p14="http://schemas.microsoft.com/office/powerpoint/2010/main" val="165429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8"/>
            <a:ext cx="3010144" cy="1857376"/>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If you take a 0.7-meter step, how many steps will it take you to travel 1 mile from where you started?</a:t>
            </a: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5" name="Picture 4">
            <a:extLst>
              <a:ext uri="{FF2B5EF4-FFF2-40B4-BE49-F238E27FC236}">
                <a16:creationId xmlns:a16="http://schemas.microsoft.com/office/drawing/2014/main" id="{1853E056-5F6F-76D9-2F28-8506CAE96538}"/>
              </a:ext>
            </a:extLst>
          </p:cNvPr>
          <p:cNvPicPr>
            <a:picLocks noChangeAspect="1"/>
          </p:cNvPicPr>
          <p:nvPr/>
        </p:nvPicPr>
        <p:blipFill>
          <a:blip r:embed="rId4"/>
          <a:stretch>
            <a:fillRect/>
          </a:stretch>
        </p:blipFill>
        <p:spPr>
          <a:xfrm>
            <a:off x="4011541" y="1023222"/>
            <a:ext cx="4493418" cy="3364056"/>
          </a:xfrm>
          <a:prstGeom prst="rect">
            <a:avLst/>
          </a:prstGeom>
        </p:spPr>
      </p:pic>
    </p:spTree>
    <p:extLst>
      <p:ext uri="{BB962C8B-B14F-4D97-AF65-F5344CB8AC3E}">
        <p14:creationId xmlns:p14="http://schemas.microsoft.com/office/powerpoint/2010/main" val="3930989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62499" y="878680"/>
            <a:ext cx="3010144" cy="1778795"/>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If you take a 0.7-meter step, how many steps will it take you to travel 1 mile from where you started?</a:t>
            </a:r>
          </a:p>
          <a:p>
            <a:pPr marL="0" lvl="0" indent="0" algn="l" rtl="0">
              <a:lnSpc>
                <a:spcPct val="90000"/>
              </a:lnSpc>
              <a:spcBef>
                <a:spcPts val="1000"/>
              </a:spcBef>
              <a:spcAft>
                <a:spcPts val="0"/>
              </a:spcAft>
              <a:buNone/>
            </a:pPr>
            <a:r>
              <a:rPr lang="en-US" dirty="0">
                <a:solidFill>
                  <a:schemeClr val="dk1"/>
                </a:solidFill>
              </a:rPr>
              <a:t>D = 0.7 x √N</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Intermediate – Random Walk</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2" name="TextBox 1">
            <a:extLst>
              <a:ext uri="{FF2B5EF4-FFF2-40B4-BE49-F238E27FC236}">
                <a16:creationId xmlns:a16="http://schemas.microsoft.com/office/drawing/2014/main" id="{66C0C710-E820-CDEF-9B0B-E843CC3E6D71}"/>
              </a:ext>
            </a:extLst>
          </p:cNvPr>
          <p:cNvSpPr txBox="1"/>
          <p:nvPr/>
        </p:nvSpPr>
        <p:spPr>
          <a:xfrm>
            <a:off x="362499" y="2698250"/>
            <a:ext cx="1431802" cy="1815882"/>
          </a:xfrm>
          <a:prstGeom prst="rect">
            <a:avLst/>
          </a:prstGeom>
          <a:noFill/>
        </p:spPr>
        <p:txBody>
          <a:bodyPr wrap="none" rtlCol="0">
            <a:spAutoFit/>
          </a:bodyPr>
          <a:lstStyle/>
          <a:p>
            <a:r>
              <a:rPr lang="en-US" dirty="0"/>
              <a:t>N = (D/0.7)</a:t>
            </a:r>
            <a:r>
              <a:rPr lang="en-US" baseline="30000" dirty="0"/>
              <a:t>2</a:t>
            </a:r>
          </a:p>
          <a:p>
            <a:endParaRPr lang="en-US" dirty="0"/>
          </a:p>
          <a:p>
            <a:r>
              <a:rPr lang="en-US" dirty="0"/>
              <a:t>N = (1000/0.7)</a:t>
            </a:r>
            <a:r>
              <a:rPr lang="en-US" baseline="30000" dirty="0"/>
              <a:t>2</a:t>
            </a:r>
          </a:p>
          <a:p>
            <a:endParaRPr lang="en-US" dirty="0"/>
          </a:p>
          <a:p>
            <a:r>
              <a:rPr lang="en-US" dirty="0"/>
              <a:t>N = (1428)</a:t>
            </a:r>
            <a:r>
              <a:rPr lang="en-US" baseline="30000" dirty="0"/>
              <a:t>2</a:t>
            </a:r>
          </a:p>
          <a:p>
            <a:endParaRPr lang="en-US" dirty="0"/>
          </a:p>
          <a:p>
            <a:r>
              <a:rPr lang="en-US" b="1" dirty="0">
                <a:solidFill>
                  <a:srgbClr val="FF0000"/>
                </a:solidFill>
              </a:rPr>
              <a:t>N = 2 million.</a:t>
            </a:r>
          </a:p>
          <a:p>
            <a:endParaRPr lang="en-US" dirty="0"/>
          </a:p>
        </p:txBody>
      </p:sp>
      <p:sp>
        <p:nvSpPr>
          <p:cNvPr id="3" name="TextBox 2">
            <a:extLst>
              <a:ext uri="{FF2B5EF4-FFF2-40B4-BE49-F238E27FC236}">
                <a16:creationId xmlns:a16="http://schemas.microsoft.com/office/drawing/2014/main" id="{5B6AA46E-EFD0-66C2-50D5-DC2665F43AED}"/>
              </a:ext>
            </a:extLst>
          </p:cNvPr>
          <p:cNvSpPr txBox="1"/>
          <p:nvPr/>
        </p:nvSpPr>
        <p:spPr>
          <a:xfrm>
            <a:off x="2250282" y="2664382"/>
            <a:ext cx="1871025" cy="1600438"/>
          </a:xfrm>
          <a:prstGeom prst="rect">
            <a:avLst/>
          </a:prstGeom>
          <a:noFill/>
        </p:spPr>
        <p:txBody>
          <a:bodyPr wrap="none" rtlCol="0">
            <a:spAutoFit/>
          </a:bodyPr>
          <a:lstStyle/>
          <a:p>
            <a:r>
              <a:rPr lang="en-US" dirty="0"/>
              <a:t>Time = 1sec/step</a:t>
            </a:r>
          </a:p>
          <a:p>
            <a:endParaRPr lang="en-US" dirty="0"/>
          </a:p>
          <a:p>
            <a:r>
              <a:rPr lang="en-US" dirty="0"/>
              <a:t>T = N x 1 sec/step</a:t>
            </a:r>
          </a:p>
          <a:p>
            <a:endParaRPr lang="en-US" dirty="0"/>
          </a:p>
          <a:p>
            <a:r>
              <a:rPr lang="en-US" dirty="0"/>
              <a:t>T = 2 million seconds</a:t>
            </a:r>
          </a:p>
          <a:p>
            <a:endParaRPr lang="en-US" dirty="0"/>
          </a:p>
          <a:p>
            <a:r>
              <a:rPr lang="en-US" b="1" dirty="0">
                <a:solidFill>
                  <a:srgbClr val="FF0000"/>
                </a:solidFill>
              </a:rPr>
              <a:t>T = 23 days</a:t>
            </a:r>
            <a:r>
              <a:rPr lang="en-US" dirty="0"/>
              <a:t>.</a:t>
            </a:r>
          </a:p>
        </p:txBody>
      </p:sp>
      <p:pic>
        <p:nvPicPr>
          <p:cNvPr id="5" name="Picture 4">
            <a:extLst>
              <a:ext uri="{FF2B5EF4-FFF2-40B4-BE49-F238E27FC236}">
                <a16:creationId xmlns:a16="http://schemas.microsoft.com/office/drawing/2014/main" id="{D06856A2-9A2A-4817-DA9B-39B917673229}"/>
              </a:ext>
            </a:extLst>
          </p:cNvPr>
          <p:cNvPicPr>
            <a:picLocks noChangeAspect="1"/>
          </p:cNvPicPr>
          <p:nvPr/>
        </p:nvPicPr>
        <p:blipFill>
          <a:blip r:embed="rId4"/>
          <a:stretch>
            <a:fillRect/>
          </a:stretch>
        </p:blipFill>
        <p:spPr>
          <a:xfrm>
            <a:off x="4314754" y="846583"/>
            <a:ext cx="4353425" cy="3265069"/>
          </a:xfrm>
          <a:prstGeom prst="rect">
            <a:avLst/>
          </a:prstGeom>
        </p:spPr>
      </p:pic>
    </p:spTree>
    <p:extLst>
      <p:ext uri="{BB962C8B-B14F-4D97-AF65-F5344CB8AC3E}">
        <p14:creationId xmlns:p14="http://schemas.microsoft.com/office/powerpoint/2010/main" val="272396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3500437"/>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Core of the sun</a:t>
            </a:r>
          </a:p>
          <a:p>
            <a:pPr marL="0" lvl="0" indent="0" algn="l" rtl="0">
              <a:lnSpc>
                <a:spcPct val="90000"/>
              </a:lnSpc>
              <a:spcBef>
                <a:spcPts val="1000"/>
              </a:spcBef>
              <a:spcAft>
                <a:spcPts val="0"/>
              </a:spcAft>
              <a:buNone/>
            </a:pPr>
            <a:r>
              <a:rPr lang="en-US" dirty="0">
                <a:solidFill>
                  <a:schemeClr val="dk1"/>
                </a:solidFill>
              </a:rPr>
              <a:t>Radius:  140,000 km</a:t>
            </a:r>
          </a:p>
          <a:p>
            <a:pPr marL="0" lvl="0" indent="0" algn="l" rtl="0">
              <a:lnSpc>
                <a:spcPct val="90000"/>
              </a:lnSpc>
              <a:spcBef>
                <a:spcPts val="1000"/>
              </a:spcBef>
              <a:spcAft>
                <a:spcPts val="0"/>
              </a:spcAft>
              <a:buNone/>
            </a:pPr>
            <a:r>
              <a:rPr lang="en-US" dirty="0">
                <a:solidFill>
                  <a:schemeClr val="dk1"/>
                </a:solidFill>
              </a:rPr>
              <a:t>Step size: 0.1 mm</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Exterior</a:t>
            </a:r>
          </a:p>
          <a:p>
            <a:pPr marL="0" lvl="0" indent="0" algn="l" rtl="0">
              <a:lnSpc>
                <a:spcPct val="90000"/>
              </a:lnSpc>
              <a:spcBef>
                <a:spcPts val="1000"/>
              </a:spcBef>
              <a:spcAft>
                <a:spcPts val="0"/>
              </a:spcAft>
              <a:buNone/>
            </a:pPr>
            <a:r>
              <a:rPr lang="en-US" dirty="0">
                <a:solidFill>
                  <a:schemeClr val="dk1"/>
                </a:solidFill>
              </a:rPr>
              <a:t>Radius:  690,000 km</a:t>
            </a:r>
          </a:p>
          <a:p>
            <a:pPr marL="0" lvl="0" indent="0" algn="l" rtl="0">
              <a:lnSpc>
                <a:spcPct val="90000"/>
              </a:lnSpc>
              <a:spcBef>
                <a:spcPts val="1000"/>
              </a:spcBef>
              <a:spcAft>
                <a:spcPts val="0"/>
              </a:spcAft>
              <a:buNone/>
            </a:pPr>
            <a:r>
              <a:rPr lang="en-US" dirty="0">
                <a:solidFill>
                  <a:schemeClr val="dk1"/>
                </a:solidFill>
              </a:rPr>
              <a:t>Step Size:  3 mm</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Advanced – Sunlight Escape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7" name="Picture 6">
            <a:extLst>
              <a:ext uri="{FF2B5EF4-FFF2-40B4-BE49-F238E27FC236}">
                <a16:creationId xmlns:a16="http://schemas.microsoft.com/office/drawing/2014/main" id="{017017D4-B35B-304A-8B8C-6842C728216F}"/>
              </a:ext>
            </a:extLst>
          </p:cNvPr>
          <p:cNvPicPr>
            <a:picLocks noChangeAspect="1"/>
          </p:cNvPicPr>
          <p:nvPr/>
        </p:nvPicPr>
        <p:blipFill>
          <a:blip r:embed="rId4"/>
          <a:stretch>
            <a:fillRect/>
          </a:stretch>
        </p:blipFill>
        <p:spPr>
          <a:xfrm>
            <a:off x="4520434" y="761400"/>
            <a:ext cx="3873282" cy="3873282"/>
          </a:xfrm>
          <a:prstGeom prst="rect">
            <a:avLst/>
          </a:prstGeom>
        </p:spPr>
      </p:pic>
      <p:sp>
        <p:nvSpPr>
          <p:cNvPr id="8" name="TextBox 7">
            <a:extLst>
              <a:ext uri="{FF2B5EF4-FFF2-40B4-BE49-F238E27FC236}">
                <a16:creationId xmlns:a16="http://schemas.microsoft.com/office/drawing/2014/main" id="{6715A325-23BF-8193-2659-D8BD5263F2F3}"/>
              </a:ext>
            </a:extLst>
          </p:cNvPr>
          <p:cNvSpPr txBox="1"/>
          <p:nvPr/>
        </p:nvSpPr>
        <p:spPr>
          <a:xfrm>
            <a:off x="5619300" y="1485900"/>
            <a:ext cx="1090363" cy="307777"/>
          </a:xfrm>
          <a:prstGeom prst="rect">
            <a:avLst/>
          </a:prstGeom>
          <a:noFill/>
        </p:spPr>
        <p:txBody>
          <a:bodyPr wrap="none" rtlCol="0">
            <a:spAutoFit/>
          </a:bodyPr>
          <a:lstStyle/>
          <a:p>
            <a:r>
              <a:rPr lang="en-US" dirty="0"/>
              <a:t>Long Steps</a:t>
            </a:r>
          </a:p>
        </p:txBody>
      </p:sp>
      <p:sp>
        <p:nvSpPr>
          <p:cNvPr id="9" name="TextBox 8">
            <a:extLst>
              <a:ext uri="{FF2B5EF4-FFF2-40B4-BE49-F238E27FC236}">
                <a16:creationId xmlns:a16="http://schemas.microsoft.com/office/drawing/2014/main" id="{D12C015F-9EDE-C4C8-0AEB-82A3BAA8E217}"/>
              </a:ext>
            </a:extLst>
          </p:cNvPr>
          <p:cNvSpPr txBox="1"/>
          <p:nvPr/>
        </p:nvSpPr>
        <p:spPr>
          <a:xfrm>
            <a:off x="6497555" y="2571750"/>
            <a:ext cx="1120820" cy="307777"/>
          </a:xfrm>
          <a:prstGeom prst="rect">
            <a:avLst/>
          </a:prstGeom>
          <a:noFill/>
        </p:spPr>
        <p:txBody>
          <a:bodyPr wrap="none" rtlCol="0">
            <a:spAutoFit/>
          </a:bodyPr>
          <a:lstStyle/>
          <a:p>
            <a:r>
              <a:rPr lang="en-US" dirty="0"/>
              <a:t>Short Steps</a:t>
            </a:r>
          </a:p>
        </p:txBody>
      </p:sp>
    </p:spTree>
    <p:extLst>
      <p:ext uri="{BB962C8B-B14F-4D97-AF65-F5344CB8AC3E}">
        <p14:creationId xmlns:p14="http://schemas.microsoft.com/office/powerpoint/2010/main" val="93719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311700" y="971625"/>
            <a:ext cx="3474488" cy="3174000"/>
          </a:xfrm>
          <a:prstGeom prst="rect">
            <a:avLst/>
          </a:prstGeom>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sz="1700" dirty="0">
                <a:solidFill>
                  <a:schemeClr val="dk1"/>
                </a:solidFill>
              </a:rPr>
              <a:t>Heliophysics is the discipline in space science that deals with the matter and energy of our Sun and its effects on the solar system. </a:t>
            </a:r>
          </a:p>
          <a:p>
            <a:pPr marL="0" lvl="0" indent="0" algn="l" rtl="0">
              <a:lnSpc>
                <a:spcPct val="90000"/>
              </a:lnSpc>
              <a:spcBef>
                <a:spcPts val="1000"/>
              </a:spcBef>
              <a:spcAft>
                <a:spcPts val="0"/>
              </a:spcAft>
              <a:buNone/>
            </a:pPr>
            <a:r>
              <a:rPr lang="en-US" sz="1700" dirty="0">
                <a:solidFill>
                  <a:schemeClr val="dk1"/>
                </a:solidFill>
              </a:rPr>
              <a:t>It also studies how the Sun varies and how those changes pose a hazard to humans on Earth and in space</a:t>
            </a:r>
          </a:p>
          <a:p>
            <a:pPr marL="0" lvl="0" indent="0" algn="l" rtl="0">
              <a:lnSpc>
                <a:spcPct val="90000"/>
              </a:lnSpc>
              <a:spcBef>
                <a:spcPts val="1000"/>
              </a:spcBef>
              <a:spcAft>
                <a:spcPts val="0"/>
              </a:spcAft>
              <a:buNone/>
            </a:pPr>
            <a:endParaRPr sz="1700" dirty="0">
              <a:solidFill>
                <a:schemeClr val="dk1"/>
              </a:solidFill>
            </a:endParaRPr>
          </a:p>
        </p:txBody>
      </p:sp>
      <p:grpSp>
        <p:nvGrpSpPr>
          <p:cNvPr id="113" name="Google Shape;113;p15"/>
          <p:cNvGrpSpPr/>
          <p:nvPr/>
        </p:nvGrpSpPr>
        <p:grpSpPr>
          <a:xfrm flipH="1">
            <a:off x="-1" y="133025"/>
            <a:ext cx="8151019" cy="582900"/>
            <a:chOff x="3383700" y="220025"/>
            <a:chExt cx="5760575" cy="582900"/>
          </a:xfrm>
        </p:grpSpPr>
        <p:sp>
          <p:nvSpPr>
            <p:cNvPr id="114" name="Google Shape;114;p15"/>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5"/>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What is Heliophysics?</a:t>
            </a:r>
            <a:endParaRPr sz="2420" b="1" dirty="0">
              <a:solidFill>
                <a:schemeClr val="lt1"/>
              </a:solidFill>
              <a:latin typeface="Helvetica Neue"/>
              <a:ea typeface="Helvetica Neue"/>
              <a:cs typeface="Helvetica Neue"/>
              <a:sym typeface="Helvetica Neue"/>
            </a:endParaRPr>
          </a:p>
        </p:txBody>
      </p:sp>
      <p:sp>
        <p:nvSpPr>
          <p:cNvPr id="117" name="Google Shape;117;p15"/>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5"/>
          <p:cNvGrpSpPr/>
          <p:nvPr/>
        </p:nvGrpSpPr>
        <p:grpSpPr>
          <a:xfrm>
            <a:off x="0" y="4695025"/>
            <a:ext cx="5902800" cy="283500"/>
            <a:chOff x="0" y="4548925"/>
            <a:chExt cx="5902800" cy="283500"/>
          </a:xfrm>
        </p:grpSpPr>
        <p:sp>
          <p:nvSpPr>
            <p:cNvPr id="125" name="Google Shape;125;p15"/>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5"/>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28" name="Google Shape;128;p15"/>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729F48B5-0178-F9AA-CABD-3DE43C028BFA}"/>
              </a:ext>
            </a:extLst>
          </p:cNvPr>
          <p:cNvPicPr>
            <a:picLocks noChangeAspect="1"/>
          </p:cNvPicPr>
          <p:nvPr/>
        </p:nvPicPr>
        <p:blipFill>
          <a:blip r:embed="rId4"/>
          <a:stretch>
            <a:fillRect/>
          </a:stretch>
        </p:blipFill>
        <p:spPr>
          <a:xfrm>
            <a:off x="4046254" y="1078707"/>
            <a:ext cx="5004642" cy="28096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3500437"/>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Core of the sun</a:t>
            </a:r>
          </a:p>
          <a:p>
            <a:pPr marL="0" lvl="0" indent="0" algn="l" rtl="0">
              <a:lnSpc>
                <a:spcPct val="90000"/>
              </a:lnSpc>
              <a:spcBef>
                <a:spcPts val="1000"/>
              </a:spcBef>
              <a:spcAft>
                <a:spcPts val="0"/>
              </a:spcAft>
              <a:buNone/>
            </a:pPr>
            <a:r>
              <a:rPr lang="en-US" dirty="0">
                <a:solidFill>
                  <a:schemeClr val="dk1"/>
                </a:solidFill>
              </a:rPr>
              <a:t>Distance:  </a:t>
            </a:r>
            <a:r>
              <a:rPr lang="en-US" dirty="0">
                <a:solidFill>
                  <a:srgbClr val="FF0000"/>
                </a:solidFill>
              </a:rPr>
              <a:t>140,000 km</a:t>
            </a:r>
          </a:p>
          <a:p>
            <a:pPr marL="0" lvl="0" indent="0" algn="l" rtl="0">
              <a:lnSpc>
                <a:spcPct val="90000"/>
              </a:lnSpc>
              <a:spcBef>
                <a:spcPts val="1000"/>
              </a:spcBef>
              <a:spcAft>
                <a:spcPts val="0"/>
              </a:spcAft>
              <a:buNone/>
            </a:pPr>
            <a:r>
              <a:rPr lang="en-US" dirty="0">
                <a:solidFill>
                  <a:schemeClr val="dk1"/>
                </a:solidFill>
              </a:rPr>
              <a:t>Step size: 0.1 mm</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Exterior</a:t>
            </a:r>
          </a:p>
          <a:p>
            <a:pPr marL="0" lvl="0" indent="0" algn="l" rtl="0">
              <a:lnSpc>
                <a:spcPct val="90000"/>
              </a:lnSpc>
              <a:spcBef>
                <a:spcPts val="1000"/>
              </a:spcBef>
              <a:spcAft>
                <a:spcPts val="0"/>
              </a:spcAft>
              <a:buNone/>
            </a:pPr>
            <a:r>
              <a:rPr lang="en-US" dirty="0">
                <a:solidFill>
                  <a:schemeClr val="dk1"/>
                </a:solidFill>
              </a:rPr>
              <a:t>Distance:  690,000 km – 140,000 km = </a:t>
            </a:r>
            <a:r>
              <a:rPr lang="en-US" dirty="0">
                <a:solidFill>
                  <a:srgbClr val="FF0000"/>
                </a:solidFill>
              </a:rPr>
              <a:t>550000 km</a:t>
            </a:r>
          </a:p>
          <a:p>
            <a:pPr marL="0" lvl="0" indent="0" algn="l" rtl="0">
              <a:lnSpc>
                <a:spcPct val="90000"/>
              </a:lnSpc>
              <a:spcBef>
                <a:spcPts val="1000"/>
              </a:spcBef>
              <a:spcAft>
                <a:spcPts val="0"/>
              </a:spcAft>
              <a:buNone/>
            </a:pPr>
            <a:r>
              <a:rPr lang="en-US" dirty="0">
                <a:solidFill>
                  <a:schemeClr val="dk1"/>
                </a:solidFill>
              </a:rPr>
              <a:t>Step Size:  3 mm</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Advanced – Sunlight Escape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2" name="TextBox 1">
            <a:extLst>
              <a:ext uri="{FF2B5EF4-FFF2-40B4-BE49-F238E27FC236}">
                <a16:creationId xmlns:a16="http://schemas.microsoft.com/office/drawing/2014/main" id="{456E5578-E682-59F4-816C-3B15742D40BE}"/>
              </a:ext>
            </a:extLst>
          </p:cNvPr>
          <p:cNvSpPr txBox="1"/>
          <p:nvPr/>
        </p:nvSpPr>
        <p:spPr>
          <a:xfrm>
            <a:off x="3321845" y="1185863"/>
            <a:ext cx="4809330" cy="1384995"/>
          </a:xfrm>
          <a:prstGeom prst="rect">
            <a:avLst/>
          </a:prstGeom>
          <a:noFill/>
        </p:spPr>
        <p:txBody>
          <a:bodyPr wrap="none" rtlCol="0">
            <a:spAutoFit/>
          </a:bodyPr>
          <a:lstStyle/>
          <a:p>
            <a:r>
              <a:rPr lang="en-US" dirty="0"/>
              <a:t>Step size =  0.1 mm / 1000 mm/m = 1.0x10</a:t>
            </a:r>
            <a:r>
              <a:rPr lang="en-US" baseline="30000" dirty="0"/>
              <a:t>-4</a:t>
            </a:r>
            <a:r>
              <a:rPr lang="en-US" dirty="0"/>
              <a:t> m</a:t>
            </a:r>
          </a:p>
          <a:p>
            <a:r>
              <a:rPr lang="en-US" dirty="0"/>
              <a:t>Steps =  (140000000 m/1.0x10</a:t>
            </a:r>
            <a:r>
              <a:rPr lang="en-US" baseline="30000" dirty="0"/>
              <a:t>-4</a:t>
            </a:r>
            <a:r>
              <a:rPr lang="en-US" dirty="0"/>
              <a:t>)</a:t>
            </a:r>
            <a:r>
              <a:rPr lang="en-US" baseline="30000" dirty="0"/>
              <a:t>2</a:t>
            </a:r>
          </a:p>
          <a:p>
            <a:r>
              <a:rPr lang="en-US" dirty="0"/>
              <a:t>Steps =  2.0x10</a:t>
            </a:r>
            <a:r>
              <a:rPr lang="en-US" baseline="30000" dirty="0"/>
              <a:t>24</a:t>
            </a:r>
            <a:r>
              <a:rPr lang="en-US" dirty="0"/>
              <a:t> steps</a:t>
            </a:r>
          </a:p>
          <a:p>
            <a:r>
              <a:rPr lang="en-US" dirty="0"/>
              <a:t>Time/step =   1.0x10</a:t>
            </a:r>
            <a:r>
              <a:rPr lang="en-US" baseline="30000" dirty="0"/>
              <a:t>-4</a:t>
            </a:r>
            <a:r>
              <a:rPr lang="en-US" dirty="0"/>
              <a:t>m / (3x10</a:t>
            </a:r>
            <a:r>
              <a:rPr lang="en-US" baseline="30000" dirty="0"/>
              <a:t>8</a:t>
            </a:r>
            <a:r>
              <a:rPr lang="en-US" dirty="0"/>
              <a:t> m/s) =  3.3x10</a:t>
            </a:r>
            <a:r>
              <a:rPr lang="en-US" baseline="30000" dirty="0"/>
              <a:t>-13</a:t>
            </a:r>
            <a:r>
              <a:rPr lang="en-US" dirty="0"/>
              <a:t> sec/step</a:t>
            </a:r>
          </a:p>
          <a:p>
            <a:r>
              <a:rPr lang="en-US" b="1" dirty="0">
                <a:solidFill>
                  <a:srgbClr val="FF0000"/>
                </a:solidFill>
              </a:rPr>
              <a:t>Travel Time = 21,000 years</a:t>
            </a:r>
          </a:p>
          <a:p>
            <a:endParaRPr lang="en-US" dirty="0"/>
          </a:p>
        </p:txBody>
      </p:sp>
      <p:sp>
        <p:nvSpPr>
          <p:cNvPr id="3" name="TextBox 2">
            <a:extLst>
              <a:ext uri="{FF2B5EF4-FFF2-40B4-BE49-F238E27FC236}">
                <a16:creationId xmlns:a16="http://schemas.microsoft.com/office/drawing/2014/main" id="{189F218D-581B-688D-7D23-8E56C2AB6A6E}"/>
              </a:ext>
            </a:extLst>
          </p:cNvPr>
          <p:cNvSpPr txBox="1"/>
          <p:nvPr/>
        </p:nvSpPr>
        <p:spPr>
          <a:xfrm>
            <a:off x="3321845" y="2715499"/>
            <a:ext cx="4809330" cy="1384995"/>
          </a:xfrm>
          <a:prstGeom prst="rect">
            <a:avLst/>
          </a:prstGeom>
          <a:noFill/>
        </p:spPr>
        <p:txBody>
          <a:bodyPr wrap="none" rtlCol="0">
            <a:spAutoFit/>
          </a:bodyPr>
          <a:lstStyle/>
          <a:p>
            <a:r>
              <a:rPr lang="en-US" dirty="0"/>
              <a:t>Step size =  3 mm / 1000 mm/m = 3.0x10</a:t>
            </a:r>
            <a:r>
              <a:rPr lang="en-US" baseline="30000" dirty="0"/>
              <a:t>-3</a:t>
            </a:r>
            <a:r>
              <a:rPr lang="en-US" dirty="0"/>
              <a:t> m</a:t>
            </a:r>
          </a:p>
          <a:p>
            <a:r>
              <a:rPr lang="en-US" dirty="0"/>
              <a:t>Steps =  (550000000 m/1.0x10</a:t>
            </a:r>
            <a:r>
              <a:rPr lang="en-US" baseline="30000" dirty="0"/>
              <a:t>-4</a:t>
            </a:r>
            <a:r>
              <a:rPr lang="en-US" dirty="0"/>
              <a:t>)</a:t>
            </a:r>
            <a:r>
              <a:rPr lang="en-US" baseline="30000" dirty="0"/>
              <a:t>2</a:t>
            </a:r>
          </a:p>
          <a:p>
            <a:r>
              <a:rPr lang="en-US" dirty="0"/>
              <a:t>Steps =  3.4x10</a:t>
            </a:r>
            <a:r>
              <a:rPr lang="en-US" baseline="30000" dirty="0"/>
              <a:t>22</a:t>
            </a:r>
            <a:r>
              <a:rPr lang="en-US" dirty="0"/>
              <a:t> steps</a:t>
            </a:r>
          </a:p>
          <a:p>
            <a:r>
              <a:rPr lang="en-US" dirty="0"/>
              <a:t>Time/step =   3.0x10</a:t>
            </a:r>
            <a:r>
              <a:rPr lang="en-US" baseline="30000" dirty="0"/>
              <a:t>-3</a:t>
            </a:r>
            <a:r>
              <a:rPr lang="en-US" dirty="0"/>
              <a:t>m / (3x10</a:t>
            </a:r>
            <a:r>
              <a:rPr lang="en-US" baseline="30000" dirty="0"/>
              <a:t>8</a:t>
            </a:r>
            <a:r>
              <a:rPr lang="en-US" dirty="0"/>
              <a:t> m/s) =  1.0x10</a:t>
            </a:r>
            <a:r>
              <a:rPr lang="en-US" baseline="30000" dirty="0"/>
              <a:t>-11</a:t>
            </a:r>
            <a:r>
              <a:rPr lang="en-US" dirty="0"/>
              <a:t> sec/step</a:t>
            </a:r>
          </a:p>
          <a:p>
            <a:r>
              <a:rPr lang="en-US" b="1" dirty="0">
                <a:solidFill>
                  <a:srgbClr val="FF0000"/>
                </a:solidFill>
              </a:rPr>
              <a:t>Travel Time = 11,000 years</a:t>
            </a:r>
          </a:p>
          <a:p>
            <a:endParaRPr lang="en-US" dirty="0"/>
          </a:p>
        </p:txBody>
      </p:sp>
      <p:sp>
        <p:nvSpPr>
          <p:cNvPr id="4" name="TextBox 3">
            <a:extLst>
              <a:ext uri="{FF2B5EF4-FFF2-40B4-BE49-F238E27FC236}">
                <a16:creationId xmlns:a16="http://schemas.microsoft.com/office/drawing/2014/main" id="{A7A961A7-8996-9668-2929-95D315CC140A}"/>
              </a:ext>
            </a:extLst>
          </p:cNvPr>
          <p:cNvSpPr txBox="1"/>
          <p:nvPr/>
        </p:nvSpPr>
        <p:spPr>
          <a:xfrm>
            <a:off x="3529013" y="4279106"/>
            <a:ext cx="3857146" cy="307777"/>
          </a:xfrm>
          <a:prstGeom prst="rect">
            <a:avLst/>
          </a:prstGeom>
          <a:noFill/>
        </p:spPr>
        <p:txBody>
          <a:bodyPr wrap="none" rtlCol="0">
            <a:spAutoFit/>
          </a:bodyPr>
          <a:lstStyle/>
          <a:p>
            <a:r>
              <a:rPr lang="en-US" b="1" dirty="0">
                <a:solidFill>
                  <a:srgbClr val="FF0000"/>
                </a:solidFill>
              </a:rPr>
              <a:t>Total exit time = 32,000 years...give or take!</a:t>
            </a:r>
          </a:p>
        </p:txBody>
      </p:sp>
    </p:spTree>
    <p:extLst>
      <p:ext uri="{BB962C8B-B14F-4D97-AF65-F5344CB8AC3E}">
        <p14:creationId xmlns:p14="http://schemas.microsoft.com/office/powerpoint/2010/main" val="276586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3500437"/>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Next Time!</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August 2024 –   Back to School</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spTree>
    <p:extLst>
      <p:ext uri="{BB962C8B-B14F-4D97-AF65-F5344CB8AC3E}">
        <p14:creationId xmlns:p14="http://schemas.microsoft.com/office/powerpoint/2010/main" val="246995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4"/>
          <p:cNvGrpSpPr/>
          <p:nvPr/>
        </p:nvGrpSpPr>
        <p:grpSpPr>
          <a:xfrm flipH="1">
            <a:off x="0" y="133025"/>
            <a:ext cx="5760575" cy="582900"/>
            <a:chOff x="3383700" y="220025"/>
            <a:chExt cx="5760575" cy="582900"/>
          </a:xfrm>
        </p:grpSpPr>
        <p:sp>
          <p:nvSpPr>
            <p:cNvPr id="81" name="Google Shape;81;p14"/>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14"/>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solidFill>
                  <a:schemeClr val="lt1"/>
                </a:solidFill>
                <a:latin typeface="Helvetica Neue"/>
                <a:ea typeface="Helvetica Neue"/>
                <a:cs typeface="Helvetica Neue"/>
                <a:sym typeface="Helvetica Neue"/>
              </a:rPr>
              <a:t>Heliophysics Big Year Timeline</a:t>
            </a:r>
            <a:endParaRPr b="1" dirty="0">
              <a:solidFill>
                <a:schemeClr val="lt1"/>
              </a:solidFill>
              <a:latin typeface="Helvetica Neue"/>
              <a:ea typeface="Helvetica Neue"/>
              <a:cs typeface="Helvetica Neue"/>
              <a:sym typeface="Helvetica Neue"/>
            </a:endParaRPr>
          </a:p>
          <a:p>
            <a:pPr marL="0" lvl="0" indent="0" algn="l" rtl="0">
              <a:spcBef>
                <a:spcPts val="0"/>
              </a:spcBef>
              <a:spcAft>
                <a:spcPts val="0"/>
              </a:spcAft>
              <a:buSzPct val="40909"/>
              <a:buNone/>
            </a:pPr>
            <a:endParaRPr sz="2420" b="1" dirty="0">
              <a:solidFill>
                <a:schemeClr val="lt1"/>
              </a:solidFill>
              <a:latin typeface="Helvetica Neue"/>
              <a:ea typeface="Helvetica Neue"/>
              <a:cs typeface="Helvetica Neue"/>
              <a:sym typeface="Helvetica Neue"/>
            </a:endParaRPr>
          </a:p>
        </p:txBody>
      </p:sp>
      <p:sp>
        <p:nvSpPr>
          <p:cNvPr id="84" name="Google Shape;84;p14"/>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14"/>
          <p:cNvGrpSpPr/>
          <p:nvPr/>
        </p:nvGrpSpPr>
        <p:grpSpPr>
          <a:xfrm>
            <a:off x="0" y="4695025"/>
            <a:ext cx="5902800" cy="283500"/>
            <a:chOff x="0" y="4548925"/>
            <a:chExt cx="5902800" cy="283500"/>
          </a:xfrm>
        </p:grpSpPr>
        <p:sp>
          <p:nvSpPr>
            <p:cNvPr id="92" name="Google Shape;92;p14"/>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14"/>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95" name="Google Shape;95;p14"/>
          <p:cNvPicPr preferRelativeResize="0"/>
          <p:nvPr/>
        </p:nvPicPr>
        <p:blipFill>
          <a:blip r:embed="rId3">
            <a:alphaModFix/>
          </a:blip>
          <a:stretch>
            <a:fillRect/>
          </a:stretch>
        </p:blipFill>
        <p:spPr>
          <a:xfrm>
            <a:off x="8264175" y="4601225"/>
            <a:ext cx="685800" cy="471054"/>
          </a:xfrm>
          <a:prstGeom prst="rect">
            <a:avLst/>
          </a:prstGeom>
          <a:noFill/>
          <a:ln>
            <a:noFill/>
          </a:ln>
        </p:spPr>
      </p:pic>
      <p:grpSp>
        <p:nvGrpSpPr>
          <p:cNvPr id="96" name="Google Shape;96;p14"/>
          <p:cNvGrpSpPr/>
          <p:nvPr/>
        </p:nvGrpSpPr>
        <p:grpSpPr>
          <a:xfrm>
            <a:off x="5632317" y="917050"/>
            <a:ext cx="3305700" cy="3483050"/>
            <a:chOff x="5632317" y="1189775"/>
            <a:chExt cx="3305700" cy="3483050"/>
          </a:xfrm>
        </p:grpSpPr>
        <p:sp>
          <p:nvSpPr>
            <p:cNvPr id="97" name="Google Shape;97;p14"/>
            <p:cNvSpPr/>
            <p:nvPr/>
          </p:nvSpPr>
          <p:spPr>
            <a:xfrm>
              <a:off x="5632317" y="1189775"/>
              <a:ext cx="3305700" cy="669000"/>
            </a:xfrm>
            <a:prstGeom prst="chevron">
              <a:avLst>
                <a:gd name="adj" fmla="val 50000"/>
              </a:avLst>
            </a:prstGeom>
            <a:solidFill>
              <a:srgbClr val="D838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Solar Parker </a:t>
              </a:r>
              <a:endParaRPr b="1" dirty="0">
                <a:solidFill>
                  <a:srgbClr val="FFFFFF"/>
                </a:solidFill>
                <a:latin typeface="+mn-lt"/>
                <a:ea typeface="Roboto"/>
                <a:cs typeface="Roboto"/>
                <a:sym typeface="Roboto"/>
              </a:endParaRPr>
            </a:p>
            <a:p>
              <a:pPr marL="0" lvl="0" indent="0" algn="ctr" rtl="0">
                <a:spcBef>
                  <a:spcPts val="0"/>
                </a:spcBef>
                <a:spcAft>
                  <a:spcPts val="0"/>
                </a:spcAft>
                <a:buNone/>
              </a:pPr>
              <a:r>
                <a:rPr lang="en" b="1" dirty="0">
                  <a:solidFill>
                    <a:srgbClr val="FFFFFF"/>
                  </a:solidFill>
                  <a:latin typeface="+mn-lt"/>
                  <a:ea typeface="Roboto"/>
                  <a:cs typeface="Roboto"/>
                  <a:sym typeface="Roboto"/>
                </a:rPr>
                <a:t>Probe Perihelion</a:t>
              </a:r>
              <a:endParaRPr b="1" dirty="0">
                <a:solidFill>
                  <a:srgbClr val="FFFFFF"/>
                </a:solidFill>
                <a:latin typeface="+mn-lt"/>
                <a:ea typeface="Roboto"/>
                <a:cs typeface="Roboto"/>
                <a:sym typeface="Roboto"/>
              </a:endParaRPr>
            </a:p>
          </p:txBody>
        </p:sp>
        <p:sp>
          <p:nvSpPr>
            <p:cNvPr id="98" name="Google Shape;98;p14"/>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December 24, 2024</a:t>
              </a:r>
              <a:endParaRPr sz="1200" dirty="0">
                <a:latin typeface="+mn-lt"/>
                <a:ea typeface="Roboto"/>
                <a:cs typeface="Roboto"/>
                <a:sym typeface="Roboto"/>
              </a:endParaRPr>
            </a:p>
            <a:p>
              <a:pPr marL="0" lvl="0" indent="0" algn="l" rtl="0">
                <a:lnSpc>
                  <a:spcPct val="115000"/>
                </a:lnSpc>
                <a:spcBef>
                  <a:spcPts val="0"/>
                </a:spcBef>
                <a:spcAft>
                  <a:spcPts val="0"/>
                </a:spcAft>
                <a:buNone/>
              </a:pPr>
              <a:endParaRPr sz="1200" dirty="0">
                <a:latin typeface="Roboto"/>
                <a:ea typeface="Roboto"/>
                <a:cs typeface="Roboto"/>
                <a:sym typeface="Roboto"/>
              </a:endParaRPr>
            </a:p>
          </p:txBody>
        </p:sp>
      </p:grpSp>
      <p:grpSp>
        <p:nvGrpSpPr>
          <p:cNvPr id="99" name="Google Shape;99;p14"/>
          <p:cNvGrpSpPr/>
          <p:nvPr/>
        </p:nvGrpSpPr>
        <p:grpSpPr>
          <a:xfrm>
            <a:off x="-11613" y="917264"/>
            <a:ext cx="3546900" cy="3482836"/>
            <a:chOff x="0" y="1189989"/>
            <a:chExt cx="3546900" cy="3482836"/>
          </a:xfrm>
        </p:grpSpPr>
        <p:sp>
          <p:nvSpPr>
            <p:cNvPr id="100" name="Google Shape;100;p14"/>
            <p:cNvSpPr/>
            <p:nvPr/>
          </p:nvSpPr>
          <p:spPr>
            <a:xfrm>
              <a:off x="0" y="1189989"/>
              <a:ext cx="3546900" cy="669000"/>
            </a:xfrm>
            <a:prstGeom prst="homePlate">
              <a:avLst>
                <a:gd name="adj" fmla="val 50000"/>
              </a:avLst>
            </a:prstGeom>
            <a:solidFill>
              <a:srgbClr val="8020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Annular Eclipse</a:t>
              </a:r>
              <a:endParaRPr b="1" dirty="0">
                <a:solidFill>
                  <a:srgbClr val="FFFFFF"/>
                </a:solidFill>
                <a:latin typeface="+mn-lt"/>
                <a:ea typeface="Roboto"/>
                <a:cs typeface="Roboto"/>
                <a:sym typeface="Roboto"/>
              </a:endParaRPr>
            </a:p>
          </p:txBody>
        </p:sp>
        <p:sp>
          <p:nvSpPr>
            <p:cNvPr id="101" name="Google Shape;101;p14"/>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October 14, 2023 </a:t>
              </a:r>
              <a:endParaRPr sz="1200" dirty="0">
                <a:latin typeface="+mn-lt"/>
                <a:ea typeface="Roboto"/>
                <a:cs typeface="Roboto"/>
                <a:sym typeface="Roboto"/>
              </a:endParaRPr>
            </a:p>
          </p:txBody>
        </p:sp>
      </p:grpSp>
      <p:grpSp>
        <p:nvGrpSpPr>
          <p:cNvPr id="102" name="Google Shape;102;p14"/>
          <p:cNvGrpSpPr/>
          <p:nvPr/>
        </p:nvGrpSpPr>
        <p:grpSpPr>
          <a:xfrm>
            <a:off x="2944204" y="917050"/>
            <a:ext cx="3305700" cy="3483050"/>
            <a:chOff x="2944204" y="1189775"/>
            <a:chExt cx="3305700" cy="3483050"/>
          </a:xfrm>
        </p:grpSpPr>
        <p:sp>
          <p:nvSpPr>
            <p:cNvPr id="103" name="Google Shape;103;p14"/>
            <p:cNvSpPr/>
            <p:nvPr/>
          </p:nvSpPr>
          <p:spPr>
            <a:xfrm>
              <a:off x="2944204" y="1189775"/>
              <a:ext cx="3305700" cy="669000"/>
            </a:xfrm>
            <a:prstGeom prst="chevron">
              <a:avLst>
                <a:gd name="adj" fmla="val 50000"/>
              </a:avLst>
            </a:prstGeom>
            <a:solidFill>
              <a:srgbClr val="B02C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solidFill>
                    <a:srgbClr val="FFFFFF"/>
                  </a:solidFill>
                  <a:latin typeface="+mn-lt"/>
                  <a:ea typeface="Roboto"/>
                  <a:cs typeface="Roboto"/>
                  <a:sym typeface="Roboto"/>
                </a:rPr>
                <a:t>Total Eclipse</a:t>
              </a:r>
              <a:endParaRPr b="1" dirty="0">
                <a:solidFill>
                  <a:srgbClr val="FFFFFF"/>
                </a:solidFill>
                <a:latin typeface="+mn-lt"/>
                <a:ea typeface="Roboto"/>
                <a:cs typeface="Roboto"/>
                <a:sym typeface="Roboto"/>
              </a:endParaRPr>
            </a:p>
          </p:txBody>
        </p:sp>
        <p:sp>
          <p:nvSpPr>
            <p:cNvPr id="104" name="Google Shape;104;p14"/>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dirty="0">
                  <a:latin typeface="+mn-lt"/>
                  <a:ea typeface="Roboto"/>
                  <a:cs typeface="Roboto"/>
                  <a:sym typeface="Roboto"/>
                </a:rPr>
                <a:t>April 8, 2024</a:t>
              </a:r>
              <a:endParaRPr sz="1200" dirty="0">
                <a:latin typeface="+mn-lt"/>
                <a:ea typeface="Roboto"/>
                <a:cs typeface="Roboto"/>
                <a:sym typeface="Roboto"/>
              </a:endParaRPr>
            </a:p>
            <a:p>
              <a:pPr marL="0" lvl="0" indent="0" algn="l" rtl="0">
                <a:lnSpc>
                  <a:spcPct val="115000"/>
                </a:lnSpc>
                <a:spcBef>
                  <a:spcPts val="0"/>
                </a:spcBef>
                <a:spcAft>
                  <a:spcPts val="0"/>
                </a:spcAft>
                <a:buNone/>
              </a:pPr>
              <a:endParaRPr sz="1200" dirty="0">
                <a:latin typeface="Roboto"/>
                <a:ea typeface="Roboto"/>
                <a:cs typeface="Roboto"/>
                <a:sym typeface="Roboto"/>
              </a:endParaRPr>
            </a:p>
          </p:txBody>
        </p:sp>
      </p:grpSp>
      <p:sp>
        <p:nvSpPr>
          <p:cNvPr id="105" name="Google Shape;105;p14"/>
          <p:cNvSpPr/>
          <p:nvPr/>
        </p:nvSpPr>
        <p:spPr>
          <a:xfrm>
            <a:off x="760500"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sp>
        <p:nvSpPr>
          <p:cNvPr id="106" name="Google Shape;106;p14"/>
          <p:cNvSpPr/>
          <p:nvPr/>
        </p:nvSpPr>
        <p:spPr>
          <a:xfrm>
            <a:off x="3584088"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sp>
        <p:nvSpPr>
          <p:cNvPr id="107" name="Google Shape;107;p14"/>
          <p:cNvSpPr/>
          <p:nvPr/>
        </p:nvSpPr>
        <p:spPr>
          <a:xfrm>
            <a:off x="6272225" y="2145875"/>
            <a:ext cx="2025900" cy="2025900"/>
          </a:xfrm>
          <a:prstGeom prst="rect">
            <a:avLst/>
          </a:prstGeom>
          <a:solidFill>
            <a:schemeClr val="lt2"/>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ADD MEDIA HERE</a:t>
            </a:r>
            <a:endParaRPr/>
          </a:p>
        </p:txBody>
      </p:sp>
      <p:pic>
        <p:nvPicPr>
          <p:cNvPr id="3" name="Picture 2">
            <a:extLst>
              <a:ext uri="{FF2B5EF4-FFF2-40B4-BE49-F238E27FC236}">
                <a16:creationId xmlns:a16="http://schemas.microsoft.com/office/drawing/2014/main" id="{2F173343-9584-3D68-E1D8-055ABD947738}"/>
              </a:ext>
            </a:extLst>
          </p:cNvPr>
          <p:cNvPicPr>
            <a:picLocks noChangeAspect="1"/>
          </p:cNvPicPr>
          <p:nvPr/>
        </p:nvPicPr>
        <p:blipFill>
          <a:blip r:embed="rId4"/>
          <a:stretch>
            <a:fillRect/>
          </a:stretch>
        </p:blipFill>
        <p:spPr>
          <a:xfrm>
            <a:off x="760500" y="2145875"/>
            <a:ext cx="2025900" cy="2088881"/>
          </a:xfrm>
          <a:prstGeom prst="rect">
            <a:avLst/>
          </a:prstGeom>
        </p:spPr>
      </p:pic>
      <p:pic>
        <p:nvPicPr>
          <p:cNvPr id="5" name="Picture 4">
            <a:extLst>
              <a:ext uri="{FF2B5EF4-FFF2-40B4-BE49-F238E27FC236}">
                <a16:creationId xmlns:a16="http://schemas.microsoft.com/office/drawing/2014/main" id="{83105756-A6C6-25FA-A91D-1E44832EFCA4}"/>
              </a:ext>
            </a:extLst>
          </p:cNvPr>
          <p:cNvPicPr>
            <a:picLocks noChangeAspect="1"/>
          </p:cNvPicPr>
          <p:nvPr/>
        </p:nvPicPr>
        <p:blipFill>
          <a:blip r:embed="rId5"/>
          <a:stretch>
            <a:fillRect/>
          </a:stretch>
        </p:blipFill>
        <p:spPr>
          <a:xfrm>
            <a:off x="3591901" y="2145425"/>
            <a:ext cx="2193521" cy="2025900"/>
          </a:xfrm>
          <a:prstGeom prst="rect">
            <a:avLst/>
          </a:prstGeom>
        </p:spPr>
      </p:pic>
      <p:pic>
        <p:nvPicPr>
          <p:cNvPr id="7" name="Picture 6">
            <a:extLst>
              <a:ext uri="{FF2B5EF4-FFF2-40B4-BE49-F238E27FC236}">
                <a16:creationId xmlns:a16="http://schemas.microsoft.com/office/drawing/2014/main" id="{67332426-EDB3-DBD4-F3F6-ED99AF0DBAD7}"/>
              </a:ext>
            </a:extLst>
          </p:cNvPr>
          <p:cNvPicPr>
            <a:picLocks noChangeAspect="1"/>
          </p:cNvPicPr>
          <p:nvPr/>
        </p:nvPicPr>
        <p:blipFill>
          <a:blip r:embed="rId6"/>
          <a:stretch>
            <a:fillRect/>
          </a:stretch>
        </p:blipFill>
        <p:spPr>
          <a:xfrm>
            <a:off x="6254537" y="2117738"/>
            <a:ext cx="2238525" cy="2045598"/>
          </a:xfrm>
          <a:prstGeom prst="rect">
            <a:avLst/>
          </a:prstGeom>
        </p:spPr>
      </p:pic>
      <p:sp>
        <p:nvSpPr>
          <p:cNvPr id="4" name="TextBox 3">
            <a:extLst>
              <a:ext uri="{FF2B5EF4-FFF2-40B4-BE49-F238E27FC236}">
                <a16:creationId xmlns:a16="http://schemas.microsoft.com/office/drawing/2014/main" id="{7E213439-4AB7-699B-FE0F-7CBF02CAE441}"/>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
        <p:nvSpPr>
          <p:cNvPr id="8" name="TextBox 7">
            <a:extLst>
              <a:ext uri="{FF2B5EF4-FFF2-40B4-BE49-F238E27FC236}">
                <a16:creationId xmlns:a16="http://schemas.microsoft.com/office/drawing/2014/main" id="{D12E0355-36A1-05D9-700B-A2EF57A9550F}"/>
              </a:ext>
            </a:extLst>
          </p:cNvPr>
          <p:cNvSpPr txBox="1"/>
          <p:nvPr/>
        </p:nvSpPr>
        <p:spPr>
          <a:xfrm>
            <a:off x="2275284" y="2417862"/>
            <a:ext cx="4579144" cy="307777"/>
          </a:xfrm>
          <a:prstGeom prst="rect">
            <a:avLst/>
          </a:prstGeom>
          <a:noFill/>
        </p:spPr>
        <p:txBody>
          <a:bodyPr wrap="square">
            <a:spAutoFit/>
          </a:bodyPr>
          <a:lstStyle/>
          <a:p>
            <a:r>
              <a:rPr lang="en-US" dirty="0"/>
              <a:t> </a:t>
            </a:r>
          </a:p>
        </p:txBody>
      </p:sp>
      <p:sp>
        <p:nvSpPr>
          <p:cNvPr id="10" name="TextBox 9">
            <a:extLst>
              <a:ext uri="{FF2B5EF4-FFF2-40B4-BE49-F238E27FC236}">
                <a16:creationId xmlns:a16="http://schemas.microsoft.com/office/drawing/2014/main" id="{0448D795-C7BB-F957-968C-04A6926BF82B}"/>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
        <p:nvSpPr>
          <p:cNvPr id="12" name="TextBox 11">
            <a:extLst>
              <a:ext uri="{FF2B5EF4-FFF2-40B4-BE49-F238E27FC236}">
                <a16:creationId xmlns:a16="http://schemas.microsoft.com/office/drawing/2014/main" id="{882D91A8-E24F-F4D9-C48B-E1C6BE60A54B}"/>
              </a:ext>
            </a:extLst>
          </p:cNvPr>
          <p:cNvSpPr txBox="1"/>
          <p:nvPr/>
        </p:nvSpPr>
        <p:spPr>
          <a:xfrm>
            <a:off x="2275284" y="2417862"/>
            <a:ext cx="4579144" cy="307777"/>
          </a:xfrm>
          <a:prstGeom prst="rect">
            <a:avLst/>
          </a:prstGeom>
          <a:noFill/>
        </p:spPr>
        <p:txBody>
          <a:bodyPr wrap="square">
            <a:spAutoFit/>
          </a:bodyPr>
          <a:lstStyle/>
          <a:p>
            <a:r>
              <a:rPr lang="en-US" b="0" dirty="0">
                <a:effectLst/>
              </a:rPr>
              <a:t>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grpSp>
        <p:nvGrpSpPr>
          <p:cNvPr id="137" name="Google Shape;137;p4"/>
          <p:cNvGrpSpPr/>
          <p:nvPr/>
        </p:nvGrpSpPr>
        <p:grpSpPr>
          <a:xfrm flipH="1">
            <a:off x="-1" y="133025"/>
            <a:ext cx="7908700" cy="582900"/>
            <a:chOff x="3383700" y="220025"/>
            <a:chExt cx="5760575" cy="582900"/>
          </a:xfrm>
        </p:grpSpPr>
        <p:sp>
          <p:nvSpPr>
            <p:cNvPr id="138" name="Google Shape;138;p4"/>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0" name="Google Shape;140;p4"/>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7" name="Google Shape;147;p4"/>
          <p:cNvGrpSpPr/>
          <p:nvPr/>
        </p:nvGrpSpPr>
        <p:grpSpPr>
          <a:xfrm>
            <a:off x="0" y="4695025"/>
            <a:ext cx="5902800" cy="283500"/>
            <a:chOff x="0" y="4548925"/>
            <a:chExt cx="5902800" cy="283500"/>
          </a:xfrm>
        </p:grpSpPr>
        <p:sp>
          <p:nvSpPr>
            <p:cNvPr id="148" name="Google Shape;148;p4"/>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0" name="Google Shape;150;p4"/>
          <p:cNvSpPr txBox="1">
            <a:spLocks noGrp="1"/>
          </p:cNvSpPr>
          <p:nvPr>
            <p:ph type="subTitle" idx="4294967295"/>
          </p:nvPr>
        </p:nvSpPr>
        <p:spPr>
          <a:xfrm>
            <a:off x="92825" y="4644900"/>
            <a:ext cx="2038800" cy="3837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600"/>
              </a:spcAft>
              <a:buClr>
                <a:schemeClr val="dk2"/>
              </a:buClr>
              <a:buSzPts val="1100"/>
              <a:buFont typeface="Arial"/>
              <a:buNone/>
            </a:pPr>
            <a:r>
              <a:rPr lang="en-US" sz="680" b="1" i="0" u="none" strike="noStrike" cap="none">
                <a:solidFill>
                  <a:schemeClr val="lt1"/>
                </a:solidFill>
                <a:latin typeface="Helvetica Neue"/>
                <a:ea typeface="Helvetica Neue"/>
                <a:cs typeface="Helvetica Neue"/>
                <a:sym typeface="Helvetica Neue"/>
              </a:rPr>
              <a:t>Heliophysics Education Activation Team</a:t>
            </a:r>
            <a:endParaRPr sz="680" b="1" i="0" u="none" strike="noStrike" cap="none">
              <a:solidFill>
                <a:schemeClr val="lt1"/>
              </a:solidFill>
              <a:latin typeface="Helvetica Neue"/>
              <a:ea typeface="Helvetica Neue"/>
              <a:cs typeface="Helvetica Neue"/>
              <a:sym typeface="Helvetica Neue"/>
            </a:endParaRPr>
          </a:p>
        </p:txBody>
      </p:sp>
      <p:pic>
        <p:nvPicPr>
          <p:cNvPr id="151" name="Google Shape;151;p4"/>
          <p:cNvPicPr preferRelativeResize="0"/>
          <p:nvPr/>
        </p:nvPicPr>
        <p:blipFill rotWithShape="1">
          <a:blip r:embed="rId3">
            <a:alphaModFix/>
          </a:blip>
          <a:srcRect/>
          <a:stretch/>
        </p:blipFill>
        <p:spPr>
          <a:xfrm>
            <a:off x="8264175" y="4601225"/>
            <a:ext cx="685800" cy="471054"/>
          </a:xfrm>
          <a:prstGeom prst="rect">
            <a:avLst/>
          </a:prstGeom>
          <a:noFill/>
          <a:ln>
            <a:noFill/>
          </a:ln>
        </p:spPr>
      </p:pic>
      <p:sp>
        <p:nvSpPr>
          <p:cNvPr id="152" name="Google Shape;152;p4"/>
          <p:cNvSpPr txBox="1"/>
          <p:nvPr/>
        </p:nvSpPr>
        <p:spPr>
          <a:xfrm>
            <a:off x="4053677" y="2668522"/>
            <a:ext cx="18473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sp>
        <p:nvSpPr>
          <p:cNvPr id="153" name="Google Shape;153;p4"/>
          <p:cNvSpPr txBox="1"/>
          <p:nvPr/>
        </p:nvSpPr>
        <p:spPr>
          <a:xfrm>
            <a:off x="602150" y="817050"/>
            <a:ext cx="34170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19658B"/>
                </a:solidFill>
                <a:latin typeface="Arial"/>
                <a:ea typeface="Arial"/>
                <a:cs typeface="Arial"/>
                <a:sym typeface="Arial"/>
              </a:rPr>
              <a:t>2023</a:t>
            </a:r>
            <a:endParaRPr sz="1800" b="1" i="0" u="none" strike="noStrike" cap="none" dirty="0">
              <a:solidFill>
                <a:srgbClr val="19658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October-</a:t>
            </a:r>
            <a:r>
              <a:rPr lang="en-US" sz="1800" b="0" i="0" u="none" strike="noStrike" cap="none" dirty="0">
                <a:solidFill>
                  <a:srgbClr val="595959"/>
                </a:solidFill>
                <a:latin typeface="Arial"/>
                <a:ea typeface="Arial"/>
                <a:cs typeface="Arial"/>
                <a:sym typeface="Arial"/>
              </a:rPr>
              <a:t> Annular Solar Eclipse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November-</a:t>
            </a:r>
            <a:r>
              <a:rPr lang="en-US" sz="1800" b="0" i="0" u="none" strike="noStrike" cap="none" dirty="0">
                <a:solidFill>
                  <a:srgbClr val="595959"/>
                </a:solidFill>
                <a:latin typeface="Arial"/>
                <a:ea typeface="Arial"/>
                <a:cs typeface="Arial"/>
                <a:sym typeface="Arial"/>
              </a:rPr>
              <a:t> Mission Fleet</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December- </a:t>
            </a:r>
            <a:r>
              <a:rPr lang="en-US" sz="1800" b="0" i="0" u="none" strike="noStrike" cap="none" dirty="0">
                <a:solidFill>
                  <a:srgbClr val="595959"/>
                </a:solidFill>
                <a:latin typeface="Arial"/>
                <a:ea typeface="Arial"/>
                <a:cs typeface="Arial"/>
                <a:sym typeface="Arial"/>
              </a:rPr>
              <a:t>Citizen Science</a:t>
            </a:r>
          </a:p>
          <a:p>
            <a:pPr marL="0" marR="0" lvl="0" indent="0" algn="l" rtl="0">
              <a:lnSpc>
                <a:spcPct val="100000"/>
              </a:lnSpc>
              <a:spcBef>
                <a:spcPts val="0"/>
              </a:spcBef>
              <a:spcAft>
                <a:spcPts val="0"/>
              </a:spcAft>
              <a:buClr>
                <a:srgbClr val="000000"/>
              </a:buClr>
              <a:buSzPts val="1800"/>
              <a:buFont typeface="Arial"/>
              <a:buNone/>
            </a:pPr>
            <a:endParaRPr lang="en-US" sz="1800" b="0" i="0" u="none" strike="noStrike" cap="none" dirty="0">
              <a:solidFill>
                <a:srgbClr val="595959"/>
              </a:solidFill>
              <a:latin typeface="Arial"/>
              <a:ea typeface="Arial"/>
              <a:cs typeface="Arial"/>
              <a:sym typeface="Arial"/>
            </a:endParaRPr>
          </a:p>
        </p:txBody>
      </p:sp>
      <p:sp>
        <p:nvSpPr>
          <p:cNvPr id="154" name="Google Shape;154;p4"/>
          <p:cNvSpPr txBox="1"/>
          <p:nvPr/>
        </p:nvSpPr>
        <p:spPr>
          <a:xfrm>
            <a:off x="4043975" y="817050"/>
            <a:ext cx="4721400" cy="35086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19658B"/>
                </a:solidFill>
                <a:latin typeface="Arial"/>
                <a:ea typeface="Arial"/>
                <a:cs typeface="Arial"/>
                <a:sym typeface="Arial"/>
              </a:rPr>
              <a:t>2024 </a:t>
            </a:r>
            <a:endParaRPr sz="1800" b="1" i="0" u="none" strike="noStrike" cap="none" dirty="0">
              <a:solidFill>
                <a:srgbClr val="19658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FF0000"/>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January- </a:t>
            </a:r>
            <a:r>
              <a:rPr lang="en-US" sz="1800" b="0" i="0" u="none" strike="noStrike" cap="none" dirty="0">
                <a:solidFill>
                  <a:schemeClr val="tx1"/>
                </a:solidFill>
                <a:latin typeface="Arial"/>
                <a:ea typeface="Arial"/>
                <a:cs typeface="Arial"/>
                <a:sym typeface="Arial"/>
              </a:rPr>
              <a:t>The Sun Touches Everything</a:t>
            </a: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February-</a:t>
            </a:r>
            <a:r>
              <a:rPr lang="en-US" sz="1800" b="0" i="0" u="none" strike="noStrike" cap="none" dirty="0">
                <a:solidFill>
                  <a:schemeClr val="tx1"/>
                </a:solidFill>
                <a:latin typeface="Arial"/>
                <a:ea typeface="Arial"/>
                <a:cs typeface="Arial"/>
                <a:sym typeface="Arial"/>
              </a:rPr>
              <a:t> Fashion</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March-</a:t>
            </a:r>
            <a:r>
              <a:rPr lang="en-US" sz="1800" b="0" i="0" u="none" strike="noStrike" cap="none" dirty="0">
                <a:solidFill>
                  <a:schemeClr val="tx1"/>
                </a:solidFill>
                <a:latin typeface="Arial"/>
                <a:ea typeface="Arial"/>
                <a:cs typeface="Arial"/>
                <a:sym typeface="Arial"/>
              </a:rPr>
              <a:t> Experiencing the Sun</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April-</a:t>
            </a:r>
            <a:r>
              <a:rPr lang="en-US" sz="1800" b="0" i="0" u="none" strike="noStrike" cap="none" dirty="0">
                <a:solidFill>
                  <a:schemeClr val="tx1"/>
                </a:solidFill>
                <a:latin typeface="Arial"/>
                <a:ea typeface="Arial"/>
                <a:cs typeface="Arial"/>
                <a:sym typeface="Arial"/>
              </a:rPr>
              <a:t> Total Solar Eclipse</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May-</a:t>
            </a:r>
            <a:r>
              <a:rPr lang="en-US" sz="1800" b="0" i="0" u="none" strike="noStrike" cap="none" dirty="0">
                <a:solidFill>
                  <a:schemeClr val="tx1"/>
                </a:solidFill>
                <a:latin typeface="Arial"/>
                <a:ea typeface="Arial"/>
                <a:cs typeface="Arial"/>
                <a:sym typeface="Arial"/>
              </a:rPr>
              <a:t> Visual Art</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chemeClr val="tx1"/>
                </a:solidFill>
                <a:latin typeface="Arial"/>
                <a:ea typeface="Arial"/>
                <a:cs typeface="Arial"/>
                <a:sym typeface="Arial"/>
              </a:rPr>
              <a:t>June-</a:t>
            </a:r>
            <a:r>
              <a:rPr lang="en-US" sz="1800" b="0" i="0" u="none" strike="noStrike" cap="none" dirty="0">
                <a:solidFill>
                  <a:schemeClr val="tx1"/>
                </a:solidFill>
                <a:latin typeface="Arial"/>
                <a:ea typeface="Arial"/>
                <a:cs typeface="Arial"/>
                <a:sym typeface="Arial"/>
              </a:rPr>
              <a:t> Performance Art</a:t>
            </a:r>
            <a:endParaRPr sz="1800" b="0" i="0" u="none" strike="noStrike" cap="none" dirty="0">
              <a:solidFill>
                <a:schemeClr val="tx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800" b="1" i="0" u="none" strike="noStrike" cap="none" dirty="0">
                <a:solidFill>
                  <a:srgbClr val="595959"/>
                </a:solidFill>
                <a:latin typeface="Arial"/>
                <a:ea typeface="Arial"/>
                <a:cs typeface="Arial"/>
                <a:sym typeface="Arial"/>
              </a:rPr>
              <a:t>    </a:t>
            </a:r>
            <a:r>
              <a:rPr lang="en-US" sz="1800" b="1" i="0" u="none" strike="noStrike" cap="none" dirty="0">
                <a:solidFill>
                  <a:srgbClr val="FF0000"/>
                </a:solidFill>
                <a:latin typeface="Arial"/>
                <a:ea typeface="Arial"/>
                <a:cs typeface="Arial"/>
                <a:sym typeface="Arial"/>
              </a:rPr>
              <a:t>July-</a:t>
            </a:r>
            <a:r>
              <a:rPr lang="en-US" sz="1800" b="0" i="0" u="none" strike="noStrike" cap="none" dirty="0">
                <a:solidFill>
                  <a:srgbClr val="FF0000"/>
                </a:solidFill>
                <a:latin typeface="Arial"/>
                <a:ea typeface="Arial"/>
                <a:cs typeface="Arial"/>
                <a:sym typeface="Arial"/>
              </a:rPr>
              <a:t> Physical and Mental Health</a:t>
            </a:r>
            <a:endParaRPr sz="1800" b="0" i="0" u="none"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August-</a:t>
            </a:r>
            <a:r>
              <a:rPr lang="en-US" sz="1800" b="0" i="0" u="none" strike="noStrike" cap="none" dirty="0">
                <a:solidFill>
                  <a:srgbClr val="595959"/>
                </a:solidFill>
                <a:latin typeface="Arial"/>
                <a:ea typeface="Arial"/>
                <a:cs typeface="Arial"/>
                <a:sym typeface="Arial"/>
              </a:rPr>
              <a:t> Back to School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September-</a:t>
            </a:r>
            <a:r>
              <a:rPr lang="en-US" sz="1800" b="0" i="0" u="none" strike="noStrike" cap="none" dirty="0">
                <a:solidFill>
                  <a:srgbClr val="595959"/>
                </a:solidFill>
                <a:latin typeface="Arial"/>
                <a:ea typeface="Arial"/>
                <a:cs typeface="Arial"/>
                <a:sym typeface="Arial"/>
              </a:rPr>
              <a:t> Environment </a:t>
            </a:r>
            <a:r>
              <a:rPr lang="en-US" sz="1800" dirty="0">
                <a:solidFill>
                  <a:srgbClr val="595959"/>
                </a:solidFill>
              </a:rPr>
              <a:t>/</a:t>
            </a:r>
            <a:r>
              <a:rPr lang="en-US" sz="1800" b="0" i="0" u="none" strike="noStrike" cap="none" dirty="0">
                <a:solidFill>
                  <a:srgbClr val="595959"/>
                </a:solidFill>
                <a:latin typeface="Arial"/>
                <a:ea typeface="Arial"/>
                <a:cs typeface="Arial"/>
                <a:sym typeface="Arial"/>
              </a:rPr>
              <a:t> Sustainability </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November-</a:t>
            </a:r>
            <a:r>
              <a:rPr lang="en-US" sz="1800" b="0" i="0" u="none" strike="noStrike" cap="none" dirty="0">
                <a:solidFill>
                  <a:srgbClr val="595959"/>
                </a:solidFill>
                <a:latin typeface="Arial"/>
                <a:ea typeface="Arial"/>
                <a:cs typeface="Arial"/>
                <a:sym typeface="Arial"/>
              </a:rPr>
              <a:t> Bonus Science</a:t>
            </a:r>
            <a:endParaRPr sz="18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Arial"/>
                <a:ea typeface="Arial"/>
                <a:cs typeface="Arial"/>
                <a:sym typeface="Arial"/>
              </a:rPr>
              <a:t>    December-</a:t>
            </a:r>
            <a:r>
              <a:rPr lang="en-US" sz="1800" b="0" i="0" u="none" strike="noStrike" cap="none" dirty="0">
                <a:solidFill>
                  <a:srgbClr val="595959"/>
                </a:solidFill>
                <a:latin typeface="Arial"/>
                <a:ea typeface="Arial"/>
                <a:cs typeface="Arial"/>
                <a:sym typeface="Arial"/>
              </a:rPr>
              <a:t> Parker’s Perihelion</a:t>
            </a:r>
            <a:endParaRPr sz="1800" b="0" i="0" u="none" strike="noStrike" cap="none" dirty="0">
              <a:solidFill>
                <a:srgbClr val="595959"/>
              </a:solidFill>
              <a:latin typeface="Arial"/>
              <a:ea typeface="Arial"/>
              <a:cs typeface="Arial"/>
              <a:sym typeface="Arial"/>
            </a:endParaRPr>
          </a:p>
        </p:txBody>
      </p:sp>
      <p:sp>
        <p:nvSpPr>
          <p:cNvPr id="155" name="Google Shape;155;p4"/>
          <p:cNvSpPr txBox="1"/>
          <p:nvPr/>
        </p:nvSpPr>
        <p:spPr>
          <a:xfrm>
            <a:off x="223000" y="4247225"/>
            <a:ext cx="87270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sng" strike="noStrike" cap="none">
                <a:solidFill>
                  <a:srgbClr val="0097A7"/>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https://www.nasa.gov/science-research/heliophysics/nasa-announces-monthly-themes-to-celebrate-the-heliophysics-big-year/</a:t>
            </a:r>
            <a:endParaRPr sz="1900" b="0" i="0" u="none" strike="noStrike" cap="none">
              <a:solidFill>
                <a:srgbClr val="595959"/>
              </a:solidFill>
              <a:latin typeface="Arial"/>
              <a:ea typeface="Arial"/>
              <a:cs typeface="Arial"/>
              <a:sym typeface="Arial"/>
            </a:endParaRPr>
          </a:p>
        </p:txBody>
      </p:sp>
      <p:pic>
        <p:nvPicPr>
          <p:cNvPr id="156" name="Google Shape;156;p4"/>
          <p:cNvPicPr preferRelativeResize="0"/>
          <p:nvPr/>
        </p:nvPicPr>
        <p:blipFill rotWithShape="1">
          <a:blip r:embed="rId5">
            <a:alphaModFix/>
          </a:blip>
          <a:srcRect/>
          <a:stretch/>
        </p:blipFill>
        <p:spPr>
          <a:xfrm>
            <a:off x="430925" y="1176750"/>
            <a:ext cx="262830" cy="283500"/>
          </a:xfrm>
          <a:prstGeom prst="rect">
            <a:avLst/>
          </a:prstGeom>
          <a:noFill/>
          <a:ln>
            <a:noFill/>
          </a:ln>
        </p:spPr>
      </p:pic>
      <p:pic>
        <p:nvPicPr>
          <p:cNvPr id="157" name="Google Shape;157;p4"/>
          <p:cNvPicPr preferRelativeResize="0"/>
          <p:nvPr/>
        </p:nvPicPr>
        <p:blipFill rotWithShape="1">
          <a:blip r:embed="rId5">
            <a:alphaModFix/>
          </a:blip>
          <a:srcRect/>
          <a:stretch/>
        </p:blipFill>
        <p:spPr>
          <a:xfrm>
            <a:off x="430925" y="1460250"/>
            <a:ext cx="262830" cy="283500"/>
          </a:xfrm>
          <a:prstGeom prst="rect">
            <a:avLst/>
          </a:prstGeom>
          <a:noFill/>
          <a:ln>
            <a:noFill/>
          </a:ln>
        </p:spPr>
      </p:pic>
      <p:sp>
        <p:nvSpPr>
          <p:cNvPr id="158" name="Google Shape;158;p4"/>
          <p:cNvSpPr txBox="1"/>
          <p:nvPr/>
        </p:nvSpPr>
        <p:spPr>
          <a:xfrm>
            <a:off x="165450" y="138125"/>
            <a:ext cx="8520600" cy="5727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US" sz="2420" b="1">
                <a:solidFill>
                  <a:srgbClr val="FFFFFF"/>
                </a:solidFill>
                <a:latin typeface="Helvetica Neue"/>
                <a:ea typeface="Helvetica Neue"/>
                <a:cs typeface="Helvetica Neue"/>
                <a:sym typeface="Helvetica Neue"/>
              </a:rPr>
              <a:t>Heliophysics Big Year Themes</a:t>
            </a:r>
            <a:endParaRPr sz="2420" b="1">
              <a:solidFill>
                <a:srgbClr val="FFFFFF"/>
              </a:solidFill>
              <a:latin typeface="Helvetica Neue"/>
              <a:ea typeface="Helvetica Neue"/>
              <a:cs typeface="Helvetica Neue"/>
              <a:sym typeface="Helvetica Neue"/>
            </a:endParaRPr>
          </a:p>
        </p:txBody>
      </p:sp>
      <p:pic>
        <p:nvPicPr>
          <p:cNvPr id="2" name="Google Shape;157;p4">
            <a:extLst>
              <a:ext uri="{FF2B5EF4-FFF2-40B4-BE49-F238E27FC236}">
                <a16:creationId xmlns:a16="http://schemas.microsoft.com/office/drawing/2014/main" id="{DE24647D-EBF6-C584-3DB5-09EAFECBA8B7}"/>
              </a:ext>
            </a:extLst>
          </p:cNvPr>
          <p:cNvPicPr preferRelativeResize="0"/>
          <p:nvPr/>
        </p:nvPicPr>
        <p:blipFill rotWithShape="1">
          <a:blip r:embed="rId5">
            <a:alphaModFix/>
          </a:blip>
          <a:srcRect/>
          <a:stretch/>
        </p:blipFill>
        <p:spPr>
          <a:xfrm>
            <a:off x="402131" y="1743750"/>
            <a:ext cx="262830" cy="283500"/>
          </a:xfrm>
          <a:prstGeom prst="rect">
            <a:avLst/>
          </a:prstGeom>
          <a:noFill/>
          <a:ln>
            <a:noFill/>
          </a:ln>
        </p:spPr>
      </p:pic>
      <p:pic>
        <p:nvPicPr>
          <p:cNvPr id="3" name="Google Shape;157;p4">
            <a:extLst>
              <a:ext uri="{FF2B5EF4-FFF2-40B4-BE49-F238E27FC236}">
                <a16:creationId xmlns:a16="http://schemas.microsoft.com/office/drawing/2014/main" id="{B4D4D808-8435-3739-AAB1-9F849F7F7AB7}"/>
              </a:ext>
            </a:extLst>
          </p:cNvPr>
          <p:cNvPicPr preferRelativeResize="0"/>
          <p:nvPr/>
        </p:nvPicPr>
        <p:blipFill rotWithShape="1">
          <a:blip r:embed="rId5">
            <a:alphaModFix/>
          </a:blip>
          <a:srcRect/>
          <a:stretch/>
        </p:blipFill>
        <p:spPr>
          <a:xfrm>
            <a:off x="4087754" y="1151755"/>
            <a:ext cx="262830" cy="283500"/>
          </a:xfrm>
          <a:prstGeom prst="rect">
            <a:avLst/>
          </a:prstGeom>
          <a:noFill/>
          <a:ln>
            <a:noFill/>
          </a:ln>
        </p:spPr>
      </p:pic>
      <p:pic>
        <p:nvPicPr>
          <p:cNvPr id="4" name="Google Shape;157;p4">
            <a:extLst>
              <a:ext uri="{FF2B5EF4-FFF2-40B4-BE49-F238E27FC236}">
                <a16:creationId xmlns:a16="http://schemas.microsoft.com/office/drawing/2014/main" id="{EAC9A9B6-2F34-F769-A5E8-5C1B99FEC176}"/>
              </a:ext>
            </a:extLst>
          </p:cNvPr>
          <p:cNvPicPr preferRelativeResize="0"/>
          <p:nvPr/>
        </p:nvPicPr>
        <p:blipFill rotWithShape="1">
          <a:blip r:embed="rId5">
            <a:alphaModFix/>
          </a:blip>
          <a:srcRect/>
          <a:stretch/>
        </p:blipFill>
        <p:spPr>
          <a:xfrm>
            <a:off x="4072590" y="1416785"/>
            <a:ext cx="262830" cy="283500"/>
          </a:xfrm>
          <a:prstGeom prst="rect">
            <a:avLst/>
          </a:prstGeom>
          <a:noFill/>
          <a:ln>
            <a:noFill/>
          </a:ln>
        </p:spPr>
      </p:pic>
      <p:pic>
        <p:nvPicPr>
          <p:cNvPr id="5" name="Google Shape;157;p4">
            <a:extLst>
              <a:ext uri="{FF2B5EF4-FFF2-40B4-BE49-F238E27FC236}">
                <a16:creationId xmlns:a16="http://schemas.microsoft.com/office/drawing/2014/main" id="{A9DFD5F9-DD39-03CB-4481-68F97E033284}"/>
              </a:ext>
            </a:extLst>
          </p:cNvPr>
          <p:cNvPicPr preferRelativeResize="0"/>
          <p:nvPr/>
        </p:nvPicPr>
        <p:blipFill rotWithShape="1">
          <a:blip r:embed="rId5">
            <a:alphaModFix/>
          </a:blip>
          <a:srcRect/>
          <a:stretch/>
        </p:blipFill>
        <p:spPr>
          <a:xfrm>
            <a:off x="4106993" y="1725465"/>
            <a:ext cx="262830" cy="283500"/>
          </a:xfrm>
          <a:prstGeom prst="rect">
            <a:avLst/>
          </a:prstGeom>
          <a:noFill/>
          <a:ln>
            <a:noFill/>
          </a:ln>
        </p:spPr>
      </p:pic>
      <p:pic>
        <p:nvPicPr>
          <p:cNvPr id="6" name="Google Shape;157;p4">
            <a:extLst>
              <a:ext uri="{FF2B5EF4-FFF2-40B4-BE49-F238E27FC236}">
                <a16:creationId xmlns:a16="http://schemas.microsoft.com/office/drawing/2014/main" id="{57C4A3BC-A9DD-6B52-F541-65CE1D33515E}"/>
              </a:ext>
            </a:extLst>
          </p:cNvPr>
          <p:cNvPicPr preferRelativeResize="0"/>
          <p:nvPr/>
        </p:nvPicPr>
        <p:blipFill rotWithShape="1">
          <a:blip r:embed="rId5">
            <a:alphaModFix/>
          </a:blip>
          <a:srcRect/>
          <a:stretch/>
        </p:blipFill>
        <p:spPr>
          <a:xfrm>
            <a:off x="4138125" y="1990495"/>
            <a:ext cx="262830" cy="283500"/>
          </a:xfrm>
          <a:prstGeom prst="rect">
            <a:avLst/>
          </a:prstGeom>
          <a:noFill/>
          <a:ln>
            <a:noFill/>
          </a:ln>
        </p:spPr>
      </p:pic>
      <p:pic>
        <p:nvPicPr>
          <p:cNvPr id="7" name="Google Shape;157;p4">
            <a:extLst>
              <a:ext uri="{FF2B5EF4-FFF2-40B4-BE49-F238E27FC236}">
                <a16:creationId xmlns:a16="http://schemas.microsoft.com/office/drawing/2014/main" id="{23759849-9066-EC41-2EE7-7676827D411F}"/>
              </a:ext>
            </a:extLst>
          </p:cNvPr>
          <p:cNvPicPr preferRelativeResize="0"/>
          <p:nvPr/>
        </p:nvPicPr>
        <p:blipFill rotWithShape="1">
          <a:blip r:embed="rId5">
            <a:alphaModFix/>
          </a:blip>
          <a:srcRect/>
          <a:stretch/>
        </p:blipFill>
        <p:spPr>
          <a:xfrm>
            <a:off x="4138125" y="2258595"/>
            <a:ext cx="262830" cy="283500"/>
          </a:xfrm>
          <a:prstGeom prst="rect">
            <a:avLst/>
          </a:prstGeom>
          <a:noFill/>
          <a:ln>
            <a:noFill/>
          </a:ln>
        </p:spPr>
      </p:pic>
      <p:pic>
        <p:nvPicPr>
          <p:cNvPr id="8" name="Google Shape;157;p4">
            <a:extLst>
              <a:ext uri="{FF2B5EF4-FFF2-40B4-BE49-F238E27FC236}">
                <a16:creationId xmlns:a16="http://schemas.microsoft.com/office/drawing/2014/main" id="{6BBA200C-B3FD-7522-58B0-896A3A0E04CB}"/>
              </a:ext>
            </a:extLst>
          </p:cNvPr>
          <p:cNvPicPr preferRelativeResize="0"/>
          <p:nvPr/>
        </p:nvPicPr>
        <p:blipFill rotWithShape="1">
          <a:blip r:embed="rId5">
            <a:alphaModFix/>
          </a:blip>
          <a:srcRect/>
          <a:stretch/>
        </p:blipFill>
        <p:spPr>
          <a:xfrm>
            <a:off x="4131818" y="2578030"/>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body" idx="1"/>
          </p:nvPr>
        </p:nvSpPr>
        <p:spPr>
          <a:xfrm>
            <a:off x="311699" y="971625"/>
            <a:ext cx="6867769" cy="3174000"/>
          </a:xfrm>
          <a:prstGeom prst="rect">
            <a:avLst/>
          </a:prstGeom>
          <a:ln>
            <a:noFill/>
          </a:ln>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sz="1700" dirty="0">
                <a:solidFill>
                  <a:schemeClr val="dk1"/>
                </a:solidFill>
              </a:rPr>
              <a:t>1.	</a:t>
            </a:r>
            <a:r>
              <a:rPr lang="en-US" sz="2000" dirty="0">
                <a:solidFill>
                  <a:schemeClr val="dk1"/>
                </a:solidFill>
              </a:rPr>
              <a:t>What causes the Sun to vary? </a:t>
            </a:r>
          </a:p>
          <a:p>
            <a:pPr marL="0" lvl="0" indent="0" algn="l" rtl="0">
              <a:lnSpc>
                <a:spcPct val="90000"/>
              </a:lnSpc>
              <a:spcBef>
                <a:spcPts val="1000"/>
              </a:spcBef>
              <a:spcAft>
                <a:spcPts val="0"/>
              </a:spcAft>
              <a:buNone/>
            </a:pPr>
            <a:r>
              <a:rPr lang="en-US" sz="2000" dirty="0">
                <a:solidFill>
                  <a:schemeClr val="dk1"/>
                </a:solidFill>
              </a:rPr>
              <a:t>2.	How do the Earth and the heliosphere respond? </a:t>
            </a:r>
          </a:p>
          <a:p>
            <a:pPr marL="0" lvl="0" indent="0" algn="l" rtl="0">
              <a:lnSpc>
                <a:spcPct val="90000"/>
              </a:lnSpc>
              <a:spcBef>
                <a:spcPts val="1000"/>
              </a:spcBef>
              <a:spcAft>
                <a:spcPts val="0"/>
              </a:spcAft>
              <a:buNone/>
            </a:pPr>
            <a:r>
              <a:rPr lang="en-US" sz="2000" dirty="0">
                <a:solidFill>
                  <a:schemeClr val="dk1"/>
                </a:solidFill>
              </a:rPr>
              <a:t>3.	What are the impacts on humanity?</a:t>
            </a:r>
          </a:p>
          <a:p>
            <a:pPr marL="0" lvl="0" indent="0" algn="l" rtl="0">
              <a:lnSpc>
                <a:spcPct val="90000"/>
              </a:lnSpc>
              <a:spcBef>
                <a:spcPts val="1000"/>
              </a:spcBef>
              <a:spcAft>
                <a:spcPts val="0"/>
              </a:spcAft>
              <a:buNone/>
            </a:pPr>
            <a:endParaRPr sz="1700" dirty="0">
              <a:solidFill>
                <a:schemeClr val="dk1"/>
              </a:solidFill>
            </a:endParaRPr>
          </a:p>
        </p:txBody>
      </p:sp>
      <p:grpSp>
        <p:nvGrpSpPr>
          <p:cNvPr id="113" name="Google Shape;113;p15"/>
          <p:cNvGrpSpPr/>
          <p:nvPr/>
        </p:nvGrpSpPr>
        <p:grpSpPr>
          <a:xfrm flipH="1">
            <a:off x="-1" y="133025"/>
            <a:ext cx="7908700" cy="582900"/>
            <a:chOff x="3383700" y="220025"/>
            <a:chExt cx="5760575" cy="582900"/>
          </a:xfrm>
        </p:grpSpPr>
        <p:sp>
          <p:nvSpPr>
            <p:cNvPr id="114" name="Google Shape;114;p15"/>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 name="Google Shape;116;p15"/>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NASA’s Big Questions</a:t>
            </a:r>
            <a:endParaRPr sz="2420" b="1" dirty="0">
              <a:solidFill>
                <a:schemeClr val="lt1"/>
              </a:solidFill>
              <a:latin typeface="Helvetica Neue"/>
              <a:ea typeface="Helvetica Neue"/>
              <a:cs typeface="Helvetica Neue"/>
              <a:sym typeface="Helvetica Neue"/>
            </a:endParaRPr>
          </a:p>
        </p:txBody>
      </p:sp>
      <p:sp>
        <p:nvSpPr>
          <p:cNvPr id="117" name="Google Shape;117;p15"/>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5"/>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5"/>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5"/>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15"/>
          <p:cNvGrpSpPr/>
          <p:nvPr/>
        </p:nvGrpSpPr>
        <p:grpSpPr>
          <a:xfrm>
            <a:off x="0" y="4695025"/>
            <a:ext cx="5902800" cy="283500"/>
            <a:chOff x="0" y="4548925"/>
            <a:chExt cx="5902800" cy="283500"/>
          </a:xfrm>
        </p:grpSpPr>
        <p:sp>
          <p:nvSpPr>
            <p:cNvPr id="125" name="Google Shape;125;p15"/>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5"/>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28" name="Google Shape;128;p15"/>
          <p:cNvPicPr preferRelativeResize="0"/>
          <p:nvPr/>
        </p:nvPicPr>
        <p:blipFill>
          <a:blip r:embed="rId3">
            <a:alphaModFix/>
          </a:blip>
          <a:stretch>
            <a:fillRect/>
          </a:stretch>
        </p:blipFill>
        <p:spPr>
          <a:xfrm>
            <a:off x="8264175" y="4601225"/>
            <a:ext cx="685800" cy="471054"/>
          </a:xfrm>
          <a:prstGeom prst="rect">
            <a:avLst/>
          </a:prstGeom>
          <a:noFill/>
          <a:ln>
            <a:noFill/>
          </a:ln>
        </p:spPr>
      </p:pic>
      <p:sp>
        <p:nvSpPr>
          <p:cNvPr id="2" name="TextBox 1">
            <a:extLst>
              <a:ext uri="{FF2B5EF4-FFF2-40B4-BE49-F238E27FC236}">
                <a16:creationId xmlns:a16="http://schemas.microsoft.com/office/drawing/2014/main" id="{E5C61DA0-2A26-926E-F8C7-BB6FA11BB029}"/>
              </a:ext>
            </a:extLst>
          </p:cNvPr>
          <p:cNvSpPr txBox="1"/>
          <p:nvPr/>
        </p:nvSpPr>
        <p:spPr>
          <a:xfrm>
            <a:off x="1738974" y="2668522"/>
            <a:ext cx="4814138" cy="1477328"/>
          </a:xfrm>
          <a:prstGeom prst="rect">
            <a:avLst/>
          </a:prstGeom>
          <a:noFill/>
        </p:spPr>
        <p:txBody>
          <a:bodyPr wrap="none" rtlCol="0">
            <a:spAutoFit/>
          </a:bodyPr>
          <a:lstStyle/>
          <a:p>
            <a:pPr algn="ctr"/>
            <a:r>
              <a:rPr lang="en-US" sz="1800" dirty="0"/>
              <a:t>These Big Questions form the basis for the</a:t>
            </a:r>
          </a:p>
          <a:p>
            <a:pPr algn="ctr"/>
            <a:endParaRPr lang="en-US" sz="1800" dirty="0"/>
          </a:p>
          <a:p>
            <a:pPr algn="ctr"/>
            <a:r>
              <a:rPr lang="en-US" sz="1800" b="1" dirty="0"/>
              <a:t>Framework for Heliophysics Education</a:t>
            </a:r>
          </a:p>
          <a:p>
            <a:pPr algn="ctr"/>
            <a:endParaRPr lang="en-US" sz="1800" dirty="0"/>
          </a:p>
          <a:p>
            <a:pPr algn="ctr"/>
            <a:r>
              <a:rPr lang="en-US" sz="1800" dirty="0"/>
              <a:t>https://science.nasa.gov/learn/heat/big-ideas/</a:t>
            </a:r>
          </a:p>
        </p:txBody>
      </p:sp>
      <p:sp>
        <p:nvSpPr>
          <p:cNvPr id="4" name="TextBox 3">
            <a:extLst>
              <a:ext uri="{FF2B5EF4-FFF2-40B4-BE49-F238E27FC236}">
                <a16:creationId xmlns:a16="http://schemas.microsoft.com/office/drawing/2014/main" id="{7A28A2F9-7751-F36D-191F-63E7105C8836}"/>
              </a:ext>
            </a:extLst>
          </p:cNvPr>
          <p:cNvSpPr txBox="1"/>
          <p:nvPr/>
        </p:nvSpPr>
        <p:spPr>
          <a:xfrm>
            <a:off x="2286000" y="2417862"/>
            <a:ext cx="4572000"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41772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185" name="Google Shape;185;g2a3f83c96ff_1_6"/>
          <p:cNvGrpSpPr/>
          <p:nvPr/>
        </p:nvGrpSpPr>
        <p:grpSpPr>
          <a:xfrm flipH="1">
            <a:off x="-803" y="133025"/>
            <a:ext cx="7374688" cy="582900"/>
            <a:chOff x="3383700" y="220025"/>
            <a:chExt cx="5760575" cy="582900"/>
          </a:xfrm>
        </p:grpSpPr>
        <p:sp>
          <p:nvSpPr>
            <p:cNvPr id="186" name="Google Shape;186;g2a3f83c96ff_1_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a3f83c96ff_1_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8" name="Google Shape;188;g2a3f83c96ff_1_6"/>
          <p:cNvSpPr txBox="1">
            <a:spLocks noGrp="1"/>
          </p:cNvSpPr>
          <p:nvPr>
            <p:ph type="title"/>
          </p:nvPr>
        </p:nvSpPr>
        <p:spPr>
          <a:xfrm>
            <a:off x="165450" y="138125"/>
            <a:ext cx="8520600" cy="5727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90"/>
              <a:buNone/>
            </a:pPr>
            <a:r>
              <a:rPr lang="en-US" sz="2420" b="1">
                <a:solidFill>
                  <a:schemeClr val="lt1"/>
                </a:solidFill>
                <a:latin typeface="Helvetica Neue"/>
                <a:ea typeface="Helvetica Neue"/>
                <a:cs typeface="Helvetica Neue"/>
                <a:sym typeface="Helvetica Neue"/>
              </a:rPr>
              <a:t>How to Teach Heliophysics</a:t>
            </a:r>
            <a:endParaRPr sz="2420" b="1">
              <a:solidFill>
                <a:schemeClr val="lt1"/>
              </a:solidFill>
              <a:latin typeface="Helvetica Neue"/>
              <a:ea typeface="Helvetica Neue"/>
              <a:cs typeface="Helvetica Neue"/>
              <a:sym typeface="Helvetica Neue"/>
            </a:endParaRPr>
          </a:p>
        </p:txBody>
      </p:sp>
      <p:sp>
        <p:nvSpPr>
          <p:cNvPr id="189" name="Google Shape;189;g2a3f83c96ff_1_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g2a3f83c96ff_1_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g2a3f83c96ff_1_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g2a3f83c96ff_1_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a3f83c96ff_1_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a3f83c96ff_1_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a3f83c96ff_1_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6" name="Google Shape;196;g2a3f83c96ff_1_6"/>
          <p:cNvGrpSpPr/>
          <p:nvPr/>
        </p:nvGrpSpPr>
        <p:grpSpPr>
          <a:xfrm>
            <a:off x="0" y="4695025"/>
            <a:ext cx="5902800" cy="283500"/>
            <a:chOff x="0" y="4548925"/>
            <a:chExt cx="5902800" cy="283500"/>
          </a:xfrm>
        </p:grpSpPr>
        <p:sp>
          <p:nvSpPr>
            <p:cNvPr id="197" name="Google Shape;197;g2a3f83c96ff_1_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g2a3f83c96ff_1_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9" name="Google Shape;199;g2a3f83c96ff_1_6"/>
          <p:cNvSpPr txBox="1">
            <a:spLocks noGrp="1"/>
          </p:cNvSpPr>
          <p:nvPr>
            <p:ph type="body" idx="1"/>
          </p:nvPr>
        </p:nvSpPr>
        <p:spPr>
          <a:xfrm>
            <a:off x="92825" y="4644900"/>
            <a:ext cx="2038800" cy="38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US"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200" name="Google Shape;200;g2a3f83c96ff_1_6"/>
          <p:cNvPicPr preferRelativeResize="0"/>
          <p:nvPr/>
        </p:nvPicPr>
        <p:blipFill rotWithShape="1">
          <a:blip r:embed="rId3">
            <a:alphaModFix/>
          </a:blip>
          <a:srcRect/>
          <a:stretch/>
        </p:blipFill>
        <p:spPr>
          <a:xfrm>
            <a:off x="8264175" y="4601225"/>
            <a:ext cx="685800" cy="471054"/>
          </a:xfrm>
          <a:prstGeom prst="rect">
            <a:avLst/>
          </a:prstGeom>
          <a:noFill/>
          <a:ln>
            <a:noFill/>
          </a:ln>
        </p:spPr>
      </p:pic>
      <p:sp>
        <p:nvSpPr>
          <p:cNvPr id="201" name="Google Shape;201;g2a3f83c96ff_1_6"/>
          <p:cNvSpPr txBox="1"/>
          <p:nvPr/>
        </p:nvSpPr>
        <p:spPr>
          <a:xfrm>
            <a:off x="133200" y="671988"/>
            <a:ext cx="8337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19658B"/>
                </a:solidFill>
                <a:latin typeface="Lato"/>
                <a:ea typeface="Lato"/>
                <a:cs typeface="Lato"/>
                <a:sym typeface="Lato"/>
              </a:rPr>
              <a:t>Framework for Heliophysics Education</a:t>
            </a:r>
            <a:endParaRPr sz="1800" b="1" i="0" u="none" strike="noStrike" cap="none">
              <a:solidFill>
                <a:srgbClr val="19658B"/>
              </a:solidFill>
              <a:latin typeface="Arial"/>
              <a:ea typeface="Arial"/>
              <a:cs typeface="Arial"/>
              <a:sym typeface="Arial"/>
            </a:endParaRPr>
          </a:p>
        </p:txBody>
      </p:sp>
      <p:sp>
        <p:nvSpPr>
          <p:cNvPr id="202" name="Google Shape;202;g2a3f83c96ff_1_6"/>
          <p:cNvSpPr/>
          <p:nvPr/>
        </p:nvSpPr>
        <p:spPr>
          <a:xfrm>
            <a:off x="92825" y="11671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chemeClr val="lt1"/>
                </a:solidFill>
                <a:latin typeface="Open Sans"/>
                <a:ea typeface="Open Sans"/>
                <a:cs typeface="Open Sans"/>
                <a:sym typeface="Open Sans"/>
              </a:rPr>
              <a:t>3 Heliophysics Investigatory Questions</a:t>
            </a:r>
            <a:endParaRPr sz="1400" b="0" i="0" u="none" strike="noStrike" cap="none" dirty="0">
              <a:solidFill>
                <a:schemeClr val="lt1"/>
              </a:solidFill>
              <a:latin typeface="Open Sans"/>
              <a:ea typeface="Open Sans"/>
              <a:cs typeface="Open Sans"/>
              <a:sym typeface="Open Sans"/>
            </a:endParaRPr>
          </a:p>
        </p:txBody>
      </p:sp>
      <p:sp>
        <p:nvSpPr>
          <p:cNvPr id="203" name="Google Shape;203;g2a3f83c96ff_1_6"/>
          <p:cNvSpPr/>
          <p:nvPr/>
        </p:nvSpPr>
        <p:spPr>
          <a:xfrm>
            <a:off x="92825" y="20759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 NGSS-aligned </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Big Ideas per Question </a:t>
            </a:r>
            <a:endParaRPr sz="1400" b="0" i="0" u="none" strike="noStrike" cap="none">
              <a:solidFill>
                <a:schemeClr val="lt1"/>
              </a:solidFill>
              <a:latin typeface="Arial"/>
              <a:ea typeface="Arial"/>
              <a:cs typeface="Arial"/>
              <a:sym typeface="Arial"/>
            </a:endParaRPr>
          </a:p>
        </p:txBody>
      </p:sp>
      <p:sp>
        <p:nvSpPr>
          <p:cNvPr id="204" name="Google Shape;204;g2a3f83c96ff_1_6"/>
          <p:cNvSpPr/>
          <p:nvPr/>
        </p:nvSpPr>
        <p:spPr>
          <a:xfrm>
            <a:off x="92825" y="2984700"/>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 Guiding Questions per Idea</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Arial"/>
                <a:ea typeface="Arial"/>
                <a:cs typeface="Arial"/>
                <a:sym typeface="Arial"/>
              </a:rPr>
              <a:t>-1 Question per Level-</a:t>
            </a:r>
            <a:endParaRPr sz="1200" b="0" i="0" u="none" strike="noStrike" cap="none">
              <a:solidFill>
                <a:schemeClr val="lt1"/>
              </a:solidFill>
              <a:latin typeface="Arial"/>
              <a:ea typeface="Arial"/>
              <a:cs typeface="Arial"/>
              <a:sym typeface="Arial"/>
            </a:endParaRPr>
          </a:p>
        </p:txBody>
      </p:sp>
      <p:sp>
        <p:nvSpPr>
          <p:cNvPr id="205" name="Google Shape;205;g2a3f83c96ff_1_6"/>
          <p:cNvSpPr txBox="1"/>
          <p:nvPr/>
        </p:nvSpPr>
        <p:spPr>
          <a:xfrm>
            <a:off x="2353225" y="1133700"/>
            <a:ext cx="6711000" cy="3300617"/>
          </a:xfrm>
          <a:prstGeom prst="rect">
            <a:avLst/>
          </a:prstGeom>
          <a:noFill/>
          <a:ln>
            <a:noFill/>
          </a:ln>
        </p:spPr>
        <p:txBody>
          <a:bodyPr spcFirstLastPara="1" wrap="square" lIns="91425" tIns="91425" rIns="91425" bIns="91425" anchor="t" anchorCtr="0">
            <a:spAutoFit/>
          </a:bodyPr>
          <a:lstStyle/>
          <a:p>
            <a:pPr marL="457200" marR="0" lvl="0" indent="-304800" algn="l" rtl="0">
              <a:lnSpc>
                <a:spcPct val="100000"/>
              </a:lnSpc>
              <a:spcBef>
                <a:spcPts val="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What causes the Sun to vary?</a:t>
            </a:r>
            <a:endParaRPr sz="1200" b="1" i="0" u="none" strike="noStrike" cap="none" dirty="0">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1.1 The Sun is really big and its gravity influences all objects in the solar system. </a:t>
            </a:r>
            <a:r>
              <a:rPr lang="en-US" sz="1000" b="0" i="0" u="none" strike="noStrike" cap="none" dirty="0">
                <a:solidFill>
                  <a:schemeClr val="accent2"/>
                </a:solidFill>
                <a:latin typeface="Open Sans"/>
                <a:ea typeface="Open Sans"/>
                <a:cs typeface="Open Sans"/>
                <a:sym typeface="Open Sans"/>
              </a:rPr>
              <a:t>(PS2, ESS1)</a:t>
            </a:r>
            <a:endParaRPr sz="1000" b="0"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i="0" u="none" strike="noStrike" cap="none" dirty="0">
                <a:solidFill>
                  <a:schemeClr val="tx1"/>
                </a:solidFill>
                <a:latin typeface="Open Sans"/>
                <a:ea typeface="Open Sans"/>
                <a:cs typeface="Open Sans"/>
                <a:sym typeface="Open Sans"/>
              </a:rPr>
              <a:t>1.2 The Sun is active and can impact technology on Earth via space weather. (PS1,PS2, PS4, ESS2, ESS3)</a:t>
            </a:r>
            <a:endParaRPr sz="1000" i="0" u="none" strike="noStrike" cap="none" dirty="0">
              <a:solidFill>
                <a:schemeClr val="tx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1.3 The Sun’s energy drives Earth’s climate, but the climate is in a delicate balance  and is changing due to human activity. </a:t>
            </a:r>
            <a:r>
              <a:rPr lang="en-US" sz="1000" b="0" i="0" u="none" strike="noStrike" cap="none" dirty="0">
                <a:solidFill>
                  <a:srgbClr val="2E2E32"/>
                </a:solidFill>
                <a:latin typeface="Open Sans"/>
                <a:ea typeface="Open Sans"/>
                <a:cs typeface="Open Sans"/>
                <a:sym typeface="Open Sans"/>
              </a:rPr>
              <a:t>(PS1, PS2, PS3, LS4, ESS2, ESS3)</a:t>
            </a:r>
            <a:endParaRPr sz="1000" b="1" i="0" u="none" strike="noStrike" cap="none" dirty="0">
              <a:solidFill>
                <a:schemeClr val="dk1"/>
              </a:solidFill>
              <a:latin typeface="Open Sans"/>
              <a:ea typeface="Open Sans"/>
              <a:cs typeface="Open Sans"/>
              <a:sym typeface="Open Sans"/>
            </a:endParaRPr>
          </a:p>
          <a:p>
            <a:pPr marL="457200" marR="0" lvl="0" indent="-304800" algn="l" rtl="0">
              <a:lnSpc>
                <a:spcPct val="100000"/>
              </a:lnSpc>
              <a:spcBef>
                <a:spcPts val="90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How do Earth, the solar system, and the heliosphere respond to changes on the Sun?</a:t>
            </a:r>
            <a:endParaRPr sz="1200" b="1"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2.1 Life on Earth has evolved with complex diversity because of our location near the Sun. It is just right! </a:t>
            </a:r>
            <a:r>
              <a:rPr lang="en-US" sz="1100" b="0" i="0" u="none" strike="noStrike" cap="none" dirty="0">
                <a:solidFill>
                  <a:schemeClr val="dk1"/>
                </a:solidFill>
                <a:latin typeface="Open Sans"/>
                <a:ea typeface="Open Sans"/>
                <a:cs typeface="Open Sans"/>
                <a:sym typeface="Open Sans"/>
              </a:rPr>
              <a:t>(PS3, PS4, LS1, LS2, ESS2)</a:t>
            </a:r>
            <a:endParaRPr sz="1100" b="0"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2.2 The Sun defines the space around it, which is different from interstellar space. </a:t>
            </a:r>
            <a:r>
              <a:rPr lang="en-US" sz="1000" b="0" i="0" u="none" strike="noStrike" cap="none" dirty="0">
                <a:solidFill>
                  <a:srgbClr val="2E2E32"/>
                </a:solidFill>
                <a:latin typeface="Open Sans"/>
                <a:ea typeface="Open Sans"/>
                <a:cs typeface="Open Sans"/>
                <a:sym typeface="Open Sans"/>
              </a:rPr>
              <a:t>(PS2, ESS1, ESS2)</a:t>
            </a:r>
            <a:endParaRPr sz="1000" b="0" i="0" u="none" strike="noStrike" cap="none" dirty="0">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1" i="0" u="none" strike="noStrike" cap="none" dirty="0">
                <a:solidFill>
                  <a:srgbClr val="FF0000"/>
                </a:solidFill>
                <a:latin typeface="Open Sans"/>
                <a:ea typeface="Open Sans"/>
                <a:cs typeface="Open Sans"/>
                <a:sym typeface="Open Sans"/>
              </a:rPr>
              <a:t>2.3 The Sun is the primary source of light in the solar system. (PS1, PS2, PS3,PS4, ESS1)</a:t>
            </a:r>
            <a:endParaRPr sz="1000" b="1" i="0" u="none" strike="noStrike" cap="none" dirty="0">
              <a:solidFill>
                <a:srgbClr val="FF0000"/>
              </a:solidFill>
              <a:latin typeface="Open Sans"/>
              <a:ea typeface="Open Sans"/>
              <a:cs typeface="Open Sans"/>
              <a:sym typeface="Open Sans"/>
            </a:endParaRPr>
          </a:p>
          <a:p>
            <a:pPr marL="457200" marR="0" lvl="0" indent="-304800" algn="l" rtl="0">
              <a:lnSpc>
                <a:spcPct val="100000"/>
              </a:lnSpc>
              <a:spcBef>
                <a:spcPts val="1000"/>
              </a:spcBef>
              <a:spcAft>
                <a:spcPts val="0"/>
              </a:spcAft>
              <a:buClr>
                <a:schemeClr val="dk1"/>
              </a:buClr>
              <a:buSzPts val="1200"/>
              <a:buFont typeface="Open Sans"/>
              <a:buAutoNum type="arabicPeriod"/>
            </a:pPr>
            <a:r>
              <a:rPr lang="en-US" sz="1200" b="1" i="0" u="none" strike="noStrike" cap="none" dirty="0">
                <a:solidFill>
                  <a:schemeClr val="dk1"/>
                </a:solidFill>
                <a:latin typeface="Open Sans"/>
                <a:ea typeface="Open Sans"/>
                <a:cs typeface="Open Sans"/>
                <a:sym typeface="Open Sans"/>
              </a:rPr>
              <a:t>What are the impacts of changes on the Sun on humans?</a:t>
            </a:r>
            <a:endParaRPr sz="1200" b="1" i="0" u="none" strike="noStrike" cap="none" dirty="0">
              <a:solidFill>
                <a:schemeClr val="dk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b="0" i="0" u="none" strike="noStrike" cap="none" dirty="0">
                <a:solidFill>
                  <a:schemeClr val="tx1"/>
                </a:solidFill>
                <a:latin typeface="Open Sans"/>
                <a:ea typeface="Open Sans"/>
                <a:cs typeface="Open Sans"/>
                <a:sym typeface="Open Sans"/>
              </a:rPr>
              <a:t>3.1 The Sun is made of churning plasma, causing the surface to be made of complex, tangled magnetic fields. (PS1, PS2, ESS1, ESS2)</a:t>
            </a:r>
            <a:endParaRPr sz="1000" b="0" i="0" u="none" strike="noStrike" cap="none" dirty="0">
              <a:solidFill>
                <a:schemeClr val="tx1"/>
              </a:solidFill>
              <a:latin typeface="Open Sans"/>
              <a:ea typeface="Open Sans"/>
              <a:cs typeface="Open Sans"/>
              <a:sym typeface="Open Sans"/>
            </a:endParaRPr>
          </a:p>
          <a:p>
            <a:pPr marL="457200" marR="0" lvl="0" indent="0" algn="l" rtl="0">
              <a:lnSpc>
                <a:spcPct val="115000"/>
              </a:lnSpc>
              <a:spcBef>
                <a:spcPts val="0"/>
              </a:spcBef>
              <a:spcAft>
                <a:spcPts val="0"/>
              </a:spcAft>
              <a:buClr>
                <a:srgbClr val="000000"/>
              </a:buClr>
              <a:buSzPts val="1000"/>
              <a:buFont typeface="Arial"/>
              <a:buNone/>
            </a:pPr>
            <a:r>
              <a:rPr lang="en-US" sz="1000" i="0" u="none" strike="noStrike" cap="none" dirty="0">
                <a:solidFill>
                  <a:schemeClr val="tx1"/>
                </a:solidFill>
                <a:latin typeface="Open Sans"/>
                <a:ea typeface="Open Sans"/>
                <a:cs typeface="Open Sans"/>
                <a:sym typeface="Open Sans"/>
              </a:rPr>
              <a:t>3.2 Energy from the Sun is created in the core and travels outward through the Sun and into the heliosphere. (PS1, PS3, PS4, ESS1, ESS2, ESS3)</a:t>
            </a:r>
            <a:endParaRPr sz="1000" i="0" u="none" strike="noStrike" cap="none" dirty="0">
              <a:solidFill>
                <a:schemeClr val="tx1"/>
              </a:solidFill>
              <a:latin typeface="Open Sans"/>
              <a:ea typeface="Open Sans"/>
              <a:cs typeface="Open Sans"/>
              <a:sym typeface="Open Sans"/>
            </a:endParaRPr>
          </a:p>
          <a:p>
            <a:pPr marL="0" marR="0" lvl="0" indent="457200" algn="l" rtl="0">
              <a:lnSpc>
                <a:spcPct val="115000"/>
              </a:lnSpc>
              <a:spcBef>
                <a:spcPts val="0"/>
              </a:spcBef>
              <a:spcAft>
                <a:spcPts val="0"/>
              </a:spcAft>
              <a:buClr>
                <a:srgbClr val="000000"/>
              </a:buClr>
              <a:buSzPts val="1000"/>
              <a:buFont typeface="Arial"/>
              <a:buNone/>
            </a:pPr>
            <a:r>
              <a:rPr lang="en-US" sz="1000" b="0" i="0" u="none" strike="noStrike" cap="none" dirty="0">
                <a:solidFill>
                  <a:schemeClr val="dk1"/>
                </a:solidFill>
                <a:latin typeface="Open Sans"/>
                <a:ea typeface="Open Sans"/>
                <a:cs typeface="Open Sans"/>
                <a:sym typeface="Open Sans"/>
              </a:rPr>
              <a:t>3.3 Our Sun, like all stars, has a life cycle. </a:t>
            </a:r>
            <a:r>
              <a:rPr lang="en-US" sz="1000" b="0" i="0" u="none" strike="noStrike" cap="none" dirty="0">
                <a:solidFill>
                  <a:srgbClr val="2E2E32"/>
                </a:solidFill>
                <a:latin typeface="Open Sans"/>
                <a:ea typeface="Open Sans"/>
                <a:cs typeface="Open Sans"/>
                <a:sym typeface="Open Sans"/>
              </a:rPr>
              <a:t>(PS1, LS1, ESS1)</a:t>
            </a:r>
            <a:endParaRPr sz="1000" b="1" i="0" u="none" strike="noStrike" cap="none" dirty="0">
              <a:solidFill>
                <a:schemeClr val="dk1"/>
              </a:solidFill>
              <a:latin typeface="Open Sans"/>
              <a:ea typeface="Open Sans"/>
              <a:cs typeface="Open Sans"/>
              <a:sym typeface="Open Sans"/>
            </a:endParaRPr>
          </a:p>
        </p:txBody>
      </p:sp>
      <p:sp>
        <p:nvSpPr>
          <p:cNvPr id="206" name="Google Shape;206;g2a3f83c96ff_1_6"/>
          <p:cNvSpPr/>
          <p:nvPr/>
        </p:nvSpPr>
        <p:spPr>
          <a:xfrm>
            <a:off x="92825" y="3910925"/>
            <a:ext cx="2349000" cy="690300"/>
          </a:xfrm>
          <a:prstGeom prst="roundRect">
            <a:avLst>
              <a:gd name="adj" fmla="val 16667"/>
            </a:avLst>
          </a:prstGeom>
          <a:solidFill>
            <a:srgbClr val="19658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pen Sans"/>
                <a:ea typeface="Open Sans"/>
                <a:cs typeface="Open Sans"/>
                <a:sym typeface="Open Sans"/>
              </a:rPr>
              <a:t>Heliophysics </a:t>
            </a:r>
            <a:endParaRPr sz="1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Open Sans"/>
                <a:ea typeface="Open Sans"/>
                <a:cs typeface="Open Sans"/>
                <a:sym typeface="Open Sans"/>
              </a:rPr>
              <a:t>Resource Database</a:t>
            </a:r>
            <a:endParaRPr sz="1400" b="0" i="0" u="none" strike="noStrike" cap="none">
              <a:solidFill>
                <a:schemeClr val="lt1"/>
              </a:solidFill>
              <a:latin typeface="Open Sans"/>
              <a:ea typeface="Open Sans"/>
              <a:cs typeface="Open Sans"/>
              <a:sym typeface="Open Sans"/>
            </a:endParaRPr>
          </a:p>
        </p:txBody>
      </p:sp>
      <p:cxnSp>
        <p:nvCxnSpPr>
          <p:cNvPr id="207" name="Google Shape;207;g2a3f83c96ff_1_6"/>
          <p:cNvCxnSpPr>
            <a:stCxn id="202" idx="2"/>
            <a:endCxn id="203" idx="0"/>
          </p:cNvCxnSpPr>
          <p:nvPr/>
        </p:nvCxnSpPr>
        <p:spPr>
          <a:xfrm>
            <a:off x="1267325" y="1857400"/>
            <a:ext cx="0" cy="218400"/>
          </a:xfrm>
          <a:prstGeom prst="straightConnector1">
            <a:avLst/>
          </a:prstGeom>
          <a:noFill/>
          <a:ln w="19050" cap="flat" cmpd="sng">
            <a:solidFill>
              <a:srgbClr val="D56A49"/>
            </a:solidFill>
            <a:prstDash val="solid"/>
            <a:round/>
            <a:headEnd type="none" w="sm" len="sm"/>
            <a:tailEnd type="triangle" w="med" len="med"/>
          </a:ln>
        </p:spPr>
      </p:cxnSp>
      <p:cxnSp>
        <p:nvCxnSpPr>
          <p:cNvPr id="208" name="Google Shape;208;g2a3f83c96ff_1_6"/>
          <p:cNvCxnSpPr/>
          <p:nvPr/>
        </p:nvCxnSpPr>
        <p:spPr>
          <a:xfrm>
            <a:off x="1267325" y="2774963"/>
            <a:ext cx="0" cy="218400"/>
          </a:xfrm>
          <a:prstGeom prst="straightConnector1">
            <a:avLst/>
          </a:prstGeom>
          <a:noFill/>
          <a:ln w="19050" cap="flat" cmpd="sng">
            <a:solidFill>
              <a:srgbClr val="D56A49"/>
            </a:solidFill>
            <a:prstDash val="solid"/>
            <a:round/>
            <a:headEnd type="none" w="sm" len="sm"/>
            <a:tailEnd type="triangle" w="med" len="med"/>
          </a:ln>
        </p:spPr>
      </p:cxnSp>
      <p:cxnSp>
        <p:nvCxnSpPr>
          <p:cNvPr id="209" name="Google Shape;209;g2a3f83c96ff_1_6"/>
          <p:cNvCxnSpPr/>
          <p:nvPr/>
        </p:nvCxnSpPr>
        <p:spPr>
          <a:xfrm>
            <a:off x="1267325" y="3683763"/>
            <a:ext cx="0" cy="218400"/>
          </a:xfrm>
          <a:prstGeom prst="straightConnector1">
            <a:avLst/>
          </a:prstGeom>
          <a:noFill/>
          <a:ln w="19050" cap="flat" cmpd="sng">
            <a:solidFill>
              <a:srgbClr val="D56A49"/>
            </a:solidFill>
            <a:prstDash val="solid"/>
            <a:round/>
            <a:headEnd type="none" w="sm" len="sm"/>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a:extLst>
            <a:ext uri="{FF2B5EF4-FFF2-40B4-BE49-F238E27FC236}">
              <a16:creationId xmlns:a16="http://schemas.microsoft.com/office/drawing/2014/main" id="{93572FDA-9386-4A6F-CA86-687295F13A70}"/>
            </a:ext>
          </a:extLst>
        </p:cNvPr>
        <p:cNvGrpSpPr/>
        <p:nvPr/>
      </p:nvGrpSpPr>
      <p:grpSpPr>
        <a:xfrm>
          <a:off x="0" y="0"/>
          <a:ext cx="0" cy="0"/>
          <a:chOff x="0" y="0"/>
          <a:chExt cx="0" cy="0"/>
        </a:xfrm>
      </p:grpSpPr>
      <p:sp>
        <p:nvSpPr>
          <p:cNvPr id="134" name="Google Shape;134;p16">
            <a:extLst>
              <a:ext uri="{FF2B5EF4-FFF2-40B4-BE49-F238E27FC236}">
                <a16:creationId xmlns:a16="http://schemas.microsoft.com/office/drawing/2014/main" id="{B01CAFD2-75B3-877A-FF9B-B49BDA196C6D}"/>
              </a:ext>
            </a:extLst>
          </p:cNvPr>
          <p:cNvSpPr txBox="1">
            <a:spLocks noGrp="1"/>
          </p:cNvSpPr>
          <p:nvPr>
            <p:ph type="body" idx="1"/>
          </p:nvPr>
        </p:nvSpPr>
        <p:spPr>
          <a:xfrm>
            <a:off x="352276" y="1159024"/>
            <a:ext cx="3962549" cy="2955776"/>
          </a:xfrm>
          <a:prstGeom prst="rect">
            <a:avLst/>
          </a:prstGeom>
        </p:spPr>
        <p:txBody>
          <a:bodyPr spcFirstLastPara="1" wrap="square" lIns="91425" tIns="91425" rIns="91425" bIns="91425" anchor="t" anchorCtr="0">
            <a:normAutofit fontScale="85000" lnSpcReduction="10000"/>
          </a:bodyPr>
          <a:lstStyle/>
          <a:p>
            <a:pPr marL="0" lvl="0" indent="0" algn="l" rtl="0">
              <a:lnSpc>
                <a:spcPct val="90000"/>
              </a:lnSpc>
              <a:spcBef>
                <a:spcPts val="1000"/>
              </a:spcBef>
              <a:spcAft>
                <a:spcPts val="0"/>
              </a:spcAft>
              <a:buNone/>
            </a:pPr>
            <a:r>
              <a:rPr lang="en-US" sz="1800" dirty="0">
                <a:solidFill>
                  <a:srgbClr val="000000"/>
                </a:solidFill>
                <a:effectLst/>
                <a:latin typeface="Calibri" panose="020F0502020204030204" pitchFamily="34" charset="0"/>
                <a:ea typeface="Calibri" panose="020F0502020204030204" pitchFamily="34" charset="0"/>
              </a:rPr>
              <a:t>We are all familiar with the idea of accumulating 10,000 steps each day to keep active. This level of fitness wards off many different physical and even mental illnesses.</a:t>
            </a:r>
          </a:p>
          <a:p>
            <a:pPr marL="0" lvl="0" indent="0" algn="l" rtl="0">
              <a:lnSpc>
                <a:spcPct val="90000"/>
              </a:lnSpc>
              <a:spcBef>
                <a:spcPts val="1000"/>
              </a:spcBef>
              <a:spcAft>
                <a:spcPts val="0"/>
              </a:spcAft>
              <a:buNone/>
            </a:pPr>
            <a:r>
              <a:rPr lang="en-US" dirty="0">
                <a:solidFill>
                  <a:srgbClr val="000000"/>
                </a:solidFill>
                <a:latin typeface="Calibri" panose="020F0502020204030204" pitchFamily="34" charset="0"/>
                <a:ea typeface="Calibri" panose="020F0502020204030204" pitchFamily="34" charset="0"/>
              </a:rPr>
              <a:t>Curiously, there is no evidence that 10,000 is a magic number. It was actually invented in Japan as part of a marketing ploy and 10,000 was literally pulled out of a hat because in Japanese the word for ‘10,000’ rhymed with some other word used in a marketing slogan.</a:t>
            </a:r>
          </a:p>
          <a:p>
            <a:pPr marL="0" lvl="0" indent="0" algn="l" rtl="0">
              <a:lnSpc>
                <a:spcPct val="90000"/>
              </a:lnSpc>
              <a:spcBef>
                <a:spcPts val="1000"/>
              </a:spcBef>
              <a:spcAft>
                <a:spcPts val="0"/>
              </a:spcAft>
              <a:buNone/>
            </a:pPr>
            <a:r>
              <a:rPr lang="en-US" dirty="0">
                <a:solidFill>
                  <a:srgbClr val="000000"/>
                </a:solidFill>
                <a:latin typeface="Calibri" panose="020F0502020204030204" pitchFamily="34" charset="0"/>
                <a:ea typeface="Calibri" panose="020F0502020204030204" pitchFamily="34" charset="0"/>
              </a:rPr>
              <a:t>Still, it is better to take ‘a lot of steps’ rather than to be inactive.</a:t>
            </a:r>
            <a:endParaRPr lang="en-US" dirty="0">
              <a:solidFill>
                <a:schemeClr val="dk1"/>
              </a:solidFill>
            </a:endParaRPr>
          </a:p>
        </p:txBody>
      </p:sp>
      <p:grpSp>
        <p:nvGrpSpPr>
          <p:cNvPr id="135" name="Google Shape;135;p16">
            <a:extLst>
              <a:ext uri="{FF2B5EF4-FFF2-40B4-BE49-F238E27FC236}">
                <a16:creationId xmlns:a16="http://schemas.microsoft.com/office/drawing/2014/main" id="{FF873C37-F3B7-DC51-F984-96E579C20C20}"/>
              </a:ext>
            </a:extLst>
          </p:cNvPr>
          <p:cNvGrpSpPr/>
          <p:nvPr/>
        </p:nvGrpSpPr>
        <p:grpSpPr>
          <a:xfrm flipH="1">
            <a:off x="-1" y="133025"/>
            <a:ext cx="8389257" cy="582900"/>
            <a:chOff x="3383700" y="220025"/>
            <a:chExt cx="5760575" cy="582900"/>
          </a:xfrm>
        </p:grpSpPr>
        <p:sp>
          <p:nvSpPr>
            <p:cNvPr id="136" name="Google Shape;136;p16">
              <a:extLst>
                <a:ext uri="{FF2B5EF4-FFF2-40B4-BE49-F238E27FC236}">
                  <a16:creationId xmlns:a16="http://schemas.microsoft.com/office/drawing/2014/main" id="{D9D741F6-8917-11AC-4F27-25D39165D4B0}"/>
                </a:ext>
              </a:extLst>
            </p:cNvPr>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a:extLst>
                <a:ext uri="{FF2B5EF4-FFF2-40B4-BE49-F238E27FC236}">
                  <a16:creationId xmlns:a16="http://schemas.microsoft.com/office/drawing/2014/main" id="{6FC06FBB-04B5-864A-0B6C-C499B67DE51F}"/>
                </a:ext>
              </a:extLst>
            </p:cNvPr>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a:extLst>
              <a:ext uri="{FF2B5EF4-FFF2-40B4-BE49-F238E27FC236}">
                <a16:creationId xmlns:a16="http://schemas.microsoft.com/office/drawing/2014/main" id="{9B6D0926-9625-5C50-F4D2-3D0C5597B1DE}"/>
              </a:ext>
            </a:extLst>
          </p:cNvPr>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Physical and Mental Health</a:t>
            </a:r>
            <a:endParaRPr sz="2420" b="1" dirty="0">
              <a:solidFill>
                <a:schemeClr val="lt1"/>
              </a:solidFill>
              <a:latin typeface="Helvetica Neue"/>
              <a:ea typeface="Helvetica Neue"/>
              <a:cs typeface="Helvetica Neue"/>
              <a:sym typeface="Helvetica Neue"/>
            </a:endParaRPr>
          </a:p>
        </p:txBody>
      </p:sp>
      <p:sp>
        <p:nvSpPr>
          <p:cNvPr id="139" name="Google Shape;139;p16">
            <a:extLst>
              <a:ext uri="{FF2B5EF4-FFF2-40B4-BE49-F238E27FC236}">
                <a16:creationId xmlns:a16="http://schemas.microsoft.com/office/drawing/2014/main" id="{92405650-AC64-A64D-19CD-BF16DAE5562B}"/>
              </a:ext>
            </a:extLst>
          </p:cNvPr>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a:extLst>
              <a:ext uri="{FF2B5EF4-FFF2-40B4-BE49-F238E27FC236}">
                <a16:creationId xmlns:a16="http://schemas.microsoft.com/office/drawing/2014/main" id="{E7D0D2FC-CADD-48AE-C554-98E155441C4B}"/>
              </a:ext>
            </a:extLst>
          </p:cNvPr>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a:extLst>
              <a:ext uri="{FF2B5EF4-FFF2-40B4-BE49-F238E27FC236}">
                <a16:creationId xmlns:a16="http://schemas.microsoft.com/office/drawing/2014/main" id="{3BAAFF01-161B-9E48-952D-C8B5985AC2A3}"/>
              </a:ext>
            </a:extLst>
          </p:cNvPr>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a:extLst>
              <a:ext uri="{FF2B5EF4-FFF2-40B4-BE49-F238E27FC236}">
                <a16:creationId xmlns:a16="http://schemas.microsoft.com/office/drawing/2014/main" id="{C88A7FD8-351A-51DD-1F27-019E48017D79}"/>
              </a:ext>
            </a:extLst>
          </p:cNvPr>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a:extLst>
              <a:ext uri="{FF2B5EF4-FFF2-40B4-BE49-F238E27FC236}">
                <a16:creationId xmlns:a16="http://schemas.microsoft.com/office/drawing/2014/main" id="{F6960BA9-7065-3EB0-704E-D3FB14B34452}"/>
              </a:ext>
            </a:extLst>
          </p:cNvPr>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a:extLst>
              <a:ext uri="{FF2B5EF4-FFF2-40B4-BE49-F238E27FC236}">
                <a16:creationId xmlns:a16="http://schemas.microsoft.com/office/drawing/2014/main" id="{718DE485-4355-7840-AC34-7BC54CB7F550}"/>
              </a:ext>
            </a:extLst>
          </p:cNvPr>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a:extLst>
              <a:ext uri="{FF2B5EF4-FFF2-40B4-BE49-F238E27FC236}">
                <a16:creationId xmlns:a16="http://schemas.microsoft.com/office/drawing/2014/main" id="{5510F4BD-D768-3F09-217D-135122EA2CC5}"/>
              </a:ext>
            </a:extLst>
          </p:cNvPr>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a:extLst>
              <a:ext uri="{FF2B5EF4-FFF2-40B4-BE49-F238E27FC236}">
                <a16:creationId xmlns:a16="http://schemas.microsoft.com/office/drawing/2014/main" id="{43F6EC0D-C404-4593-6F8D-119333CDBED7}"/>
              </a:ext>
            </a:extLst>
          </p:cNvPr>
          <p:cNvGrpSpPr/>
          <p:nvPr/>
        </p:nvGrpSpPr>
        <p:grpSpPr>
          <a:xfrm>
            <a:off x="0" y="4695025"/>
            <a:ext cx="5902800" cy="283500"/>
            <a:chOff x="0" y="4548925"/>
            <a:chExt cx="5902800" cy="283500"/>
          </a:xfrm>
        </p:grpSpPr>
        <p:sp>
          <p:nvSpPr>
            <p:cNvPr id="147" name="Google Shape;147;p16">
              <a:extLst>
                <a:ext uri="{FF2B5EF4-FFF2-40B4-BE49-F238E27FC236}">
                  <a16:creationId xmlns:a16="http://schemas.microsoft.com/office/drawing/2014/main" id="{BF2EC203-0D05-0D51-B25F-6F1BFCE1C578}"/>
                </a:ext>
              </a:extLst>
            </p:cNvPr>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a:extLst>
                <a:ext uri="{FF2B5EF4-FFF2-40B4-BE49-F238E27FC236}">
                  <a16:creationId xmlns:a16="http://schemas.microsoft.com/office/drawing/2014/main" id="{FD474CF2-57CA-51E3-7517-CCE2255DAFCD}"/>
                </a:ext>
              </a:extLst>
            </p:cNvPr>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a:extLst>
              <a:ext uri="{FF2B5EF4-FFF2-40B4-BE49-F238E27FC236}">
                <a16:creationId xmlns:a16="http://schemas.microsoft.com/office/drawing/2014/main" id="{1B9B2452-BA9E-0861-496B-5A2AC2C20DE4}"/>
              </a:ext>
            </a:extLst>
          </p:cNvPr>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a:extLst>
              <a:ext uri="{FF2B5EF4-FFF2-40B4-BE49-F238E27FC236}">
                <a16:creationId xmlns:a16="http://schemas.microsoft.com/office/drawing/2014/main" id="{9CCBE3DF-B449-0E7D-5E20-B23DEF72D8EC}"/>
              </a:ext>
            </a:extLst>
          </p:cNvPr>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57DC8521-736C-1E70-A297-8FDE898A0B95}"/>
              </a:ext>
            </a:extLst>
          </p:cNvPr>
          <p:cNvPicPr>
            <a:picLocks noChangeAspect="1"/>
          </p:cNvPicPr>
          <p:nvPr/>
        </p:nvPicPr>
        <p:blipFill>
          <a:blip r:embed="rId4"/>
          <a:stretch>
            <a:fillRect/>
          </a:stretch>
        </p:blipFill>
        <p:spPr>
          <a:xfrm>
            <a:off x="4696024" y="1085850"/>
            <a:ext cx="4095700" cy="2743206"/>
          </a:xfrm>
          <a:prstGeom prst="rect">
            <a:avLst/>
          </a:prstGeom>
        </p:spPr>
      </p:pic>
    </p:spTree>
    <p:extLst>
      <p:ext uri="{BB962C8B-B14F-4D97-AF65-F5344CB8AC3E}">
        <p14:creationId xmlns:p14="http://schemas.microsoft.com/office/powerpoint/2010/main" val="3361304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010144" cy="2915885"/>
          </a:xfrm>
          <a:prstGeom prst="rect">
            <a:avLst/>
          </a:prstGeom>
        </p:spPr>
        <p:txBody>
          <a:bodyPr spcFirstLastPara="1" wrap="square" lIns="91425" tIns="91425" rIns="91425" bIns="91425" anchor="t" anchorCtr="0">
            <a:normAutofit/>
          </a:bodyPr>
          <a:lstStyle/>
          <a:p>
            <a:pPr marL="0" lvl="0" indent="0" algn="l" rtl="0">
              <a:lnSpc>
                <a:spcPct val="90000"/>
              </a:lnSpc>
              <a:spcBef>
                <a:spcPts val="1000"/>
              </a:spcBef>
              <a:spcAft>
                <a:spcPts val="0"/>
              </a:spcAft>
              <a:buNone/>
            </a:pPr>
            <a:r>
              <a:rPr lang="en-US" dirty="0">
                <a:solidFill>
                  <a:schemeClr val="dk1"/>
                </a:solidFill>
              </a:rPr>
              <a:t>If you average 5000 steps a day, and each step takes about 1 second, how much time do you spend walking?</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Beginning – Steps and Time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DB6CEF74-4910-AF30-7A53-6E70EC1F887A}"/>
              </a:ext>
            </a:extLst>
          </p:cNvPr>
          <p:cNvPicPr>
            <a:picLocks noChangeAspect="1"/>
          </p:cNvPicPr>
          <p:nvPr/>
        </p:nvPicPr>
        <p:blipFill>
          <a:blip r:embed="rId4"/>
          <a:stretch>
            <a:fillRect/>
          </a:stretch>
        </p:blipFill>
        <p:spPr>
          <a:xfrm>
            <a:off x="3863398" y="1052061"/>
            <a:ext cx="4968901" cy="3118778"/>
          </a:xfrm>
          <a:prstGeom prst="rect">
            <a:avLst/>
          </a:prstGeom>
        </p:spPr>
      </p:pic>
    </p:spTree>
    <p:extLst>
      <p:ext uri="{BB962C8B-B14F-4D97-AF65-F5344CB8AC3E}">
        <p14:creationId xmlns:p14="http://schemas.microsoft.com/office/powerpoint/2010/main" val="1726981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txBox="1">
            <a:spLocks noGrp="1"/>
          </p:cNvSpPr>
          <p:nvPr>
            <p:ph type="body" idx="1"/>
          </p:nvPr>
        </p:nvSpPr>
        <p:spPr>
          <a:xfrm>
            <a:off x="311701" y="985837"/>
            <a:ext cx="3981694" cy="3500438"/>
          </a:xfrm>
          <a:prstGeom prst="rect">
            <a:avLst/>
          </a:prstGeom>
        </p:spPr>
        <p:txBody>
          <a:bodyPr spcFirstLastPara="1" wrap="square" lIns="91425" tIns="91425" rIns="91425" bIns="91425" anchor="t" anchorCtr="0">
            <a:normAutofit fontScale="92500" lnSpcReduction="20000"/>
          </a:bodyPr>
          <a:lstStyle/>
          <a:p>
            <a:pPr marL="0" lvl="0" indent="0" algn="l" rtl="0">
              <a:lnSpc>
                <a:spcPct val="90000"/>
              </a:lnSpc>
              <a:spcBef>
                <a:spcPts val="1000"/>
              </a:spcBef>
              <a:spcAft>
                <a:spcPts val="0"/>
              </a:spcAft>
              <a:buNone/>
            </a:pPr>
            <a:r>
              <a:rPr lang="en-US" dirty="0">
                <a:solidFill>
                  <a:schemeClr val="dk1"/>
                </a:solidFill>
              </a:rPr>
              <a:t>If you average 5000 steps a day, and each step takes about 1 second, how much time do you spend walking?</a:t>
            </a:r>
          </a:p>
          <a:p>
            <a:pPr marL="0" lvl="0" indent="0" algn="l" rtl="0">
              <a:lnSpc>
                <a:spcPct val="90000"/>
              </a:lnSpc>
              <a:spcBef>
                <a:spcPts val="1000"/>
              </a:spcBef>
              <a:spcAft>
                <a:spcPts val="0"/>
              </a:spcAft>
              <a:buNone/>
            </a:pPr>
            <a:endParaRPr lang="en-US" dirty="0">
              <a:solidFill>
                <a:schemeClr val="dk1"/>
              </a:solidFill>
            </a:endParaRPr>
          </a:p>
          <a:p>
            <a:pPr marL="0" lvl="0" indent="0" algn="l" rtl="0">
              <a:lnSpc>
                <a:spcPct val="90000"/>
              </a:lnSpc>
              <a:spcBef>
                <a:spcPts val="1000"/>
              </a:spcBef>
              <a:spcAft>
                <a:spcPts val="0"/>
              </a:spcAft>
              <a:buNone/>
            </a:pPr>
            <a:r>
              <a:rPr lang="en-US" dirty="0">
                <a:solidFill>
                  <a:schemeClr val="dk1"/>
                </a:solidFill>
              </a:rPr>
              <a:t>5000 steps/day x 1 second/step </a:t>
            </a:r>
          </a:p>
          <a:p>
            <a:pPr marL="0" lvl="0" indent="0" algn="l" rtl="0">
              <a:lnSpc>
                <a:spcPct val="90000"/>
              </a:lnSpc>
              <a:spcBef>
                <a:spcPts val="1000"/>
              </a:spcBef>
              <a:spcAft>
                <a:spcPts val="0"/>
              </a:spcAft>
              <a:buNone/>
            </a:pPr>
            <a:r>
              <a:rPr lang="en-US" dirty="0">
                <a:solidFill>
                  <a:schemeClr val="dk1"/>
                </a:solidFill>
              </a:rPr>
              <a:t>= 5000 seconds/day</a:t>
            </a:r>
          </a:p>
          <a:p>
            <a:pPr marL="0" lvl="0" indent="0" algn="l" rtl="0">
              <a:lnSpc>
                <a:spcPct val="90000"/>
              </a:lnSpc>
              <a:spcBef>
                <a:spcPts val="1000"/>
              </a:spcBef>
              <a:spcAft>
                <a:spcPts val="0"/>
              </a:spcAft>
              <a:buNone/>
            </a:pPr>
            <a:r>
              <a:rPr lang="en-US" dirty="0">
                <a:solidFill>
                  <a:schemeClr val="dk1"/>
                </a:solidFill>
              </a:rPr>
              <a:t>= 5000 seconds / (3600 seconds/hr)</a:t>
            </a:r>
          </a:p>
          <a:p>
            <a:pPr marL="0" lvl="0" indent="0" algn="l" rtl="0">
              <a:lnSpc>
                <a:spcPct val="90000"/>
              </a:lnSpc>
              <a:spcBef>
                <a:spcPts val="1000"/>
              </a:spcBef>
              <a:spcAft>
                <a:spcPts val="0"/>
              </a:spcAft>
              <a:buNone/>
            </a:pPr>
            <a:r>
              <a:rPr lang="en-US" dirty="0">
                <a:solidFill>
                  <a:schemeClr val="dk1"/>
                </a:solidFill>
              </a:rPr>
              <a:t>= 1.39 hours/day</a:t>
            </a:r>
          </a:p>
          <a:p>
            <a:pPr marL="0" lvl="0" indent="0" algn="l" rtl="0">
              <a:lnSpc>
                <a:spcPct val="90000"/>
              </a:lnSpc>
              <a:spcBef>
                <a:spcPts val="1000"/>
              </a:spcBef>
              <a:spcAft>
                <a:spcPts val="0"/>
              </a:spcAft>
              <a:buNone/>
            </a:pPr>
            <a:r>
              <a:rPr lang="en-US" dirty="0">
                <a:solidFill>
                  <a:schemeClr val="dk1"/>
                </a:solidFill>
              </a:rPr>
              <a:t>= 1:23:17</a:t>
            </a:r>
          </a:p>
          <a:p>
            <a:pPr marL="0" lvl="0" indent="0" algn="l" rtl="0">
              <a:lnSpc>
                <a:spcPct val="90000"/>
              </a:lnSpc>
              <a:spcBef>
                <a:spcPts val="1000"/>
              </a:spcBef>
              <a:spcAft>
                <a:spcPts val="0"/>
              </a:spcAft>
              <a:buNone/>
            </a:pPr>
            <a:r>
              <a:rPr lang="en-US" dirty="0">
                <a:solidFill>
                  <a:schemeClr val="dk1"/>
                </a:solidFill>
              </a:rPr>
              <a:t>If allowed, bring your smartphone to school and use the Health app to track your daily steps. How are you doing?</a:t>
            </a:r>
          </a:p>
          <a:p>
            <a:pPr marL="0" lvl="0" indent="0" algn="l" rtl="0">
              <a:lnSpc>
                <a:spcPct val="90000"/>
              </a:lnSpc>
              <a:spcBef>
                <a:spcPts val="1000"/>
              </a:spcBef>
              <a:spcAft>
                <a:spcPts val="0"/>
              </a:spcAft>
              <a:buNone/>
            </a:pPr>
            <a:endParaRPr dirty="0">
              <a:solidFill>
                <a:schemeClr val="dk1"/>
              </a:solidFill>
            </a:endParaRPr>
          </a:p>
        </p:txBody>
      </p:sp>
      <p:grpSp>
        <p:nvGrpSpPr>
          <p:cNvPr id="135" name="Google Shape;135;p16"/>
          <p:cNvGrpSpPr/>
          <p:nvPr/>
        </p:nvGrpSpPr>
        <p:grpSpPr>
          <a:xfrm flipH="1">
            <a:off x="-1" y="133025"/>
            <a:ext cx="6838900" cy="582900"/>
            <a:chOff x="3383700" y="220025"/>
            <a:chExt cx="5760575" cy="582900"/>
          </a:xfrm>
        </p:grpSpPr>
        <p:sp>
          <p:nvSpPr>
            <p:cNvPr id="136" name="Google Shape;136;p16"/>
            <p:cNvSpPr/>
            <p:nvPr/>
          </p:nvSpPr>
          <p:spPr>
            <a:xfrm flipH="1">
              <a:off x="3383700" y="220025"/>
              <a:ext cx="585300" cy="582900"/>
            </a:xfrm>
            <a:prstGeom prst="flowChartDelay">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37;p16"/>
            <p:cNvSpPr/>
            <p:nvPr/>
          </p:nvSpPr>
          <p:spPr>
            <a:xfrm>
              <a:off x="3922475" y="220025"/>
              <a:ext cx="5221800" cy="582900"/>
            </a:xfrm>
            <a:prstGeom prst="rect">
              <a:avLst/>
            </a:prstGeom>
            <a:solidFill>
              <a:srgbClr val="7F14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Google Shape;138;p16"/>
          <p:cNvSpPr txBox="1">
            <a:spLocks noGrp="1"/>
          </p:cNvSpPr>
          <p:nvPr>
            <p:ph type="title"/>
          </p:nvPr>
        </p:nvSpPr>
        <p:spPr>
          <a:xfrm>
            <a:off x="165450" y="1381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b="1" dirty="0">
                <a:solidFill>
                  <a:schemeClr val="lt1"/>
                </a:solidFill>
                <a:latin typeface="Helvetica Neue"/>
                <a:ea typeface="Helvetica Neue"/>
                <a:cs typeface="Helvetica Neue"/>
                <a:sym typeface="Helvetica Neue"/>
              </a:rPr>
              <a:t>July 2024 –   Beginning – Steps and Time</a:t>
            </a:r>
            <a:endParaRPr sz="2420" b="1" dirty="0">
              <a:solidFill>
                <a:schemeClr val="lt1"/>
              </a:solidFill>
              <a:latin typeface="Helvetica Neue"/>
              <a:ea typeface="Helvetica Neue"/>
              <a:cs typeface="Helvetica Neue"/>
              <a:sym typeface="Helvetica Neue"/>
            </a:endParaRPr>
          </a:p>
        </p:txBody>
      </p:sp>
      <p:sp>
        <p:nvSpPr>
          <p:cNvPr id="139" name="Google Shape;139;p16"/>
          <p:cNvSpPr/>
          <p:nvPr/>
        </p:nvSpPr>
        <p:spPr>
          <a:xfrm>
            <a:off x="6166750"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6457075" y="4790997"/>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6747400" y="4790982"/>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7037725"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7328050" y="4790989"/>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7618375" y="4790975"/>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7908700" y="4791000"/>
            <a:ext cx="91500" cy="91500"/>
          </a:xfrm>
          <a:prstGeom prst="ellipse">
            <a:avLst/>
          </a:prstGeom>
          <a:solidFill>
            <a:srgbClr val="196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16"/>
          <p:cNvGrpSpPr/>
          <p:nvPr/>
        </p:nvGrpSpPr>
        <p:grpSpPr>
          <a:xfrm>
            <a:off x="0" y="4695025"/>
            <a:ext cx="5902800" cy="283500"/>
            <a:chOff x="0" y="4548925"/>
            <a:chExt cx="5902800" cy="283500"/>
          </a:xfrm>
        </p:grpSpPr>
        <p:sp>
          <p:nvSpPr>
            <p:cNvPr id="147" name="Google Shape;147;p16"/>
            <p:cNvSpPr/>
            <p:nvPr/>
          </p:nvSpPr>
          <p:spPr>
            <a:xfrm>
              <a:off x="5619300" y="4548925"/>
              <a:ext cx="283500" cy="283500"/>
            </a:xfrm>
            <a:prstGeom prst="flowChartDelay">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0" y="4549375"/>
              <a:ext cx="5695500" cy="282600"/>
            </a:xfrm>
            <a:prstGeom prst="rect">
              <a:avLst/>
            </a:prstGeom>
            <a:solidFill>
              <a:srgbClr val="D56A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 name="Google Shape;149;p16"/>
          <p:cNvSpPr txBox="1">
            <a:spLocks noGrp="1"/>
          </p:cNvSpPr>
          <p:nvPr>
            <p:ph type="subTitle" idx="4294967295"/>
          </p:nvPr>
        </p:nvSpPr>
        <p:spPr>
          <a:xfrm>
            <a:off x="92825" y="4644900"/>
            <a:ext cx="2038800" cy="383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600"/>
              </a:spcAft>
              <a:buSzPts val="1100"/>
              <a:buNone/>
            </a:pPr>
            <a:r>
              <a:rPr lang="en" sz="680" b="1">
                <a:solidFill>
                  <a:schemeClr val="lt1"/>
                </a:solidFill>
                <a:latin typeface="Helvetica Neue"/>
                <a:ea typeface="Helvetica Neue"/>
                <a:cs typeface="Helvetica Neue"/>
                <a:sym typeface="Helvetica Neue"/>
              </a:rPr>
              <a:t>Heliophysics Education Activation Team</a:t>
            </a:r>
            <a:endParaRPr sz="680" b="1">
              <a:solidFill>
                <a:schemeClr val="lt1"/>
              </a:solidFill>
              <a:latin typeface="Helvetica Neue"/>
              <a:ea typeface="Helvetica Neue"/>
              <a:cs typeface="Helvetica Neue"/>
              <a:sym typeface="Helvetica Neue"/>
            </a:endParaRPr>
          </a:p>
        </p:txBody>
      </p:sp>
      <p:pic>
        <p:nvPicPr>
          <p:cNvPr id="150" name="Google Shape;150;p16"/>
          <p:cNvPicPr preferRelativeResize="0"/>
          <p:nvPr/>
        </p:nvPicPr>
        <p:blipFill>
          <a:blip r:embed="rId3">
            <a:alphaModFix/>
          </a:blip>
          <a:stretch>
            <a:fillRect/>
          </a:stretch>
        </p:blipFill>
        <p:spPr>
          <a:xfrm>
            <a:off x="8264175" y="4601225"/>
            <a:ext cx="685800" cy="471054"/>
          </a:xfrm>
          <a:prstGeom prst="rect">
            <a:avLst/>
          </a:prstGeom>
          <a:noFill/>
          <a:ln>
            <a:noFill/>
          </a:ln>
        </p:spPr>
      </p:pic>
      <p:pic>
        <p:nvPicPr>
          <p:cNvPr id="3" name="Picture 2">
            <a:extLst>
              <a:ext uri="{FF2B5EF4-FFF2-40B4-BE49-F238E27FC236}">
                <a16:creationId xmlns:a16="http://schemas.microsoft.com/office/drawing/2014/main" id="{389C1A57-6300-B3AA-626C-14008D413536}"/>
              </a:ext>
            </a:extLst>
          </p:cNvPr>
          <p:cNvPicPr>
            <a:picLocks noChangeAspect="1"/>
          </p:cNvPicPr>
          <p:nvPr/>
        </p:nvPicPr>
        <p:blipFill>
          <a:blip r:embed="rId4"/>
          <a:stretch>
            <a:fillRect/>
          </a:stretch>
        </p:blipFill>
        <p:spPr>
          <a:xfrm>
            <a:off x="4475099" y="1237914"/>
            <a:ext cx="4035629" cy="2915884"/>
          </a:xfrm>
          <a:prstGeom prst="rect">
            <a:avLst/>
          </a:prstGeom>
        </p:spPr>
      </p:pic>
    </p:spTree>
    <p:extLst>
      <p:ext uri="{BB962C8B-B14F-4D97-AF65-F5344CB8AC3E}">
        <p14:creationId xmlns:p14="http://schemas.microsoft.com/office/powerpoint/2010/main" val="125016061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TotalTime>
  <Words>1787</Words>
  <Application>Microsoft Macintosh PowerPoint</Application>
  <PresentationFormat>On-screen Show (16:9)</PresentationFormat>
  <Paragraphs>234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Open Sans</vt:lpstr>
      <vt:lpstr>Calibri</vt:lpstr>
      <vt:lpstr>Roboto</vt:lpstr>
      <vt:lpstr>Helvetica Neue</vt:lpstr>
      <vt:lpstr>Arial</vt:lpstr>
      <vt:lpstr>Lato</vt:lpstr>
      <vt:lpstr>Simple Light</vt:lpstr>
      <vt:lpstr>The Heliophysics Big Year</vt:lpstr>
      <vt:lpstr>July 2024:     What is Heliophysics?</vt:lpstr>
      <vt:lpstr>Heliophysics Big Year Timeline </vt:lpstr>
      <vt:lpstr>PowerPoint Presentation</vt:lpstr>
      <vt:lpstr>July 2024 :    NASA’s Big Questions</vt:lpstr>
      <vt:lpstr>How to Teach Heliophysics</vt:lpstr>
      <vt:lpstr>July 2024: Physical and Mental Health</vt:lpstr>
      <vt:lpstr>July 2024 –   Beginning – Steps and Time</vt:lpstr>
      <vt:lpstr>July 2024 –   Beginning – Steps and Time</vt:lpstr>
      <vt:lpstr>July 2024 –   Beginning – Steps and Time</vt:lpstr>
      <vt:lpstr>July 2024 –   Beginning – Steps and Time</vt:lpstr>
      <vt:lpstr>July 2024 –   Intermediate – Random Walk</vt:lpstr>
      <vt:lpstr>July 2024 –   Intermediate – Random Walk</vt:lpstr>
      <vt:lpstr>July 2024 –   Intermediate – Random Walk</vt:lpstr>
      <vt:lpstr>July 2024 –   Intermediate – Random Walk</vt:lpstr>
      <vt:lpstr>July 2024 –   Intermediate – Random Walk</vt:lpstr>
      <vt:lpstr>July 2024 –   Intermediate – Random Walk</vt:lpstr>
      <vt:lpstr>July 2024 –   Intermediate – Random Walk</vt:lpstr>
      <vt:lpstr>July 2024 –   Advanced – Sunlight Escape</vt:lpstr>
      <vt:lpstr>July 2024 –   Advanced – Sunlight Escape</vt:lpstr>
      <vt:lpstr>August 2024 –   Back to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Heliophysics Big Year</dc:title>
  <dc:creator>Sten Odenwald</dc:creator>
  <cp:lastModifiedBy>HIlarie Davis</cp:lastModifiedBy>
  <cp:revision>38</cp:revision>
  <dcterms:modified xsi:type="dcterms:W3CDTF">2024-05-31T19:33:12Z</dcterms:modified>
</cp:coreProperties>
</file>