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p:regular r:id="rId35"/>
      <p:bold r:id="rId36"/>
      <p:italic r:id="rId37"/>
      <p:boldItalic r:id="rId38"/>
    </p:embeddedFont>
    <p:embeddedFont>
      <p:font typeface="Lato"/>
      <p:regular r:id="rId39"/>
      <p:bold r:id="rId40"/>
      <p:italic r:id="rId41"/>
      <p:boldItalic r:id="rId42"/>
    </p:embeddedFont>
    <p:embeddedFont>
      <p:font typeface="Helvetica Neue"/>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g/S7mmVhoQnPj0p9fO4EKF9if+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D7B6C2-1C3B-4EC3-8603-409E5C6A7EA0}">
  <a:tblStyle styleId="{24D7B6C2-1C3B-4EC3-8603-409E5C6A7EA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b="off" i="off"/>
      <a:tcStyle>
        <a:fill>
          <a:solidFill>
            <a:srgbClr val="CDD8FB"/>
          </a:solidFill>
        </a:fill>
      </a:tcStyle>
    </a:band1H>
    <a:band2H>
      <a:tcTxStyle b="off" i="off"/>
    </a:band2H>
    <a:band1V>
      <a:tcTxStyle b="off" i="off"/>
      <a:tcStyle>
        <a:fill>
          <a:solidFill>
            <a:srgbClr val="CDD8FB"/>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HelveticaNeue-bold.fntdata"/><Relationship Id="rId43" Type="http://schemas.openxmlformats.org/officeDocument/2006/relationships/font" Target="fonts/HelveticaNeue-regular.fntdata"/><Relationship Id="rId46" Type="http://schemas.openxmlformats.org/officeDocument/2006/relationships/font" Target="fonts/HelveticaNeue-boldItalic.fntdata"/><Relationship Id="rId45"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oboto-regular.fntdata"/><Relationship Id="rId34" Type="http://schemas.openxmlformats.org/officeDocument/2006/relationships/slide" Target="slides/slide29.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Lato-regular.fntdata"/><Relationship Id="rId38"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6" name="Google Shape;69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8" name="Google Shape;71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b="1" lang="en-US" sz="1300">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3.jpg"/><Relationship Id="rId5" Type="http://schemas.openxmlformats.org/officeDocument/2006/relationships/image" Target="../media/image8.jpg"/><Relationship Id="rId6"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www.nasa.gov/science-research/heliophysics/nasa-announces-monthly-themes-to-celebrate-the-heliophysics-big-year/" TargetMode="External"/><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191900" y="371287"/>
            <a:ext cx="4403077" cy="4400927"/>
          </a:xfrm>
          <a:prstGeom prst="rect">
            <a:avLst/>
          </a:prstGeom>
          <a:noFill/>
          <a:ln>
            <a:noFill/>
          </a:ln>
        </p:spPr>
      </p:pic>
      <p:pic>
        <p:nvPicPr>
          <p:cNvPr id="53" name="Google Shape;53;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4" name="Google Shape;54;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ph type="ctrTitle"/>
          </p:nvPr>
        </p:nvSpPr>
        <p:spPr>
          <a:xfrm>
            <a:off x="311700" y="1474750"/>
            <a:ext cx="8520600" cy="1322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b="1" lang="en-US">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6" name="Google Shape;56;p1"/>
          <p:cNvPicPr preferRelativeResize="0"/>
          <p:nvPr/>
        </p:nvPicPr>
        <p:blipFill rotWithShape="1">
          <a:blip r:embed="rId5">
            <a:alphaModFix/>
          </a:blip>
          <a:srcRect b="0" l="0" r="0" t="0"/>
          <a:stretch/>
        </p:blipFill>
        <p:spPr>
          <a:xfrm>
            <a:off x="7978575" y="380951"/>
            <a:ext cx="879575" cy="727374"/>
          </a:xfrm>
          <a:prstGeom prst="rect">
            <a:avLst/>
          </a:prstGeom>
          <a:noFill/>
          <a:ln>
            <a:noFill/>
          </a:ln>
        </p:spPr>
      </p:pic>
      <p:sp>
        <p:nvSpPr>
          <p:cNvPr id="57" name="Google Shape;57;p1"/>
          <p:cNvSpPr txBox="1"/>
          <p:nvPr>
            <p:ph idx="1" type="subTitle"/>
          </p:nvPr>
        </p:nvSpPr>
        <p:spPr>
          <a:xfrm>
            <a:off x="311700" y="2906650"/>
            <a:ext cx="5364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58" name="Google Shape;58;p1"/>
          <p:cNvSpPr txBox="1"/>
          <p:nvPr>
            <p:ph idx="1" type="subTitle"/>
          </p:nvPr>
        </p:nvSpPr>
        <p:spPr>
          <a:xfrm>
            <a:off x="191900" y="588180"/>
            <a:ext cx="53646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59" name="Google Shape;59;p1"/>
          <p:cNvSpPr txBox="1"/>
          <p:nvPr>
            <p:ph idx="1" type="subTitle"/>
          </p:nvPr>
        </p:nvSpPr>
        <p:spPr>
          <a:xfrm>
            <a:off x="191900" y="43332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0" name="Google Shape;60;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0"/>
          <p:cNvSpPr txBox="1"/>
          <p:nvPr>
            <p:ph idx="1" type="body"/>
          </p:nvPr>
        </p:nvSpPr>
        <p:spPr>
          <a:xfrm>
            <a:off x="311701" y="985838"/>
            <a:ext cx="2861682" cy="1433006"/>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95" name="Google Shape;295;p10"/>
          <p:cNvGrpSpPr/>
          <p:nvPr/>
        </p:nvGrpSpPr>
        <p:grpSpPr>
          <a:xfrm flipH="1">
            <a:off x="-1" y="133025"/>
            <a:ext cx="6838900" cy="582900"/>
            <a:chOff x="3383700" y="220025"/>
            <a:chExt cx="5760575" cy="582900"/>
          </a:xfrm>
        </p:grpSpPr>
        <p:sp>
          <p:nvSpPr>
            <p:cNvPr id="296" name="Google Shape;296;p1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8" name="Google Shape;298;p1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Beginning – Plotting the Data</a:t>
            </a:r>
            <a:endParaRPr b="1" sz="2420">
              <a:solidFill>
                <a:schemeClr val="lt1"/>
              </a:solidFill>
              <a:latin typeface="Helvetica Neue"/>
              <a:ea typeface="Helvetica Neue"/>
              <a:cs typeface="Helvetica Neue"/>
              <a:sym typeface="Helvetica Neue"/>
            </a:endParaRPr>
          </a:p>
        </p:txBody>
      </p:sp>
      <p:sp>
        <p:nvSpPr>
          <p:cNvPr id="299" name="Google Shape;299;p1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6" name="Google Shape;306;p10"/>
          <p:cNvGrpSpPr/>
          <p:nvPr/>
        </p:nvGrpSpPr>
        <p:grpSpPr>
          <a:xfrm>
            <a:off x="0" y="4695025"/>
            <a:ext cx="5902800" cy="283500"/>
            <a:chOff x="0" y="4548925"/>
            <a:chExt cx="5902800" cy="283500"/>
          </a:xfrm>
        </p:grpSpPr>
        <p:sp>
          <p:nvSpPr>
            <p:cNvPr id="307" name="Google Shape;307;p1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9" name="Google Shape;309;p1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10" name="Google Shape;310;p1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311" name="Google Shape;311;p10"/>
          <p:cNvSpPr txBox="1"/>
          <p:nvPr/>
        </p:nvSpPr>
        <p:spPr>
          <a:xfrm>
            <a:off x="95275" y="1187736"/>
            <a:ext cx="3876970"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Sunspot counts by year.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HBYDataJune.xls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This data comes from the Australian Space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Weather Service website, which has 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table of the annual numbers.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https://www.sws.bom.gov.au/Educational/2/3/6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2" name="Google Shape;312;p10"/>
          <p:cNvPicPr preferRelativeResize="0"/>
          <p:nvPr/>
        </p:nvPicPr>
        <p:blipFill rotWithShape="1">
          <a:blip r:embed="rId4">
            <a:alphaModFix/>
          </a:blip>
          <a:srcRect b="0" l="0" r="0" t="0"/>
          <a:stretch/>
        </p:blipFill>
        <p:spPr>
          <a:xfrm>
            <a:off x="3972245" y="1047240"/>
            <a:ext cx="4572009" cy="27432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ph idx="1" type="body"/>
          </p:nvPr>
        </p:nvSpPr>
        <p:spPr>
          <a:xfrm>
            <a:off x="311700" y="985837"/>
            <a:ext cx="3903113" cy="2915885"/>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18" name="Google Shape;318;p11"/>
          <p:cNvGrpSpPr/>
          <p:nvPr/>
        </p:nvGrpSpPr>
        <p:grpSpPr>
          <a:xfrm flipH="1">
            <a:off x="-1" y="133025"/>
            <a:ext cx="6838900" cy="582900"/>
            <a:chOff x="3383700" y="220025"/>
            <a:chExt cx="5760575" cy="582900"/>
          </a:xfrm>
        </p:grpSpPr>
        <p:sp>
          <p:nvSpPr>
            <p:cNvPr id="319" name="Google Shape;319;p1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1" name="Google Shape;321;p1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Beginning – Plotting the Data</a:t>
            </a:r>
            <a:endParaRPr b="1" sz="2420">
              <a:solidFill>
                <a:schemeClr val="lt1"/>
              </a:solidFill>
              <a:latin typeface="Helvetica Neue"/>
              <a:ea typeface="Helvetica Neue"/>
              <a:cs typeface="Helvetica Neue"/>
              <a:sym typeface="Helvetica Neue"/>
            </a:endParaRPr>
          </a:p>
        </p:txBody>
      </p:sp>
      <p:sp>
        <p:nvSpPr>
          <p:cNvPr id="322" name="Google Shape;322;p1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9" name="Google Shape;329;p11"/>
          <p:cNvGrpSpPr/>
          <p:nvPr/>
        </p:nvGrpSpPr>
        <p:grpSpPr>
          <a:xfrm>
            <a:off x="0" y="4695025"/>
            <a:ext cx="5902800" cy="283500"/>
            <a:chOff x="0" y="4548925"/>
            <a:chExt cx="5902800" cy="283500"/>
          </a:xfrm>
        </p:grpSpPr>
        <p:sp>
          <p:nvSpPr>
            <p:cNvPr id="330" name="Google Shape;330;p1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2" name="Google Shape;332;p1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33" name="Google Shape;333;p1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34" name="Google Shape;334;p11"/>
          <p:cNvPicPr preferRelativeResize="0"/>
          <p:nvPr/>
        </p:nvPicPr>
        <p:blipFill rotWithShape="1">
          <a:blip r:embed="rId4">
            <a:alphaModFix/>
          </a:blip>
          <a:srcRect b="0" l="0" r="0" t="0"/>
          <a:stretch/>
        </p:blipFill>
        <p:spPr>
          <a:xfrm>
            <a:off x="3880745" y="1158516"/>
            <a:ext cx="4572009" cy="2743206"/>
          </a:xfrm>
          <a:prstGeom prst="rect">
            <a:avLst/>
          </a:prstGeom>
          <a:noFill/>
          <a:ln>
            <a:noFill/>
          </a:ln>
        </p:spPr>
      </p:pic>
      <p:sp>
        <p:nvSpPr>
          <p:cNvPr id="335" name="Google Shape;335;p11"/>
          <p:cNvSpPr txBox="1"/>
          <p:nvPr/>
        </p:nvSpPr>
        <p:spPr>
          <a:xfrm>
            <a:off x="378619" y="1171575"/>
            <a:ext cx="3347391"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Number of songs released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each year.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This comes from a tedious search with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Google for ‘songs that mention the sun’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and then searching each song title to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get the year that it was released.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100 songs were identified between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1958-2008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HBYDataJune.xls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2"/>
          <p:cNvSpPr txBox="1"/>
          <p:nvPr>
            <p:ph idx="1" type="body"/>
          </p:nvPr>
        </p:nvSpPr>
        <p:spPr>
          <a:xfrm>
            <a:off x="311701" y="985837"/>
            <a:ext cx="1951556" cy="2836069"/>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41" name="Google Shape;341;p12"/>
          <p:cNvGrpSpPr/>
          <p:nvPr/>
        </p:nvGrpSpPr>
        <p:grpSpPr>
          <a:xfrm flipH="1">
            <a:off x="-1" y="133025"/>
            <a:ext cx="6838900" cy="582900"/>
            <a:chOff x="3383700" y="220025"/>
            <a:chExt cx="5760575" cy="582900"/>
          </a:xfrm>
        </p:grpSpPr>
        <p:sp>
          <p:nvSpPr>
            <p:cNvPr id="342" name="Google Shape;342;p1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4" name="Google Shape;344;p1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Beginning – Plotting the Data</a:t>
            </a:r>
            <a:endParaRPr b="1" sz="2420">
              <a:solidFill>
                <a:schemeClr val="lt1"/>
              </a:solidFill>
              <a:latin typeface="Helvetica Neue"/>
              <a:ea typeface="Helvetica Neue"/>
              <a:cs typeface="Helvetica Neue"/>
              <a:sym typeface="Helvetica Neue"/>
            </a:endParaRPr>
          </a:p>
        </p:txBody>
      </p:sp>
      <p:sp>
        <p:nvSpPr>
          <p:cNvPr id="345" name="Google Shape;345;p1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2" name="Google Shape;352;p12"/>
          <p:cNvGrpSpPr/>
          <p:nvPr/>
        </p:nvGrpSpPr>
        <p:grpSpPr>
          <a:xfrm>
            <a:off x="0" y="4695025"/>
            <a:ext cx="5902800" cy="283500"/>
            <a:chOff x="0" y="4548925"/>
            <a:chExt cx="5902800" cy="283500"/>
          </a:xfrm>
        </p:grpSpPr>
        <p:sp>
          <p:nvSpPr>
            <p:cNvPr id="353" name="Google Shape;353;p1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5" name="Google Shape;355;p1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56" name="Google Shape;356;p1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57" name="Google Shape;357;p12"/>
          <p:cNvPicPr preferRelativeResize="0"/>
          <p:nvPr/>
        </p:nvPicPr>
        <p:blipFill rotWithShape="1">
          <a:blip r:embed="rId4">
            <a:alphaModFix/>
          </a:blip>
          <a:srcRect b="0" l="0" r="0" t="0"/>
          <a:stretch/>
        </p:blipFill>
        <p:spPr>
          <a:xfrm>
            <a:off x="2263256" y="761400"/>
            <a:ext cx="6437389" cy="3192375"/>
          </a:xfrm>
          <a:prstGeom prst="rect">
            <a:avLst/>
          </a:prstGeom>
          <a:noFill/>
          <a:ln>
            <a:noFill/>
          </a:ln>
        </p:spPr>
      </p:pic>
      <p:sp>
        <p:nvSpPr>
          <p:cNvPr id="358" name="Google Shape;358;p12"/>
          <p:cNvSpPr txBox="1"/>
          <p:nvPr/>
        </p:nvSpPr>
        <p:spPr>
          <a:xfrm>
            <a:off x="255891" y="1000412"/>
            <a:ext cx="2244897"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Song data has been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multiplied by 30x to put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on same number scale 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sunspot counts.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Scientists often change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color scale of 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image or adjust the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 for plotting by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re-scaling it so that 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can be more easily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compared.</a:t>
            </a:r>
            <a:endParaRPr b="0" i="0" sz="1400" u="none" cap="none" strike="noStrike">
              <a:solidFill>
                <a:srgbClr val="000000"/>
              </a:solidFill>
              <a:latin typeface="Arial"/>
              <a:ea typeface="Arial"/>
              <a:cs typeface="Arial"/>
              <a:sym typeface="Arial"/>
            </a:endParaRPr>
          </a:p>
        </p:txBody>
      </p:sp>
      <p:sp>
        <p:nvSpPr>
          <p:cNvPr id="359" name="Google Shape;359;p12"/>
          <p:cNvSpPr txBox="1"/>
          <p:nvPr/>
        </p:nvSpPr>
        <p:spPr>
          <a:xfrm>
            <a:off x="540287" y="3776604"/>
            <a:ext cx="806342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It is important to put the data into a form (plots, images, etc) that make it easier to analyze</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Bar graphs, Line graphs, Pie charts, box-and-whisker, or combinations of these, etc.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Ask students which kinds of plots work best for them...This can be a matter of individual preference.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3"/>
          <p:cNvSpPr txBox="1"/>
          <p:nvPr>
            <p:ph idx="1" type="body"/>
          </p:nvPr>
        </p:nvSpPr>
        <p:spPr>
          <a:xfrm>
            <a:off x="311701" y="985837"/>
            <a:ext cx="3474488" cy="2915885"/>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65" name="Google Shape;365;p13"/>
          <p:cNvGrpSpPr/>
          <p:nvPr/>
        </p:nvGrpSpPr>
        <p:grpSpPr>
          <a:xfrm flipH="1">
            <a:off x="-2" y="133025"/>
            <a:ext cx="7328051" cy="582900"/>
            <a:chOff x="3383700" y="220025"/>
            <a:chExt cx="5760575" cy="582900"/>
          </a:xfrm>
        </p:grpSpPr>
        <p:sp>
          <p:nvSpPr>
            <p:cNvPr id="366" name="Google Shape;366;p1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8" name="Google Shape;368;p1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Intermediate– Looking for Patterns</a:t>
            </a:r>
            <a:endParaRPr b="1" sz="2420">
              <a:solidFill>
                <a:schemeClr val="lt1"/>
              </a:solidFill>
              <a:latin typeface="Helvetica Neue"/>
              <a:ea typeface="Helvetica Neue"/>
              <a:cs typeface="Helvetica Neue"/>
              <a:sym typeface="Helvetica Neue"/>
            </a:endParaRPr>
          </a:p>
        </p:txBody>
      </p:sp>
      <p:sp>
        <p:nvSpPr>
          <p:cNvPr id="369" name="Google Shape;369;p1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6" name="Google Shape;376;p13"/>
          <p:cNvGrpSpPr/>
          <p:nvPr/>
        </p:nvGrpSpPr>
        <p:grpSpPr>
          <a:xfrm>
            <a:off x="0" y="4695025"/>
            <a:ext cx="5902800" cy="283500"/>
            <a:chOff x="0" y="4548925"/>
            <a:chExt cx="5902800" cy="283500"/>
          </a:xfrm>
        </p:grpSpPr>
        <p:sp>
          <p:nvSpPr>
            <p:cNvPr id="377" name="Google Shape;377;p1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9" name="Google Shape;379;p1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80" name="Google Shape;380;p1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381" name="Google Shape;381;p13"/>
          <p:cNvSpPr txBox="1"/>
          <p:nvPr/>
        </p:nvSpPr>
        <p:spPr>
          <a:xfrm>
            <a:off x="77248" y="949324"/>
            <a:ext cx="3943394"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1" i="0" lang="en-US" sz="1400" u="none" cap="none" strike="noStrike">
                <a:solidFill>
                  <a:srgbClr val="000000"/>
                </a:solidFill>
                <a:latin typeface="Arial"/>
                <a:ea typeface="Arial"/>
                <a:cs typeface="Arial"/>
                <a:sym typeface="Arial"/>
              </a:rPr>
              <a:t>Do the amplitudes match?</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range for the sunspot data is 0-190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range for the song data is 0 –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No. The ranges are not the same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2" name="Google Shape;382;p13"/>
          <p:cNvPicPr preferRelativeResize="0"/>
          <p:nvPr/>
        </p:nvPicPr>
        <p:blipFill rotWithShape="1">
          <a:blip r:embed="rId4">
            <a:alphaModFix/>
          </a:blip>
          <a:srcRect b="0" l="0" r="0" t="0"/>
          <a:stretch/>
        </p:blipFill>
        <p:spPr>
          <a:xfrm>
            <a:off x="3962044" y="826766"/>
            <a:ext cx="4870256" cy="34899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4"/>
          <p:cNvSpPr txBox="1"/>
          <p:nvPr>
            <p:ph idx="1" type="body"/>
          </p:nvPr>
        </p:nvSpPr>
        <p:spPr>
          <a:xfrm>
            <a:off x="311701" y="985837"/>
            <a:ext cx="3474488" cy="2915885"/>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88" name="Google Shape;388;p14"/>
          <p:cNvGrpSpPr/>
          <p:nvPr/>
        </p:nvGrpSpPr>
        <p:grpSpPr>
          <a:xfrm flipH="1">
            <a:off x="-2" y="133025"/>
            <a:ext cx="7328051" cy="582900"/>
            <a:chOff x="3383700" y="220025"/>
            <a:chExt cx="5760575" cy="582900"/>
          </a:xfrm>
        </p:grpSpPr>
        <p:sp>
          <p:nvSpPr>
            <p:cNvPr id="389" name="Google Shape;389;p1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1" name="Google Shape;391;p1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Intermediate– Looking for Patterns</a:t>
            </a:r>
            <a:endParaRPr b="1" sz="2420">
              <a:solidFill>
                <a:schemeClr val="lt1"/>
              </a:solidFill>
              <a:latin typeface="Helvetica Neue"/>
              <a:ea typeface="Helvetica Neue"/>
              <a:cs typeface="Helvetica Neue"/>
              <a:sym typeface="Helvetica Neue"/>
            </a:endParaRPr>
          </a:p>
        </p:txBody>
      </p:sp>
      <p:sp>
        <p:nvSpPr>
          <p:cNvPr id="392" name="Google Shape;392;p1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9" name="Google Shape;399;p14"/>
          <p:cNvGrpSpPr/>
          <p:nvPr/>
        </p:nvGrpSpPr>
        <p:grpSpPr>
          <a:xfrm>
            <a:off x="0" y="4695025"/>
            <a:ext cx="5902800" cy="283500"/>
            <a:chOff x="0" y="4548925"/>
            <a:chExt cx="5902800" cy="283500"/>
          </a:xfrm>
        </p:grpSpPr>
        <p:sp>
          <p:nvSpPr>
            <p:cNvPr id="400" name="Google Shape;400;p1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2" name="Google Shape;402;p1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03" name="Google Shape;403;p1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04" name="Google Shape;404;p14"/>
          <p:cNvSpPr txBox="1"/>
          <p:nvPr/>
        </p:nvSpPr>
        <p:spPr>
          <a:xfrm>
            <a:off x="77248" y="949324"/>
            <a:ext cx="3943394"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1" i="0" lang="en-US" sz="1400" u="none" cap="none" strike="noStrike">
                <a:solidFill>
                  <a:srgbClr val="000000"/>
                </a:solidFill>
                <a:latin typeface="Arial"/>
                <a:ea typeface="Arial"/>
                <a:cs typeface="Arial"/>
                <a:sym typeface="Arial"/>
              </a:rPr>
              <a:t>Do the peaks and valleys match up in time?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Between 1958-1963 sunspot data at a maximum and song data at minimum.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Between 1965-1973 sunspot data at a maximum and song data at a maximum.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Between1983 and 1989 sunspots at a minimum and song data at a minimum.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There is no correlation between maxima and minima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5" name="Google Shape;405;p14"/>
          <p:cNvPicPr preferRelativeResize="0"/>
          <p:nvPr/>
        </p:nvPicPr>
        <p:blipFill rotWithShape="1">
          <a:blip r:embed="rId4">
            <a:alphaModFix/>
          </a:blip>
          <a:srcRect b="0" l="0" r="0" t="0"/>
          <a:stretch/>
        </p:blipFill>
        <p:spPr>
          <a:xfrm>
            <a:off x="3962044" y="826766"/>
            <a:ext cx="4870256" cy="34899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5"/>
          <p:cNvSpPr txBox="1"/>
          <p:nvPr>
            <p:ph idx="1" type="body"/>
          </p:nvPr>
        </p:nvSpPr>
        <p:spPr>
          <a:xfrm>
            <a:off x="311701" y="985837"/>
            <a:ext cx="3474488" cy="2915885"/>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11" name="Google Shape;411;p15"/>
          <p:cNvGrpSpPr/>
          <p:nvPr/>
        </p:nvGrpSpPr>
        <p:grpSpPr>
          <a:xfrm flipH="1">
            <a:off x="-2" y="133025"/>
            <a:ext cx="7328051" cy="582900"/>
            <a:chOff x="3383700" y="220025"/>
            <a:chExt cx="5760575" cy="582900"/>
          </a:xfrm>
        </p:grpSpPr>
        <p:sp>
          <p:nvSpPr>
            <p:cNvPr id="412" name="Google Shape;412;p1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4" name="Google Shape;414;p1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Intermediate– Looking for Patterns</a:t>
            </a:r>
            <a:endParaRPr b="1" sz="2420">
              <a:solidFill>
                <a:schemeClr val="lt1"/>
              </a:solidFill>
              <a:latin typeface="Helvetica Neue"/>
              <a:ea typeface="Helvetica Neue"/>
              <a:cs typeface="Helvetica Neue"/>
              <a:sym typeface="Helvetica Neue"/>
            </a:endParaRPr>
          </a:p>
        </p:txBody>
      </p:sp>
      <p:sp>
        <p:nvSpPr>
          <p:cNvPr id="415" name="Google Shape;415;p1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2" name="Google Shape;422;p15"/>
          <p:cNvGrpSpPr/>
          <p:nvPr/>
        </p:nvGrpSpPr>
        <p:grpSpPr>
          <a:xfrm>
            <a:off x="0" y="4695025"/>
            <a:ext cx="5902800" cy="283500"/>
            <a:chOff x="0" y="4548925"/>
            <a:chExt cx="5902800" cy="283500"/>
          </a:xfrm>
        </p:grpSpPr>
        <p:sp>
          <p:nvSpPr>
            <p:cNvPr id="423" name="Google Shape;423;p1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5" name="Google Shape;425;p1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26" name="Google Shape;426;p1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27" name="Google Shape;427;p15"/>
          <p:cNvSpPr txBox="1"/>
          <p:nvPr/>
        </p:nvSpPr>
        <p:spPr>
          <a:xfrm>
            <a:off x="77248" y="949324"/>
            <a:ext cx="39435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1" i="0" lang="en-US" sz="1400" u="none" cap="none" strike="noStrike">
                <a:solidFill>
                  <a:srgbClr val="000000"/>
                </a:solidFill>
                <a:latin typeface="Arial"/>
                <a:ea typeface="Arial"/>
                <a:cs typeface="Arial"/>
                <a:sym typeface="Arial"/>
              </a:rPr>
              <a:t>Is there an overall trend in time?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sunspot data rises and falls with an 11-year cycle.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song data after 1965 seems to have a rising and falling trend with a period of about 1997-1969 = 28 years.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cycle lengths do not match nor are they multiples of each other.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Fails the trend test.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8" name="Google Shape;428;p15"/>
          <p:cNvPicPr preferRelativeResize="0"/>
          <p:nvPr/>
        </p:nvPicPr>
        <p:blipFill rotWithShape="1">
          <a:blip r:embed="rId4">
            <a:alphaModFix/>
          </a:blip>
          <a:srcRect b="0" l="0" r="0" t="0"/>
          <a:stretch/>
        </p:blipFill>
        <p:spPr>
          <a:xfrm>
            <a:off x="3962044" y="826766"/>
            <a:ext cx="4870256" cy="34899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6"/>
          <p:cNvSpPr txBox="1"/>
          <p:nvPr>
            <p:ph idx="1" type="body"/>
          </p:nvPr>
        </p:nvSpPr>
        <p:spPr>
          <a:xfrm>
            <a:off x="311700" y="985837"/>
            <a:ext cx="2131463"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34" name="Google Shape;434;p16"/>
          <p:cNvGrpSpPr/>
          <p:nvPr/>
        </p:nvGrpSpPr>
        <p:grpSpPr>
          <a:xfrm flipH="1">
            <a:off x="-1" y="133025"/>
            <a:ext cx="7793832" cy="582900"/>
            <a:chOff x="3383700" y="220025"/>
            <a:chExt cx="5760575" cy="582900"/>
          </a:xfrm>
        </p:grpSpPr>
        <p:sp>
          <p:nvSpPr>
            <p:cNvPr id="435" name="Google Shape;435;p1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7" name="Google Shape;437;p1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Intermediate – Looking for Patterns</a:t>
            </a:r>
            <a:endParaRPr b="1" sz="2420">
              <a:solidFill>
                <a:schemeClr val="lt1"/>
              </a:solidFill>
              <a:latin typeface="Helvetica Neue"/>
              <a:ea typeface="Helvetica Neue"/>
              <a:cs typeface="Helvetica Neue"/>
              <a:sym typeface="Helvetica Neue"/>
            </a:endParaRPr>
          </a:p>
        </p:txBody>
      </p:sp>
      <p:sp>
        <p:nvSpPr>
          <p:cNvPr id="438" name="Google Shape;438;p1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5" name="Google Shape;445;p16"/>
          <p:cNvGrpSpPr/>
          <p:nvPr/>
        </p:nvGrpSpPr>
        <p:grpSpPr>
          <a:xfrm>
            <a:off x="0" y="4695025"/>
            <a:ext cx="5902800" cy="283500"/>
            <a:chOff x="0" y="4548925"/>
            <a:chExt cx="5902800" cy="283500"/>
          </a:xfrm>
        </p:grpSpPr>
        <p:sp>
          <p:nvSpPr>
            <p:cNvPr id="446" name="Google Shape;446;p1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8" name="Google Shape;448;p1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49" name="Google Shape;449;p1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aphicFrame>
        <p:nvGraphicFramePr>
          <p:cNvPr id="450" name="Google Shape;450;p16"/>
          <p:cNvGraphicFramePr/>
          <p:nvPr/>
        </p:nvGraphicFramePr>
        <p:xfrm>
          <a:off x="1277800" y="1325563"/>
          <a:ext cx="3000000" cy="3000000"/>
        </p:xfrm>
        <a:graphic>
          <a:graphicData uri="http://schemas.openxmlformats.org/drawingml/2006/table">
            <a:tbl>
              <a:tblPr bandRow="1" firstRow="1">
                <a:noFill/>
                <a:tableStyleId>{24D7B6C2-1C3B-4EC3-8603-409E5C6A7EA0}</a:tableStyleId>
              </a:tblPr>
              <a:tblGrid>
                <a:gridCol w="3130200"/>
                <a:gridCol w="313020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Test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Evaluation</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Amplitudes correlated?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No</a:t>
                      </a:r>
                      <a:endParaRPr sz="1400" u="none" cap="none" strike="noStrike"/>
                    </a:p>
                  </a:txBody>
                  <a:tcPr marT="45725" marB="45725" marR="91450" marL="91450"/>
                </a:tc>
              </a:tr>
              <a:tr h="454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Peaks and Valleys match?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No</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Overall trends match?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No</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Assessment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The songs released each year are not correlated with sunspot numbers</a:t>
                      </a:r>
                      <a:endParaRPr sz="1400" u="none" cap="none" strike="noStrike"/>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7"/>
          <p:cNvSpPr txBox="1"/>
          <p:nvPr>
            <p:ph idx="1" type="body"/>
          </p:nvPr>
        </p:nvSpPr>
        <p:spPr>
          <a:xfrm>
            <a:off x="311700" y="985837"/>
            <a:ext cx="3431625" cy="2915885"/>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15000"/>
              </a:lnSpc>
              <a:spcBef>
                <a:spcPts val="0"/>
              </a:spcBef>
              <a:spcAft>
                <a:spcPts val="0"/>
              </a:spcAft>
              <a:buSzPts val="1800"/>
              <a:buNone/>
            </a:pPr>
            <a:r>
              <a:rPr lang="en-US">
                <a:solidFill>
                  <a:srgbClr val="000000"/>
                </a:solidFill>
                <a:latin typeface="Calibri"/>
                <a:ea typeface="Calibri"/>
                <a:cs typeface="Calibri"/>
                <a:sym typeface="Calibri"/>
              </a:rPr>
              <a:t>The previous assessment was subjective. It relied on a human making a judgment about trends.</a:t>
            </a:r>
            <a:endParaRPr/>
          </a:p>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ts val="1800"/>
              <a:buNone/>
            </a:pPr>
            <a:r>
              <a:rPr lang="en-US">
                <a:solidFill>
                  <a:srgbClr val="000000"/>
                </a:solidFill>
                <a:latin typeface="Calibri"/>
                <a:ea typeface="Calibri"/>
                <a:cs typeface="Calibri"/>
                <a:sym typeface="Calibri"/>
              </a:rPr>
              <a:t>The huge mismatch between the ranges of the two things being compared can hide actual correlations between them in the face of natural sampling variation.</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56" name="Google Shape;456;p17"/>
          <p:cNvGrpSpPr/>
          <p:nvPr/>
        </p:nvGrpSpPr>
        <p:grpSpPr>
          <a:xfrm flipH="1">
            <a:off x="-2" y="133025"/>
            <a:ext cx="7908701" cy="582900"/>
            <a:chOff x="3383700" y="220025"/>
            <a:chExt cx="5760575" cy="582900"/>
          </a:xfrm>
        </p:grpSpPr>
        <p:sp>
          <p:nvSpPr>
            <p:cNvPr id="457" name="Google Shape;457;p1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9" name="Google Shape;459;p1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Advanced – Checking for Correlations</a:t>
            </a:r>
            <a:endParaRPr b="1" sz="2420">
              <a:solidFill>
                <a:schemeClr val="lt1"/>
              </a:solidFill>
              <a:latin typeface="Helvetica Neue"/>
              <a:ea typeface="Helvetica Neue"/>
              <a:cs typeface="Helvetica Neue"/>
              <a:sym typeface="Helvetica Neue"/>
            </a:endParaRPr>
          </a:p>
        </p:txBody>
      </p:sp>
      <p:sp>
        <p:nvSpPr>
          <p:cNvPr id="460" name="Google Shape;460;p1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7" name="Google Shape;467;p17"/>
          <p:cNvGrpSpPr/>
          <p:nvPr/>
        </p:nvGrpSpPr>
        <p:grpSpPr>
          <a:xfrm>
            <a:off x="0" y="4695025"/>
            <a:ext cx="5902800" cy="283500"/>
            <a:chOff x="0" y="4548925"/>
            <a:chExt cx="5902800" cy="283500"/>
          </a:xfrm>
        </p:grpSpPr>
        <p:sp>
          <p:nvSpPr>
            <p:cNvPr id="468" name="Google Shape;468;p1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0" name="Google Shape;470;p1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71" name="Google Shape;471;p1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72" name="Google Shape;472;p17"/>
          <p:cNvPicPr preferRelativeResize="0"/>
          <p:nvPr/>
        </p:nvPicPr>
        <p:blipFill rotWithShape="1">
          <a:blip r:embed="rId4">
            <a:alphaModFix/>
          </a:blip>
          <a:srcRect b="0" l="0" r="0" t="0"/>
          <a:stretch/>
        </p:blipFill>
        <p:spPr>
          <a:xfrm>
            <a:off x="5070450" y="961562"/>
            <a:ext cx="2864749" cy="1718850"/>
          </a:xfrm>
          <a:prstGeom prst="rect">
            <a:avLst/>
          </a:prstGeom>
          <a:noFill/>
          <a:ln>
            <a:noFill/>
          </a:ln>
        </p:spPr>
      </p:pic>
      <p:pic>
        <p:nvPicPr>
          <p:cNvPr id="473" name="Google Shape;473;p17"/>
          <p:cNvPicPr preferRelativeResize="0"/>
          <p:nvPr/>
        </p:nvPicPr>
        <p:blipFill rotWithShape="1">
          <a:blip r:embed="rId5">
            <a:alphaModFix/>
          </a:blip>
          <a:srcRect b="0" l="0" r="0" t="0"/>
          <a:stretch/>
        </p:blipFill>
        <p:spPr>
          <a:xfrm>
            <a:off x="5095823" y="2790782"/>
            <a:ext cx="2904377" cy="17426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18"/>
          <p:cNvSpPr txBox="1"/>
          <p:nvPr>
            <p:ph idx="1" type="body"/>
          </p:nvPr>
        </p:nvSpPr>
        <p:spPr>
          <a:xfrm>
            <a:off x="311700" y="985837"/>
            <a:ext cx="3903000" cy="3608400"/>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15000"/>
              </a:lnSpc>
              <a:spcBef>
                <a:spcPts val="0"/>
              </a:spcBef>
              <a:spcAft>
                <a:spcPts val="0"/>
              </a:spcAft>
              <a:buSzPct val="108107"/>
              <a:buNone/>
            </a:pPr>
            <a:r>
              <a:rPr lang="en-US" sz="1800">
                <a:solidFill>
                  <a:srgbClr val="000000"/>
                </a:solidFill>
                <a:latin typeface="Calibri"/>
                <a:ea typeface="Calibri"/>
                <a:cs typeface="Calibri"/>
                <a:sym typeface="Calibri"/>
              </a:rPr>
              <a:t>Over this span of yearly measurements the amplitude of the sunspot variation (0-190) does not match the range of the song releases (0-6) so</a:t>
            </a:r>
            <a:endParaRPr/>
          </a:p>
          <a:p>
            <a:pPr indent="0" lvl="0" marL="0" marR="0" rtl="0" algn="l">
              <a:lnSpc>
                <a:spcPct val="115000"/>
              </a:lnSpc>
              <a:spcBef>
                <a:spcPts val="0"/>
              </a:spcBef>
              <a:spcAft>
                <a:spcPts val="0"/>
              </a:spcAft>
              <a:buSzPct val="108107"/>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rPr b="1" lang="en-US">
                <a:solidFill>
                  <a:srgbClr val="000000"/>
                </a:solidFill>
                <a:latin typeface="Calibri"/>
                <a:ea typeface="Calibri"/>
                <a:cs typeface="Calibri"/>
                <a:sym typeface="Calibri"/>
              </a:rPr>
              <a:t>1 - We conclude that the amplitude scales are not correlated.</a:t>
            </a:r>
            <a:endParaRPr/>
          </a:p>
          <a:p>
            <a:pPr indent="0" lvl="0" marL="0" marR="0" rtl="0" algn="l">
              <a:lnSpc>
                <a:spcPct val="115000"/>
              </a:lnSpc>
              <a:spcBef>
                <a:spcPts val="0"/>
              </a:spcBef>
              <a:spcAft>
                <a:spcPts val="0"/>
              </a:spcAft>
              <a:buSzPct val="108107"/>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rPr lang="en-US">
                <a:solidFill>
                  <a:schemeClr val="dk1"/>
                </a:solidFill>
              </a:rPr>
              <a:t>Preparing the data for testing:</a:t>
            </a:r>
            <a:endParaRPr/>
          </a:p>
          <a:p>
            <a:pPr indent="0" lvl="0" marL="0" marR="0" rtl="0" algn="l">
              <a:lnSpc>
                <a:spcPct val="115000"/>
              </a:lnSpc>
              <a:spcBef>
                <a:spcPts val="0"/>
              </a:spcBef>
              <a:spcAft>
                <a:spcPts val="0"/>
              </a:spcAft>
              <a:buSzPct val="108107"/>
              <a:buNone/>
            </a:pPr>
            <a:r>
              <a:rPr lang="en-US">
                <a:solidFill>
                  <a:schemeClr val="dk1"/>
                </a:solidFill>
              </a:rPr>
              <a:t>Re-scale the data to the same range (0-1) by dividing each datum by the maximum value in the range.</a:t>
            </a:r>
            <a:endParaRPr/>
          </a:p>
          <a:p>
            <a:pPr indent="0" lvl="0" marL="0" rtl="0" algn="l">
              <a:lnSpc>
                <a:spcPct val="90000"/>
              </a:lnSpc>
              <a:spcBef>
                <a:spcPts val="1000"/>
              </a:spcBef>
              <a:spcAft>
                <a:spcPts val="0"/>
              </a:spcAft>
              <a:buSzPct val="108107"/>
              <a:buNone/>
            </a:pPr>
            <a:r>
              <a:t/>
            </a:r>
            <a:endParaRPr>
              <a:solidFill>
                <a:schemeClr val="dk1"/>
              </a:solidFill>
            </a:endParaRPr>
          </a:p>
        </p:txBody>
      </p:sp>
      <p:grpSp>
        <p:nvGrpSpPr>
          <p:cNvPr id="479" name="Google Shape;479;p18"/>
          <p:cNvGrpSpPr/>
          <p:nvPr/>
        </p:nvGrpSpPr>
        <p:grpSpPr>
          <a:xfrm flipH="1">
            <a:off x="-2" y="133025"/>
            <a:ext cx="7908701" cy="582900"/>
            <a:chOff x="3383700" y="220025"/>
            <a:chExt cx="5760575" cy="582900"/>
          </a:xfrm>
        </p:grpSpPr>
        <p:sp>
          <p:nvSpPr>
            <p:cNvPr id="480" name="Google Shape;480;p1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2" name="Google Shape;482;p1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Advanced – Checking for Correlations</a:t>
            </a:r>
            <a:endParaRPr b="1" sz="2420">
              <a:solidFill>
                <a:schemeClr val="lt1"/>
              </a:solidFill>
              <a:latin typeface="Helvetica Neue"/>
              <a:ea typeface="Helvetica Neue"/>
              <a:cs typeface="Helvetica Neue"/>
              <a:sym typeface="Helvetica Neue"/>
            </a:endParaRPr>
          </a:p>
        </p:txBody>
      </p:sp>
      <p:sp>
        <p:nvSpPr>
          <p:cNvPr id="483" name="Google Shape;483;p1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0" name="Google Shape;490;p18"/>
          <p:cNvGrpSpPr/>
          <p:nvPr/>
        </p:nvGrpSpPr>
        <p:grpSpPr>
          <a:xfrm>
            <a:off x="0" y="4695025"/>
            <a:ext cx="5902800" cy="283500"/>
            <a:chOff x="0" y="4548925"/>
            <a:chExt cx="5902800" cy="283500"/>
          </a:xfrm>
        </p:grpSpPr>
        <p:sp>
          <p:nvSpPr>
            <p:cNvPr id="491" name="Google Shape;491;p1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3" name="Google Shape;493;p1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94" name="Google Shape;494;p1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95" name="Google Shape;495;p18"/>
          <p:cNvPicPr preferRelativeResize="0"/>
          <p:nvPr/>
        </p:nvPicPr>
        <p:blipFill rotWithShape="1">
          <a:blip r:embed="rId4">
            <a:alphaModFix/>
          </a:blip>
          <a:srcRect b="0" l="0" r="0" t="0"/>
          <a:stretch/>
        </p:blipFill>
        <p:spPr>
          <a:xfrm>
            <a:off x="4313287" y="793200"/>
            <a:ext cx="4636687" cy="37307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9"/>
          <p:cNvSpPr txBox="1"/>
          <p:nvPr>
            <p:ph idx="1" type="body"/>
          </p:nvPr>
        </p:nvSpPr>
        <p:spPr>
          <a:xfrm>
            <a:off x="311700" y="985837"/>
            <a:ext cx="3903113" cy="2915885"/>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01" name="Google Shape;501;p19"/>
          <p:cNvGrpSpPr/>
          <p:nvPr/>
        </p:nvGrpSpPr>
        <p:grpSpPr>
          <a:xfrm flipH="1">
            <a:off x="-2" y="133025"/>
            <a:ext cx="7908701" cy="582900"/>
            <a:chOff x="3383700" y="220025"/>
            <a:chExt cx="5760575" cy="582900"/>
          </a:xfrm>
        </p:grpSpPr>
        <p:sp>
          <p:nvSpPr>
            <p:cNvPr id="502" name="Google Shape;502;p1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4" name="Google Shape;504;p1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Advanced – Checking for Correlations</a:t>
            </a:r>
            <a:endParaRPr b="1" sz="2420">
              <a:solidFill>
                <a:schemeClr val="lt1"/>
              </a:solidFill>
              <a:latin typeface="Helvetica Neue"/>
              <a:ea typeface="Helvetica Neue"/>
              <a:cs typeface="Helvetica Neue"/>
              <a:sym typeface="Helvetica Neue"/>
            </a:endParaRPr>
          </a:p>
        </p:txBody>
      </p:sp>
      <p:sp>
        <p:nvSpPr>
          <p:cNvPr id="505" name="Google Shape;505;p1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2" name="Google Shape;512;p19"/>
          <p:cNvGrpSpPr/>
          <p:nvPr/>
        </p:nvGrpSpPr>
        <p:grpSpPr>
          <a:xfrm>
            <a:off x="0" y="4695025"/>
            <a:ext cx="5902800" cy="283500"/>
            <a:chOff x="0" y="4548925"/>
            <a:chExt cx="5902800" cy="283500"/>
          </a:xfrm>
        </p:grpSpPr>
        <p:sp>
          <p:nvSpPr>
            <p:cNvPr id="513" name="Google Shape;513;p1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5" name="Google Shape;515;p1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16" name="Google Shape;516;p1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517" name="Google Shape;517;p19"/>
          <p:cNvSpPr txBox="1"/>
          <p:nvPr/>
        </p:nvSpPr>
        <p:spPr>
          <a:xfrm>
            <a:off x="492919" y="1178719"/>
            <a:ext cx="339548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 Subtract the average value of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each set of data from the corresponding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set of data.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Average of SSN = 0.40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Average of  Songs = 0.32</a:t>
            </a:r>
            <a:endParaRPr b="0" i="0" sz="1400" u="none" cap="none" strike="noStrike">
              <a:solidFill>
                <a:srgbClr val="000000"/>
              </a:solidFill>
              <a:latin typeface="Arial"/>
              <a:ea typeface="Arial"/>
              <a:cs typeface="Arial"/>
              <a:sym typeface="Arial"/>
            </a:endParaRPr>
          </a:p>
        </p:txBody>
      </p:sp>
      <p:pic>
        <p:nvPicPr>
          <p:cNvPr id="518" name="Google Shape;518;p19"/>
          <p:cNvPicPr preferRelativeResize="0"/>
          <p:nvPr/>
        </p:nvPicPr>
        <p:blipFill rotWithShape="1">
          <a:blip r:embed="rId4">
            <a:alphaModFix/>
          </a:blip>
          <a:srcRect b="0" l="0" r="0" t="0"/>
          <a:stretch/>
        </p:blipFill>
        <p:spPr>
          <a:xfrm>
            <a:off x="4336061" y="944160"/>
            <a:ext cx="4315020" cy="2999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idx="1" type="body"/>
          </p:nvPr>
        </p:nvSpPr>
        <p:spPr>
          <a:xfrm>
            <a:off x="311700" y="971625"/>
            <a:ext cx="3474488"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Heliophysics is the discipline in space science that deals with the matter and energy of our Sun and its effects on the solar system. </a:t>
            </a:r>
            <a:endParaRPr/>
          </a:p>
          <a:p>
            <a:pPr indent="0" lvl="0" marL="0" rtl="0" algn="l">
              <a:lnSpc>
                <a:spcPct val="90000"/>
              </a:lnSpc>
              <a:spcBef>
                <a:spcPts val="1000"/>
              </a:spcBef>
              <a:spcAft>
                <a:spcPts val="0"/>
              </a:spcAft>
              <a:buSzPts val="1800"/>
              <a:buNone/>
            </a:pPr>
            <a:r>
              <a:rPr lang="en-US" sz="1700">
                <a:solidFill>
                  <a:schemeClr val="dk1"/>
                </a:solidFill>
              </a:rPr>
              <a:t>It also studies how the Sun varies over time and how those changes can sometimes pose a hazard to humans on Earth and in space.</a:t>
            </a:r>
            <a:endParaRPr sz="1700">
              <a:solidFill>
                <a:schemeClr val="dk1"/>
              </a:solidFill>
            </a:endParaRPr>
          </a:p>
        </p:txBody>
      </p:sp>
      <p:grpSp>
        <p:nvGrpSpPr>
          <p:cNvPr id="79" name="Google Shape;79;p2"/>
          <p:cNvGrpSpPr/>
          <p:nvPr/>
        </p:nvGrpSpPr>
        <p:grpSpPr>
          <a:xfrm flipH="1">
            <a:off x="-1" y="133025"/>
            <a:ext cx="8151019" cy="582900"/>
            <a:chOff x="3383700" y="220025"/>
            <a:chExt cx="5760575" cy="582900"/>
          </a:xfrm>
        </p:grpSpPr>
        <p:sp>
          <p:nvSpPr>
            <p:cNvPr id="80" name="Google Shape;80;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What is Heliophysics?</a:t>
            </a:r>
            <a:endParaRPr b="1" sz="2420">
              <a:solidFill>
                <a:schemeClr val="lt1"/>
              </a:solidFill>
              <a:latin typeface="Helvetica Neue"/>
              <a:ea typeface="Helvetica Neue"/>
              <a:cs typeface="Helvetica Neue"/>
              <a:sym typeface="Helvetica Neue"/>
            </a:endParaRPr>
          </a:p>
        </p:txBody>
      </p:sp>
      <p:sp>
        <p:nvSpPr>
          <p:cNvPr id="83" name="Google Shape;83;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p2"/>
          <p:cNvGrpSpPr/>
          <p:nvPr/>
        </p:nvGrpSpPr>
        <p:grpSpPr>
          <a:xfrm>
            <a:off x="0" y="4695025"/>
            <a:ext cx="5902800" cy="283500"/>
            <a:chOff x="0" y="4548925"/>
            <a:chExt cx="5902800" cy="283500"/>
          </a:xfrm>
        </p:grpSpPr>
        <p:sp>
          <p:nvSpPr>
            <p:cNvPr id="91" name="Google Shape;91;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4" name="Google Shape;94;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4046254" y="1078707"/>
            <a:ext cx="5004642" cy="2809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0"/>
          <p:cNvSpPr txBox="1"/>
          <p:nvPr>
            <p:ph idx="1" type="body"/>
          </p:nvPr>
        </p:nvSpPr>
        <p:spPr>
          <a:xfrm>
            <a:off x="311700" y="985837"/>
            <a:ext cx="3903113" cy="2915885"/>
          </a:xfrm>
          <a:prstGeom prst="rect">
            <a:avLst/>
          </a:prstGeom>
          <a:noFill/>
          <a:ln>
            <a:noFill/>
          </a:ln>
        </p:spPr>
        <p:txBody>
          <a:bodyPr anchorCtr="0" anchor="t" bIns="91425" lIns="91425" spcFirstLastPara="1" rIns="91425" wrap="square" tIns="91425">
            <a:normAutofit fontScale="70000" lnSpcReduction="20000"/>
          </a:bodyPr>
          <a:lstStyle/>
          <a:p>
            <a:pPr indent="0" lvl="0" marL="0" marR="0" rtl="0" algn="l">
              <a:lnSpc>
                <a:spcPct val="115000"/>
              </a:lnSpc>
              <a:spcBef>
                <a:spcPts val="0"/>
              </a:spcBef>
              <a:spcAft>
                <a:spcPts val="0"/>
              </a:spcAft>
              <a:buSzPct val="142857"/>
              <a:buNone/>
            </a:pPr>
            <a:r>
              <a:t/>
            </a:r>
            <a:endParaRPr>
              <a:solidFill>
                <a:schemeClr val="dk1"/>
              </a:solidFill>
            </a:endParaRPr>
          </a:p>
          <a:p>
            <a:pPr indent="0" lvl="0" marL="0" rtl="0" algn="l">
              <a:lnSpc>
                <a:spcPct val="90000"/>
              </a:lnSpc>
              <a:spcBef>
                <a:spcPts val="1000"/>
              </a:spcBef>
              <a:spcAft>
                <a:spcPts val="0"/>
              </a:spcAft>
              <a:buSzPct val="142857"/>
              <a:buNone/>
            </a:pPr>
            <a:r>
              <a:t/>
            </a:r>
            <a:endParaRPr>
              <a:solidFill>
                <a:schemeClr val="dk1"/>
              </a:solidFill>
            </a:endParaRPr>
          </a:p>
          <a:p>
            <a:pPr indent="0" lvl="0" marL="0" rtl="0" algn="l">
              <a:lnSpc>
                <a:spcPct val="90000"/>
              </a:lnSpc>
              <a:spcBef>
                <a:spcPts val="1000"/>
              </a:spcBef>
              <a:spcAft>
                <a:spcPts val="0"/>
              </a:spcAft>
              <a:buSzPct val="142857"/>
              <a:buNone/>
            </a:pPr>
            <a:r>
              <a:rPr lang="en-US">
                <a:solidFill>
                  <a:schemeClr val="dk1"/>
                </a:solidFill>
              </a:rPr>
              <a:t>The data with the corresponding means subtracted will now be tested to see if the relationship between the two series (deviations from the means) can be explained by statistical variance, also called sampling error.</a:t>
            </a:r>
            <a:endParaRPr/>
          </a:p>
          <a:p>
            <a:pPr indent="0" lvl="0" marL="0" rtl="0" algn="l">
              <a:lnSpc>
                <a:spcPct val="90000"/>
              </a:lnSpc>
              <a:spcBef>
                <a:spcPts val="1000"/>
              </a:spcBef>
              <a:spcAft>
                <a:spcPts val="0"/>
              </a:spcAft>
              <a:buSzPct val="142857"/>
              <a:buNone/>
            </a:pPr>
            <a:r>
              <a:rPr lang="en-US">
                <a:solidFill>
                  <a:schemeClr val="dk1"/>
                </a:solidFill>
              </a:rPr>
              <a:t>If it can, we can conclude that the song data and the sunspot data are not correlated and the deviations have a frequency  consistent with pure sampling error.</a:t>
            </a:r>
            <a:endParaRPr/>
          </a:p>
          <a:p>
            <a:pPr indent="0" lvl="0" marL="0" rtl="0" algn="l">
              <a:lnSpc>
                <a:spcPct val="90000"/>
              </a:lnSpc>
              <a:spcBef>
                <a:spcPts val="1000"/>
              </a:spcBef>
              <a:spcAft>
                <a:spcPts val="0"/>
              </a:spcAft>
              <a:buSzPct val="142857"/>
              <a:buNone/>
            </a:pPr>
            <a:r>
              <a:rPr lang="en-US">
                <a:solidFill>
                  <a:schemeClr val="dk1"/>
                </a:solidFill>
              </a:rPr>
              <a:t>If we can’t, we have to conclude that the differences between the two data cannot be explained by statistical variance alone. They must be correlated.</a:t>
            </a:r>
            <a:endParaRPr>
              <a:solidFill>
                <a:schemeClr val="dk1"/>
              </a:solidFill>
            </a:endParaRPr>
          </a:p>
        </p:txBody>
      </p:sp>
      <p:grpSp>
        <p:nvGrpSpPr>
          <p:cNvPr id="524" name="Google Shape;524;p20"/>
          <p:cNvGrpSpPr/>
          <p:nvPr/>
        </p:nvGrpSpPr>
        <p:grpSpPr>
          <a:xfrm flipH="1">
            <a:off x="-2" y="133025"/>
            <a:ext cx="7908701" cy="582900"/>
            <a:chOff x="3383700" y="220025"/>
            <a:chExt cx="5760575" cy="582900"/>
          </a:xfrm>
        </p:grpSpPr>
        <p:sp>
          <p:nvSpPr>
            <p:cNvPr id="525" name="Google Shape;525;p2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7" name="Google Shape;527;p2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Advanced – Checking for Correlations</a:t>
            </a:r>
            <a:endParaRPr b="1" sz="2420">
              <a:solidFill>
                <a:schemeClr val="lt1"/>
              </a:solidFill>
              <a:latin typeface="Helvetica Neue"/>
              <a:ea typeface="Helvetica Neue"/>
              <a:cs typeface="Helvetica Neue"/>
              <a:sym typeface="Helvetica Neue"/>
            </a:endParaRPr>
          </a:p>
        </p:txBody>
      </p:sp>
      <p:sp>
        <p:nvSpPr>
          <p:cNvPr id="528" name="Google Shape;528;p2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5" name="Google Shape;535;p20"/>
          <p:cNvGrpSpPr/>
          <p:nvPr/>
        </p:nvGrpSpPr>
        <p:grpSpPr>
          <a:xfrm>
            <a:off x="0" y="4695025"/>
            <a:ext cx="5902800" cy="283500"/>
            <a:chOff x="0" y="4548925"/>
            <a:chExt cx="5902800" cy="283500"/>
          </a:xfrm>
        </p:grpSpPr>
        <p:sp>
          <p:nvSpPr>
            <p:cNvPr id="536" name="Google Shape;536;p2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8" name="Google Shape;538;p2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39" name="Google Shape;539;p2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540" name="Google Shape;540;p20"/>
          <p:cNvSpPr txBox="1"/>
          <p:nvPr/>
        </p:nvSpPr>
        <p:spPr>
          <a:xfrm>
            <a:off x="492919" y="1178719"/>
            <a:ext cx="228139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 </a:t>
            </a:r>
            <a:r>
              <a:rPr b="1" i="0" lang="en-US" sz="1400" u="none" cap="none" strike="noStrike">
                <a:solidFill>
                  <a:srgbClr val="000000"/>
                </a:solidFill>
                <a:latin typeface="Arial"/>
                <a:ea typeface="Arial"/>
                <a:cs typeface="Arial"/>
                <a:sym typeface="Arial"/>
              </a:rPr>
              <a:t>Testing for correlation</a:t>
            </a:r>
            <a:endParaRPr b="0" i="0" sz="1400" u="none" cap="none" strike="noStrike">
              <a:solidFill>
                <a:srgbClr val="000000"/>
              </a:solidFill>
              <a:latin typeface="Arial"/>
              <a:ea typeface="Arial"/>
              <a:cs typeface="Arial"/>
              <a:sym typeface="Arial"/>
            </a:endParaRPr>
          </a:p>
        </p:txBody>
      </p:sp>
      <p:pic>
        <p:nvPicPr>
          <p:cNvPr id="541" name="Google Shape;541;p20"/>
          <p:cNvPicPr preferRelativeResize="0"/>
          <p:nvPr/>
        </p:nvPicPr>
        <p:blipFill rotWithShape="1">
          <a:blip r:embed="rId4">
            <a:alphaModFix/>
          </a:blip>
          <a:srcRect b="0" l="0" r="0" t="0"/>
          <a:stretch/>
        </p:blipFill>
        <p:spPr>
          <a:xfrm>
            <a:off x="4336061" y="944160"/>
            <a:ext cx="4315020" cy="29992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1"/>
          <p:cNvSpPr txBox="1"/>
          <p:nvPr>
            <p:ph idx="1" type="body"/>
          </p:nvPr>
        </p:nvSpPr>
        <p:spPr>
          <a:xfrm>
            <a:off x="311700" y="985837"/>
            <a:ext cx="7952475" cy="2915885"/>
          </a:xfrm>
          <a:prstGeom prst="rect">
            <a:avLst/>
          </a:prstGeom>
          <a:noFill/>
          <a:ln>
            <a:noFill/>
          </a:ln>
        </p:spPr>
        <p:txBody>
          <a:bodyPr anchorCtr="0" anchor="t" bIns="91425" lIns="91425" spcFirstLastPara="1" rIns="91425" wrap="square" tIns="91425">
            <a:normAutofit/>
          </a:bodyPr>
          <a:lstStyle/>
          <a:p>
            <a:pPr indent="-342900" lvl="0" marL="342900" rtl="0" algn="l">
              <a:lnSpc>
                <a:spcPct val="90000"/>
              </a:lnSpc>
              <a:spcBef>
                <a:spcPts val="1000"/>
              </a:spcBef>
              <a:spcAft>
                <a:spcPts val="0"/>
              </a:spcAft>
              <a:buSzPts val="1800"/>
              <a:buAutoNum type="arabicPeriod"/>
            </a:pPr>
            <a:r>
              <a:rPr lang="en-US">
                <a:solidFill>
                  <a:schemeClr val="dk1"/>
                </a:solidFill>
              </a:rPr>
              <a:t>Assume that the SSN data is fixed. </a:t>
            </a:r>
            <a:endParaRPr/>
          </a:p>
          <a:p>
            <a:pPr indent="-342900" lvl="0" marL="342900" rtl="0" algn="l">
              <a:lnSpc>
                <a:spcPct val="90000"/>
              </a:lnSpc>
              <a:spcBef>
                <a:spcPts val="1000"/>
              </a:spcBef>
              <a:spcAft>
                <a:spcPts val="0"/>
              </a:spcAft>
              <a:buSzPts val="1800"/>
              <a:buAutoNum type="arabicPeriod"/>
            </a:pPr>
            <a:r>
              <a:rPr lang="en-US">
                <a:solidFill>
                  <a:schemeClr val="dk1"/>
                </a:solidFill>
              </a:rPr>
              <a:t>Subtract the SSN values from the Song values for each year.</a:t>
            </a:r>
            <a:endParaRPr/>
          </a:p>
          <a:p>
            <a:pPr indent="-342900" lvl="0" marL="342900" rtl="0" algn="l">
              <a:lnSpc>
                <a:spcPct val="90000"/>
              </a:lnSpc>
              <a:spcBef>
                <a:spcPts val="1000"/>
              </a:spcBef>
              <a:spcAft>
                <a:spcPts val="0"/>
              </a:spcAft>
              <a:buSzPts val="1800"/>
              <a:buAutoNum type="arabicPeriod"/>
            </a:pPr>
            <a:r>
              <a:rPr lang="en-US">
                <a:solidFill>
                  <a:schemeClr val="dk1"/>
                </a:solidFill>
              </a:rPr>
              <a:t>Compute the s.d. of the difference and plot the frequency distribution</a:t>
            </a:r>
            <a:endParaRPr/>
          </a:p>
          <a:p>
            <a:pPr indent="-342900" lvl="0" marL="342900" rtl="0" algn="l">
              <a:lnSpc>
                <a:spcPct val="90000"/>
              </a:lnSpc>
              <a:spcBef>
                <a:spcPts val="1000"/>
              </a:spcBef>
              <a:spcAft>
                <a:spcPts val="0"/>
              </a:spcAft>
              <a:buSzPts val="1800"/>
              <a:buAutoNum type="arabicPeriod"/>
            </a:pPr>
            <a:r>
              <a:rPr lang="en-US">
                <a:solidFill>
                  <a:schemeClr val="dk1"/>
                </a:solidFill>
              </a:rPr>
              <a:t>Compare </a:t>
            </a:r>
            <a:endParaRPr/>
          </a:p>
          <a:p>
            <a:pPr indent="-342900" lvl="0" marL="342900" rtl="0" algn="l">
              <a:lnSpc>
                <a:spcPct val="90000"/>
              </a:lnSpc>
              <a:spcBef>
                <a:spcPts val="1000"/>
              </a:spcBef>
              <a:spcAft>
                <a:spcPts val="0"/>
              </a:spcAft>
              <a:buSzPts val="1800"/>
              <a:buAutoNum type="arabicPeriod"/>
            </a:pPr>
            <a:r>
              <a:rPr lang="en-US">
                <a:solidFill>
                  <a:schemeClr val="dk1"/>
                </a:solidFill>
              </a:rPr>
              <a:t>Determine whether the differences are statistically significant.</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47" name="Google Shape;547;p21"/>
          <p:cNvGrpSpPr/>
          <p:nvPr/>
        </p:nvGrpSpPr>
        <p:grpSpPr>
          <a:xfrm flipH="1">
            <a:off x="-2" y="133025"/>
            <a:ext cx="7908701" cy="582900"/>
            <a:chOff x="3383700" y="220025"/>
            <a:chExt cx="5760575" cy="582900"/>
          </a:xfrm>
        </p:grpSpPr>
        <p:sp>
          <p:nvSpPr>
            <p:cNvPr id="548" name="Google Shape;548;p2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0" name="Google Shape;550;p2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Advanced – Checking for Correlations</a:t>
            </a:r>
            <a:endParaRPr b="1" sz="2420">
              <a:solidFill>
                <a:schemeClr val="lt1"/>
              </a:solidFill>
              <a:latin typeface="Helvetica Neue"/>
              <a:ea typeface="Helvetica Neue"/>
              <a:cs typeface="Helvetica Neue"/>
              <a:sym typeface="Helvetica Neue"/>
            </a:endParaRPr>
          </a:p>
        </p:txBody>
      </p:sp>
      <p:sp>
        <p:nvSpPr>
          <p:cNvPr id="551" name="Google Shape;551;p2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8" name="Google Shape;558;p21"/>
          <p:cNvGrpSpPr/>
          <p:nvPr/>
        </p:nvGrpSpPr>
        <p:grpSpPr>
          <a:xfrm>
            <a:off x="0" y="4695025"/>
            <a:ext cx="5902800" cy="283500"/>
            <a:chOff x="0" y="4548925"/>
            <a:chExt cx="5902800" cy="283500"/>
          </a:xfrm>
        </p:grpSpPr>
        <p:sp>
          <p:nvSpPr>
            <p:cNvPr id="559" name="Google Shape;559;p2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1" name="Google Shape;561;p2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62" name="Google Shape;562;p2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22"/>
          <p:cNvSpPr txBox="1"/>
          <p:nvPr>
            <p:ph idx="1" type="body"/>
          </p:nvPr>
        </p:nvSpPr>
        <p:spPr>
          <a:xfrm>
            <a:off x="311700" y="985837"/>
            <a:ext cx="3903113" cy="3136107"/>
          </a:xfrm>
          <a:prstGeom prst="rect">
            <a:avLst/>
          </a:prstGeom>
          <a:blipFill rotWithShape="1">
            <a:blip r:embed="rId3">
              <a:alphaModFix/>
            </a:blip>
            <a:stretch>
              <a:fillRect b="0" l="-1248" r="0" t="0"/>
            </a:stretch>
          </a:blip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 </a:t>
            </a:r>
            <a:endParaRPr/>
          </a:p>
        </p:txBody>
      </p:sp>
      <p:grpSp>
        <p:nvGrpSpPr>
          <p:cNvPr id="568" name="Google Shape;568;p22"/>
          <p:cNvGrpSpPr/>
          <p:nvPr/>
        </p:nvGrpSpPr>
        <p:grpSpPr>
          <a:xfrm flipH="1">
            <a:off x="-2" y="133025"/>
            <a:ext cx="7908701" cy="582900"/>
            <a:chOff x="3383700" y="220025"/>
            <a:chExt cx="5760575" cy="582900"/>
          </a:xfrm>
        </p:grpSpPr>
        <p:sp>
          <p:nvSpPr>
            <p:cNvPr id="569" name="Google Shape;569;p2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1" name="Google Shape;571;p2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Advanced – Checking for Correlations</a:t>
            </a:r>
            <a:endParaRPr b="1" sz="2420">
              <a:solidFill>
                <a:schemeClr val="lt1"/>
              </a:solidFill>
              <a:latin typeface="Helvetica Neue"/>
              <a:ea typeface="Helvetica Neue"/>
              <a:cs typeface="Helvetica Neue"/>
              <a:sym typeface="Helvetica Neue"/>
            </a:endParaRPr>
          </a:p>
        </p:txBody>
      </p:sp>
      <p:sp>
        <p:nvSpPr>
          <p:cNvPr id="572" name="Google Shape;572;p2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9" name="Google Shape;579;p22"/>
          <p:cNvGrpSpPr/>
          <p:nvPr/>
        </p:nvGrpSpPr>
        <p:grpSpPr>
          <a:xfrm>
            <a:off x="0" y="4695025"/>
            <a:ext cx="5902800" cy="283500"/>
            <a:chOff x="0" y="4548925"/>
            <a:chExt cx="5902800" cy="283500"/>
          </a:xfrm>
        </p:grpSpPr>
        <p:sp>
          <p:nvSpPr>
            <p:cNvPr id="580" name="Google Shape;580;p2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2" name="Google Shape;582;p2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83" name="Google Shape;583;p22"/>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sp>
        <p:nvSpPr>
          <p:cNvPr id="584" name="Google Shape;584;p22"/>
          <p:cNvSpPr txBox="1"/>
          <p:nvPr/>
        </p:nvSpPr>
        <p:spPr>
          <a:xfrm>
            <a:off x="6002024" y="1307306"/>
            <a:ext cx="2071401"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Ave = 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Var. =  8.70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s.d. = 0.41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3"/>
          <p:cNvSpPr txBox="1"/>
          <p:nvPr>
            <p:ph idx="1" type="body"/>
          </p:nvPr>
        </p:nvSpPr>
        <p:spPr>
          <a:xfrm>
            <a:off x="311700" y="985837"/>
            <a:ext cx="3903113" cy="3136107"/>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Plot the frequency histogram of the differences</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90" name="Google Shape;590;p23"/>
          <p:cNvGrpSpPr/>
          <p:nvPr/>
        </p:nvGrpSpPr>
        <p:grpSpPr>
          <a:xfrm flipH="1">
            <a:off x="-2" y="133025"/>
            <a:ext cx="7908701" cy="582900"/>
            <a:chOff x="3383700" y="220025"/>
            <a:chExt cx="5760575" cy="582900"/>
          </a:xfrm>
        </p:grpSpPr>
        <p:sp>
          <p:nvSpPr>
            <p:cNvPr id="591" name="Google Shape;591;p2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3" name="Google Shape;593;p2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Advanced – Checking for Correlations</a:t>
            </a:r>
            <a:endParaRPr b="1" sz="2420">
              <a:solidFill>
                <a:schemeClr val="lt1"/>
              </a:solidFill>
              <a:latin typeface="Helvetica Neue"/>
              <a:ea typeface="Helvetica Neue"/>
              <a:cs typeface="Helvetica Neue"/>
              <a:sym typeface="Helvetica Neue"/>
            </a:endParaRPr>
          </a:p>
        </p:txBody>
      </p:sp>
      <p:sp>
        <p:nvSpPr>
          <p:cNvPr id="594" name="Google Shape;594;p2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1" name="Google Shape;601;p23"/>
          <p:cNvGrpSpPr/>
          <p:nvPr/>
        </p:nvGrpSpPr>
        <p:grpSpPr>
          <a:xfrm>
            <a:off x="0" y="4695025"/>
            <a:ext cx="5902800" cy="283500"/>
            <a:chOff x="0" y="4548925"/>
            <a:chExt cx="5902800" cy="283500"/>
          </a:xfrm>
        </p:grpSpPr>
        <p:sp>
          <p:nvSpPr>
            <p:cNvPr id="602" name="Google Shape;602;p2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4" name="Google Shape;604;p2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05" name="Google Shape;605;p2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06" name="Google Shape;606;p23"/>
          <p:cNvPicPr preferRelativeResize="0"/>
          <p:nvPr/>
        </p:nvPicPr>
        <p:blipFill rotWithShape="1">
          <a:blip r:embed="rId4">
            <a:alphaModFix/>
          </a:blip>
          <a:srcRect b="0" l="0" r="0" t="0"/>
          <a:stretch/>
        </p:blipFill>
        <p:spPr>
          <a:xfrm>
            <a:off x="3406914" y="1665060"/>
            <a:ext cx="5279136" cy="2743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24"/>
          <p:cNvSpPr txBox="1"/>
          <p:nvPr>
            <p:ph idx="1" type="body"/>
          </p:nvPr>
        </p:nvSpPr>
        <p:spPr>
          <a:xfrm>
            <a:off x="311701" y="985837"/>
            <a:ext cx="3703088" cy="2915885"/>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rPr lang="en-US" sz="1800">
                <a:solidFill>
                  <a:srgbClr val="000000"/>
                </a:solidFill>
                <a:latin typeface="Calibri"/>
                <a:ea typeface="Calibri"/>
                <a:cs typeface="Calibri"/>
                <a:sym typeface="Calibri"/>
              </a:rPr>
              <a:t>For a distribution consistent with pure random noise, we should get a Gaussian distribution for a large enough sample.</a:t>
            </a:r>
            <a:endParaRPr/>
          </a:p>
          <a:p>
            <a:pPr indent="0" lvl="0" marL="0" marR="0" rtl="0" algn="l">
              <a:lnSpc>
                <a:spcPct val="115000"/>
              </a:lnSpc>
              <a:spcBef>
                <a:spcPts val="0"/>
              </a:spcBef>
              <a:spcAft>
                <a:spcPts val="0"/>
              </a:spcAft>
              <a:buSzPts val="1800"/>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12" name="Google Shape;612;p24"/>
          <p:cNvGrpSpPr/>
          <p:nvPr/>
        </p:nvGrpSpPr>
        <p:grpSpPr>
          <a:xfrm flipH="1">
            <a:off x="-2" y="133025"/>
            <a:ext cx="7908701" cy="582900"/>
            <a:chOff x="3383700" y="220025"/>
            <a:chExt cx="5760575" cy="582900"/>
          </a:xfrm>
        </p:grpSpPr>
        <p:sp>
          <p:nvSpPr>
            <p:cNvPr id="613" name="Google Shape;613;p2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5" name="Google Shape;615;p2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Advanced – Checking for Correlations</a:t>
            </a:r>
            <a:endParaRPr b="1" sz="2420">
              <a:solidFill>
                <a:schemeClr val="lt1"/>
              </a:solidFill>
              <a:latin typeface="Helvetica Neue"/>
              <a:ea typeface="Helvetica Neue"/>
              <a:cs typeface="Helvetica Neue"/>
              <a:sym typeface="Helvetica Neue"/>
            </a:endParaRPr>
          </a:p>
        </p:txBody>
      </p:sp>
      <p:sp>
        <p:nvSpPr>
          <p:cNvPr id="616" name="Google Shape;616;p2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3" name="Google Shape;623;p24"/>
          <p:cNvGrpSpPr/>
          <p:nvPr/>
        </p:nvGrpSpPr>
        <p:grpSpPr>
          <a:xfrm>
            <a:off x="0" y="4695025"/>
            <a:ext cx="5902800" cy="283500"/>
            <a:chOff x="0" y="4548925"/>
            <a:chExt cx="5902800" cy="283500"/>
          </a:xfrm>
        </p:grpSpPr>
        <p:sp>
          <p:nvSpPr>
            <p:cNvPr id="624" name="Google Shape;624;p2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6" name="Google Shape;626;p2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27" name="Google Shape;627;p2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28" name="Google Shape;628;p24"/>
          <p:cNvPicPr preferRelativeResize="0"/>
          <p:nvPr/>
        </p:nvPicPr>
        <p:blipFill rotWithShape="1">
          <a:blip r:embed="rId4">
            <a:alphaModFix/>
          </a:blip>
          <a:srcRect b="0" l="0" r="0" t="0"/>
          <a:stretch/>
        </p:blipFill>
        <p:spPr>
          <a:xfrm>
            <a:off x="4114050" y="980737"/>
            <a:ext cx="4572000" cy="2286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5"/>
          <p:cNvSpPr txBox="1"/>
          <p:nvPr>
            <p:ph idx="1" type="body"/>
          </p:nvPr>
        </p:nvSpPr>
        <p:spPr>
          <a:xfrm>
            <a:off x="311700" y="985837"/>
            <a:ext cx="3903113" cy="3557588"/>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15000"/>
              </a:lnSpc>
              <a:spcBef>
                <a:spcPts val="0"/>
              </a:spcBef>
              <a:spcAft>
                <a:spcPts val="0"/>
              </a:spcAft>
              <a:buSzPct val="108107"/>
              <a:buNone/>
            </a:pPr>
            <a:r>
              <a:rPr lang="en-US" sz="1800">
                <a:solidFill>
                  <a:srgbClr val="000000"/>
                </a:solidFill>
                <a:latin typeface="Calibri"/>
                <a:ea typeface="Calibri"/>
                <a:cs typeface="Calibri"/>
                <a:sym typeface="Calibri"/>
              </a:rPr>
              <a:t>If we change our differences into multiples of the s.d = 0.41 we get </a:t>
            </a:r>
            <a:r>
              <a:rPr lang="en-US">
                <a:solidFill>
                  <a:srgbClr val="000000"/>
                </a:solidFill>
                <a:latin typeface="Calibri"/>
                <a:ea typeface="Calibri"/>
                <a:cs typeface="Calibri"/>
                <a:sym typeface="Calibri"/>
              </a:rPr>
              <a:t>100% of the differences within +/-3 standard deviations of the mean.</a:t>
            </a:r>
            <a:endParaRPr/>
          </a:p>
          <a:p>
            <a:pPr indent="0" lvl="0" marL="0" marR="0" rtl="0" algn="l">
              <a:lnSpc>
                <a:spcPct val="115000"/>
              </a:lnSpc>
              <a:spcBef>
                <a:spcPts val="0"/>
              </a:spcBef>
              <a:spcAft>
                <a:spcPts val="0"/>
              </a:spcAft>
              <a:buSzPct val="108107"/>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rPr lang="en-US">
                <a:solidFill>
                  <a:srgbClr val="000000"/>
                </a:solidFill>
                <a:latin typeface="Calibri"/>
                <a:ea typeface="Calibri"/>
                <a:cs typeface="Calibri"/>
                <a:sym typeface="Calibri"/>
              </a:rPr>
              <a:t>This means that the differences are essentially purely random and do not support the idea that there is a correlation between SSN and Songs.</a:t>
            </a:r>
            <a:endParaRPr/>
          </a:p>
          <a:p>
            <a:pPr indent="0" lvl="0" marL="0" marR="0" rtl="0" algn="l">
              <a:lnSpc>
                <a:spcPct val="115000"/>
              </a:lnSpc>
              <a:spcBef>
                <a:spcPts val="0"/>
              </a:spcBef>
              <a:spcAft>
                <a:spcPts val="0"/>
              </a:spcAft>
              <a:buSzPct val="108107"/>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rPr lang="en-US">
                <a:solidFill>
                  <a:srgbClr val="000000"/>
                </a:solidFill>
                <a:latin typeface="Calibri"/>
                <a:ea typeface="Calibri"/>
                <a:cs typeface="Calibri"/>
                <a:sym typeface="Calibri"/>
              </a:rPr>
              <a:t>The Null Hypothesis can be rejected at the 99.6% (3-sigma) confidence level or </a:t>
            </a:r>
            <a:r>
              <a:rPr b="1" lang="en-US">
                <a:solidFill>
                  <a:srgbClr val="000000"/>
                </a:solidFill>
                <a:latin typeface="Calibri"/>
                <a:ea typeface="Calibri"/>
                <a:cs typeface="Calibri"/>
                <a:sym typeface="Calibri"/>
              </a:rPr>
              <a:t>p = 0.004 which is &lt;0.05</a:t>
            </a:r>
            <a:r>
              <a:rPr lang="en-US">
                <a:solidFill>
                  <a:srgbClr val="000000"/>
                </a:solidFill>
                <a:latin typeface="Calibri"/>
                <a:ea typeface="Calibri"/>
                <a:cs typeface="Calibri"/>
                <a:sym typeface="Calibri"/>
              </a:rPr>
              <a:t>. </a:t>
            </a:r>
            <a:endParaRPr/>
          </a:p>
          <a:p>
            <a:pPr indent="0" lvl="0" marL="0" marR="0" rtl="0" algn="l">
              <a:lnSpc>
                <a:spcPct val="115000"/>
              </a:lnSpc>
              <a:spcBef>
                <a:spcPts val="0"/>
              </a:spcBef>
              <a:spcAft>
                <a:spcPts val="0"/>
              </a:spcAft>
              <a:buSzPct val="108107"/>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t/>
            </a:r>
            <a:endParaRPr sz="1800">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t/>
            </a:r>
            <a:endParaRPr>
              <a:solidFill>
                <a:schemeClr val="dk1"/>
              </a:solidFill>
            </a:endParaRPr>
          </a:p>
          <a:p>
            <a:pPr indent="0" lvl="0" marL="0" rtl="0" algn="l">
              <a:lnSpc>
                <a:spcPct val="90000"/>
              </a:lnSpc>
              <a:spcBef>
                <a:spcPts val="1000"/>
              </a:spcBef>
              <a:spcAft>
                <a:spcPts val="0"/>
              </a:spcAft>
              <a:buSzPct val="108107"/>
              <a:buNone/>
            </a:pPr>
            <a:r>
              <a:t/>
            </a:r>
            <a:endParaRPr>
              <a:solidFill>
                <a:schemeClr val="dk1"/>
              </a:solidFill>
            </a:endParaRPr>
          </a:p>
          <a:p>
            <a:pPr indent="0" lvl="0" marL="0" rtl="0" algn="l">
              <a:lnSpc>
                <a:spcPct val="90000"/>
              </a:lnSpc>
              <a:spcBef>
                <a:spcPts val="1000"/>
              </a:spcBef>
              <a:spcAft>
                <a:spcPts val="0"/>
              </a:spcAft>
              <a:buSzPct val="108107"/>
              <a:buNone/>
            </a:pPr>
            <a:r>
              <a:t/>
            </a:r>
            <a:endParaRPr>
              <a:solidFill>
                <a:schemeClr val="dk1"/>
              </a:solidFill>
            </a:endParaRPr>
          </a:p>
        </p:txBody>
      </p:sp>
      <p:grpSp>
        <p:nvGrpSpPr>
          <p:cNvPr id="634" name="Google Shape;634;p25"/>
          <p:cNvGrpSpPr/>
          <p:nvPr/>
        </p:nvGrpSpPr>
        <p:grpSpPr>
          <a:xfrm flipH="1">
            <a:off x="-2" y="133025"/>
            <a:ext cx="7908701" cy="582900"/>
            <a:chOff x="3383700" y="220025"/>
            <a:chExt cx="5760575" cy="582900"/>
          </a:xfrm>
        </p:grpSpPr>
        <p:sp>
          <p:nvSpPr>
            <p:cNvPr id="635" name="Google Shape;635;p2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7" name="Google Shape;637;p2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Advanced – Checking for Correlations</a:t>
            </a:r>
            <a:endParaRPr b="1" sz="2420">
              <a:solidFill>
                <a:schemeClr val="lt1"/>
              </a:solidFill>
              <a:latin typeface="Helvetica Neue"/>
              <a:ea typeface="Helvetica Neue"/>
              <a:cs typeface="Helvetica Neue"/>
              <a:sym typeface="Helvetica Neue"/>
            </a:endParaRPr>
          </a:p>
        </p:txBody>
      </p:sp>
      <p:sp>
        <p:nvSpPr>
          <p:cNvPr id="638" name="Google Shape;638;p2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5" name="Google Shape;645;p25"/>
          <p:cNvGrpSpPr/>
          <p:nvPr/>
        </p:nvGrpSpPr>
        <p:grpSpPr>
          <a:xfrm>
            <a:off x="0" y="4695025"/>
            <a:ext cx="5902800" cy="283500"/>
            <a:chOff x="0" y="4548925"/>
            <a:chExt cx="5902800" cy="283500"/>
          </a:xfrm>
        </p:grpSpPr>
        <p:sp>
          <p:nvSpPr>
            <p:cNvPr id="646" name="Google Shape;646;p2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8" name="Google Shape;648;p2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49" name="Google Shape;649;p2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50" name="Google Shape;650;p25"/>
          <p:cNvPicPr preferRelativeResize="0"/>
          <p:nvPr/>
        </p:nvPicPr>
        <p:blipFill rotWithShape="1">
          <a:blip r:embed="rId4">
            <a:alphaModFix/>
          </a:blip>
          <a:srcRect b="0" l="0" r="0" t="0"/>
          <a:stretch/>
        </p:blipFill>
        <p:spPr>
          <a:xfrm>
            <a:off x="4703961" y="2472466"/>
            <a:ext cx="3903114" cy="1951557"/>
          </a:xfrm>
          <a:prstGeom prst="rect">
            <a:avLst/>
          </a:prstGeom>
          <a:noFill/>
          <a:ln>
            <a:noFill/>
          </a:ln>
        </p:spPr>
      </p:pic>
      <p:pic>
        <p:nvPicPr>
          <p:cNvPr id="651" name="Google Shape;651;p25"/>
          <p:cNvPicPr preferRelativeResize="0"/>
          <p:nvPr/>
        </p:nvPicPr>
        <p:blipFill rotWithShape="1">
          <a:blip r:embed="rId5">
            <a:alphaModFix/>
          </a:blip>
          <a:srcRect b="0" l="0" r="0" t="0"/>
          <a:stretch/>
        </p:blipFill>
        <p:spPr>
          <a:xfrm>
            <a:off x="4440040" y="668189"/>
            <a:ext cx="4246010" cy="17035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26"/>
          <p:cNvSpPr txBox="1"/>
          <p:nvPr>
            <p:ph idx="1" type="body"/>
          </p:nvPr>
        </p:nvSpPr>
        <p:spPr>
          <a:xfrm>
            <a:off x="337989" y="916137"/>
            <a:ext cx="6500911" cy="2955776"/>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b="1" lang="en-US" sz="1200">
                <a:solidFill>
                  <a:srgbClr val="000000"/>
                </a:solidFill>
                <a:latin typeface="Arial"/>
                <a:ea typeface="Arial"/>
                <a:cs typeface="Arial"/>
                <a:sym typeface="Arial"/>
              </a:rPr>
              <a:t>Student’s T-Test  Calculator:</a:t>
            </a:r>
            <a:endParaRPr/>
          </a:p>
          <a:p>
            <a:pPr indent="0" lvl="0" marL="0" rtl="0" algn="l">
              <a:lnSpc>
                <a:spcPct val="90000"/>
              </a:lnSpc>
              <a:spcBef>
                <a:spcPts val="1000"/>
              </a:spcBef>
              <a:spcAft>
                <a:spcPts val="0"/>
              </a:spcAft>
              <a:buSzPts val="1800"/>
              <a:buNone/>
            </a:pPr>
            <a:r>
              <a:rPr lang="en-US" sz="1200">
                <a:solidFill>
                  <a:srgbClr val="FF0000"/>
                </a:solidFill>
                <a:latin typeface="Arial"/>
                <a:ea typeface="Arial"/>
                <a:cs typeface="Arial"/>
                <a:sym typeface="Arial"/>
              </a:rPr>
              <a:t>https://www.socscistatistics.com/tests/studentttest/default2.aspx</a:t>
            </a:r>
            <a:endParaRPr/>
          </a:p>
          <a:p>
            <a:pPr indent="0" lvl="0" marL="0" rtl="0" algn="l">
              <a:lnSpc>
                <a:spcPct val="90000"/>
              </a:lnSpc>
              <a:spcBef>
                <a:spcPts val="1000"/>
              </a:spcBef>
              <a:spcAft>
                <a:spcPts val="0"/>
              </a:spcAft>
              <a:buSzPts val="1800"/>
              <a:buNone/>
            </a:pPr>
            <a:r>
              <a:rPr lang="en-US" sz="1200">
                <a:solidFill>
                  <a:srgbClr val="000000"/>
                </a:solidFill>
                <a:latin typeface="Arial"/>
                <a:ea typeface="Arial"/>
                <a:cs typeface="Arial"/>
                <a:sym typeface="Arial"/>
              </a:rPr>
              <a:t>N=52 paired, normalized samples with non-zero means</a:t>
            </a:r>
            <a:endParaRPr/>
          </a:p>
          <a:p>
            <a:pPr indent="0" lvl="0" marL="0" rtl="0" algn="l">
              <a:lnSpc>
                <a:spcPct val="90000"/>
              </a:lnSpc>
              <a:spcBef>
                <a:spcPts val="1000"/>
              </a:spcBef>
              <a:spcAft>
                <a:spcPts val="0"/>
              </a:spcAft>
              <a:buSzPts val="1800"/>
              <a:buNone/>
            </a:pPr>
            <a:r>
              <a:rPr lang="en-US" sz="1200">
                <a:solidFill>
                  <a:srgbClr val="000000"/>
                </a:solidFill>
                <a:latin typeface="Arial"/>
                <a:ea typeface="Arial"/>
                <a:cs typeface="Arial"/>
                <a:sym typeface="Arial"/>
              </a:rPr>
              <a:t>One-tailed distribution (all positive values)</a:t>
            </a:r>
            <a:endParaRPr/>
          </a:p>
          <a:p>
            <a:pPr indent="0" lvl="0" marL="0" rtl="0" algn="l">
              <a:lnSpc>
                <a:spcPct val="90000"/>
              </a:lnSpc>
              <a:spcBef>
                <a:spcPts val="1000"/>
              </a:spcBef>
              <a:spcAft>
                <a:spcPts val="0"/>
              </a:spcAft>
              <a:buSzPts val="1800"/>
              <a:buNone/>
            </a:pPr>
            <a:r>
              <a:rPr lang="en-US" sz="1200">
                <a:solidFill>
                  <a:srgbClr val="000000"/>
                </a:solidFill>
                <a:latin typeface="Arial"/>
                <a:ea typeface="Arial"/>
                <a:cs typeface="Arial"/>
                <a:sym typeface="Arial"/>
              </a:rPr>
              <a:t>DOF = 52 – 1 = 51.</a:t>
            </a:r>
            <a:endParaRPr sz="1200">
              <a:solidFill>
                <a:srgbClr val="000000"/>
              </a:solidFill>
              <a:latin typeface="Arial"/>
              <a:ea typeface="Arial"/>
              <a:cs typeface="Arial"/>
              <a:sym typeface="Arial"/>
            </a:endParaRPr>
          </a:p>
          <a:p>
            <a:pPr indent="0" lvl="0" marL="0" rtl="0" algn="l">
              <a:lnSpc>
                <a:spcPct val="90000"/>
              </a:lnSpc>
              <a:spcBef>
                <a:spcPts val="1000"/>
              </a:spcBef>
              <a:spcAft>
                <a:spcPts val="0"/>
              </a:spcAft>
              <a:buSzPts val="1800"/>
              <a:buNone/>
            </a:pPr>
            <a:r>
              <a:rPr b="0" i="0" lang="en-US" sz="1200">
                <a:solidFill>
                  <a:srgbClr val="FF0000"/>
                </a:solidFill>
                <a:highlight>
                  <a:srgbClr val="D9D9D9"/>
                </a:highlight>
                <a:latin typeface="Arial"/>
                <a:ea typeface="Arial"/>
                <a:cs typeface="Arial"/>
                <a:sym typeface="Arial"/>
              </a:rPr>
              <a:t>The </a:t>
            </a:r>
            <a:r>
              <a:rPr b="0" i="1" lang="en-US" sz="1200">
                <a:solidFill>
                  <a:srgbClr val="FF0000"/>
                </a:solidFill>
                <a:highlight>
                  <a:srgbClr val="D9D9D9"/>
                </a:highlight>
                <a:latin typeface="Arial"/>
                <a:ea typeface="Arial"/>
                <a:cs typeface="Arial"/>
                <a:sym typeface="Arial"/>
              </a:rPr>
              <a:t>t</a:t>
            </a:r>
            <a:r>
              <a:rPr b="0" i="0" lang="en-US" sz="1200">
                <a:solidFill>
                  <a:srgbClr val="FF0000"/>
                </a:solidFill>
                <a:highlight>
                  <a:srgbClr val="D9D9D9"/>
                </a:highlight>
                <a:latin typeface="Arial"/>
                <a:ea typeface="Arial"/>
                <a:cs typeface="Arial"/>
                <a:sym typeface="Arial"/>
              </a:rPr>
              <a:t>-value is 1.49. </a:t>
            </a:r>
            <a:endParaRPr/>
          </a:p>
          <a:p>
            <a:pPr indent="0" lvl="0" marL="0" rtl="0" algn="l">
              <a:lnSpc>
                <a:spcPct val="90000"/>
              </a:lnSpc>
              <a:spcBef>
                <a:spcPts val="1000"/>
              </a:spcBef>
              <a:spcAft>
                <a:spcPts val="0"/>
              </a:spcAft>
              <a:buSzPts val="1800"/>
              <a:buNone/>
            </a:pPr>
            <a:r>
              <a:rPr b="0" i="0" lang="en-US" sz="1200">
                <a:solidFill>
                  <a:srgbClr val="FF0000"/>
                </a:solidFill>
                <a:highlight>
                  <a:srgbClr val="D9D9D9"/>
                </a:highlight>
                <a:latin typeface="Arial"/>
                <a:ea typeface="Arial"/>
                <a:cs typeface="Arial"/>
                <a:sym typeface="Arial"/>
              </a:rPr>
              <a:t>The </a:t>
            </a:r>
            <a:r>
              <a:rPr b="0" i="1" lang="en-US" sz="1200">
                <a:solidFill>
                  <a:srgbClr val="FF0000"/>
                </a:solidFill>
                <a:highlight>
                  <a:srgbClr val="D9D9D9"/>
                </a:highlight>
                <a:latin typeface="Arial"/>
                <a:ea typeface="Arial"/>
                <a:cs typeface="Arial"/>
                <a:sym typeface="Arial"/>
              </a:rPr>
              <a:t>p</a:t>
            </a:r>
            <a:r>
              <a:rPr b="0" i="0" lang="en-US" sz="1200">
                <a:solidFill>
                  <a:srgbClr val="FF0000"/>
                </a:solidFill>
                <a:highlight>
                  <a:srgbClr val="D9D9D9"/>
                </a:highlight>
                <a:latin typeface="Arial"/>
                <a:ea typeface="Arial"/>
                <a:cs typeface="Arial"/>
                <a:sym typeface="Arial"/>
              </a:rPr>
              <a:t>-value is .069. </a:t>
            </a:r>
            <a:endParaRPr/>
          </a:p>
          <a:p>
            <a:pPr indent="0" lvl="0" marL="0" rtl="0" algn="l">
              <a:lnSpc>
                <a:spcPct val="90000"/>
              </a:lnSpc>
              <a:spcBef>
                <a:spcPts val="1000"/>
              </a:spcBef>
              <a:spcAft>
                <a:spcPts val="0"/>
              </a:spcAft>
              <a:buSzPts val="1800"/>
              <a:buNone/>
            </a:pPr>
            <a:r>
              <a:rPr b="0" i="0" lang="en-US" sz="1200">
                <a:solidFill>
                  <a:srgbClr val="FF0000"/>
                </a:solidFill>
                <a:highlight>
                  <a:srgbClr val="D9D9D9"/>
                </a:highlight>
                <a:latin typeface="Arial"/>
                <a:ea typeface="Arial"/>
                <a:cs typeface="Arial"/>
                <a:sym typeface="Arial"/>
              </a:rPr>
              <a:t>The result is </a:t>
            </a:r>
            <a:r>
              <a:rPr b="0" i="1" lang="en-US" sz="1200">
                <a:solidFill>
                  <a:srgbClr val="FF0000"/>
                </a:solidFill>
                <a:highlight>
                  <a:srgbClr val="D9D9D9"/>
                </a:highlight>
                <a:latin typeface="Arial"/>
                <a:ea typeface="Arial"/>
                <a:cs typeface="Arial"/>
                <a:sym typeface="Arial"/>
              </a:rPr>
              <a:t>not</a:t>
            </a:r>
            <a:r>
              <a:rPr b="0" i="0" lang="en-US" sz="1200">
                <a:solidFill>
                  <a:srgbClr val="FF0000"/>
                </a:solidFill>
                <a:highlight>
                  <a:srgbClr val="D9D9D9"/>
                </a:highlight>
                <a:latin typeface="Arial"/>
                <a:ea typeface="Arial"/>
                <a:cs typeface="Arial"/>
                <a:sym typeface="Arial"/>
              </a:rPr>
              <a:t> significant at </a:t>
            </a:r>
            <a:r>
              <a:rPr b="0" i="1" lang="en-US" sz="1200">
                <a:solidFill>
                  <a:srgbClr val="FF0000"/>
                </a:solidFill>
                <a:highlight>
                  <a:srgbClr val="D9D9D9"/>
                </a:highlight>
                <a:latin typeface="Arial"/>
                <a:ea typeface="Arial"/>
                <a:cs typeface="Arial"/>
                <a:sym typeface="Arial"/>
              </a:rPr>
              <a:t>p</a:t>
            </a:r>
            <a:r>
              <a:rPr b="0" i="0" lang="en-US" sz="1200">
                <a:solidFill>
                  <a:srgbClr val="FF0000"/>
                </a:solidFill>
                <a:highlight>
                  <a:srgbClr val="D9D9D9"/>
                </a:highlight>
                <a:latin typeface="Arial"/>
                <a:ea typeface="Arial"/>
                <a:cs typeface="Arial"/>
                <a:sym typeface="Arial"/>
              </a:rPr>
              <a:t> &lt; .05.</a:t>
            </a:r>
            <a:endParaRPr/>
          </a:p>
          <a:p>
            <a:pPr indent="0" lvl="0" marL="0" rtl="0" algn="l">
              <a:lnSpc>
                <a:spcPct val="90000"/>
              </a:lnSpc>
              <a:spcBef>
                <a:spcPts val="1000"/>
              </a:spcBef>
              <a:spcAft>
                <a:spcPts val="0"/>
              </a:spcAft>
              <a:buSzPts val="1800"/>
              <a:buNone/>
            </a:pPr>
            <a:r>
              <a:t/>
            </a:r>
            <a:endParaRPr sz="1200">
              <a:solidFill>
                <a:srgbClr val="FF0000"/>
              </a:solidFill>
              <a:highlight>
                <a:srgbClr val="D9D9D9"/>
              </a:highlight>
              <a:latin typeface="Arial"/>
              <a:ea typeface="Arial"/>
              <a:cs typeface="Arial"/>
              <a:sym typeface="Arial"/>
            </a:endParaRPr>
          </a:p>
          <a:p>
            <a:pPr indent="0" lvl="0" marL="0" rtl="0" algn="l">
              <a:lnSpc>
                <a:spcPct val="170000"/>
              </a:lnSpc>
              <a:spcBef>
                <a:spcPts val="1000"/>
              </a:spcBef>
              <a:spcAft>
                <a:spcPts val="0"/>
              </a:spcAft>
              <a:buSzPts val="1800"/>
              <a:buNone/>
            </a:pPr>
            <a:r>
              <a:rPr b="1" lang="en-US" sz="1200">
                <a:solidFill>
                  <a:schemeClr val="dk1"/>
                </a:solidFill>
                <a:highlight>
                  <a:srgbClr val="D9D9D9"/>
                </a:highlight>
                <a:latin typeface="Arial"/>
                <a:ea typeface="Arial"/>
                <a:cs typeface="Arial"/>
                <a:sym typeface="Arial"/>
              </a:rPr>
              <a:t>Once again, the hypothesis that the data are correlated can be rejected with a confidence greater that 99.6%</a:t>
            </a:r>
            <a:endParaRPr b="1" sz="1200">
              <a:solidFill>
                <a:schemeClr val="dk1"/>
              </a:solidFill>
              <a:latin typeface="Arial"/>
              <a:ea typeface="Arial"/>
              <a:cs typeface="Arial"/>
              <a:sym typeface="Arial"/>
            </a:endParaRPr>
          </a:p>
        </p:txBody>
      </p:sp>
      <p:grpSp>
        <p:nvGrpSpPr>
          <p:cNvPr id="657" name="Google Shape;657;p26"/>
          <p:cNvGrpSpPr/>
          <p:nvPr/>
        </p:nvGrpSpPr>
        <p:grpSpPr>
          <a:xfrm flipH="1">
            <a:off x="-1" y="133025"/>
            <a:ext cx="8389257" cy="582900"/>
            <a:chOff x="3383700" y="220025"/>
            <a:chExt cx="5760575" cy="582900"/>
          </a:xfrm>
        </p:grpSpPr>
        <p:sp>
          <p:nvSpPr>
            <p:cNvPr id="658" name="Google Shape;658;p2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0" name="Google Shape;660;p2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Advanced – Checking for Correlations</a:t>
            </a:r>
            <a:endParaRPr b="1" sz="2420">
              <a:solidFill>
                <a:schemeClr val="lt1"/>
              </a:solidFill>
              <a:latin typeface="Helvetica Neue"/>
              <a:ea typeface="Helvetica Neue"/>
              <a:cs typeface="Helvetica Neue"/>
              <a:sym typeface="Helvetica Neue"/>
            </a:endParaRPr>
          </a:p>
        </p:txBody>
      </p:sp>
      <p:sp>
        <p:nvSpPr>
          <p:cNvPr id="661" name="Google Shape;661;p2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8" name="Google Shape;668;p26"/>
          <p:cNvGrpSpPr/>
          <p:nvPr/>
        </p:nvGrpSpPr>
        <p:grpSpPr>
          <a:xfrm>
            <a:off x="0" y="4695025"/>
            <a:ext cx="5902800" cy="283500"/>
            <a:chOff x="0" y="4548925"/>
            <a:chExt cx="5902800" cy="283500"/>
          </a:xfrm>
        </p:grpSpPr>
        <p:sp>
          <p:nvSpPr>
            <p:cNvPr id="669" name="Google Shape;669;p2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1" name="Google Shape;671;p2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72" name="Google Shape;672;p2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27"/>
          <p:cNvSpPr txBox="1"/>
          <p:nvPr>
            <p:ph idx="1" type="body"/>
          </p:nvPr>
        </p:nvSpPr>
        <p:spPr>
          <a:xfrm>
            <a:off x="337989" y="916137"/>
            <a:ext cx="8051267" cy="2955776"/>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b="1" lang="en-US" sz="1400">
                <a:solidFill>
                  <a:schemeClr val="dk1"/>
                </a:solidFill>
                <a:highlight>
                  <a:srgbClr val="D9D9D9"/>
                </a:highlight>
                <a:latin typeface="Arial"/>
                <a:ea typeface="Arial"/>
                <a:cs typeface="Arial"/>
                <a:sym typeface="Arial"/>
              </a:rPr>
              <a:t>ChatGPT Query:  </a:t>
            </a:r>
            <a:r>
              <a:rPr lang="en-US" sz="1200">
                <a:solidFill>
                  <a:srgbClr val="FF0000"/>
                </a:solidFill>
                <a:highlight>
                  <a:srgbClr val="D9D9D9"/>
                </a:highlight>
                <a:latin typeface="Arial"/>
                <a:ea typeface="Arial"/>
                <a:cs typeface="Arial"/>
                <a:sym typeface="Arial"/>
              </a:rPr>
              <a:t>Consider two sequences called Spots and Songs given by the following data:</a:t>
            </a:r>
            <a:endParaRPr/>
          </a:p>
          <a:p>
            <a:pPr indent="0" lvl="0" marL="0" rtl="0" algn="l">
              <a:lnSpc>
                <a:spcPct val="90000"/>
              </a:lnSpc>
              <a:spcBef>
                <a:spcPts val="1000"/>
              </a:spcBef>
              <a:spcAft>
                <a:spcPts val="0"/>
              </a:spcAft>
              <a:buSzPts val="1800"/>
              <a:buNone/>
            </a:pPr>
            <a:r>
              <a:rPr lang="en-US" sz="1200">
                <a:solidFill>
                  <a:srgbClr val="FF0000"/>
                </a:solidFill>
                <a:highlight>
                  <a:srgbClr val="D9D9D9"/>
                </a:highlight>
                <a:latin typeface="Arial"/>
                <a:ea typeface="Arial"/>
                <a:cs typeface="Arial"/>
                <a:sym typeface="Arial"/>
              </a:rPr>
              <a:t>Spots: </a:t>
            </a:r>
            <a:r>
              <a:rPr b="0" i="0" lang="en-US" sz="1200" u="none" strike="noStrike">
                <a:solidFill>
                  <a:srgbClr val="000000"/>
                </a:solidFill>
                <a:latin typeface="Calibri"/>
                <a:ea typeface="Calibri"/>
                <a:cs typeface="Calibri"/>
                <a:sym typeface="Calibri"/>
              </a:rPr>
              <a:t>0.20,</a:t>
            </a:r>
            <a:r>
              <a:rPr lang="en-US" sz="1200"/>
              <a:t> </a:t>
            </a:r>
            <a:r>
              <a:rPr b="0" i="0" lang="en-US" sz="1200" u="none" strike="noStrike">
                <a:solidFill>
                  <a:srgbClr val="000000"/>
                </a:solidFill>
                <a:latin typeface="Calibri"/>
                <a:ea typeface="Calibri"/>
                <a:cs typeface="Calibri"/>
                <a:sym typeface="Calibri"/>
              </a:rPr>
              <a:t>0.75,</a:t>
            </a:r>
            <a:r>
              <a:rPr lang="en-US" sz="1200"/>
              <a:t> </a:t>
            </a:r>
            <a:r>
              <a:rPr b="0" i="0" lang="en-US" sz="1200" u="none" strike="noStrike">
                <a:solidFill>
                  <a:srgbClr val="000000"/>
                </a:solidFill>
                <a:latin typeface="Calibri"/>
                <a:ea typeface="Calibri"/>
                <a:cs typeface="Calibri"/>
                <a:sym typeface="Calibri"/>
              </a:rPr>
              <a:t>1.00,</a:t>
            </a:r>
            <a:r>
              <a:rPr lang="en-US" sz="1200"/>
              <a:t> </a:t>
            </a:r>
            <a:r>
              <a:rPr b="0" i="0" lang="en-US" sz="1200" u="none" strike="noStrike">
                <a:solidFill>
                  <a:srgbClr val="000000"/>
                </a:solidFill>
                <a:latin typeface="Calibri"/>
                <a:ea typeface="Calibri"/>
                <a:cs typeface="Calibri"/>
                <a:sym typeface="Calibri"/>
              </a:rPr>
              <a:t>0.97,</a:t>
            </a:r>
            <a:r>
              <a:rPr lang="en-US" sz="1200"/>
              <a:t> </a:t>
            </a:r>
            <a:r>
              <a:rPr b="0" i="0" lang="en-US" sz="1200" u="none" strike="noStrike">
                <a:solidFill>
                  <a:srgbClr val="000000"/>
                </a:solidFill>
                <a:latin typeface="Calibri"/>
                <a:ea typeface="Calibri"/>
                <a:cs typeface="Calibri"/>
                <a:sym typeface="Calibri"/>
              </a:rPr>
              <a:t>0.84,</a:t>
            </a:r>
            <a:r>
              <a:rPr lang="en-US" sz="1200"/>
              <a:t> </a:t>
            </a:r>
            <a:r>
              <a:rPr b="0" i="0" lang="en-US" sz="1200" u="none" strike="noStrike">
                <a:solidFill>
                  <a:srgbClr val="000000"/>
                </a:solidFill>
                <a:latin typeface="Calibri"/>
                <a:ea typeface="Calibri"/>
                <a:cs typeface="Calibri"/>
                <a:sym typeface="Calibri"/>
              </a:rPr>
              <a:t>0.59,</a:t>
            </a:r>
            <a:r>
              <a:rPr lang="en-US" sz="1200"/>
              <a:t> </a:t>
            </a:r>
            <a:r>
              <a:rPr b="0" i="0" lang="en-US" sz="1200" u="none" strike="noStrike">
                <a:solidFill>
                  <a:srgbClr val="000000"/>
                </a:solidFill>
                <a:latin typeface="Calibri"/>
                <a:ea typeface="Calibri"/>
                <a:cs typeface="Calibri"/>
                <a:sym typeface="Calibri"/>
              </a:rPr>
              <a:t>0.28,</a:t>
            </a:r>
            <a:r>
              <a:rPr lang="en-US" sz="1200"/>
              <a:t> </a:t>
            </a:r>
            <a:r>
              <a:rPr b="0" i="0" lang="en-US" sz="1200" u="none" strike="noStrike">
                <a:solidFill>
                  <a:srgbClr val="000000"/>
                </a:solidFill>
                <a:latin typeface="Calibri"/>
                <a:ea typeface="Calibri"/>
                <a:cs typeface="Calibri"/>
                <a:sym typeface="Calibri"/>
              </a:rPr>
              <a:t>0.20,</a:t>
            </a:r>
            <a:r>
              <a:rPr lang="en-US" sz="1200"/>
              <a:t> </a:t>
            </a:r>
            <a:r>
              <a:rPr b="0" i="0" lang="en-US" sz="1200" u="none" strike="noStrike">
                <a:solidFill>
                  <a:srgbClr val="000000"/>
                </a:solidFill>
                <a:latin typeface="Calibri"/>
                <a:ea typeface="Calibri"/>
                <a:cs typeface="Calibri"/>
                <a:sym typeface="Calibri"/>
              </a:rPr>
              <a:t>0.15,</a:t>
            </a:r>
            <a:r>
              <a:rPr lang="en-US" sz="1200"/>
              <a:t> </a:t>
            </a:r>
            <a:r>
              <a:rPr b="0" i="0" lang="en-US" sz="1200" u="none" strike="noStrike">
                <a:solidFill>
                  <a:srgbClr val="000000"/>
                </a:solidFill>
                <a:latin typeface="Calibri"/>
                <a:ea typeface="Calibri"/>
                <a:cs typeface="Calibri"/>
                <a:sym typeface="Calibri"/>
              </a:rPr>
              <a:t>0.05,</a:t>
            </a:r>
            <a:r>
              <a:rPr lang="en-US" sz="1200"/>
              <a:t> </a:t>
            </a:r>
            <a:r>
              <a:rPr b="0" i="0" lang="en-US" sz="1200" u="none" strike="noStrike">
                <a:solidFill>
                  <a:srgbClr val="000000"/>
                </a:solidFill>
                <a:latin typeface="Calibri"/>
                <a:ea typeface="Calibri"/>
                <a:cs typeface="Calibri"/>
                <a:sym typeface="Calibri"/>
              </a:rPr>
              <a:t>0.08,</a:t>
            </a:r>
            <a:r>
              <a:rPr lang="en-US" sz="1200"/>
              <a:t> </a:t>
            </a:r>
            <a:r>
              <a:rPr b="0" i="0" lang="en-US" sz="1200" u="none" strike="noStrike">
                <a:solidFill>
                  <a:srgbClr val="000000"/>
                </a:solidFill>
                <a:latin typeface="Calibri"/>
                <a:ea typeface="Calibri"/>
                <a:cs typeface="Calibri"/>
                <a:sym typeface="Calibri"/>
              </a:rPr>
              <a:t>0.25,</a:t>
            </a:r>
            <a:r>
              <a:rPr lang="en-US" sz="1200"/>
              <a:t> </a:t>
            </a:r>
            <a:r>
              <a:rPr b="0" i="0" lang="en-US" sz="1200" u="none" strike="noStrike">
                <a:solidFill>
                  <a:srgbClr val="000000"/>
                </a:solidFill>
                <a:latin typeface="Calibri"/>
                <a:ea typeface="Calibri"/>
                <a:cs typeface="Calibri"/>
                <a:sym typeface="Calibri"/>
              </a:rPr>
              <a:t>0.49,</a:t>
            </a:r>
            <a:r>
              <a:rPr lang="en-US" sz="1200"/>
              <a:t> </a:t>
            </a:r>
            <a:r>
              <a:rPr b="0" i="0" lang="en-US" sz="1200" u="none" strike="noStrike">
                <a:solidFill>
                  <a:srgbClr val="000000"/>
                </a:solidFill>
                <a:latin typeface="Calibri"/>
                <a:ea typeface="Calibri"/>
                <a:cs typeface="Calibri"/>
                <a:sym typeface="Calibri"/>
              </a:rPr>
              <a:t>0.56,</a:t>
            </a:r>
            <a:r>
              <a:rPr lang="en-US" sz="1200"/>
              <a:t> </a:t>
            </a:r>
            <a:r>
              <a:rPr b="0" i="0" lang="en-US" sz="1200" u="none" strike="noStrike">
                <a:solidFill>
                  <a:srgbClr val="000000"/>
                </a:solidFill>
                <a:latin typeface="Calibri"/>
                <a:ea typeface="Calibri"/>
                <a:cs typeface="Calibri"/>
                <a:sym typeface="Calibri"/>
              </a:rPr>
              <a:t>0.56,</a:t>
            </a:r>
            <a:r>
              <a:rPr lang="en-US" sz="1200"/>
              <a:t> </a:t>
            </a:r>
            <a:r>
              <a:rPr b="0" i="0" lang="en-US" sz="1200" u="none" strike="noStrike">
                <a:solidFill>
                  <a:srgbClr val="000000"/>
                </a:solidFill>
                <a:latin typeface="Calibri"/>
                <a:ea typeface="Calibri"/>
                <a:cs typeface="Calibri"/>
                <a:sym typeface="Calibri"/>
              </a:rPr>
              <a:t>0.55,</a:t>
            </a:r>
            <a:r>
              <a:rPr lang="en-US" sz="1200"/>
              <a:t> </a:t>
            </a:r>
            <a:r>
              <a:rPr b="0" i="0" lang="en-US" sz="1200" u="none" strike="noStrike">
                <a:solidFill>
                  <a:srgbClr val="000000"/>
                </a:solidFill>
                <a:latin typeface="Calibri"/>
                <a:ea typeface="Calibri"/>
                <a:cs typeface="Calibri"/>
                <a:sym typeface="Calibri"/>
              </a:rPr>
              <a:t>0.35,</a:t>
            </a:r>
            <a:r>
              <a:rPr lang="en-US" sz="1200"/>
              <a:t> </a:t>
            </a:r>
            <a:r>
              <a:rPr b="0" i="0" lang="en-US" sz="1200" u="none" strike="noStrike">
                <a:solidFill>
                  <a:srgbClr val="000000"/>
                </a:solidFill>
                <a:latin typeface="Calibri"/>
                <a:ea typeface="Calibri"/>
                <a:cs typeface="Calibri"/>
                <a:sym typeface="Calibri"/>
              </a:rPr>
              <a:t>0.36,</a:t>
            </a:r>
            <a:r>
              <a:rPr lang="en-US" sz="1200"/>
              <a:t> </a:t>
            </a:r>
            <a:r>
              <a:rPr b="0" i="0" lang="en-US" sz="1200" u="none" strike="noStrike">
                <a:solidFill>
                  <a:srgbClr val="000000"/>
                </a:solidFill>
                <a:latin typeface="Calibri"/>
                <a:ea typeface="Calibri"/>
                <a:cs typeface="Calibri"/>
                <a:sym typeface="Calibri"/>
              </a:rPr>
              <a:t>0.20,</a:t>
            </a:r>
            <a:r>
              <a:rPr lang="en-US" sz="1200"/>
              <a:t> </a:t>
            </a:r>
            <a:r>
              <a:rPr b="0" i="0" lang="en-US" sz="1200" u="none" strike="noStrike">
                <a:solidFill>
                  <a:srgbClr val="000000"/>
                </a:solidFill>
                <a:latin typeface="Calibri"/>
                <a:ea typeface="Calibri"/>
                <a:cs typeface="Calibri"/>
                <a:sym typeface="Calibri"/>
              </a:rPr>
              <a:t>0.18,</a:t>
            </a:r>
            <a:r>
              <a:rPr lang="en-US" sz="1200"/>
              <a:t> </a:t>
            </a:r>
            <a:r>
              <a:rPr b="0" i="0" lang="en-US" sz="1200" u="none" strike="noStrike">
                <a:solidFill>
                  <a:srgbClr val="000000"/>
                </a:solidFill>
                <a:latin typeface="Calibri"/>
                <a:ea typeface="Calibri"/>
                <a:cs typeface="Calibri"/>
                <a:sym typeface="Calibri"/>
              </a:rPr>
              <a:t>0.08,</a:t>
            </a:r>
            <a:r>
              <a:rPr lang="en-US" sz="1200"/>
              <a:t> </a:t>
            </a:r>
            <a:r>
              <a:rPr b="0" i="0" lang="en-US" sz="1200" u="none" strike="noStrike">
                <a:solidFill>
                  <a:srgbClr val="000000"/>
                </a:solidFill>
                <a:latin typeface="Calibri"/>
                <a:ea typeface="Calibri"/>
                <a:cs typeface="Calibri"/>
                <a:sym typeface="Calibri"/>
              </a:rPr>
              <a:t>0.07,</a:t>
            </a:r>
            <a:r>
              <a:rPr lang="en-US" sz="1200"/>
              <a:t> </a:t>
            </a:r>
            <a:r>
              <a:rPr b="0" i="0" lang="en-US" sz="1200" u="none" strike="noStrike">
                <a:solidFill>
                  <a:srgbClr val="000000"/>
                </a:solidFill>
                <a:latin typeface="Calibri"/>
                <a:ea typeface="Calibri"/>
                <a:cs typeface="Calibri"/>
                <a:sym typeface="Calibri"/>
              </a:rPr>
              <a:t>0.14,</a:t>
            </a:r>
            <a:r>
              <a:rPr lang="en-US" sz="1200"/>
              <a:t> </a:t>
            </a:r>
            <a:r>
              <a:rPr b="0" i="0" lang="en-US" sz="1200" u="none" strike="noStrike">
                <a:solidFill>
                  <a:srgbClr val="000000"/>
                </a:solidFill>
                <a:latin typeface="Calibri"/>
                <a:ea typeface="Calibri"/>
                <a:cs typeface="Calibri"/>
                <a:sym typeface="Calibri"/>
              </a:rPr>
              <a:t>0.49,</a:t>
            </a:r>
            <a:r>
              <a:rPr lang="en-US" sz="1200"/>
              <a:t> </a:t>
            </a:r>
            <a:r>
              <a:rPr b="0" i="0" lang="en-US" sz="1200" u="none" strike="noStrike">
                <a:solidFill>
                  <a:srgbClr val="000000"/>
                </a:solidFill>
                <a:latin typeface="Calibri"/>
                <a:ea typeface="Calibri"/>
                <a:cs typeface="Calibri"/>
                <a:sym typeface="Calibri"/>
              </a:rPr>
              <a:t>0.82,</a:t>
            </a:r>
            <a:r>
              <a:rPr lang="en-US" sz="1200"/>
              <a:t> </a:t>
            </a:r>
            <a:r>
              <a:rPr b="0" i="0" lang="en-US" sz="1200" u="none" strike="noStrike">
                <a:solidFill>
                  <a:srgbClr val="000000"/>
                </a:solidFill>
                <a:latin typeface="Calibri"/>
                <a:ea typeface="Calibri"/>
                <a:cs typeface="Calibri"/>
                <a:sym typeface="Calibri"/>
              </a:rPr>
              <a:t>0.81,</a:t>
            </a:r>
            <a:r>
              <a:rPr lang="en-US" sz="1200"/>
              <a:t> </a:t>
            </a:r>
            <a:r>
              <a:rPr b="0" i="0" lang="en-US" sz="1200" u="none" strike="noStrike">
                <a:solidFill>
                  <a:srgbClr val="000000"/>
                </a:solidFill>
                <a:latin typeface="Calibri"/>
                <a:ea typeface="Calibri"/>
                <a:cs typeface="Calibri"/>
                <a:sym typeface="Calibri"/>
              </a:rPr>
              <a:t>0.74,</a:t>
            </a:r>
            <a:r>
              <a:rPr lang="en-US" sz="1200"/>
              <a:t> </a:t>
            </a:r>
            <a:r>
              <a:rPr b="0" i="0" lang="en-US" sz="1200" u="none" strike="noStrike">
                <a:solidFill>
                  <a:srgbClr val="000000"/>
                </a:solidFill>
                <a:latin typeface="Calibri"/>
                <a:ea typeface="Calibri"/>
                <a:cs typeface="Calibri"/>
                <a:sym typeface="Calibri"/>
              </a:rPr>
              <a:t>0.61,</a:t>
            </a:r>
            <a:r>
              <a:rPr lang="en-US" sz="1200"/>
              <a:t> </a:t>
            </a:r>
            <a:r>
              <a:rPr b="0" i="0" lang="en-US" sz="1200" u="none" strike="noStrike">
                <a:solidFill>
                  <a:srgbClr val="000000"/>
                </a:solidFill>
                <a:latin typeface="Calibri"/>
                <a:ea typeface="Calibri"/>
                <a:cs typeface="Calibri"/>
                <a:sym typeface="Calibri"/>
              </a:rPr>
              <a:t>0.35,</a:t>
            </a:r>
            <a:r>
              <a:rPr lang="en-US" sz="1200"/>
              <a:t> </a:t>
            </a:r>
            <a:r>
              <a:rPr b="0" i="0" lang="en-US" sz="1200" u="none" strike="noStrike">
                <a:solidFill>
                  <a:srgbClr val="000000"/>
                </a:solidFill>
                <a:latin typeface="Calibri"/>
                <a:ea typeface="Calibri"/>
                <a:cs typeface="Calibri"/>
                <a:sym typeface="Calibri"/>
              </a:rPr>
              <a:t>0.24,</a:t>
            </a:r>
            <a:r>
              <a:rPr lang="en-US" sz="1200"/>
              <a:t> </a:t>
            </a:r>
            <a:r>
              <a:rPr b="0" i="0" lang="en-US" sz="1200" u="none" strike="noStrike">
                <a:solidFill>
                  <a:srgbClr val="000000"/>
                </a:solidFill>
                <a:latin typeface="Calibri"/>
                <a:ea typeface="Calibri"/>
                <a:cs typeface="Calibri"/>
                <a:sym typeface="Calibri"/>
              </a:rPr>
              <a:t>0.09,</a:t>
            </a:r>
            <a:r>
              <a:rPr lang="en-US" sz="1200"/>
              <a:t> </a:t>
            </a:r>
            <a:r>
              <a:rPr b="0" i="0" lang="en-US" sz="1200" u="none" strike="noStrike">
                <a:solidFill>
                  <a:srgbClr val="000000"/>
                </a:solidFill>
                <a:latin typeface="Calibri"/>
                <a:ea typeface="Calibri"/>
                <a:cs typeface="Calibri"/>
                <a:sym typeface="Calibri"/>
              </a:rPr>
              <a:t>0.07,</a:t>
            </a:r>
            <a:r>
              <a:rPr lang="en-US" sz="1200"/>
              <a:t> </a:t>
            </a:r>
            <a:r>
              <a:rPr b="0" i="0" lang="en-US" sz="1200" u="none" strike="noStrike">
                <a:solidFill>
                  <a:srgbClr val="000000"/>
                </a:solidFill>
                <a:latin typeface="Calibri"/>
                <a:ea typeface="Calibri"/>
                <a:cs typeface="Calibri"/>
                <a:sym typeface="Calibri"/>
              </a:rPr>
              <a:t>0.15,</a:t>
            </a:r>
            <a:r>
              <a:rPr lang="en-US" sz="1200"/>
              <a:t> </a:t>
            </a:r>
            <a:r>
              <a:rPr b="0" i="0" lang="en-US" sz="1200" u="none" strike="noStrike">
                <a:solidFill>
                  <a:srgbClr val="000000"/>
                </a:solidFill>
                <a:latin typeface="Calibri"/>
                <a:ea typeface="Calibri"/>
                <a:cs typeface="Calibri"/>
                <a:sym typeface="Calibri"/>
              </a:rPr>
              <a:t>0.53,</a:t>
            </a:r>
            <a:r>
              <a:rPr lang="en-US" sz="1200"/>
              <a:t> </a:t>
            </a:r>
            <a:r>
              <a:rPr b="0" i="0" lang="en-US" sz="1200" u="none" strike="noStrike">
                <a:solidFill>
                  <a:srgbClr val="000000"/>
                </a:solidFill>
                <a:latin typeface="Calibri"/>
                <a:ea typeface="Calibri"/>
                <a:cs typeface="Calibri"/>
                <a:sym typeface="Calibri"/>
              </a:rPr>
              <a:t>0.83,</a:t>
            </a:r>
            <a:r>
              <a:rPr lang="en-US" sz="1200"/>
              <a:t> </a:t>
            </a:r>
            <a:r>
              <a:rPr b="0" i="0" lang="en-US" sz="1200" u="none" strike="noStrike">
                <a:solidFill>
                  <a:srgbClr val="000000"/>
                </a:solidFill>
                <a:latin typeface="Calibri"/>
                <a:ea typeface="Calibri"/>
                <a:cs typeface="Calibri"/>
                <a:sym typeface="Calibri"/>
              </a:rPr>
              <a:t>0.75,</a:t>
            </a:r>
            <a:r>
              <a:rPr lang="en-US" sz="1200"/>
              <a:t> </a:t>
            </a:r>
            <a:r>
              <a:rPr b="0" i="0" lang="en-US" sz="1200" u="none" strike="noStrike">
                <a:solidFill>
                  <a:srgbClr val="000000"/>
                </a:solidFill>
                <a:latin typeface="Calibri"/>
                <a:ea typeface="Calibri"/>
                <a:cs typeface="Calibri"/>
                <a:sym typeface="Calibri"/>
              </a:rPr>
              <a:t>0.77,</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0.29,</a:t>
            </a:r>
            <a:r>
              <a:rPr lang="en-US" sz="1200"/>
              <a:t> </a:t>
            </a:r>
            <a:r>
              <a:rPr b="0" i="0" lang="en-US" sz="1200" u="none" strike="noStrike">
                <a:solidFill>
                  <a:srgbClr val="000000"/>
                </a:solidFill>
                <a:latin typeface="Calibri"/>
                <a:ea typeface="Calibri"/>
                <a:cs typeface="Calibri"/>
                <a:sym typeface="Calibri"/>
              </a:rPr>
              <a:t>0.16,</a:t>
            </a:r>
            <a:r>
              <a:rPr lang="en-US" sz="1200"/>
              <a:t> </a:t>
            </a:r>
            <a:r>
              <a:rPr b="0" i="0" lang="en-US" sz="1200" u="none" strike="noStrike">
                <a:solidFill>
                  <a:srgbClr val="000000"/>
                </a:solidFill>
                <a:latin typeface="Calibri"/>
                <a:ea typeface="Calibri"/>
                <a:cs typeface="Calibri"/>
                <a:sym typeface="Calibri"/>
              </a:rPr>
              <a:t>0.09,</a:t>
            </a:r>
            <a:r>
              <a:rPr lang="en-US" sz="1200"/>
              <a:t> </a:t>
            </a:r>
            <a:r>
              <a:rPr b="0" i="0" lang="en-US" sz="1200" u="none" strike="noStrike">
                <a:solidFill>
                  <a:srgbClr val="000000"/>
                </a:solidFill>
                <a:latin typeface="Calibri"/>
                <a:ea typeface="Calibri"/>
                <a:cs typeface="Calibri"/>
                <a:sym typeface="Calibri"/>
              </a:rPr>
              <a:t>0.05,</a:t>
            </a:r>
            <a:r>
              <a:rPr lang="en-US" sz="1200"/>
              <a:t> </a:t>
            </a:r>
            <a:r>
              <a:rPr b="0" i="0" lang="en-US" sz="1200" u="none" strike="noStrike">
                <a:solidFill>
                  <a:srgbClr val="000000"/>
                </a:solidFill>
                <a:latin typeface="Calibri"/>
                <a:ea typeface="Calibri"/>
                <a:cs typeface="Calibri"/>
                <a:sym typeface="Calibri"/>
              </a:rPr>
              <a:t>0.11,</a:t>
            </a:r>
            <a:r>
              <a:rPr lang="en-US" sz="1200"/>
              <a:t> </a:t>
            </a:r>
            <a:r>
              <a:rPr b="0" i="0" lang="en-US" sz="1200" u="none" strike="noStrike">
                <a:solidFill>
                  <a:srgbClr val="000000"/>
                </a:solidFill>
                <a:latin typeface="Calibri"/>
                <a:ea typeface="Calibri"/>
                <a:cs typeface="Calibri"/>
                <a:sym typeface="Calibri"/>
              </a:rPr>
              <a:t>0.34,</a:t>
            </a:r>
            <a:r>
              <a:rPr lang="en-US" sz="1200"/>
              <a:t> </a:t>
            </a:r>
            <a:r>
              <a:rPr b="0" i="0" lang="en-US" sz="1200" u="none" strike="noStrike">
                <a:solidFill>
                  <a:srgbClr val="000000"/>
                </a:solidFill>
                <a:latin typeface="Calibri"/>
                <a:ea typeface="Calibri"/>
                <a:cs typeface="Calibri"/>
                <a:sym typeface="Calibri"/>
              </a:rPr>
              <a:t>0.49,</a:t>
            </a:r>
            <a:r>
              <a:rPr lang="en-US" sz="1200"/>
              <a:t> </a:t>
            </a:r>
            <a:r>
              <a:rPr b="0" i="0" lang="en-US" sz="1200" u="none" strike="noStrike">
                <a:solidFill>
                  <a:srgbClr val="000000"/>
                </a:solidFill>
                <a:latin typeface="Calibri"/>
                <a:ea typeface="Calibri"/>
                <a:cs typeface="Calibri"/>
                <a:sym typeface="Calibri"/>
              </a:rPr>
              <a:t>0.63,</a:t>
            </a:r>
            <a:r>
              <a:rPr lang="en-US" sz="1200"/>
              <a:t> </a:t>
            </a:r>
            <a:r>
              <a:rPr b="0" i="0" lang="en-US" sz="1200" u="none" strike="noStrike">
                <a:solidFill>
                  <a:srgbClr val="000000"/>
                </a:solidFill>
                <a:latin typeface="Calibri"/>
                <a:ea typeface="Calibri"/>
                <a:cs typeface="Calibri"/>
                <a:sym typeface="Calibri"/>
              </a:rPr>
              <a:t>0.58,</a:t>
            </a:r>
            <a:r>
              <a:rPr lang="en-US" sz="1200"/>
              <a:t> </a:t>
            </a:r>
            <a:r>
              <a:rPr b="0" i="0" lang="en-US" sz="1200" u="none" strike="noStrike">
                <a:solidFill>
                  <a:srgbClr val="000000"/>
                </a:solidFill>
                <a:latin typeface="Calibri"/>
                <a:ea typeface="Calibri"/>
                <a:cs typeface="Calibri"/>
                <a:sym typeface="Calibri"/>
              </a:rPr>
              <a:t>0.55,</a:t>
            </a:r>
            <a:r>
              <a:rPr lang="en-US" sz="1200"/>
              <a:t> </a:t>
            </a:r>
            <a:r>
              <a:rPr b="0" i="0" lang="en-US" sz="1200" u="none" strike="noStrike">
                <a:solidFill>
                  <a:srgbClr val="000000"/>
                </a:solidFill>
                <a:latin typeface="Calibri"/>
                <a:ea typeface="Calibri"/>
                <a:cs typeface="Calibri"/>
                <a:sym typeface="Calibri"/>
              </a:rPr>
              <a:t>0.33,</a:t>
            </a:r>
            <a:r>
              <a:rPr lang="en-US" sz="1200"/>
              <a:t> </a:t>
            </a:r>
            <a:r>
              <a:rPr b="0" i="0" lang="en-US" sz="1200" u="none" strike="noStrike">
                <a:solidFill>
                  <a:srgbClr val="000000"/>
                </a:solidFill>
                <a:latin typeface="Calibri"/>
                <a:ea typeface="Calibri"/>
                <a:cs typeface="Calibri"/>
                <a:sym typeface="Calibri"/>
              </a:rPr>
              <a:t>0.21,</a:t>
            </a:r>
            <a:r>
              <a:rPr lang="en-US" sz="1200"/>
              <a:t> </a:t>
            </a:r>
            <a:r>
              <a:rPr b="0" i="0" lang="en-US" sz="1200" u="none" strike="noStrike">
                <a:solidFill>
                  <a:srgbClr val="000000"/>
                </a:solidFill>
                <a:latin typeface="Calibri"/>
                <a:ea typeface="Calibri"/>
                <a:cs typeface="Calibri"/>
                <a:sym typeface="Calibri"/>
              </a:rPr>
              <a:t>0.16,</a:t>
            </a:r>
            <a:r>
              <a:rPr lang="en-US" sz="1200"/>
              <a:t> </a:t>
            </a:r>
            <a:r>
              <a:rPr b="0" i="0" lang="en-US" sz="1200" u="none" strike="noStrike">
                <a:solidFill>
                  <a:srgbClr val="000000"/>
                </a:solidFill>
                <a:latin typeface="Calibri"/>
                <a:ea typeface="Calibri"/>
                <a:cs typeface="Calibri"/>
                <a:sym typeface="Calibri"/>
              </a:rPr>
              <a:t>0.08</a:t>
            </a:r>
            <a:r>
              <a:rPr lang="en-US" sz="1200"/>
              <a:t> </a:t>
            </a:r>
            <a:endParaRPr sz="1200">
              <a:solidFill>
                <a:srgbClr val="FF0000"/>
              </a:solidFill>
              <a:highlight>
                <a:srgbClr val="D9D9D9"/>
              </a:highlight>
              <a:latin typeface="Arial"/>
              <a:ea typeface="Arial"/>
              <a:cs typeface="Arial"/>
              <a:sym typeface="Arial"/>
            </a:endParaRPr>
          </a:p>
          <a:p>
            <a:pPr indent="0" lvl="0" marL="0" rtl="0" algn="l">
              <a:lnSpc>
                <a:spcPct val="90000"/>
              </a:lnSpc>
              <a:spcBef>
                <a:spcPts val="1000"/>
              </a:spcBef>
              <a:spcAft>
                <a:spcPts val="0"/>
              </a:spcAft>
              <a:buSzPts val="1800"/>
              <a:buNone/>
            </a:pPr>
            <a:r>
              <a:rPr lang="en-US" sz="1200">
                <a:solidFill>
                  <a:srgbClr val="FF0000"/>
                </a:solidFill>
                <a:highlight>
                  <a:srgbClr val="D9D9D9"/>
                </a:highlight>
                <a:latin typeface="Arial"/>
                <a:ea typeface="Arial"/>
                <a:cs typeface="Arial"/>
                <a:sym typeface="Arial"/>
              </a:rPr>
              <a:t>Songs: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0.67,</a:t>
            </a:r>
            <a:r>
              <a:rPr lang="en-US" sz="1200"/>
              <a:t> </a:t>
            </a:r>
            <a:r>
              <a:rPr b="0" i="0" lang="en-US" sz="1200" u="none" strike="noStrike">
                <a:solidFill>
                  <a:srgbClr val="000000"/>
                </a:solidFill>
                <a:latin typeface="Calibri"/>
                <a:ea typeface="Calibri"/>
                <a:cs typeface="Calibri"/>
                <a:sym typeface="Calibri"/>
              </a:rPr>
              <a:t>0.67,</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0.67,</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0.83,</a:t>
            </a:r>
            <a:r>
              <a:rPr lang="en-US" sz="1200"/>
              <a:t> </a:t>
            </a:r>
            <a:r>
              <a:rPr b="0" i="0" lang="en-US" sz="1200" u="none" strike="noStrike">
                <a:solidFill>
                  <a:srgbClr val="000000"/>
                </a:solidFill>
                <a:latin typeface="Calibri"/>
                <a:ea typeface="Calibri"/>
                <a:cs typeface="Calibri"/>
                <a:sym typeface="Calibri"/>
              </a:rPr>
              <a:t>0.67,</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0.33,</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0.33,</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0.00,</a:t>
            </a:r>
            <a:r>
              <a:rPr lang="en-US" sz="1200"/>
              <a:t> </a:t>
            </a:r>
            <a:r>
              <a:rPr b="0" i="0" lang="en-US" sz="1200" u="none" strike="noStrike">
                <a:solidFill>
                  <a:srgbClr val="000000"/>
                </a:solidFill>
                <a:latin typeface="Calibri"/>
                <a:ea typeface="Calibri"/>
                <a:cs typeface="Calibri"/>
                <a:sym typeface="Calibri"/>
              </a:rPr>
              <a:t>0.33,</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0.33,</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0.33,</a:t>
            </a:r>
            <a:r>
              <a:rPr lang="en-US" sz="1200"/>
              <a:t> </a:t>
            </a:r>
            <a:r>
              <a:rPr b="0" i="0" lang="en-US" sz="1200" u="none" strike="noStrike">
                <a:solidFill>
                  <a:srgbClr val="000000"/>
                </a:solidFill>
                <a:latin typeface="Calibri"/>
                <a:ea typeface="Calibri"/>
                <a:cs typeface="Calibri"/>
                <a:sym typeface="Calibri"/>
              </a:rPr>
              <a:t>1.00,</a:t>
            </a:r>
            <a:r>
              <a:rPr lang="en-US" sz="1200"/>
              <a:t> </a:t>
            </a:r>
            <a:r>
              <a:rPr b="0" i="0" lang="en-US" sz="1200" u="none" strike="noStrike">
                <a:solidFill>
                  <a:srgbClr val="000000"/>
                </a:solidFill>
                <a:latin typeface="Calibri"/>
                <a:ea typeface="Calibri"/>
                <a:cs typeface="Calibri"/>
                <a:sym typeface="Calibri"/>
              </a:rPr>
              <a:t>0.33,</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0.33,</a:t>
            </a:r>
            <a:r>
              <a:rPr lang="en-US" sz="1200"/>
              <a:t> </a:t>
            </a:r>
            <a:r>
              <a:rPr b="0" i="0" lang="en-US" sz="1200" u="none" strike="noStrike">
                <a:solidFill>
                  <a:srgbClr val="000000"/>
                </a:solidFill>
                <a:latin typeface="Calibri"/>
                <a:ea typeface="Calibri"/>
                <a:cs typeface="Calibri"/>
                <a:sym typeface="Calibri"/>
              </a:rPr>
              <a:t>0.67,</a:t>
            </a:r>
            <a:r>
              <a:rPr lang="en-US" sz="1200"/>
              <a:t> </a:t>
            </a:r>
            <a:r>
              <a:rPr b="0" i="0" lang="en-US" sz="1200" u="none" strike="noStrike">
                <a:solidFill>
                  <a:srgbClr val="000000"/>
                </a:solidFill>
                <a:latin typeface="Calibri"/>
                <a:ea typeface="Calibri"/>
                <a:cs typeface="Calibri"/>
                <a:sym typeface="Calibri"/>
              </a:rPr>
              <a:t>1.00,</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0.83,</a:t>
            </a:r>
            <a:r>
              <a:rPr lang="en-US" sz="1200"/>
              <a:t> </a:t>
            </a:r>
            <a:r>
              <a:rPr b="0" i="0" lang="en-US" sz="1200" u="none" strike="noStrike">
                <a:solidFill>
                  <a:srgbClr val="000000"/>
                </a:solidFill>
                <a:latin typeface="Calibri"/>
                <a:ea typeface="Calibri"/>
                <a:cs typeface="Calibri"/>
                <a:sym typeface="Calibri"/>
              </a:rPr>
              <a:t>0.50,</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0.17,</a:t>
            </a:r>
            <a:r>
              <a:rPr lang="en-US" sz="1200"/>
              <a:t> </a:t>
            </a:r>
            <a:r>
              <a:rPr b="0" i="0" lang="en-US" sz="1200" u="none" strike="noStrike">
                <a:solidFill>
                  <a:srgbClr val="000000"/>
                </a:solidFill>
                <a:latin typeface="Calibri"/>
                <a:ea typeface="Calibri"/>
                <a:cs typeface="Calibri"/>
                <a:sym typeface="Calibri"/>
              </a:rPr>
              <a:t>0.17</a:t>
            </a:r>
            <a:r>
              <a:rPr lang="en-US" sz="1200"/>
              <a:t> </a:t>
            </a:r>
            <a:endParaRPr/>
          </a:p>
          <a:p>
            <a:pPr indent="0" lvl="0" marL="0" rtl="0" algn="l">
              <a:lnSpc>
                <a:spcPct val="90000"/>
              </a:lnSpc>
              <a:spcBef>
                <a:spcPts val="1000"/>
              </a:spcBef>
              <a:spcAft>
                <a:spcPts val="0"/>
              </a:spcAft>
              <a:buSzPts val="1800"/>
              <a:buNone/>
            </a:pPr>
            <a:r>
              <a:rPr lang="en-US" sz="1200">
                <a:solidFill>
                  <a:srgbClr val="FF0000"/>
                </a:solidFill>
                <a:highlight>
                  <a:srgbClr val="D9D9D9"/>
                </a:highlight>
                <a:latin typeface="Arial"/>
                <a:ea typeface="Arial"/>
                <a:cs typeface="Arial"/>
                <a:sym typeface="Arial"/>
              </a:rPr>
              <a:t>Use a one-sided, Student-T test to determine whether to accept or reject the null hypothesis that the two sequences are correlated. Show the work. </a:t>
            </a:r>
            <a:endParaRPr/>
          </a:p>
        </p:txBody>
      </p:sp>
      <p:grpSp>
        <p:nvGrpSpPr>
          <p:cNvPr id="678" name="Google Shape;678;p27"/>
          <p:cNvGrpSpPr/>
          <p:nvPr/>
        </p:nvGrpSpPr>
        <p:grpSpPr>
          <a:xfrm flipH="1">
            <a:off x="-1" y="133025"/>
            <a:ext cx="8389257" cy="582900"/>
            <a:chOff x="3383700" y="220025"/>
            <a:chExt cx="5760575" cy="582900"/>
          </a:xfrm>
        </p:grpSpPr>
        <p:sp>
          <p:nvSpPr>
            <p:cNvPr id="679" name="Google Shape;679;p2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1" name="Google Shape;681;p2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Advanced – Checking for Correlations</a:t>
            </a:r>
            <a:endParaRPr b="1" sz="2420">
              <a:solidFill>
                <a:schemeClr val="lt1"/>
              </a:solidFill>
              <a:latin typeface="Helvetica Neue"/>
              <a:ea typeface="Helvetica Neue"/>
              <a:cs typeface="Helvetica Neue"/>
              <a:sym typeface="Helvetica Neue"/>
            </a:endParaRPr>
          </a:p>
        </p:txBody>
      </p:sp>
      <p:sp>
        <p:nvSpPr>
          <p:cNvPr id="682" name="Google Shape;682;p2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9" name="Google Shape;689;p27"/>
          <p:cNvGrpSpPr/>
          <p:nvPr/>
        </p:nvGrpSpPr>
        <p:grpSpPr>
          <a:xfrm>
            <a:off x="0" y="4695025"/>
            <a:ext cx="5902800" cy="283500"/>
            <a:chOff x="0" y="4548925"/>
            <a:chExt cx="5902800" cy="283500"/>
          </a:xfrm>
        </p:grpSpPr>
        <p:sp>
          <p:nvSpPr>
            <p:cNvPr id="690" name="Google Shape;690;p2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2" name="Google Shape;692;p2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93" name="Google Shape;693;p2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28"/>
          <p:cNvSpPr txBox="1"/>
          <p:nvPr>
            <p:ph idx="1" type="body"/>
          </p:nvPr>
        </p:nvSpPr>
        <p:spPr>
          <a:xfrm>
            <a:off x="337989" y="916137"/>
            <a:ext cx="8051267" cy="2955776"/>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b="1" lang="en-US" sz="1200">
                <a:solidFill>
                  <a:schemeClr val="dk1"/>
                </a:solidFill>
                <a:highlight>
                  <a:srgbClr val="D9D9D9"/>
                </a:highlight>
                <a:latin typeface="Arial"/>
                <a:ea typeface="Arial"/>
                <a:cs typeface="Arial"/>
                <a:sym typeface="Arial"/>
              </a:rPr>
              <a:t>ChatGPT Response – summarized with comment:</a:t>
            </a:r>
            <a:endParaRPr/>
          </a:p>
          <a:p>
            <a:pPr indent="0" lvl="0" marL="0" rtl="0" algn="l">
              <a:lnSpc>
                <a:spcPct val="90000"/>
              </a:lnSpc>
              <a:spcBef>
                <a:spcPts val="1000"/>
              </a:spcBef>
              <a:spcAft>
                <a:spcPts val="0"/>
              </a:spcAft>
              <a:buSzPts val="1800"/>
              <a:buNone/>
            </a:pPr>
            <a:r>
              <a:rPr lang="en-US" sz="1200">
                <a:solidFill>
                  <a:schemeClr val="dk1"/>
                </a:solidFill>
                <a:highlight>
                  <a:srgbClr val="D9D9D9"/>
                </a:highlight>
                <a:latin typeface="Arial"/>
                <a:ea typeface="Arial"/>
                <a:cs typeface="Arial"/>
                <a:sym typeface="Arial"/>
              </a:rPr>
              <a:t>Average of Spots:   26.52/60 = 0.442    </a:t>
            </a:r>
            <a:r>
              <a:rPr b="1" lang="en-US" sz="1200">
                <a:solidFill>
                  <a:schemeClr val="dk1"/>
                </a:solidFill>
                <a:highlight>
                  <a:srgbClr val="D9D9D9"/>
                </a:highlight>
                <a:latin typeface="Arial"/>
                <a:ea typeface="Arial"/>
                <a:cs typeface="Arial"/>
                <a:sym typeface="Arial"/>
              </a:rPr>
              <a:t>  </a:t>
            </a:r>
            <a:r>
              <a:rPr b="1" lang="en-US" sz="1200">
                <a:solidFill>
                  <a:srgbClr val="FF0000"/>
                </a:solidFill>
                <a:highlight>
                  <a:srgbClr val="D9D9D9"/>
                </a:highlight>
                <a:latin typeface="Arial"/>
                <a:ea typeface="Arial"/>
                <a:cs typeface="Arial"/>
                <a:sym typeface="Arial"/>
              </a:rPr>
              <a:t>this is wrong because there are 52 values not 60</a:t>
            </a:r>
            <a:endParaRPr/>
          </a:p>
          <a:p>
            <a:pPr indent="0" lvl="0" marL="0" rtl="0" algn="l">
              <a:lnSpc>
                <a:spcPct val="90000"/>
              </a:lnSpc>
              <a:spcBef>
                <a:spcPts val="1000"/>
              </a:spcBef>
              <a:spcAft>
                <a:spcPts val="0"/>
              </a:spcAft>
              <a:buSzPts val="1800"/>
              <a:buNone/>
            </a:pPr>
            <a:r>
              <a:rPr lang="en-US" sz="1200">
                <a:solidFill>
                  <a:schemeClr val="dk1"/>
                </a:solidFill>
                <a:highlight>
                  <a:srgbClr val="D9D9D9"/>
                </a:highlight>
                <a:latin typeface="Arial"/>
                <a:ea typeface="Arial"/>
                <a:cs typeface="Arial"/>
                <a:sym typeface="Arial"/>
              </a:rPr>
              <a:t>Average of Songs:   20.50/60 = 0.341     </a:t>
            </a:r>
            <a:r>
              <a:rPr b="1" lang="en-US" sz="1200">
                <a:solidFill>
                  <a:srgbClr val="FF0000"/>
                </a:solidFill>
                <a:highlight>
                  <a:srgbClr val="D9D9D9"/>
                </a:highlight>
                <a:latin typeface="Arial"/>
                <a:ea typeface="Arial"/>
                <a:cs typeface="Arial"/>
                <a:sym typeface="Arial"/>
              </a:rPr>
              <a:t>this is wrong because there are 52 values not 60</a:t>
            </a:r>
            <a:endParaRPr/>
          </a:p>
          <a:p>
            <a:pPr indent="0" lvl="0" marL="0" rtl="0" algn="l">
              <a:lnSpc>
                <a:spcPct val="90000"/>
              </a:lnSpc>
              <a:spcBef>
                <a:spcPts val="1000"/>
              </a:spcBef>
              <a:spcAft>
                <a:spcPts val="0"/>
              </a:spcAft>
              <a:buSzPts val="1800"/>
              <a:buNone/>
            </a:pPr>
            <a:r>
              <a:rPr lang="en-US" sz="1200">
                <a:solidFill>
                  <a:schemeClr val="dk1"/>
                </a:solidFill>
                <a:highlight>
                  <a:srgbClr val="D9D9D9"/>
                </a:highlight>
                <a:latin typeface="Arial"/>
                <a:ea typeface="Arial"/>
                <a:cs typeface="Arial"/>
                <a:sym typeface="Arial"/>
              </a:rPr>
              <a:t>It then computes a t-statistic of  5.624 for 58 degrees of freedom....   </a:t>
            </a:r>
            <a:r>
              <a:rPr b="1" lang="en-US" sz="1200">
                <a:solidFill>
                  <a:srgbClr val="FF0000"/>
                </a:solidFill>
                <a:highlight>
                  <a:srgbClr val="D9D9D9"/>
                </a:highlight>
                <a:latin typeface="Arial"/>
                <a:ea typeface="Arial"/>
                <a:cs typeface="Arial"/>
                <a:sym typeface="Arial"/>
              </a:rPr>
              <a:t>This is wrong and should be 51.</a:t>
            </a:r>
            <a:endParaRPr/>
          </a:p>
          <a:p>
            <a:pPr indent="0" lvl="0" marL="0" rtl="0" algn="l">
              <a:lnSpc>
                <a:spcPct val="90000"/>
              </a:lnSpc>
              <a:spcBef>
                <a:spcPts val="1000"/>
              </a:spcBef>
              <a:spcAft>
                <a:spcPts val="0"/>
              </a:spcAft>
              <a:buSzPts val="1800"/>
              <a:buNone/>
            </a:pPr>
            <a:r>
              <a:rPr lang="en-US" sz="1200">
                <a:solidFill>
                  <a:schemeClr val="dk1"/>
                </a:solidFill>
                <a:highlight>
                  <a:srgbClr val="D9D9D9"/>
                </a:highlight>
                <a:latin typeface="Arial"/>
                <a:ea typeface="Arial"/>
                <a:cs typeface="Arial"/>
                <a:sym typeface="Arial"/>
              </a:rPr>
              <a:t>For a one-tailed test with a significance level of 0.05 and 58 degrees of freedom,   </a:t>
            </a:r>
            <a:r>
              <a:rPr b="1" lang="en-US" sz="1200">
                <a:solidFill>
                  <a:srgbClr val="FF0000"/>
                </a:solidFill>
                <a:highlight>
                  <a:srgbClr val="D9D9D9"/>
                </a:highlight>
                <a:latin typeface="Arial"/>
                <a:ea typeface="Arial"/>
                <a:cs typeface="Arial"/>
                <a:sym typeface="Arial"/>
              </a:rPr>
              <a:t>wrong</a:t>
            </a:r>
            <a:endParaRPr/>
          </a:p>
          <a:p>
            <a:pPr indent="0" lvl="0" marL="0" rtl="0" algn="l">
              <a:lnSpc>
                <a:spcPct val="90000"/>
              </a:lnSpc>
              <a:spcBef>
                <a:spcPts val="1000"/>
              </a:spcBef>
              <a:spcAft>
                <a:spcPts val="0"/>
              </a:spcAft>
              <a:buSzPts val="1800"/>
              <a:buNone/>
            </a:pPr>
            <a:r>
              <a:rPr lang="en-US" sz="1200">
                <a:solidFill>
                  <a:schemeClr val="dk1"/>
                </a:solidFill>
                <a:highlight>
                  <a:srgbClr val="D9D9D9"/>
                </a:highlight>
                <a:latin typeface="Arial"/>
                <a:ea typeface="Arial"/>
                <a:cs typeface="Arial"/>
                <a:sym typeface="Arial"/>
              </a:rPr>
              <a:t>The critical value is approximately 1.671.     </a:t>
            </a:r>
            <a:r>
              <a:rPr b="1" lang="en-US" sz="1200">
                <a:solidFill>
                  <a:srgbClr val="FF0000"/>
                </a:solidFill>
                <a:highlight>
                  <a:srgbClr val="D9D9D9"/>
                </a:highlight>
                <a:latin typeface="Arial"/>
                <a:ea typeface="Arial"/>
                <a:cs typeface="Arial"/>
                <a:sym typeface="Arial"/>
              </a:rPr>
              <a:t>wrong</a:t>
            </a:r>
            <a:endParaRPr/>
          </a:p>
          <a:p>
            <a:pPr indent="0" lvl="0" marL="0" rtl="0" algn="l">
              <a:lnSpc>
                <a:spcPct val="90000"/>
              </a:lnSpc>
              <a:spcBef>
                <a:spcPts val="1000"/>
              </a:spcBef>
              <a:spcAft>
                <a:spcPts val="0"/>
              </a:spcAft>
              <a:buSzPts val="1800"/>
              <a:buNone/>
            </a:pPr>
            <a:r>
              <a:rPr lang="en-US" sz="1200">
                <a:solidFill>
                  <a:schemeClr val="dk1"/>
                </a:solidFill>
                <a:highlight>
                  <a:srgbClr val="D9D9D9"/>
                </a:highlight>
                <a:latin typeface="Arial"/>
                <a:ea typeface="Arial"/>
                <a:cs typeface="Arial"/>
                <a:sym typeface="Arial"/>
              </a:rPr>
              <a:t>Since the absolute value of the t-statistic (5.624) is greater than the critical value (1.671), we reject the null hypothesis. </a:t>
            </a:r>
            <a:endParaRPr/>
          </a:p>
          <a:p>
            <a:pPr indent="0" lvl="0" marL="0" rtl="0" algn="l">
              <a:lnSpc>
                <a:spcPct val="90000"/>
              </a:lnSpc>
              <a:spcBef>
                <a:spcPts val="1000"/>
              </a:spcBef>
              <a:spcAft>
                <a:spcPts val="0"/>
              </a:spcAft>
              <a:buSzPts val="1800"/>
              <a:buNone/>
            </a:pPr>
            <a:r>
              <a:rPr lang="en-US" sz="1200">
                <a:solidFill>
                  <a:schemeClr val="dk1"/>
                </a:solidFill>
                <a:highlight>
                  <a:srgbClr val="D9D9D9"/>
                </a:highlight>
                <a:latin typeface="Arial"/>
                <a:ea typeface="Arial"/>
                <a:cs typeface="Arial"/>
                <a:sym typeface="Arial"/>
              </a:rPr>
              <a:t>There is sufficient evidence to suggest that the sequences Spots and Songs </a:t>
            </a:r>
            <a:r>
              <a:rPr b="1" lang="en-US" sz="1200">
                <a:solidFill>
                  <a:schemeClr val="dk1"/>
                </a:solidFill>
                <a:highlight>
                  <a:srgbClr val="D9D9D9"/>
                </a:highlight>
                <a:latin typeface="Arial"/>
                <a:ea typeface="Arial"/>
                <a:cs typeface="Arial"/>
                <a:sym typeface="Arial"/>
              </a:rPr>
              <a:t>are correlated</a:t>
            </a:r>
            <a:r>
              <a:rPr lang="en-US" sz="1200">
                <a:solidFill>
                  <a:schemeClr val="dk1"/>
                </a:solidFill>
                <a:highlight>
                  <a:srgbClr val="D9D9D9"/>
                </a:highlight>
                <a:latin typeface="Arial"/>
                <a:ea typeface="Arial"/>
                <a:cs typeface="Arial"/>
                <a:sym typeface="Arial"/>
              </a:rPr>
              <a:t>.    </a:t>
            </a:r>
            <a:r>
              <a:rPr b="1" lang="en-US" sz="1200">
                <a:solidFill>
                  <a:srgbClr val="FF0000"/>
                </a:solidFill>
                <a:highlight>
                  <a:srgbClr val="D9D9D9"/>
                </a:highlight>
                <a:latin typeface="Arial"/>
                <a:ea typeface="Arial"/>
                <a:cs typeface="Arial"/>
                <a:sym typeface="Arial"/>
              </a:rPr>
              <a:t>wrong</a:t>
            </a:r>
            <a:endParaRPr/>
          </a:p>
        </p:txBody>
      </p:sp>
      <p:grpSp>
        <p:nvGrpSpPr>
          <p:cNvPr id="699" name="Google Shape;699;p28"/>
          <p:cNvGrpSpPr/>
          <p:nvPr/>
        </p:nvGrpSpPr>
        <p:grpSpPr>
          <a:xfrm flipH="1">
            <a:off x="-1" y="133025"/>
            <a:ext cx="8389257" cy="582900"/>
            <a:chOff x="3383700" y="220025"/>
            <a:chExt cx="5760575" cy="582900"/>
          </a:xfrm>
        </p:grpSpPr>
        <p:sp>
          <p:nvSpPr>
            <p:cNvPr id="700" name="Google Shape;700;p2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2" name="Google Shape;702;p2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Advanced – Checking for Correlations</a:t>
            </a:r>
            <a:endParaRPr b="1" sz="2420">
              <a:solidFill>
                <a:schemeClr val="lt1"/>
              </a:solidFill>
              <a:latin typeface="Helvetica Neue"/>
              <a:ea typeface="Helvetica Neue"/>
              <a:cs typeface="Helvetica Neue"/>
              <a:sym typeface="Helvetica Neue"/>
            </a:endParaRPr>
          </a:p>
        </p:txBody>
      </p:sp>
      <p:sp>
        <p:nvSpPr>
          <p:cNvPr id="703" name="Google Shape;703;p2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0" name="Google Shape;710;p28"/>
          <p:cNvGrpSpPr/>
          <p:nvPr/>
        </p:nvGrpSpPr>
        <p:grpSpPr>
          <a:xfrm>
            <a:off x="0" y="4695025"/>
            <a:ext cx="5902800" cy="283500"/>
            <a:chOff x="0" y="4548925"/>
            <a:chExt cx="5902800" cy="283500"/>
          </a:xfrm>
        </p:grpSpPr>
        <p:sp>
          <p:nvSpPr>
            <p:cNvPr id="711" name="Google Shape;711;p2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3" name="Google Shape;713;p2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14" name="Google Shape;714;p2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715" name="Google Shape;715;p28"/>
          <p:cNvSpPr txBox="1"/>
          <p:nvPr/>
        </p:nvSpPr>
        <p:spPr>
          <a:xfrm>
            <a:off x="450056" y="4057650"/>
            <a:ext cx="679865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Don’t use ChatGPT to do statistical testing. Use a dedicated online calculator!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With ChatGPT you must always check the answer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29"/>
          <p:cNvSpPr txBox="1"/>
          <p:nvPr>
            <p:ph idx="1" type="body"/>
          </p:nvPr>
        </p:nvSpPr>
        <p:spPr>
          <a:xfrm>
            <a:off x="309413" y="966143"/>
            <a:ext cx="5205562" cy="2955776"/>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sz="3000">
                <a:solidFill>
                  <a:schemeClr val="dk1"/>
                </a:solidFill>
              </a:rPr>
              <a:t>Next Time!</a:t>
            </a:r>
            <a:endParaRPr/>
          </a:p>
          <a:p>
            <a:pPr indent="0" lvl="0" marL="0" rtl="0" algn="l">
              <a:lnSpc>
                <a:spcPct val="90000"/>
              </a:lnSpc>
              <a:spcBef>
                <a:spcPts val="1000"/>
              </a:spcBef>
              <a:spcAft>
                <a:spcPts val="0"/>
              </a:spcAft>
              <a:buSzPts val="1800"/>
              <a:buNone/>
            </a:pPr>
            <a:r>
              <a:rPr lang="en-US" sz="1800">
                <a:solidFill>
                  <a:srgbClr val="000000"/>
                </a:solidFill>
                <a:latin typeface="Arial"/>
                <a:ea typeface="Arial"/>
                <a:cs typeface="Arial"/>
                <a:sym typeface="Arial"/>
              </a:rPr>
              <a:t>This month explores connections between the Sun and our physical and mental health from solar-inspired sports teams to Sun-themed meditations.</a:t>
            </a:r>
            <a:endParaRPr/>
          </a:p>
          <a:p>
            <a:pPr indent="0" lvl="0" marL="0" rtl="0" algn="l">
              <a:lnSpc>
                <a:spcPct val="90000"/>
              </a:lnSpc>
              <a:spcBef>
                <a:spcPts val="1000"/>
              </a:spcBef>
              <a:spcAft>
                <a:spcPts val="0"/>
              </a:spcAft>
              <a:buSzPts val="1800"/>
              <a:buNone/>
            </a:pPr>
            <a:r>
              <a:rPr lang="en-US" sz="1800">
                <a:solidFill>
                  <a:schemeClr val="dk1"/>
                </a:solidFill>
                <a:latin typeface="Arial"/>
                <a:ea typeface="Arial"/>
                <a:cs typeface="Arial"/>
                <a:sym typeface="Arial"/>
              </a:rPr>
              <a:t>How many steps would it take for you to walk to the Sun? </a:t>
            </a:r>
            <a:endParaRPr>
              <a:solidFill>
                <a:schemeClr val="dk1"/>
              </a:solidFill>
            </a:endParaRPr>
          </a:p>
          <a:p>
            <a:pPr indent="0" lvl="0" marL="0" rtl="0" algn="l">
              <a:lnSpc>
                <a:spcPct val="90000"/>
              </a:lnSpc>
              <a:spcBef>
                <a:spcPts val="1000"/>
              </a:spcBef>
              <a:spcAft>
                <a:spcPts val="0"/>
              </a:spcAft>
              <a:buSzPts val="1800"/>
              <a:buNone/>
            </a:pPr>
            <a:r>
              <a:rPr lang="en-US" sz="1800">
                <a:solidFill>
                  <a:schemeClr val="dk1"/>
                </a:solidFill>
                <a:latin typeface="Arial"/>
                <a:ea typeface="Arial"/>
                <a:cs typeface="Arial"/>
                <a:sym typeface="Arial"/>
              </a:rPr>
              <a:t>How long does it take for light to travel from the sun’s core to its surface? </a:t>
            </a:r>
            <a:endParaRPr>
              <a:solidFill>
                <a:schemeClr val="dk1"/>
              </a:solidFill>
              <a:latin typeface="Arial"/>
              <a:ea typeface="Arial"/>
              <a:cs typeface="Arial"/>
              <a:sym typeface="Arial"/>
            </a:endParaRPr>
          </a:p>
        </p:txBody>
      </p:sp>
      <p:grpSp>
        <p:nvGrpSpPr>
          <p:cNvPr id="721" name="Google Shape;721;p29"/>
          <p:cNvGrpSpPr/>
          <p:nvPr/>
        </p:nvGrpSpPr>
        <p:grpSpPr>
          <a:xfrm flipH="1">
            <a:off x="-1" y="133025"/>
            <a:ext cx="8389257" cy="582900"/>
            <a:chOff x="3383700" y="220025"/>
            <a:chExt cx="5760575" cy="582900"/>
          </a:xfrm>
        </p:grpSpPr>
        <p:sp>
          <p:nvSpPr>
            <p:cNvPr id="722" name="Google Shape;722;p2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4" name="Google Shape;724;p2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July 2024: Physical and Mental Health</a:t>
            </a:r>
            <a:endParaRPr b="1" sz="2420">
              <a:solidFill>
                <a:schemeClr val="lt1"/>
              </a:solidFill>
              <a:latin typeface="Helvetica Neue"/>
              <a:ea typeface="Helvetica Neue"/>
              <a:cs typeface="Helvetica Neue"/>
              <a:sym typeface="Helvetica Neue"/>
            </a:endParaRPr>
          </a:p>
        </p:txBody>
      </p:sp>
      <p:sp>
        <p:nvSpPr>
          <p:cNvPr id="725" name="Google Shape;725;p2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2" name="Google Shape;732;p29"/>
          <p:cNvGrpSpPr/>
          <p:nvPr/>
        </p:nvGrpSpPr>
        <p:grpSpPr>
          <a:xfrm>
            <a:off x="0" y="4695025"/>
            <a:ext cx="5902800" cy="283500"/>
            <a:chOff x="0" y="4548925"/>
            <a:chExt cx="5902800" cy="283500"/>
          </a:xfrm>
        </p:grpSpPr>
        <p:sp>
          <p:nvSpPr>
            <p:cNvPr id="733" name="Google Shape;733;p2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5" name="Google Shape;735;p2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36" name="Google Shape;736;p2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37" name="Google Shape;737;p29"/>
          <p:cNvPicPr preferRelativeResize="0"/>
          <p:nvPr/>
        </p:nvPicPr>
        <p:blipFill rotWithShape="1">
          <a:blip r:embed="rId4">
            <a:alphaModFix/>
          </a:blip>
          <a:srcRect b="0" l="0" r="0" t="0"/>
          <a:stretch/>
        </p:blipFill>
        <p:spPr>
          <a:xfrm>
            <a:off x="5542309" y="1871239"/>
            <a:ext cx="2501682" cy="17643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
          <p:cNvGrpSpPr/>
          <p:nvPr/>
        </p:nvGrpSpPr>
        <p:grpSpPr>
          <a:xfrm flipH="1">
            <a:off x="0" y="133025"/>
            <a:ext cx="5760575" cy="582900"/>
            <a:chOff x="3383700" y="220025"/>
            <a:chExt cx="5760575" cy="582900"/>
          </a:xfrm>
        </p:grpSpPr>
        <p:sp>
          <p:nvSpPr>
            <p:cNvPr id="101" name="Google Shape;101;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solidFill>
                  <a:schemeClr val="lt1"/>
                </a:solidFill>
                <a:latin typeface="Helvetica Neue"/>
                <a:ea typeface="Helvetica Neue"/>
                <a:cs typeface="Helvetica Neue"/>
                <a:sym typeface="Helvetica Neue"/>
              </a:rPr>
              <a:t>Heliophysics Big Year Timeline</a:t>
            </a:r>
            <a:endParaRPr b="1">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ct val="40909"/>
              <a:buNone/>
            </a:pPr>
            <a:r>
              <a:t/>
            </a:r>
            <a:endParaRPr b="1" sz="2420">
              <a:solidFill>
                <a:schemeClr val="lt1"/>
              </a:solidFill>
              <a:latin typeface="Helvetica Neue"/>
              <a:ea typeface="Helvetica Neue"/>
              <a:cs typeface="Helvetica Neue"/>
              <a:sym typeface="Helvetica Neue"/>
            </a:endParaRPr>
          </a:p>
        </p:txBody>
      </p:sp>
      <p:sp>
        <p:nvSpPr>
          <p:cNvPr id="104" name="Google Shape;104;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3"/>
          <p:cNvGrpSpPr/>
          <p:nvPr/>
        </p:nvGrpSpPr>
        <p:grpSpPr>
          <a:xfrm>
            <a:off x="0" y="4695025"/>
            <a:ext cx="5902800" cy="283500"/>
            <a:chOff x="0" y="4548925"/>
            <a:chExt cx="5902800" cy="283500"/>
          </a:xfrm>
        </p:grpSpPr>
        <p:sp>
          <p:nvSpPr>
            <p:cNvPr id="112" name="Google Shape;112;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5" name="Google Shape;115;p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pSp>
        <p:nvGrpSpPr>
          <p:cNvPr id="116" name="Google Shape;116;p3"/>
          <p:cNvGrpSpPr/>
          <p:nvPr/>
        </p:nvGrpSpPr>
        <p:grpSpPr>
          <a:xfrm>
            <a:off x="5632317" y="917050"/>
            <a:ext cx="3305700" cy="3483050"/>
            <a:chOff x="5632317" y="1189775"/>
            <a:chExt cx="3305700" cy="3483050"/>
          </a:xfrm>
        </p:grpSpPr>
        <p:sp>
          <p:nvSpPr>
            <p:cNvPr id="117" name="Google Shape;117;p3"/>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Solar Parker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Probe Perihelion</a:t>
              </a:r>
              <a:endParaRPr b="1" i="0" sz="1400" u="none" cap="none" strike="noStrike">
                <a:solidFill>
                  <a:srgbClr val="FFFFFF"/>
                </a:solidFill>
                <a:latin typeface="Arial"/>
                <a:ea typeface="Arial"/>
                <a:cs typeface="Arial"/>
                <a:sym typeface="Arial"/>
              </a:endParaRPr>
            </a:p>
          </p:txBody>
        </p:sp>
        <p:sp>
          <p:nvSpPr>
            <p:cNvPr id="118" name="Google Shape;118;p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December 24,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grpSp>
        <p:nvGrpSpPr>
          <p:cNvPr id="119" name="Google Shape;119;p3"/>
          <p:cNvGrpSpPr/>
          <p:nvPr/>
        </p:nvGrpSpPr>
        <p:grpSpPr>
          <a:xfrm>
            <a:off x="-11613" y="917264"/>
            <a:ext cx="3546900" cy="3482836"/>
            <a:chOff x="0" y="1189989"/>
            <a:chExt cx="3546900" cy="3482836"/>
          </a:xfrm>
        </p:grpSpPr>
        <p:sp>
          <p:nvSpPr>
            <p:cNvPr id="120" name="Google Shape;120;p3"/>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Annular Eclipse</a:t>
              </a:r>
              <a:endParaRPr b="1" i="0" sz="1400" u="none" cap="none" strike="noStrike">
                <a:solidFill>
                  <a:srgbClr val="FFFFFF"/>
                </a:solidFill>
                <a:latin typeface="Arial"/>
                <a:ea typeface="Arial"/>
                <a:cs typeface="Arial"/>
                <a:sym typeface="Arial"/>
              </a:endParaRPr>
            </a:p>
          </p:txBody>
        </p:sp>
        <p:sp>
          <p:nvSpPr>
            <p:cNvPr id="121" name="Google Shape;121;p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October 14, 2023 </a:t>
              </a:r>
              <a:endParaRPr b="0" i="0" sz="1200" u="none" cap="none" strike="noStrike">
                <a:solidFill>
                  <a:srgbClr val="000000"/>
                </a:solidFill>
                <a:latin typeface="Arial"/>
                <a:ea typeface="Arial"/>
                <a:cs typeface="Arial"/>
                <a:sym typeface="Arial"/>
              </a:endParaRPr>
            </a:p>
          </p:txBody>
        </p:sp>
      </p:grpSp>
      <p:grpSp>
        <p:nvGrpSpPr>
          <p:cNvPr id="122" name="Google Shape;122;p3"/>
          <p:cNvGrpSpPr/>
          <p:nvPr/>
        </p:nvGrpSpPr>
        <p:grpSpPr>
          <a:xfrm>
            <a:off x="2944204" y="917050"/>
            <a:ext cx="3305700" cy="3483050"/>
            <a:chOff x="2944204" y="1189775"/>
            <a:chExt cx="3305700" cy="3483050"/>
          </a:xfrm>
        </p:grpSpPr>
        <p:sp>
          <p:nvSpPr>
            <p:cNvPr id="123" name="Google Shape;123;p3"/>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Total Eclipse</a:t>
              </a:r>
              <a:endParaRPr b="1" i="0" sz="1400" u="none" cap="none" strike="noStrike">
                <a:solidFill>
                  <a:srgbClr val="FFFFFF"/>
                </a:solidFill>
                <a:latin typeface="Arial"/>
                <a:ea typeface="Arial"/>
                <a:cs typeface="Arial"/>
                <a:sym typeface="Arial"/>
              </a:endParaRPr>
            </a:p>
          </p:txBody>
        </p:sp>
        <p:sp>
          <p:nvSpPr>
            <p:cNvPr id="124" name="Google Shape;124;p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April 8,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125" name="Google Shape;125;p3"/>
          <p:cNvSpPr/>
          <p:nvPr/>
        </p:nvSpPr>
        <p:spPr>
          <a:xfrm>
            <a:off x="760500"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3584088"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6272225"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4">
            <a:alphaModFix/>
          </a:blip>
          <a:srcRect b="0" l="0" r="0" t="0"/>
          <a:stretch/>
        </p:blipFill>
        <p:spPr>
          <a:xfrm>
            <a:off x="760500" y="2145875"/>
            <a:ext cx="2025900" cy="2088881"/>
          </a:xfrm>
          <a:prstGeom prst="rect">
            <a:avLst/>
          </a:prstGeom>
          <a:noFill/>
          <a:ln>
            <a:noFill/>
          </a:ln>
        </p:spPr>
      </p:pic>
      <p:pic>
        <p:nvPicPr>
          <p:cNvPr id="129" name="Google Shape;129;p3"/>
          <p:cNvPicPr preferRelativeResize="0"/>
          <p:nvPr/>
        </p:nvPicPr>
        <p:blipFill rotWithShape="1">
          <a:blip r:embed="rId5">
            <a:alphaModFix/>
          </a:blip>
          <a:srcRect b="0" l="0" r="0" t="0"/>
          <a:stretch/>
        </p:blipFill>
        <p:spPr>
          <a:xfrm>
            <a:off x="3591901" y="2145425"/>
            <a:ext cx="2193521" cy="2025900"/>
          </a:xfrm>
          <a:prstGeom prst="rect">
            <a:avLst/>
          </a:prstGeom>
          <a:noFill/>
          <a:ln>
            <a:noFill/>
          </a:ln>
        </p:spPr>
      </p:pic>
      <p:pic>
        <p:nvPicPr>
          <p:cNvPr id="130" name="Google Shape;130;p3"/>
          <p:cNvPicPr preferRelativeResize="0"/>
          <p:nvPr/>
        </p:nvPicPr>
        <p:blipFill rotWithShape="1">
          <a:blip r:embed="rId6">
            <a:alphaModFix/>
          </a:blip>
          <a:srcRect b="0" l="0" r="0" t="0"/>
          <a:stretch/>
        </p:blipFill>
        <p:spPr>
          <a:xfrm>
            <a:off x="6254537" y="2117738"/>
            <a:ext cx="2238525" cy="2045598"/>
          </a:xfrm>
          <a:prstGeom prst="rect">
            <a:avLst/>
          </a:prstGeom>
          <a:noFill/>
          <a:ln>
            <a:noFill/>
          </a:ln>
        </p:spPr>
      </p:pic>
      <p:sp>
        <p:nvSpPr>
          <p:cNvPr id="131" name="Google Shape;131;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4"/>
          <p:cNvGrpSpPr/>
          <p:nvPr/>
        </p:nvGrpSpPr>
        <p:grpSpPr>
          <a:xfrm flipH="1">
            <a:off x="-1" y="133025"/>
            <a:ext cx="7908700" cy="582900"/>
            <a:chOff x="3383700" y="220025"/>
            <a:chExt cx="5760575" cy="582900"/>
          </a:xfrm>
        </p:grpSpPr>
        <p:sp>
          <p:nvSpPr>
            <p:cNvPr id="140" name="Google Shape;140;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4"/>
          <p:cNvGrpSpPr/>
          <p:nvPr/>
        </p:nvGrpSpPr>
        <p:grpSpPr>
          <a:xfrm>
            <a:off x="0" y="4695025"/>
            <a:ext cx="5902800" cy="283500"/>
            <a:chOff x="0" y="4548925"/>
            <a:chExt cx="5902800" cy="283500"/>
          </a:xfrm>
        </p:grpSpPr>
        <p:sp>
          <p:nvSpPr>
            <p:cNvPr id="150" name="Google Shape;150;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53" name="Google Shape;153;p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54" name="Google Shape;154;p4"/>
          <p:cNvSpPr txBox="1"/>
          <p:nvPr/>
        </p:nvSpPr>
        <p:spPr>
          <a:xfrm>
            <a:off x="4053677" y="2668522"/>
            <a:ext cx="1847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4"/>
          <p:cNvSpPr txBox="1"/>
          <p:nvPr/>
        </p:nvSpPr>
        <p:spPr>
          <a:xfrm>
            <a:off x="602150" y="817050"/>
            <a:ext cx="34170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19658B"/>
                </a:solidFill>
                <a:latin typeface="Arial"/>
                <a:ea typeface="Arial"/>
                <a:cs typeface="Arial"/>
                <a:sym typeface="Arial"/>
              </a:rPr>
              <a:t>2023</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October-</a:t>
            </a:r>
            <a:r>
              <a:rPr b="0" i="0" lang="en-US" sz="1800" u="none" cap="none" strike="noStrike">
                <a:solidFill>
                  <a:srgbClr val="595959"/>
                </a:solidFill>
                <a:latin typeface="Arial"/>
                <a:ea typeface="Arial"/>
                <a:cs typeface="Arial"/>
                <a:sym typeface="Arial"/>
              </a:rPr>
              <a:t> Annular Solar Eclipse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Mission Fleet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 </a:t>
            </a:r>
            <a:r>
              <a:rPr b="0" i="0" lang="en-US" sz="1800" u="none" cap="none" strike="noStrike">
                <a:solidFill>
                  <a:srgbClr val="595959"/>
                </a:solidFill>
                <a:latin typeface="Arial"/>
                <a:ea typeface="Arial"/>
                <a:cs typeface="Arial"/>
                <a:sym typeface="Arial"/>
              </a:rPr>
              <a:t>Citizen Science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56" name="Google Shape;156;p4"/>
          <p:cNvSpPr txBox="1"/>
          <p:nvPr/>
        </p:nvSpPr>
        <p:spPr>
          <a:xfrm>
            <a:off x="4043975" y="817050"/>
            <a:ext cx="4721400" cy="35086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Arial"/>
                <a:ea typeface="Arial"/>
                <a:cs typeface="Arial"/>
                <a:sym typeface="Arial"/>
              </a:rPr>
              <a:t>2024 </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FF0000"/>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January- </a:t>
            </a:r>
            <a:r>
              <a:rPr b="0" i="0" lang="en-US" sz="1800" u="none" cap="none" strike="noStrike">
                <a:solidFill>
                  <a:schemeClr val="dk1"/>
                </a:solidFill>
                <a:latin typeface="Arial"/>
                <a:ea typeface="Arial"/>
                <a:cs typeface="Arial"/>
                <a:sym typeface="Arial"/>
              </a:rPr>
              <a:t>The Sun Touches Everything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February-</a:t>
            </a:r>
            <a:r>
              <a:rPr b="0" i="0" lang="en-US" sz="1800" u="none" cap="none" strike="noStrike">
                <a:solidFill>
                  <a:schemeClr val="dk1"/>
                </a:solidFill>
                <a:latin typeface="Arial"/>
                <a:ea typeface="Arial"/>
                <a:cs typeface="Arial"/>
                <a:sym typeface="Arial"/>
              </a:rPr>
              <a:t> Fashion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March-</a:t>
            </a:r>
            <a:r>
              <a:rPr b="0" i="0" lang="en-US" sz="1800" u="none" cap="none" strike="noStrike">
                <a:solidFill>
                  <a:schemeClr val="dk1"/>
                </a:solidFill>
                <a:latin typeface="Arial"/>
                <a:ea typeface="Arial"/>
                <a:cs typeface="Arial"/>
                <a:sym typeface="Arial"/>
              </a:rPr>
              <a:t> Experiencing the Sun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April-</a:t>
            </a:r>
            <a:r>
              <a:rPr b="0" i="0" lang="en-US" sz="1800" u="none" cap="none" strike="noStrike">
                <a:solidFill>
                  <a:schemeClr val="dk1"/>
                </a:solidFill>
                <a:latin typeface="Arial"/>
                <a:ea typeface="Arial"/>
                <a:cs typeface="Arial"/>
                <a:sym typeface="Arial"/>
              </a:rPr>
              <a:t> Total Solar Eclipse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May-</a:t>
            </a:r>
            <a:r>
              <a:rPr b="0" i="0" lang="en-US" sz="1800" u="none" cap="none" strike="noStrike">
                <a:solidFill>
                  <a:schemeClr val="dk1"/>
                </a:solidFill>
                <a:latin typeface="Arial"/>
                <a:ea typeface="Arial"/>
                <a:cs typeface="Arial"/>
                <a:sym typeface="Arial"/>
              </a:rPr>
              <a:t> Visual Art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June-</a:t>
            </a:r>
            <a:r>
              <a:rPr b="0" i="0" lang="en-US" sz="1800" u="none" cap="none" strike="noStrike">
                <a:solidFill>
                  <a:srgbClr val="FF0000"/>
                </a:solidFill>
                <a:latin typeface="Arial"/>
                <a:ea typeface="Arial"/>
                <a:cs typeface="Arial"/>
                <a:sym typeface="Arial"/>
              </a:rPr>
              <a:t> Performance Art</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July-</a:t>
            </a:r>
            <a:r>
              <a:rPr b="0" i="0" lang="en-US" sz="1800" u="none" cap="none" strike="noStrike">
                <a:solidFill>
                  <a:srgbClr val="595959"/>
                </a:solidFill>
                <a:latin typeface="Arial"/>
                <a:ea typeface="Arial"/>
                <a:cs typeface="Arial"/>
                <a:sym typeface="Arial"/>
              </a:rPr>
              <a:t> Physical and Mental Health</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August-</a:t>
            </a:r>
            <a:r>
              <a:rPr b="0" i="0" lang="en-US" sz="1800" u="none" cap="none" strike="noStrike">
                <a:solidFill>
                  <a:srgbClr val="595959"/>
                </a:solidFill>
                <a:latin typeface="Arial"/>
                <a:ea typeface="Arial"/>
                <a:cs typeface="Arial"/>
                <a:sym typeface="Arial"/>
              </a:rPr>
              <a:t> Back to School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September-</a:t>
            </a:r>
            <a:r>
              <a:rPr b="0" i="0" lang="en-US" sz="1800" u="none" cap="none" strike="noStrike">
                <a:solidFill>
                  <a:srgbClr val="595959"/>
                </a:solidFill>
                <a:latin typeface="Arial"/>
                <a:ea typeface="Arial"/>
                <a:cs typeface="Arial"/>
                <a:sym typeface="Arial"/>
              </a:rPr>
              <a:t> Environment / Sustainability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November-</a:t>
            </a:r>
            <a:r>
              <a:rPr b="0" i="0" lang="en-US" sz="1800" u="none" cap="none" strike="noStrike">
                <a:solidFill>
                  <a:srgbClr val="595959"/>
                </a:solidFill>
                <a:latin typeface="Arial"/>
                <a:ea typeface="Arial"/>
                <a:cs typeface="Arial"/>
                <a:sym typeface="Arial"/>
              </a:rPr>
              <a:t> Bonus Science</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December-</a:t>
            </a:r>
            <a:r>
              <a:rPr b="0" i="0" lang="en-US" sz="1800" u="none" cap="none" strike="noStrike">
                <a:solidFill>
                  <a:srgbClr val="595959"/>
                </a:solidFill>
                <a:latin typeface="Arial"/>
                <a:ea typeface="Arial"/>
                <a:cs typeface="Arial"/>
                <a:sym typeface="Arial"/>
              </a:rPr>
              <a:t> Parker’s Perihelion</a:t>
            </a:r>
            <a:endParaRPr b="0" i="0" sz="1800" u="none" cap="none" strike="noStrike">
              <a:solidFill>
                <a:srgbClr val="595959"/>
              </a:solidFill>
              <a:latin typeface="Arial"/>
              <a:ea typeface="Arial"/>
              <a:cs typeface="Arial"/>
              <a:sym typeface="Arial"/>
            </a:endParaRPr>
          </a:p>
        </p:txBody>
      </p:sp>
      <p:sp>
        <p:nvSpPr>
          <p:cNvPr id="157" name="Google Shape;157;p4"/>
          <p:cNvSpPr txBox="1"/>
          <p:nvPr/>
        </p:nvSpPr>
        <p:spPr>
          <a:xfrm>
            <a:off x="223000" y="4247225"/>
            <a:ext cx="8727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sng" cap="none" strike="noStrike">
                <a:solidFill>
                  <a:srgbClr val="0097A7"/>
                </a:solidFill>
                <a:latin typeface="Arial"/>
                <a:ea typeface="Arial"/>
                <a:cs typeface="Arial"/>
                <a:sym typeface="Arial"/>
                <a:hlinkClick r:id="rId4">
                  <a:extLst>
                    <a:ext uri="{A12FA001-AC4F-418D-AE19-62706E023703}">
                      <ahyp:hlinkClr val="tx"/>
                    </a:ext>
                  </a:extLst>
                </a:hlinkClick>
              </a:rPr>
              <a:t>https://www.nasa.gov/science-research/heliophysics/nasa-announces-monthly-themes-to-celebrate-the-heliophysics-big-year/</a:t>
            </a:r>
            <a:endParaRPr b="0" i="0" sz="1900" u="none" cap="none" strike="noStrike">
              <a:solidFill>
                <a:srgbClr val="595959"/>
              </a:solidFill>
              <a:latin typeface="Arial"/>
              <a:ea typeface="Arial"/>
              <a:cs typeface="Arial"/>
              <a:sym typeface="Arial"/>
            </a:endParaRPr>
          </a:p>
        </p:txBody>
      </p:sp>
      <p:pic>
        <p:nvPicPr>
          <p:cNvPr id="158" name="Google Shape;158;p4"/>
          <p:cNvPicPr preferRelativeResize="0"/>
          <p:nvPr/>
        </p:nvPicPr>
        <p:blipFill rotWithShape="1">
          <a:blip r:embed="rId5">
            <a:alphaModFix/>
          </a:blip>
          <a:srcRect b="0" l="0" r="0" t="0"/>
          <a:stretch/>
        </p:blipFill>
        <p:spPr>
          <a:xfrm>
            <a:off x="430925" y="1176750"/>
            <a:ext cx="262830" cy="283500"/>
          </a:xfrm>
          <a:prstGeom prst="rect">
            <a:avLst/>
          </a:prstGeom>
          <a:noFill/>
          <a:ln>
            <a:noFill/>
          </a:ln>
        </p:spPr>
      </p:pic>
      <p:pic>
        <p:nvPicPr>
          <p:cNvPr id="159" name="Google Shape;159;p4"/>
          <p:cNvPicPr preferRelativeResize="0"/>
          <p:nvPr/>
        </p:nvPicPr>
        <p:blipFill rotWithShape="1">
          <a:blip r:embed="rId5">
            <a:alphaModFix/>
          </a:blip>
          <a:srcRect b="0" l="0" r="0" t="0"/>
          <a:stretch/>
        </p:blipFill>
        <p:spPr>
          <a:xfrm>
            <a:off x="430925" y="1460250"/>
            <a:ext cx="262830" cy="283500"/>
          </a:xfrm>
          <a:prstGeom prst="rect">
            <a:avLst/>
          </a:prstGeom>
          <a:noFill/>
          <a:ln>
            <a:noFill/>
          </a:ln>
        </p:spPr>
      </p:pic>
      <p:sp>
        <p:nvSpPr>
          <p:cNvPr id="160" name="Google Shape;160;p4"/>
          <p:cNvSpPr txBox="1"/>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20"/>
              <a:buFont typeface="Arial"/>
              <a:buNone/>
            </a:pPr>
            <a:r>
              <a:rPr b="1" i="0" lang="en-US" sz="2420" u="none" cap="none" strike="noStrike">
                <a:solidFill>
                  <a:srgbClr val="FFFFFF"/>
                </a:solidFill>
                <a:latin typeface="Helvetica Neue"/>
                <a:ea typeface="Helvetica Neue"/>
                <a:cs typeface="Helvetica Neue"/>
                <a:sym typeface="Helvetica Neue"/>
              </a:rPr>
              <a:t>Heliophysics Big Year Themes</a:t>
            </a:r>
            <a:endParaRPr b="1" i="0" sz="2420" u="none" cap="none" strike="noStrike">
              <a:solidFill>
                <a:srgbClr val="FFFFFF"/>
              </a:solidFill>
              <a:latin typeface="Helvetica Neue"/>
              <a:ea typeface="Helvetica Neue"/>
              <a:cs typeface="Helvetica Neue"/>
              <a:sym typeface="Helvetica Neue"/>
            </a:endParaRPr>
          </a:p>
        </p:txBody>
      </p:sp>
      <p:pic>
        <p:nvPicPr>
          <p:cNvPr id="161" name="Google Shape;161;p4"/>
          <p:cNvPicPr preferRelativeResize="0"/>
          <p:nvPr/>
        </p:nvPicPr>
        <p:blipFill rotWithShape="1">
          <a:blip r:embed="rId5">
            <a:alphaModFix/>
          </a:blip>
          <a:srcRect b="0" l="0" r="0" t="0"/>
          <a:stretch/>
        </p:blipFill>
        <p:spPr>
          <a:xfrm>
            <a:off x="402131" y="1743750"/>
            <a:ext cx="262830" cy="283500"/>
          </a:xfrm>
          <a:prstGeom prst="rect">
            <a:avLst/>
          </a:prstGeom>
          <a:noFill/>
          <a:ln>
            <a:noFill/>
          </a:ln>
        </p:spPr>
      </p:pic>
      <p:pic>
        <p:nvPicPr>
          <p:cNvPr id="162" name="Google Shape;162;p4"/>
          <p:cNvPicPr preferRelativeResize="0"/>
          <p:nvPr/>
        </p:nvPicPr>
        <p:blipFill rotWithShape="1">
          <a:blip r:embed="rId5">
            <a:alphaModFix/>
          </a:blip>
          <a:srcRect b="0" l="0" r="0" t="0"/>
          <a:stretch/>
        </p:blipFill>
        <p:spPr>
          <a:xfrm>
            <a:off x="4087754" y="1151755"/>
            <a:ext cx="262830" cy="283500"/>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4072590" y="1416785"/>
            <a:ext cx="262830" cy="283500"/>
          </a:xfrm>
          <a:prstGeom prst="rect">
            <a:avLst/>
          </a:prstGeom>
          <a:noFill/>
          <a:ln>
            <a:noFill/>
          </a:ln>
        </p:spPr>
      </p:pic>
      <p:pic>
        <p:nvPicPr>
          <p:cNvPr id="164" name="Google Shape;164;p4"/>
          <p:cNvPicPr preferRelativeResize="0"/>
          <p:nvPr/>
        </p:nvPicPr>
        <p:blipFill rotWithShape="1">
          <a:blip r:embed="rId5">
            <a:alphaModFix/>
          </a:blip>
          <a:srcRect b="0" l="0" r="0" t="0"/>
          <a:stretch/>
        </p:blipFill>
        <p:spPr>
          <a:xfrm>
            <a:off x="4106993" y="1725465"/>
            <a:ext cx="262830" cy="283500"/>
          </a:xfrm>
          <a:prstGeom prst="rect">
            <a:avLst/>
          </a:prstGeom>
          <a:noFill/>
          <a:ln>
            <a:noFill/>
          </a:ln>
        </p:spPr>
      </p:pic>
      <p:pic>
        <p:nvPicPr>
          <p:cNvPr id="165" name="Google Shape;165;p4"/>
          <p:cNvPicPr preferRelativeResize="0"/>
          <p:nvPr/>
        </p:nvPicPr>
        <p:blipFill rotWithShape="1">
          <a:blip r:embed="rId5">
            <a:alphaModFix/>
          </a:blip>
          <a:srcRect b="0" l="0" r="0" t="0"/>
          <a:stretch/>
        </p:blipFill>
        <p:spPr>
          <a:xfrm>
            <a:off x="4138125" y="1990495"/>
            <a:ext cx="262830" cy="283500"/>
          </a:xfrm>
          <a:prstGeom prst="rect">
            <a:avLst/>
          </a:prstGeom>
          <a:noFill/>
          <a:ln>
            <a:noFill/>
          </a:ln>
        </p:spPr>
      </p:pic>
      <p:pic>
        <p:nvPicPr>
          <p:cNvPr id="166" name="Google Shape;166;p4"/>
          <p:cNvPicPr preferRelativeResize="0"/>
          <p:nvPr/>
        </p:nvPicPr>
        <p:blipFill rotWithShape="1">
          <a:blip r:embed="rId5">
            <a:alphaModFix/>
          </a:blip>
          <a:srcRect b="0" l="0" r="0" t="0"/>
          <a:stretch/>
        </p:blipFill>
        <p:spPr>
          <a:xfrm>
            <a:off x="4138125" y="2258595"/>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idx="1" type="body"/>
          </p:nvPr>
        </p:nvSpPr>
        <p:spPr>
          <a:xfrm>
            <a:off x="311699" y="971625"/>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1.	</a:t>
            </a:r>
            <a:r>
              <a:rPr lang="en-US" sz="2000">
                <a:solidFill>
                  <a:schemeClr val="dk1"/>
                </a:solidFill>
              </a:rPr>
              <a:t>What causes the Sun to vary? </a:t>
            </a:r>
            <a:endParaRPr/>
          </a:p>
          <a:p>
            <a:pPr indent="0" lvl="0" marL="0" rtl="0" algn="l">
              <a:lnSpc>
                <a:spcPct val="90000"/>
              </a:lnSpc>
              <a:spcBef>
                <a:spcPts val="1000"/>
              </a:spcBef>
              <a:spcAft>
                <a:spcPts val="0"/>
              </a:spcAft>
              <a:buSzPts val="1800"/>
              <a:buNone/>
            </a:pPr>
            <a:r>
              <a:rPr lang="en-US" sz="2000">
                <a:solidFill>
                  <a:schemeClr val="dk1"/>
                </a:solidFill>
              </a:rPr>
              <a:t>2.	How do the Earth and the heliosphere respond? </a:t>
            </a:r>
            <a:endParaRPr/>
          </a:p>
          <a:p>
            <a:pPr indent="0" lvl="0" marL="0" rtl="0" algn="l">
              <a:lnSpc>
                <a:spcPct val="90000"/>
              </a:lnSpc>
              <a:spcBef>
                <a:spcPts val="1000"/>
              </a:spcBef>
              <a:spcAft>
                <a:spcPts val="0"/>
              </a:spcAft>
              <a:buSzPts val="1800"/>
              <a:buNone/>
            </a:pPr>
            <a:r>
              <a:rPr lang="en-US" sz="2000">
                <a:solidFill>
                  <a:schemeClr val="dk1"/>
                </a:solidFill>
              </a:rPr>
              <a:t>3.	What are the impacts on humanity?</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72" name="Google Shape;172;p5"/>
          <p:cNvGrpSpPr/>
          <p:nvPr/>
        </p:nvGrpSpPr>
        <p:grpSpPr>
          <a:xfrm flipH="1">
            <a:off x="-1" y="133025"/>
            <a:ext cx="7908700" cy="582900"/>
            <a:chOff x="3383700" y="220025"/>
            <a:chExt cx="5760575" cy="582900"/>
          </a:xfrm>
        </p:grpSpPr>
        <p:sp>
          <p:nvSpPr>
            <p:cNvPr id="173" name="Google Shape;173;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 name="Google Shape;175;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NASA’s Big Questions</a:t>
            </a:r>
            <a:endParaRPr b="1" sz="2420">
              <a:solidFill>
                <a:schemeClr val="lt1"/>
              </a:solidFill>
              <a:latin typeface="Helvetica Neue"/>
              <a:ea typeface="Helvetica Neue"/>
              <a:cs typeface="Helvetica Neue"/>
              <a:sym typeface="Helvetica Neue"/>
            </a:endParaRPr>
          </a:p>
        </p:txBody>
      </p:sp>
      <p:sp>
        <p:nvSpPr>
          <p:cNvPr id="176" name="Google Shape;176;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3" name="Google Shape;183;p5"/>
          <p:cNvGrpSpPr/>
          <p:nvPr/>
        </p:nvGrpSpPr>
        <p:grpSpPr>
          <a:xfrm>
            <a:off x="0" y="4695025"/>
            <a:ext cx="5902800" cy="283500"/>
            <a:chOff x="0" y="4548925"/>
            <a:chExt cx="5902800" cy="283500"/>
          </a:xfrm>
        </p:grpSpPr>
        <p:sp>
          <p:nvSpPr>
            <p:cNvPr id="184" name="Google Shape;184;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 name="Google Shape;186;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87" name="Google Shape;187;p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88" name="Google Shape;188;p5"/>
          <p:cNvSpPr txBox="1"/>
          <p:nvPr/>
        </p:nvSpPr>
        <p:spPr>
          <a:xfrm>
            <a:off x="1738974" y="2668522"/>
            <a:ext cx="48141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These Big Questions form the basis for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Framework for Heliophysics Education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https://science.nasa.gov/learn/heat/big-ideas/</a:t>
            </a:r>
            <a:endParaRPr b="0" i="0" sz="1400" u="none" cap="none" strike="noStrike">
              <a:solidFill>
                <a:srgbClr val="000000"/>
              </a:solidFill>
              <a:latin typeface="Arial"/>
              <a:ea typeface="Arial"/>
              <a:cs typeface="Arial"/>
              <a:sym typeface="Arial"/>
            </a:endParaRPr>
          </a:p>
        </p:txBody>
      </p:sp>
      <p:sp>
        <p:nvSpPr>
          <p:cNvPr id="189" name="Google Shape;189;p5"/>
          <p:cNvSpPr txBox="1"/>
          <p:nvPr/>
        </p:nvSpPr>
        <p:spPr>
          <a:xfrm>
            <a:off x="2286000" y="241786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grpSp>
        <p:nvGrpSpPr>
          <p:cNvPr id="194" name="Google Shape;194;p6"/>
          <p:cNvGrpSpPr/>
          <p:nvPr/>
        </p:nvGrpSpPr>
        <p:grpSpPr>
          <a:xfrm flipH="1">
            <a:off x="-803" y="133025"/>
            <a:ext cx="7374688" cy="582900"/>
            <a:chOff x="3383700" y="220025"/>
            <a:chExt cx="5760575" cy="582900"/>
          </a:xfrm>
        </p:grpSpPr>
        <p:sp>
          <p:nvSpPr>
            <p:cNvPr id="195" name="Google Shape;195;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 name="Google Shape;197;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How to Teach Heliophysics</a:t>
            </a:r>
            <a:endParaRPr b="1" sz="2420">
              <a:solidFill>
                <a:schemeClr val="lt1"/>
              </a:solidFill>
              <a:latin typeface="Helvetica Neue"/>
              <a:ea typeface="Helvetica Neue"/>
              <a:cs typeface="Helvetica Neue"/>
              <a:sym typeface="Helvetica Neue"/>
            </a:endParaRPr>
          </a:p>
        </p:txBody>
      </p:sp>
      <p:sp>
        <p:nvSpPr>
          <p:cNvPr id="198" name="Google Shape;198;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5" name="Google Shape;205;p6"/>
          <p:cNvGrpSpPr/>
          <p:nvPr/>
        </p:nvGrpSpPr>
        <p:grpSpPr>
          <a:xfrm>
            <a:off x="0" y="4695025"/>
            <a:ext cx="5902800" cy="283500"/>
            <a:chOff x="0" y="4548925"/>
            <a:chExt cx="5902800" cy="283500"/>
          </a:xfrm>
        </p:grpSpPr>
        <p:sp>
          <p:nvSpPr>
            <p:cNvPr id="206" name="Google Shape;206;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 name="Google Shape;208;p6"/>
          <p:cNvSpPr txBox="1"/>
          <p:nvPr>
            <p:ph idx="1" type="body"/>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600"/>
              </a:spcAft>
              <a:buSzPts val="1100"/>
              <a:buNone/>
            </a:pPr>
            <a:r>
              <a:rPr b="1" lang="en-US" sz="680">
                <a:solidFill>
                  <a:schemeClr val="lt1"/>
                </a:solidFill>
                <a:latin typeface="Helvetica Neue"/>
                <a:ea typeface="Helvetica Neue"/>
                <a:cs typeface="Helvetica Neue"/>
                <a:sym typeface="Helvetica Neue"/>
              </a:rPr>
              <a:t>Heliophysics Education Activation Team</a:t>
            </a:r>
            <a:endParaRPr b="1" sz="680">
              <a:solidFill>
                <a:schemeClr val="lt1"/>
              </a:solidFill>
              <a:latin typeface="Helvetica Neue"/>
              <a:ea typeface="Helvetica Neue"/>
              <a:cs typeface="Helvetica Neue"/>
              <a:sym typeface="Helvetica Neue"/>
            </a:endParaRPr>
          </a:p>
        </p:txBody>
      </p:sp>
      <p:pic>
        <p:nvPicPr>
          <p:cNvPr id="209" name="Google Shape;209;p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10" name="Google Shape;210;p6"/>
          <p:cNvSpPr txBox="1"/>
          <p:nvPr/>
        </p:nvSpPr>
        <p:spPr>
          <a:xfrm>
            <a:off x="133200" y="671988"/>
            <a:ext cx="833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Lato"/>
                <a:ea typeface="Lato"/>
                <a:cs typeface="Lato"/>
                <a:sym typeface="Lato"/>
              </a:rPr>
              <a:t>Framework for Heliophysics Education</a:t>
            </a:r>
            <a:endParaRPr b="1" i="0" sz="1800" u="none" cap="none" strike="noStrike">
              <a:solidFill>
                <a:srgbClr val="19658B"/>
              </a:solidFill>
              <a:latin typeface="Arial"/>
              <a:ea typeface="Arial"/>
              <a:cs typeface="Arial"/>
              <a:sym typeface="Arial"/>
            </a:endParaRPr>
          </a:p>
        </p:txBody>
      </p:sp>
      <p:sp>
        <p:nvSpPr>
          <p:cNvPr id="211" name="Google Shape;211;p6"/>
          <p:cNvSpPr/>
          <p:nvPr/>
        </p:nvSpPr>
        <p:spPr>
          <a:xfrm>
            <a:off x="92825" y="11671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3 Heliophysics Investigatory Questions</a:t>
            </a:r>
            <a:endParaRPr b="0" i="0" sz="1400" u="none" cap="none" strike="noStrike">
              <a:solidFill>
                <a:schemeClr val="lt1"/>
              </a:solidFill>
              <a:latin typeface="Open Sans"/>
              <a:ea typeface="Open Sans"/>
              <a:cs typeface="Open Sans"/>
              <a:sym typeface="Open Sans"/>
            </a:endParaRPr>
          </a:p>
        </p:txBody>
      </p:sp>
      <p:sp>
        <p:nvSpPr>
          <p:cNvPr id="212" name="Google Shape;212;p6"/>
          <p:cNvSpPr/>
          <p:nvPr/>
        </p:nvSpPr>
        <p:spPr>
          <a:xfrm>
            <a:off x="92825" y="20759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NGSS-aligned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Big Ideas per Question </a:t>
            </a:r>
            <a:endParaRPr b="0" i="0" sz="1400" u="none" cap="none" strike="noStrike">
              <a:solidFill>
                <a:schemeClr val="lt1"/>
              </a:solidFill>
              <a:latin typeface="Arial"/>
              <a:ea typeface="Arial"/>
              <a:cs typeface="Arial"/>
              <a:sym typeface="Arial"/>
            </a:endParaRPr>
          </a:p>
        </p:txBody>
      </p:sp>
      <p:sp>
        <p:nvSpPr>
          <p:cNvPr id="213" name="Google Shape;213;p6"/>
          <p:cNvSpPr/>
          <p:nvPr/>
        </p:nvSpPr>
        <p:spPr>
          <a:xfrm>
            <a:off x="92825" y="29847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Guiding Questions per Idea</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-1 Question per Level-</a:t>
            </a:r>
            <a:endParaRPr b="0" i="0" sz="1200" u="none" cap="none" strike="noStrike">
              <a:solidFill>
                <a:schemeClr val="lt1"/>
              </a:solidFill>
              <a:latin typeface="Arial"/>
              <a:ea typeface="Arial"/>
              <a:cs typeface="Arial"/>
              <a:sym typeface="Arial"/>
            </a:endParaRPr>
          </a:p>
        </p:txBody>
      </p:sp>
      <p:sp>
        <p:nvSpPr>
          <p:cNvPr id="214" name="Google Shape;214;p6"/>
          <p:cNvSpPr txBox="1"/>
          <p:nvPr/>
        </p:nvSpPr>
        <p:spPr>
          <a:xfrm>
            <a:off x="2353225" y="1133700"/>
            <a:ext cx="6711000" cy="3300617"/>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causes the Sun to vary?</a:t>
            </a:r>
            <a:endParaRPr b="1" i="0" sz="12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1.1 The Sun is really big and its gravity influences all objects in the solar system. </a:t>
            </a:r>
            <a:r>
              <a:rPr b="0" i="0" lang="en-US" sz="1000" u="none" cap="none" strike="noStrike">
                <a:solidFill>
                  <a:schemeClr val="accent2"/>
                </a:solidFill>
                <a:latin typeface="Open Sans"/>
                <a:ea typeface="Open Sans"/>
                <a:cs typeface="Open Sans"/>
                <a:sym typeface="Open Sans"/>
              </a:rPr>
              <a:t>(PS2, ESS1)</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1.2 The Sun is active and can impact technology on Earth via space weather. (PS1,PS2, PS4, ESS2, ESS3)</a:t>
            </a:r>
            <a:endParaRPr b="1" i="0" sz="1000" u="none" cap="none" strike="noStrike">
              <a:solidFill>
                <a:srgbClr val="FF0000"/>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1.3 The Sun’s energy drives Earth’s climate, but the climate is in a delicate balance  and is changing due to human activity. </a:t>
            </a:r>
            <a:r>
              <a:rPr b="0" i="0" lang="en-US" sz="1000" u="none" cap="none" strike="noStrike">
                <a:solidFill>
                  <a:srgbClr val="2E2E32"/>
                </a:solidFill>
                <a:latin typeface="Open Sans"/>
                <a:ea typeface="Open Sans"/>
                <a:cs typeface="Open Sans"/>
                <a:sym typeface="Open Sans"/>
              </a:rPr>
              <a:t>(PS1, PS2, PS3, LS4, ESS2, ESS3)</a:t>
            </a:r>
            <a:endParaRPr b="1"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9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How do Earth, the solar system, and the heliosphere respond to changes on the Sun?</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2.1 Life on Earth has evolved with complex diversity because of our location near the Sun. It is just right! </a:t>
            </a:r>
            <a:r>
              <a:rPr b="0" i="0" lang="en-US" sz="1100" u="none" cap="none" strike="noStrike">
                <a:solidFill>
                  <a:schemeClr val="dk1"/>
                </a:solidFill>
                <a:latin typeface="Open Sans"/>
                <a:ea typeface="Open Sans"/>
                <a:cs typeface="Open Sans"/>
                <a:sym typeface="Open Sans"/>
              </a:rPr>
              <a:t>(PS3, PS4, LS1, LS2, ESS2)</a:t>
            </a:r>
            <a:endParaRPr b="0" i="0" sz="11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2.2 The Sun defines the space around it, which is different from interstellar space. </a:t>
            </a:r>
            <a:r>
              <a:rPr b="0" i="0" lang="en-US" sz="1000" u="none" cap="none" strike="noStrike">
                <a:solidFill>
                  <a:srgbClr val="2E2E32"/>
                </a:solidFill>
                <a:latin typeface="Open Sans"/>
                <a:ea typeface="Open Sans"/>
                <a:cs typeface="Open Sans"/>
                <a:sym typeface="Open Sans"/>
              </a:rPr>
              <a:t>(PS2, ESS1, ESS2)</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2.3 The Sun is the primary source of light in the solar system. (PS1, PS2, PS3,PS4, ESS1)</a:t>
            </a:r>
            <a:endParaRPr b="0"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10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are the impacts of changes on the Sun on humans?</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3.1 The Sun is made of churning plasma, causing the surface to be made of complex, tangled magnetic fields. (PS1, PS2, ESS1, ESS2)</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3.2 Energy from the Sun is created in the core and travels outward through the Sun and into the heliosphere. (PS1, PS3, PS4, ESS1, ESS2, ESS3)</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3.3 Our Sun, like all stars, has a life cycle. </a:t>
            </a:r>
            <a:r>
              <a:rPr b="0" i="0" lang="en-US" sz="1000" u="none" cap="none" strike="noStrike">
                <a:solidFill>
                  <a:srgbClr val="2E2E32"/>
                </a:solidFill>
                <a:latin typeface="Open Sans"/>
                <a:ea typeface="Open Sans"/>
                <a:cs typeface="Open Sans"/>
                <a:sym typeface="Open Sans"/>
              </a:rPr>
              <a:t>(PS1, LS1, ESS1)</a:t>
            </a:r>
            <a:endParaRPr b="1" i="0" sz="1000" u="none" cap="none" strike="noStrike">
              <a:solidFill>
                <a:schemeClr val="dk1"/>
              </a:solidFill>
              <a:latin typeface="Open Sans"/>
              <a:ea typeface="Open Sans"/>
              <a:cs typeface="Open Sans"/>
              <a:sym typeface="Open Sans"/>
            </a:endParaRPr>
          </a:p>
        </p:txBody>
      </p:sp>
      <p:sp>
        <p:nvSpPr>
          <p:cNvPr id="215" name="Google Shape;215;p6"/>
          <p:cNvSpPr/>
          <p:nvPr/>
        </p:nvSpPr>
        <p:spPr>
          <a:xfrm>
            <a:off x="92825" y="3910925"/>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Heliophysics </a:t>
            </a:r>
            <a:endParaRPr b="0"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Resource Database</a:t>
            </a:r>
            <a:endParaRPr b="0" i="0" sz="1400" u="none" cap="none" strike="noStrike">
              <a:solidFill>
                <a:schemeClr val="lt1"/>
              </a:solidFill>
              <a:latin typeface="Open Sans"/>
              <a:ea typeface="Open Sans"/>
              <a:cs typeface="Open Sans"/>
              <a:sym typeface="Open Sans"/>
            </a:endParaRPr>
          </a:p>
        </p:txBody>
      </p:sp>
      <p:cxnSp>
        <p:nvCxnSpPr>
          <p:cNvPr id="216" name="Google Shape;216;p6"/>
          <p:cNvCxnSpPr>
            <a:stCxn id="211" idx="2"/>
            <a:endCxn id="212" idx="0"/>
          </p:cNvCxnSpPr>
          <p:nvPr/>
        </p:nvCxnSpPr>
        <p:spPr>
          <a:xfrm>
            <a:off x="1267325" y="1857400"/>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17" name="Google Shape;217;p6"/>
          <p:cNvCxnSpPr/>
          <p:nvPr/>
        </p:nvCxnSpPr>
        <p:spPr>
          <a:xfrm>
            <a:off x="1267325" y="2774963"/>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18" name="Google Shape;218;p6"/>
          <p:cNvCxnSpPr/>
          <p:nvPr/>
        </p:nvCxnSpPr>
        <p:spPr>
          <a:xfrm>
            <a:off x="1267325" y="3683763"/>
            <a:ext cx="0" cy="218400"/>
          </a:xfrm>
          <a:prstGeom prst="straightConnector1">
            <a:avLst/>
          </a:prstGeom>
          <a:noFill/>
          <a:ln cap="flat" cmpd="sng" w="19050">
            <a:solidFill>
              <a:srgbClr val="D56A49"/>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7"/>
          <p:cNvSpPr txBox="1"/>
          <p:nvPr>
            <p:ph idx="1" type="body"/>
          </p:nvPr>
        </p:nvSpPr>
        <p:spPr>
          <a:xfrm>
            <a:off x="311700" y="985828"/>
            <a:ext cx="3010200" cy="2655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946"/>
              <a:buNone/>
            </a:pPr>
            <a:r>
              <a:rPr lang="en-US" sz="1400">
                <a:solidFill>
                  <a:srgbClr val="000000"/>
                </a:solidFill>
              </a:rPr>
              <a:t>The Sun also shows up in music and dance – two areas that will be celebrated this month. </a:t>
            </a:r>
            <a:endParaRPr sz="1400"/>
          </a:p>
          <a:p>
            <a:pPr indent="0" lvl="0" marL="0" rtl="0" algn="l">
              <a:lnSpc>
                <a:spcPct val="90000"/>
              </a:lnSpc>
              <a:spcBef>
                <a:spcPts val="1000"/>
              </a:spcBef>
              <a:spcAft>
                <a:spcPts val="0"/>
              </a:spcAft>
              <a:buSzPts val="1946"/>
              <a:buNone/>
            </a:pPr>
            <a:r>
              <a:rPr lang="en-US" sz="1400">
                <a:solidFill>
                  <a:srgbClr val="000000"/>
                </a:solidFill>
              </a:rPr>
              <a:t>Carly Simon’s </a:t>
            </a:r>
            <a:r>
              <a:rPr i="1" lang="en-US" sz="1400">
                <a:solidFill>
                  <a:srgbClr val="000000"/>
                </a:solidFill>
              </a:rPr>
              <a:t>‘You’re so vain</a:t>
            </a:r>
            <a:r>
              <a:rPr lang="en-US" sz="1400">
                <a:solidFill>
                  <a:srgbClr val="000000"/>
                </a:solidFill>
              </a:rPr>
              <a:t>’ song mentioned the total eclipse of the sun in Nova Scotia. </a:t>
            </a:r>
            <a:endParaRPr sz="1400"/>
          </a:p>
          <a:p>
            <a:pPr indent="0" lvl="0" marL="0" rtl="0" algn="l">
              <a:lnSpc>
                <a:spcPct val="90000"/>
              </a:lnSpc>
              <a:spcBef>
                <a:spcPts val="1000"/>
              </a:spcBef>
              <a:spcAft>
                <a:spcPts val="0"/>
              </a:spcAft>
              <a:buSzPts val="1946"/>
              <a:buNone/>
            </a:pPr>
            <a:r>
              <a:rPr lang="en-US" sz="1400">
                <a:solidFill>
                  <a:srgbClr val="000000"/>
                </a:solidFill>
              </a:rPr>
              <a:t>So, how do songs about the Sun compare to the sunspot cycle? </a:t>
            </a:r>
            <a:endParaRPr sz="1400"/>
          </a:p>
          <a:p>
            <a:pPr indent="0" lvl="0" marL="0" rtl="0" algn="l">
              <a:lnSpc>
                <a:spcPct val="90000"/>
              </a:lnSpc>
              <a:spcBef>
                <a:spcPts val="1000"/>
              </a:spcBef>
              <a:spcAft>
                <a:spcPts val="0"/>
              </a:spcAft>
              <a:buSzPts val="1946"/>
              <a:buNone/>
            </a:pPr>
            <a:r>
              <a:rPr lang="en-US" sz="1400">
                <a:solidFill>
                  <a:srgbClr val="000000"/>
                </a:solidFill>
              </a:rPr>
              <a:t>Are there more of them when there are more sunspots?</a:t>
            </a:r>
            <a:endParaRPr sz="1400">
              <a:solidFill>
                <a:schemeClr val="dk1"/>
              </a:solidFill>
            </a:endParaRPr>
          </a:p>
        </p:txBody>
      </p:sp>
      <p:grpSp>
        <p:nvGrpSpPr>
          <p:cNvPr id="224" name="Google Shape;224;p7"/>
          <p:cNvGrpSpPr/>
          <p:nvPr/>
        </p:nvGrpSpPr>
        <p:grpSpPr>
          <a:xfrm flipH="1">
            <a:off x="-1" y="133025"/>
            <a:ext cx="6838900" cy="582900"/>
            <a:chOff x="3383700" y="220025"/>
            <a:chExt cx="5760575" cy="582900"/>
          </a:xfrm>
        </p:grpSpPr>
        <p:sp>
          <p:nvSpPr>
            <p:cNvPr id="225" name="Google Shape;225;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7" name="Google Shape;227;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Performance Art</a:t>
            </a:r>
            <a:endParaRPr b="1" sz="2420">
              <a:solidFill>
                <a:schemeClr val="lt1"/>
              </a:solidFill>
              <a:latin typeface="Helvetica Neue"/>
              <a:ea typeface="Helvetica Neue"/>
              <a:cs typeface="Helvetica Neue"/>
              <a:sym typeface="Helvetica Neue"/>
            </a:endParaRPr>
          </a:p>
        </p:txBody>
      </p:sp>
      <p:sp>
        <p:nvSpPr>
          <p:cNvPr id="228" name="Google Shape;228;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5" name="Google Shape;235;p7"/>
          <p:cNvGrpSpPr/>
          <p:nvPr/>
        </p:nvGrpSpPr>
        <p:grpSpPr>
          <a:xfrm>
            <a:off x="0" y="4695025"/>
            <a:ext cx="5902800" cy="283500"/>
            <a:chOff x="0" y="4548925"/>
            <a:chExt cx="5902800" cy="283500"/>
          </a:xfrm>
        </p:grpSpPr>
        <p:sp>
          <p:nvSpPr>
            <p:cNvPr id="236" name="Google Shape;236;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8" name="Google Shape;238;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39" name="Google Shape;239;p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40" name="Google Shape;240;p7"/>
          <p:cNvSpPr txBox="1"/>
          <p:nvPr/>
        </p:nvSpPr>
        <p:spPr>
          <a:xfrm>
            <a:off x="3942883" y="935831"/>
            <a:ext cx="4512900" cy="289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1964: House of the Rising Sun - Animals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1969: Here Comes the Sun – Beatles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1971: Ain't No Sunshine – Bill Withers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1972: You’re So Vain – Carly Simon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1974: Don’t Let the Sun Go Down on Me – Elton John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1983: Total Eclipse of the Heart – Bonnie Tyler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1983: King of Pain (Spot on the Sun) – The Police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1997: Walkin’ on the Sun – Smash Mouth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2003: Soak up the Sun – Sheryl Crow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2016: Trip Around the Sun – Kenny Chesney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
          <p:cNvSpPr txBox="1"/>
          <p:nvPr/>
        </p:nvSpPr>
        <p:spPr>
          <a:xfrm>
            <a:off x="3009533" y="4014065"/>
            <a:ext cx="591379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https://www.cloudynights.com/topic/213605-songs-that-mention-the-sun/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8"/>
          <p:cNvSpPr txBox="1"/>
          <p:nvPr>
            <p:ph idx="1" type="body"/>
          </p:nvPr>
        </p:nvSpPr>
        <p:spPr>
          <a:xfrm>
            <a:off x="311701" y="985837"/>
            <a:ext cx="3703088"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sz="1800">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47" name="Google Shape;247;p8"/>
          <p:cNvGrpSpPr/>
          <p:nvPr/>
        </p:nvGrpSpPr>
        <p:grpSpPr>
          <a:xfrm flipH="1">
            <a:off x="-1" y="133025"/>
            <a:ext cx="6838900" cy="582900"/>
            <a:chOff x="3383700" y="220025"/>
            <a:chExt cx="5760575" cy="582900"/>
          </a:xfrm>
        </p:grpSpPr>
        <p:sp>
          <p:nvSpPr>
            <p:cNvPr id="248" name="Google Shape;248;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0" name="Google Shape;250;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Performance Art</a:t>
            </a:r>
            <a:endParaRPr b="1" sz="2420">
              <a:solidFill>
                <a:schemeClr val="lt1"/>
              </a:solidFill>
              <a:latin typeface="Helvetica Neue"/>
              <a:ea typeface="Helvetica Neue"/>
              <a:cs typeface="Helvetica Neue"/>
              <a:sym typeface="Helvetica Neue"/>
            </a:endParaRPr>
          </a:p>
        </p:txBody>
      </p:sp>
      <p:sp>
        <p:nvSpPr>
          <p:cNvPr id="251" name="Google Shape;251;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8" name="Google Shape;258;p8"/>
          <p:cNvGrpSpPr/>
          <p:nvPr/>
        </p:nvGrpSpPr>
        <p:grpSpPr>
          <a:xfrm>
            <a:off x="0" y="4695025"/>
            <a:ext cx="5902800" cy="283500"/>
            <a:chOff x="0" y="4548925"/>
            <a:chExt cx="5902800" cy="283500"/>
          </a:xfrm>
        </p:grpSpPr>
        <p:sp>
          <p:nvSpPr>
            <p:cNvPr id="259" name="Google Shape;259;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1" name="Google Shape;261;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62" name="Google Shape;262;p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63" name="Google Shape;263;p8"/>
          <p:cNvPicPr preferRelativeResize="0"/>
          <p:nvPr/>
        </p:nvPicPr>
        <p:blipFill rotWithShape="1">
          <a:blip r:embed="rId4">
            <a:alphaModFix/>
          </a:blip>
          <a:srcRect b="0" l="0" r="0" t="0"/>
          <a:stretch/>
        </p:blipFill>
        <p:spPr>
          <a:xfrm>
            <a:off x="4186591" y="1504578"/>
            <a:ext cx="4357334" cy="1972809"/>
          </a:xfrm>
          <a:prstGeom prst="rect">
            <a:avLst/>
          </a:prstGeom>
          <a:noFill/>
          <a:ln>
            <a:noFill/>
          </a:ln>
        </p:spPr>
      </p:pic>
      <p:sp>
        <p:nvSpPr>
          <p:cNvPr id="264" name="Google Shape;264;p8"/>
          <p:cNvSpPr txBox="1"/>
          <p:nvPr/>
        </p:nvSpPr>
        <p:spPr>
          <a:xfrm>
            <a:off x="4405199" y="3621515"/>
            <a:ext cx="428675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https://www.timingsolution.com/TS/Articles/sunspot/</a:t>
            </a:r>
            <a:endParaRPr b="0" i="0" sz="1400" u="none" cap="none" strike="noStrike">
              <a:solidFill>
                <a:srgbClr val="000000"/>
              </a:solidFill>
              <a:latin typeface="Arial"/>
              <a:ea typeface="Arial"/>
              <a:cs typeface="Arial"/>
              <a:sym typeface="Arial"/>
            </a:endParaRPr>
          </a:p>
        </p:txBody>
      </p:sp>
      <p:sp>
        <p:nvSpPr>
          <p:cNvPr id="265" name="Google Shape;265;p8"/>
          <p:cNvSpPr txBox="1"/>
          <p:nvPr/>
        </p:nvSpPr>
        <p:spPr>
          <a:xfrm>
            <a:off x="400050" y="1250156"/>
            <a:ext cx="36360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sunspot cycle is a feature of the sun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that has captivated attention for over 200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years. Many attempts have been made to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correlate agricultural cycles, weather 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other human activity to the rise and fall of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sunspots numbers.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 this activity we are going to see if the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number of songs released each year with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sun as a theme has anything to do with the sunspot cycle. </a:t>
            </a:r>
            <a:endParaRPr b="0" i="0" sz="1400" u="none" cap="none" strike="noStrike">
              <a:solidFill>
                <a:srgbClr val="000000"/>
              </a:solidFill>
              <a:latin typeface="Arial"/>
              <a:ea typeface="Arial"/>
              <a:cs typeface="Arial"/>
              <a:sym typeface="Arial"/>
            </a:endParaRPr>
          </a:p>
        </p:txBody>
      </p:sp>
      <p:sp>
        <p:nvSpPr>
          <p:cNvPr id="266" name="Google Shape;266;p8"/>
          <p:cNvSpPr txBox="1"/>
          <p:nvPr/>
        </p:nvSpPr>
        <p:spPr>
          <a:xfrm>
            <a:off x="400050" y="3987260"/>
            <a:ext cx="642034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Can you propose a hypothesis that might make this connection happen?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How would your hypothesis work as a physical process?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9"/>
          <p:cNvSpPr txBox="1"/>
          <p:nvPr>
            <p:ph idx="1" type="body"/>
          </p:nvPr>
        </p:nvSpPr>
        <p:spPr>
          <a:xfrm>
            <a:off x="311700" y="985837"/>
            <a:ext cx="3903113" cy="2915885"/>
          </a:xfrm>
          <a:prstGeom prst="rect">
            <a:avLst/>
          </a:prstGeom>
          <a:noFill/>
          <a:ln>
            <a:noFill/>
          </a:ln>
        </p:spPr>
        <p:txBody>
          <a:bodyPr anchorCtr="0" anchor="t" bIns="91425" lIns="91425" spcFirstLastPara="1" rIns="91425" wrap="square" tIns="91425">
            <a:normAutofit fontScale="92500"/>
          </a:bodyPr>
          <a:lstStyle/>
          <a:p>
            <a:pPr indent="0" lvl="0" marL="0" marR="0" rtl="0" algn="l">
              <a:lnSpc>
                <a:spcPct val="115000"/>
              </a:lnSpc>
              <a:spcBef>
                <a:spcPts val="0"/>
              </a:spcBef>
              <a:spcAft>
                <a:spcPts val="0"/>
              </a:spcAft>
              <a:buSzPct val="108107"/>
              <a:buNone/>
            </a:pPr>
            <a:r>
              <a:rPr lang="en-US" sz="1800">
                <a:solidFill>
                  <a:srgbClr val="000000"/>
                </a:solidFill>
                <a:latin typeface="Calibri"/>
                <a:ea typeface="Calibri"/>
                <a:cs typeface="Calibri"/>
                <a:sym typeface="Calibri"/>
              </a:rPr>
              <a:t>Whether you have a detailed hypothesis in mind, or are just curious about this data, you first want to check that your hypothesis is needed in the first place. </a:t>
            </a:r>
            <a:endParaRPr/>
          </a:p>
          <a:p>
            <a:pPr indent="0" lvl="0" marL="0" marR="0" rtl="0" algn="l">
              <a:lnSpc>
                <a:spcPct val="115000"/>
              </a:lnSpc>
              <a:spcBef>
                <a:spcPts val="0"/>
              </a:spcBef>
              <a:spcAft>
                <a:spcPts val="0"/>
              </a:spcAft>
              <a:buSzPct val="108107"/>
              <a:buNone/>
            </a:pPr>
            <a:r>
              <a:t/>
            </a:r>
            <a:endParaRPr>
              <a:solidFill>
                <a:srgbClr val="000000"/>
              </a:solidFill>
              <a:latin typeface="Calibri"/>
              <a:ea typeface="Calibri"/>
              <a:cs typeface="Calibri"/>
              <a:sym typeface="Calibri"/>
            </a:endParaRPr>
          </a:p>
          <a:p>
            <a:pPr indent="0" lvl="0" marL="0" marR="0" rtl="0" algn="l">
              <a:lnSpc>
                <a:spcPct val="115000"/>
              </a:lnSpc>
              <a:spcBef>
                <a:spcPts val="0"/>
              </a:spcBef>
              <a:spcAft>
                <a:spcPts val="0"/>
              </a:spcAft>
              <a:buSzPct val="108107"/>
              <a:buNone/>
            </a:pPr>
            <a:r>
              <a:rPr lang="en-US" sz="1800">
                <a:solidFill>
                  <a:srgbClr val="000000"/>
                </a:solidFill>
                <a:latin typeface="Calibri"/>
                <a:ea typeface="Calibri"/>
                <a:cs typeface="Calibri"/>
                <a:sym typeface="Calibri"/>
              </a:rPr>
              <a:t>So, let’s plot the data in various ways and see if the sunspot data lines up (is correlated) with the number of songs released each year about the sun.</a:t>
            </a:r>
            <a:endParaRPr sz="1800">
              <a:latin typeface="Calibri"/>
              <a:ea typeface="Calibri"/>
              <a:cs typeface="Calibri"/>
              <a:sym typeface="Calibri"/>
            </a:endParaRPr>
          </a:p>
          <a:p>
            <a:pPr indent="0" lvl="0" marL="0" rtl="0" algn="l">
              <a:lnSpc>
                <a:spcPct val="90000"/>
              </a:lnSpc>
              <a:spcBef>
                <a:spcPts val="1000"/>
              </a:spcBef>
              <a:spcAft>
                <a:spcPts val="0"/>
              </a:spcAft>
              <a:buSzPct val="108107"/>
              <a:buNone/>
            </a:pPr>
            <a:r>
              <a:t/>
            </a:r>
            <a:endParaRPr sz="1800">
              <a:latin typeface="Calibri"/>
              <a:ea typeface="Calibri"/>
              <a:cs typeface="Calibri"/>
              <a:sym typeface="Calibri"/>
            </a:endParaRPr>
          </a:p>
          <a:p>
            <a:pPr indent="0" lvl="0" marL="0" rtl="0" algn="l">
              <a:lnSpc>
                <a:spcPct val="90000"/>
              </a:lnSpc>
              <a:spcBef>
                <a:spcPts val="1000"/>
              </a:spcBef>
              <a:spcAft>
                <a:spcPts val="0"/>
              </a:spcAft>
              <a:buSzPct val="108107"/>
              <a:buNone/>
            </a:pPr>
            <a:r>
              <a:t/>
            </a:r>
            <a:endParaRPr>
              <a:solidFill>
                <a:schemeClr val="dk1"/>
              </a:solidFill>
            </a:endParaRPr>
          </a:p>
          <a:p>
            <a:pPr indent="0" lvl="0" marL="0" rtl="0" algn="l">
              <a:lnSpc>
                <a:spcPct val="90000"/>
              </a:lnSpc>
              <a:spcBef>
                <a:spcPts val="1000"/>
              </a:spcBef>
              <a:spcAft>
                <a:spcPts val="0"/>
              </a:spcAft>
              <a:buSzPct val="108107"/>
              <a:buNone/>
            </a:pPr>
            <a:r>
              <a:t/>
            </a:r>
            <a:endParaRPr>
              <a:solidFill>
                <a:schemeClr val="dk1"/>
              </a:solidFill>
            </a:endParaRPr>
          </a:p>
          <a:p>
            <a:pPr indent="0" lvl="0" marL="0" rtl="0" algn="l">
              <a:lnSpc>
                <a:spcPct val="90000"/>
              </a:lnSpc>
              <a:spcBef>
                <a:spcPts val="1000"/>
              </a:spcBef>
              <a:spcAft>
                <a:spcPts val="0"/>
              </a:spcAft>
              <a:buSzPct val="108107"/>
              <a:buNone/>
            </a:pPr>
            <a:r>
              <a:t/>
            </a:r>
            <a:endParaRPr>
              <a:solidFill>
                <a:schemeClr val="dk1"/>
              </a:solidFill>
            </a:endParaRPr>
          </a:p>
        </p:txBody>
      </p:sp>
      <p:grpSp>
        <p:nvGrpSpPr>
          <p:cNvPr id="272" name="Google Shape;272;p9"/>
          <p:cNvGrpSpPr/>
          <p:nvPr/>
        </p:nvGrpSpPr>
        <p:grpSpPr>
          <a:xfrm flipH="1">
            <a:off x="-1" y="133025"/>
            <a:ext cx="6838900" cy="582900"/>
            <a:chOff x="3383700" y="220025"/>
            <a:chExt cx="5760575" cy="582900"/>
          </a:xfrm>
        </p:grpSpPr>
        <p:sp>
          <p:nvSpPr>
            <p:cNvPr id="273" name="Google Shape;273;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5" name="Google Shape;275;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   Performance Art</a:t>
            </a:r>
            <a:endParaRPr b="1" sz="2420">
              <a:solidFill>
                <a:schemeClr val="lt1"/>
              </a:solidFill>
              <a:latin typeface="Helvetica Neue"/>
              <a:ea typeface="Helvetica Neue"/>
              <a:cs typeface="Helvetica Neue"/>
              <a:sym typeface="Helvetica Neue"/>
            </a:endParaRPr>
          </a:p>
        </p:txBody>
      </p:sp>
      <p:sp>
        <p:nvSpPr>
          <p:cNvPr id="276" name="Google Shape;276;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3" name="Google Shape;283;p9"/>
          <p:cNvGrpSpPr/>
          <p:nvPr/>
        </p:nvGrpSpPr>
        <p:grpSpPr>
          <a:xfrm>
            <a:off x="0" y="4695025"/>
            <a:ext cx="5902800" cy="283500"/>
            <a:chOff x="0" y="4548925"/>
            <a:chExt cx="5902800" cy="283500"/>
          </a:xfrm>
        </p:grpSpPr>
        <p:sp>
          <p:nvSpPr>
            <p:cNvPr id="284" name="Google Shape;284;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 name="Google Shape;286;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87" name="Google Shape;287;p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88" name="Google Shape;288;p9"/>
          <p:cNvPicPr preferRelativeResize="0"/>
          <p:nvPr/>
        </p:nvPicPr>
        <p:blipFill rotWithShape="1">
          <a:blip r:embed="rId4">
            <a:alphaModFix/>
          </a:blip>
          <a:srcRect b="0" l="0" r="0" t="0"/>
          <a:stretch/>
        </p:blipFill>
        <p:spPr>
          <a:xfrm>
            <a:off x="4186591" y="1504578"/>
            <a:ext cx="4357334" cy="1972809"/>
          </a:xfrm>
          <a:prstGeom prst="rect">
            <a:avLst/>
          </a:prstGeom>
          <a:noFill/>
          <a:ln>
            <a:noFill/>
          </a:ln>
        </p:spPr>
      </p:pic>
      <p:sp>
        <p:nvSpPr>
          <p:cNvPr id="289" name="Google Shape;289;p9"/>
          <p:cNvSpPr txBox="1"/>
          <p:nvPr/>
        </p:nvSpPr>
        <p:spPr>
          <a:xfrm>
            <a:off x="4405199" y="3621515"/>
            <a:ext cx="428675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https://www.timingsolution.com/TS/Articles/sunspot/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Sten Odenwald</dc:creator>
</cp:coreProperties>
</file>