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Roboto"/>
      <p:regular r:id="rId33"/>
      <p:bold r:id="rId34"/>
      <p:italic r:id="rId35"/>
      <p:boldItalic r:id="rId36"/>
    </p:embeddedFont>
    <p:embeddedFont>
      <p:font typeface="Lato"/>
      <p:regular r:id="rId37"/>
      <p:bold r:id="rId38"/>
      <p:italic r:id="rId39"/>
      <p:boldItalic r:id="rId40"/>
    </p:embeddedFont>
    <p:embeddedFont>
      <p:font typeface="Helvetica Neue"/>
      <p:regular r:id="rId41"/>
      <p:bold r:id="rId42"/>
      <p:italic r:id="rId43"/>
      <p:boldItalic r:id="rId44"/>
    </p:embeddedFont>
    <p:embeddedFont>
      <p:font typeface="Noto Sans Symbols"/>
      <p:regular r:id="rId45"/>
      <p:bold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j+T4rQusEkt2EQIsOdbQvZrnL5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42" Type="http://schemas.openxmlformats.org/officeDocument/2006/relationships/font" Target="fonts/HelveticaNeue-bold.fntdata"/><Relationship Id="rId41" Type="http://schemas.openxmlformats.org/officeDocument/2006/relationships/font" Target="fonts/HelveticaNeue-regular.fntdata"/><Relationship Id="rId44" Type="http://schemas.openxmlformats.org/officeDocument/2006/relationships/font" Target="fonts/HelveticaNeue-boldItalic.fntdata"/><Relationship Id="rId43" Type="http://schemas.openxmlformats.org/officeDocument/2006/relationships/font" Target="fonts/HelveticaNeue-italic.fntdata"/><Relationship Id="rId46" Type="http://schemas.openxmlformats.org/officeDocument/2006/relationships/font" Target="fonts/NotoSansSymbols-bold.fntdata"/><Relationship Id="rId45" Type="http://schemas.openxmlformats.org/officeDocument/2006/relationships/font" Target="fonts/NotoSansSymbol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Roboto-regular.fntdata"/><Relationship Id="rId32" Type="http://schemas.openxmlformats.org/officeDocument/2006/relationships/slide" Target="slides/slide28.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Lato-regular.fntdata"/><Relationship Id="rId36" Type="http://schemas.openxmlformats.org/officeDocument/2006/relationships/font" Target="fonts/Roboto-boldItalic.fntdata"/><Relationship Id="rId39" Type="http://schemas.openxmlformats.org/officeDocument/2006/relationships/font" Target="fonts/Lato-italic.fntdata"/><Relationship Id="rId38" Type="http://schemas.openxmlformats.org/officeDocument/2006/relationships/font" Target="fonts/Lato-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b="1" lang="en-US" sz="1300">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fourmilab.ch/earthview/moon_ap_per.html" TargetMode="External"/><Relationship Id="rId4" Type="http://schemas.openxmlformats.org/officeDocument/2006/relationships/image" Target="../media/image16.pn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9.gif"/><Relationship Id="rId5" Type="http://schemas.openxmlformats.org/officeDocument/2006/relationships/hyperlink" Target="https://www.webassign.net/seedfoundations/ebook/seedsTOC.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hyperlink" Target="https://www.nasa.gov/science-research/heliophysics/nasa-announces-monthly-themes-to-celebrate-the-heliophysics-big-year/" TargetMode="External"/><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spaceplace.nasa.gov/eclipses/en/" TargetMode="External"/><Relationship Id="rId4" Type="http://schemas.openxmlformats.org/officeDocument/2006/relationships/image" Target="../media/image16.png"/><Relationship Id="rId5"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4" name="Google Shape;54;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6" name="Google Shape;56;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7" name="Google Shape;57;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58" name="Google Shape;58;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59" name="Google Shape;59;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0" name="Google Shape;60;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0"/>
          <p:cNvSpPr txBox="1"/>
          <p:nvPr>
            <p:ph idx="1" type="body"/>
          </p:nvPr>
        </p:nvSpPr>
        <p:spPr>
          <a:xfrm>
            <a:off x="311701" y="985837"/>
            <a:ext cx="2510080"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Lunar size</a:t>
            </a:r>
            <a:endParaRPr/>
          </a:p>
          <a:p>
            <a:pPr indent="0" lvl="0" marL="0" rtl="0" algn="l">
              <a:lnSpc>
                <a:spcPct val="90000"/>
              </a:lnSpc>
              <a:spcBef>
                <a:spcPts val="1000"/>
              </a:spcBef>
              <a:spcAft>
                <a:spcPts val="0"/>
              </a:spcAft>
              <a:buSzPts val="1800"/>
              <a:buNone/>
            </a:pPr>
            <a:r>
              <a:rPr lang="en-US">
                <a:solidFill>
                  <a:schemeClr val="dk1"/>
                </a:solidFill>
              </a:rPr>
              <a:t>Credit John Walker</a:t>
            </a:r>
            <a:endParaRPr/>
          </a:p>
          <a:p>
            <a:pPr indent="0" lvl="0" marL="0" rtl="0" algn="l">
              <a:lnSpc>
                <a:spcPct val="90000"/>
              </a:lnSpc>
              <a:spcBef>
                <a:spcPts val="1000"/>
              </a:spcBef>
              <a:spcAft>
                <a:spcPts val="0"/>
              </a:spcAft>
              <a:buSzPts val="1800"/>
              <a:buNone/>
            </a:pPr>
            <a:r>
              <a:rPr lang="en-US" u="sng">
                <a:solidFill>
                  <a:schemeClr val="dk1"/>
                </a:solidFill>
                <a:hlinkClick r:id="rId3">
                  <a:extLst>
                    <a:ext uri="{A12FA001-AC4F-418D-AE19-62706E023703}">
                      <ahyp:hlinkClr val="tx"/>
                    </a:ext>
                  </a:extLst>
                </a:hlinkClick>
              </a:rPr>
              <a:t>https://www.fourmilab.ch/earthview/moon_ap_per.html</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88" name="Google Shape;288;p10"/>
          <p:cNvGrpSpPr/>
          <p:nvPr/>
        </p:nvGrpSpPr>
        <p:grpSpPr>
          <a:xfrm flipH="1">
            <a:off x="-1" y="133025"/>
            <a:ext cx="6838900" cy="582900"/>
            <a:chOff x="3383700" y="220025"/>
            <a:chExt cx="5760575" cy="582900"/>
          </a:xfrm>
        </p:grpSpPr>
        <p:sp>
          <p:nvSpPr>
            <p:cNvPr id="289" name="Google Shape;289;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1" name="Google Shape;291;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Total Solar Eclipse</a:t>
            </a:r>
            <a:endParaRPr b="1" sz="2420">
              <a:solidFill>
                <a:schemeClr val="lt1"/>
              </a:solidFill>
              <a:latin typeface="Helvetica Neue"/>
              <a:ea typeface="Helvetica Neue"/>
              <a:cs typeface="Helvetica Neue"/>
              <a:sym typeface="Helvetica Neue"/>
            </a:endParaRPr>
          </a:p>
        </p:txBody>
      </p:sp>
      <p:sp>
        <p:nvSpPr>
          <p:cNvPr id="292" name="Google Shape;292;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9" name="Google Shape;299;p10"/>
          <p:cNvGrpSpPr/>
          <p:nvPr/>
        </p:nvGrpSpPr>
        <p:grpSpPr>
          <a:xfrm>
            <a:off x="0" y="4695025"/>
            <a:ext cx="5902800" cy="283500"/>
            <a:chOff x="0" y="4548925"/>
            <a:chExt cx="5902800" cy="283500"/>
          </a:xfrm>
        </p:grpSpPr>
        <p:sp>
          <p:nvSpPr>
            <p:cNvPr id="300" name="Google Shape;300;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2" name="Google Shape;302;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03" name="Google Shape;303;p10"/>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pic>
        <p:nvPicPr>
          <p:cNvPr id="304" name="Google Shape;304;p10"/>
          <p:cNvPicPr preferRelativeResize="0"/>
          <p:nvPr/>
        </p:nvPicPr>
        <p:blipFill rotWithShape="1">
          <a:blip r:embed="rId5">
            <a:alphaModFix/>
          </a:blip>
          <a:srcRect b="0" l="0" r="0" t="0"/>
          <a:stretch/>
        </p:blipFill>
        <p:spPr>
          <a:xfrm>
            <a:off x="4114050" y="1057274"/>
            <a:ext cx="4572000" cy="2286000"/>
          </a:xfrm>
          <a:prstGeom prst="rect">
            <a:avLst/>
          </a:prstGeom>
          <a:noFill/>
          <a:ln>
            <a:noFill/>
          </a:ln>
        </p:spPr>
      </p:pic>
      <p:sp>
        <p:nvSpPr>
          <p:cNvPr id="305" name="Google Shape;305;p10"/>
          <p:cNvSpPr txBox="1"/>
          <p:nvPr/>
        </p:nvSpPr>
        <p:spPr>
          <a:xfrm>
            <a:off x="4507706" y="3579019"/>
            <a:ext cx="34563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Perigee                                         Apogee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1"/>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Sun size comparison</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(Credit: EarthSky/ Soumyadeep Mukherjee)</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11" name="Google Shape;311;p11"/>
          <p:cNvGrpSpPr/>
          <p:nvPr/>
        </p:nvGrpSpPr>
        <p:grpSpPr>
          <a:xfrm flipH="1">
            <a:off x="-1" y="133025"/>
            <a:ext cx="6838900" cy="582900"/>
            <a:chOff x="3383700" y="220025"/>
            <a:chExt cx="5760575" cy="582900"/>
          </a:xfrm>
        </p:grpSpPr>
        <p:sp>
          <p:nvSpPr>
            <p:cNvPr id="312" name="Google Shape;312;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4" name="Google Shape;314;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Total Solar Eclipse</a:t>
            </a:r>
            <a:endParaRPr b="1" sz="2420">
              <a:solidFill>
                <a:schemeClr val="lt1"/>
              </a:solidFill>
              <a:latin typeface="Helvetica Neue"/>
              <a:ea typeface="Helvetica Neue"/>
              <a:cs typeface="Helvetica Neue"/>
              <a:sym typeface="Helvetica Neue"/>
            </a:endParaRPr>
          </a:p>
        </p:txBody>
      </p:sp>
      <p:sp>
        <p:nvSpPr>
          <p:cNvPr id="315" name="Google Shape;315;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2" name="Google Shape;322;p11"/>
          <p:cNvGrpSpPr/>
          <p:nvPr/>
        </p:nvGrpSpPr>
        <p:grpSpPr>
          <a:xfrm>
            <a:off x="0" y="4695025"/>
            <a:ext cx="5902800" cy="283500"/>
            <a:chOff x="0" y="4548925"/>
            <a:chExt cx="5902800" cy="283500"/>
          </a:xfrm>
        </p:grpSpPr>
        <p:sp>
          <p:nvSpPr>
            <p:cNvPr id="323" name="Google Shape;323;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5" name="Google Shape;325;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26" name="Google Shape;326;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27" name="Google Shape;327;p11"/>
          <p:cNvPicPr preferRelativeResize="0"/>
          <p:nvPr/>
        </p:nvPicPr>
        <p:blipFill rotWithShape="1">
          <a:blip r:embed="rId4">
            <a:alphaModFix/>
          </a:blip>
          <a:srcRect b="0" l="0" r="0" t="0"/>
          <a:stretch/>
        </p:blipFill>
        <p:spPr>
          <a:xfrm>
            <a:off x="3748276" y="851065"/>
            <a:ext cx="4950594" cy="36077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2"/>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33" name="Google Shape;333;p12"/>
          <p:cNvGrpSpPr/>
          <p:nvPr/>
        </p:nvGrpSpPr>
        <p:grpSpPr>
          <a:xfrm flipH="1">
            <a:off x="-1" y="133025"/>
            <a:ext cx="6838900" cy="582900"/>
            <a:chOff x="3383700" y="220025"/>
            <a:chExt cx="5760575" cy="582900"/>
          </a:xfrm>
        </p:grpSpPr>
        <p:sp>
          <p:nvSpPr>
            <p:cNvPr id="334" name="Google Shape;334;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6" name="Google Shape;336;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Total Solar Eclipse</a:t>
            </a:r>
            <a:endParaRPr b="1" sz="2420">
              <a:solidFill>
                <a:schemeClr val="lt1"/>
              </a:solidFill>
              <a:latin typeface="Helvetica Neue"/>
              <a:ea typeface="Helvetica Neue"/>
              <a:cs typeface="Helvetica Neue"/>
              <a:sym typeface="Helvetica Neue"/>
            </a:endParaRPr>
          </a:p>
        </p:txBody>
      </p:sp>
      <p:sp>
        <p:nvSpPr>
          <p:cNvPr id="337" name="Google Shape;337;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4" name="Google Shape;344;p12"/>
          <p:cNvGrpSpPr/>
          <p:nvPr/>
        </p:nvGrpSpPr>
        <p:grpSpPr>
          <a:xfrm>
            <a:off x="0" y="4695025"/>
            <a:ext cx="5902800" cy="283500"/>
            <a:chOff x="0" y="4548925"/>
            <a:chExt cx="5902800" cy="283500"/>
          </a:xfrm>
        </p:grpSpPr>
        <p:sp>
          <p:nvSpPr>
            <p:cNvPr id="345" name="Google Shape;345;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7" name="Google Shape;347;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48" name="Google Shape;348;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49" name="Google Shape;349;p12"/>
          <p:cNvPicPr preferRelativeResize="0"/>
          <p:nvPr/>
        </p:nvPicPr>
        <p:blipFill rotWithShape="1">
          <a:blip r:embed="rId4">
            <a:alphaModFix/>
          </a:blip>
          <a:srcRect b="0" l="0" r="0" t="0"/>
          <a:stretch/>
        </p:blipFill>
        <p:spPr>
          <a:xfrm>
            <a:off x="2847750" y="911393"/>
            <a:ext cx="6199271" cy="3487090"/>
          </a:xfrm>
          <a:prstGeom prst="rect">
            <a:avLst/>
          </a:prstGeom>
          <a:noFill/>
          <a:ln>
            <a:noFill/>
          </a:ln>
        </p:spPr>
      </p:pic>
      <p:sp>
        <p:nvSpPr>
          <p:cNvPr id="350" name="Google Shape;350;p12"/>
          <p:cNvSpPr txBox="1"/>
          <p:nvPr/>
        </p:nvSpPr>
        <p:spPr>
          <a:xfrm>
            <a:off x="311701" y="1235869"/>
            <a:ext cx="23936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1A1A1A"/>
                </a:solidFill>
                <a:latin typeface="Arial"/>
                <a:ea typeface="Arial"/>
                <a:cs typeface="Arial"/>
                <a:sym typeface="Arial"/>
              </a:rPr>
              <a:t>As the Moon orbits Earth, it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1A1A1A"/>
                </a:solidFill>
                <a:latin typeface="Arial"/>
                <a:ea typeface="Arial"/>
                <a:cs typeface="Arial"/>
                <a:sym typeface="Arial"/>
              </a:rPr>
              <a:t>also wobbles up and down,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1A1A1A"/>
                </a:solidFill>
                <a:latin typeface="Arial"/>
                <a:ea typeface="Arial"/>
                <a:cs typeface="Arial"/>
                <a:sym typeface="Arial"/>
              </a:rPr>
              <a:t>making total eclipses rarer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1A1A1A"/>
                </a:solidFill>
                <a:latin typeface="Arial"/>
                <a:ea typeface="Arial"/>
                <a:cs typeface="Arial"/>
                <a:sym typeface="Arial"/>
              </a:rPr>
              <a:t>than they otherwise would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1A1A1A"/>
                </a:solidFill>
                <a:latin typeface="Arial"/>
                <a:ea typeface="Arial"/>
                <a:cs typeface="Arial"/>
                <a:sym typeface="Arial"/>
              </a:rPr>
              <a:t>be.  </a:t>
            </a:r>
            <a:r>
              <a:rPr b="1" i="0" lang="en-US" sz="1400" u="none" cap="none" strike="noStrike">
                <a:solidFill>
                  <a:srgbClr val="1A1A1A"/>
                </a:solidFill>
                <a:latin typeface="Arial"/>
                <a:ea typeface="Arial"/>
                <a:cs typeface="Arial"/>
                <a:sym typeface="Arial"/>
              </a:rPr>
              <a:t>Credit:</a:t>
            </a:r>
            <a:r>
              <a:rPr b="0" i="1" lang="en-US" sz="1400" u="none" cap="none" strike="noStrike">
                <a:solidFill>
                  <a:srgbClr val="1A1A1A"/>
                </a:solidFill>
                <a:latin typeface="Arial"/>
                <a:ea typeface="Arial"/>
                <a:cs typeface="Arial"/>
                <a:sym typeface="Arial"/>
              </a:rPr>
              <a:t> NASA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3"/>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Moon orbit drift from geology and recent lunar laser ranging.</a:t>
            </a:r>
            <a:endParaRPr/>
          </a:p>
          <a:p>
            <a:pPr indent="0" lvl="0" marL="0" rtl="0" algn="l">
              <a:lnSpc>
                <a:spcPct val="90000"/>
              </a:lnSpc>
              <a:spcBef>
                <a:spcPts val="1000"/>
              </a:spcBef>
              <a:spcAft>
                <a:spcPts val="0"/>
              </a:spcAft>
              <a:buSzPts val="1800"/>
              <a:buNone/>
            </a:pPr>
            <a:r>
              <a:rPr lang="en-US">
                <a:solidFill>
                  <a:schemeClr val="dk1"/>
                </a:solidFill>
              </a:rPr>
              <a:t>Current rate is 3 cm/year</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356" name="Google Shape;356;p13"/>
          <p:cNvGrpSpPr/>
          <p:nvPr/>
        </p:nvGrpSpPr>
        <p:grpSpPr>
          <a:xfrm flipH="1">
            <a:off x="-1" y="133025"/>
            <a:ext cx="6838900" cy="582900"/>
            <a:chOff x="3383700" y="220025"/>
            <a:chExt cx="5760575" cy="582900"/>
          </a:xfrm>
        </p:grpSpPr>
        <p:sp>
          <p:nvSpPr>
            <p:cNvPr id="357" name="Google Shape;357;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9" name="Google Shape;359;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Total Solar Eclipse</a:t>
            </a:r>
            <a:endParaRPr b="1" sz="2420">
              <a:solidFill>
                <a:schemeClr val="lt1"/>
              </a:solidFill>
              <a:latin typeface="Helvetica Neue"/>
              <a:ea typeface="Helvetica Neue"/>
              <a:cs typeface="Helvetica Neue"/>
              <a:sym typeface="Helvetica Neue"/>
            </a:endParaRPr>
          </a:p>
        </p:txBody>
      </p:sp>
      <p:sp>
        <p:nvSpPr>
          <p:cNvPr id="360" name="Google Shape;360;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7" name="Google Shape;367;p13"/>
          <p:cNvGrpSpPr/>
          <p:nvPr/>
        </p:nvGrpSpPr>
        <p:grpSpPr>
          <a:xfrm>
            <a:off x="0" y="4695025"/>
            <a:ext cx="5902800" cy="283500"/>
            <a:chOff x="0" y="4548925"/>
            <a:chExt cx="5902800" cy="283500"/>
          </a:xfrm>
        </p:grpSpPr>
        <p:sp>
          <p:nvSpPr>
            <p:cNvPr id="368" name="Google Shape;368;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0" name="Google Shape;370;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71" name="Google Shape;371;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72" name="Google Shape;372;p13"/>
          <p:cNvPicPr preferRelativeResize="0"/>
          <p:nvPr/>
        </p:nvPicPr>
        <p:blipFill rotWithShape="1">
          <a:blip r:embed="rId4">
            <a:alphaModFix/>
          </a:blip>
          <a:srcRect b="0" l="0" r="0" t="0"/>
          <a:stretch/>
        </p:blipFill>
        <p:spPr>
          <a:xfrm>
            <a:off x="3169911" y="904689"/>
            <a:ext cx="5205713" cy="3334122"/>
          </a:xfrm>
          <a:prstGeom prst="rect">
            <a:avLst/>
          </a:prstGeom>
          <a:noFill/>
          <a:ln>
            <a:noFill/>
          </a:ln>
        </p:spPr>
      </p:pic>
      <p:sp>
        <p:nvSpPr>
          <p:cNvPr id="373" name="Google Shape;373;p13"/>
          <p:cNvSpPr/>
          <p:nvPr/>
        </p:nvSpPr>
        <p:spPr>
          <a:xfrm>
            <a:off x="8151019" y="1485900"/>
            <a:ext cx="212887" cy="250031"/>
          </a:xfrm>
          <a:prstGeom prst="ellipse">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4" name="Google Shape;374;p13"/>
          <p:cNvSpPr txBox="1"/>
          <p:nvPr/>
        </p:nvSpPr>
        <p:spPr>
          <a:xfrm>
            <a:off x="8375624" y="1445764"/>
            <a:ext cx="6815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Today</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8099868" y="1854109"/>
            <a:ext cx="328613" cy="961285"/>
          </a:xfrm>
          <a:prstGeom prst="up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4"/>
          <p:cNvSpPr txBox="1"/>
          <p:nvPr>
            <p:ph idx="1" type="body"/>
          </p:nvPr>
        </p:nvSpPr>
        <p:spPr>
          <a:xfrm>
            <a:off x="311701" y="985837"/>
            <a:ext cx="3010144" cy="3421857"/>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90000"/>
              </a:lnSpc>
              <a:spcBef>
                <a:spcPts val="1000"/>
              </a:spcBef>
              <a:spcAft>
                <a:spcPts val="0"/>
              </a:spcAft>
              <a:buSzPct val="108107"/>
              <a:buNone/>
            </a:pPr>
            <a:r>
              <a:rPr lang="en-US">
                <a:solidFill>
                  <a:schemeClr val="dk1"/>
                </a:solidFill>
              </a:rPr>
              <a:t>Conclusions</a:t>
            </a:r>
            <a:endParaRPr/>
          </a:p>
          <a:p>
            <a:pPr indent="0" lvl="0" marL="0" rtl="0" algn="l">
              <a:lnSpc>
                <a:spcPct val="90000"/>
              </a:lnSpc>
              <a:spcBef>
                <a:spcPts val="1000"/>
              </a:spcBef>
              <a:spcAft>
                <a:spcPts val="0"/>
              </a:spcAft>
              <a:buSzPct val="108107"/>
              <a:buNone/>
            </a:pPr>
            <a:r>
              <a:rPr lang="en-US">
                <a:solidFill>
                  <a:schemeClr val="dk1"/>
                </a:solidFill>
              </a:rPr>
              <a:t>There was a time when the Moon was so close it completely blocked the disk of the Sun.</a:t>
            </a:r>
            <a:endParaRPr/>
          </a:p>
          <a:p>
            <a:pPr indent="0" lvl="0" marL="0" rtl="0" algn="l">
              <a:lnSpc>
                <a:spcPct val="90000"/>
              </a:lnSpc>
              <a:spcBef>
                <a:spcPts val="100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rPr lang="en-US">
                <a:solidFill>
                  <a:schemeClr val="dk1"/>
                </a:solidFill>
              </a:rPr>
              <a:t>There will come a time when the Moon’s disk will always appear too small to fully block the Sun.</a:t>
            </a:r>
            <a:endParaRPr/>
          </a:p>
          <a:p>
            <a:pPr indent="0" lvl="0" marL="0" rtl="0" algn="l">
              <a:lnSpc>
                <a:spcPct val="90000"/>
              </a:lnSpc>
              <a:spcBef>
                <a:spcPts val="1000"/>
              </a:spcBef>
              <a:spcAft>
                <a:spcPts val="0"/>
              </a:spcAft>
              <a:buSzPct val="108107"/>
              <a:buNone/>
            </a:pPr>
            <a:r>
              <a:t/>
            </a:r>
            <a:endParaRPr>
              <a:solidFill>
                <a:schemeClr val="dk1"/>
              </a:solidFill>
            </a:endParaRPr>
          </a:p>
          <a:p>
            <a:pPr indent="0" lvl="0" marL="0" rtl="0" algn="l">
              <a:lnSpc>
                <a:spcPct val="90000"/>
              </a:lnSpc>
              <a:spcBef>
                <a:spcPts val="1000"/>
              </a:spcBef>
              <a:spcAft>
                <a:spcPts val="0"/>
              </a:spcAft>
              <a:buSzPct val="108107"/>
              <a:buNone/>
            </a:pPr>
            <a:r>
              <a:rPr lang="en-US">
                <a:solidFill>
                  <a:srgbClr val="FF0000"/>
                </a:solidFill>
              </a:rPr>
              <a:t>This means that one day, there will be an end to Total Solar Eclipses.</a:t>
            </a:r>
            <a:endParaRPr>
              <a:solidFill>
                <a:schemeClr val="dk1"/>
              </a:solidFill>
            </a:endParaRPr>
          </a:p>
        </p:txBody>
      </p:sp>
      <p:grpSp>
        <p:nvGrpSpPr>
          <p:cNvPr id="381" name="Google Shape;381;p14"/>
          <p:cNvGrpSpPr/>
          <p:nvPr/>
        </p:nvGrpSpPr>
        <p:grpSpPr>
          <a:xfrm flipH="1">
            <a:off x="-1" y="133025"/>
            <a:ext cx="6838900" cy="582900"/>
            <a:chOff x="3383700" y="220025"/>
            <a:chExt cx="5760575" cy="582900"/>
          </a:xfrm>
        </p:grpSpPr>
        <p:sp>
          <p:nvSpPr>
            <p:cNvPr id="382" name="Google Shape;382;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4" name="Google Shape;384;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Total Solar Eclipse</a:t>
            </a:r>
            <a:endParaRPr b="1" sz="2420">
              <a:solidFill>
                <a:schemeClr val="lt1"/>
              </a:solidFill>
              <a:latin typeface="Helvetica Neue"/>
              <a:ea typeface="Helvetica Neue"/>
              <a:cs typeface="Helvetica Neue"/>
              <a:sym typeface="Helvetica Neue"/>
            </a:endParaRPr>
          </a:p>
        </p:txBody>
      </p:sp>
      <p:sp>
        <p:nvSpPr>
          <p:cNvPr id="385" name="Google Shape;385;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2" name="Google Shape;392;p14"/>
          <p:cNvGrpSpPr/>
          <p:nvPr/>
        </p:nvGrpSpPr>
        <p:grpSpPr>
          <a:xfrm>
            <a:off x="0" y="4695025"/>
            <a:ext cx="5902800" cy="283500"/>
            <a:chOff x="0" y="4548925"/>
            <a:chExt cx="5902800" cy="283500"/>
          </a:xfrm>
        </p:grpSpPr>
        <p:sp>
          <p:nvSpPr>
            <p:cNvPr id="393" name="Google Shape;393;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5" name="Google Shape;395;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96" name="Google Shape;396;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97" name="Google Shape;397;p14"/>
          <p:cNvPicPr preferRelativeResize="0"/>
          <p:nvPr/>
        </p:nvPicPr>
        <p:blipFill rotWithShape="1">
          <a:blip r:embed="rId4">
            <a:alphaModFix/>
          </a:blip>
          <a:srcRect b="0" l="0" r="0" t="0"/>
          <a:stretch/>
        </p:blipFill>
        <p:spPr>
          <a:xfrm>
            <a:off x="3822929" y="944009"/>
            <a:ext cx="5127046" cy="34218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5"/>
          <p:cNvSpPr txBox="1"/>
          <p:nvPr>
            <p:ph idx="1" type="body"/>
          </p:nvPr>
        </p:nvSpPr>
        <p:spPr>
          <a:xfrm>
            <a:off x="311701" y="985837"/>
            <a:ext cx="4917524" cy="2915885"/>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90000"/>
              </a:lnSpc>
              <a:spcBef>
                <a:spcPts val="1000"/>
              </a:spcBef>
              <a:spcAft>
                <a:spcPts val="0"/>
              </a:spcAft>
              <a:buSzPts val="1946"/>
              <a:buNone/>
            </a:pPr>
            <a:r>
              <a:rPr lang="en-US">
                <a:solidFill>
                  <a:schemeClr val="dk1"/>
                </a:solidFill>
              </a:rPr>
              <a:t>We see things as they appear to be to our eyes and brain.</a:t>
            </a:r>
            <a:endParaRPr/>
          </a:p>
          <a:p>
            <a:pPr indent="0" lvl="0" marL="0" rtl="0" algn="l">
              <a:lnSpc>
                <a:spcPct val="90000"/>
              </a:lnSpc>
              <a:spcBef>
                <a:spcPts val="1000"/>
              </a:spcBef>
              <a:spcAft>
                <a:spcPts val="0"/>
              </a:spcAft>
              <a:buSzPts val="1946"/>
              <a:buNone/>
            </a:pPr>
            <a:r>
              <a:rPr lang="en-US">
                <a:solidFill>
                  <a:schemeClr val="dk1"/>
                </a:solidFill>
              </a:rPr>
              <a:t>We may know that a car is 10-feet long, but when we see it at a distance it appears smaller.</a:t>
            </a:r>
            <a:endParaRPr/>
          </a:p>
          <a:p>
            <a:pPr indent="0" lvl="0" marL="0" rtl="0" algn="l">
              <a:lnSpc>
                <a:spcPct val="90000"/>
              </a:lnSpc>
              <a:spcBef>
                <a:spcPts val="1000"/>
              </a:spcBef>
              <a:spcAft>
                <a:spcPts val="0"/>
              </a:spcAft>
              <a:buSzPts val="1946"/>
              <a:buNone/>
            </a:pPr>
            <a:r>
              <a:rPr lang="en-US">
                <a:solidFill>
                  <a:schemeClr val="dk1"/>
                </a:solidFill>
              </a:rPr>
              <a:t>Our Moon is 3,475 km in diameter, but at a distance of 363,000 km from Earth, it is only about as big as a child’s fingernail at arms-length.</a:t>
            </a:r>
            <a:endParaRPr/>
          </a:p>
          <a:p>
            <a:pPr indent="0" lvl="0" marL="0" rtl="0" algn="l">
              <a:lnSpc>
                <a:spcPct val="90000"/>
              </a:lnSpc>
              <a:spcBef>
                <a:spcPts val="1000"/>
              </a:spcBef>
              <a:spcAft>
                <a:spcPts val="0"/>
              </a:spcAft>
              <a:buSzPts val="1946"/>
              <a:buNone/>
            </a:pPr>
            <a:r>
              <a:rPr lang="en-US">
                <a:solidFill>
                  <a:schemeClr val="dk1"/>
                </a:solidFill>
              </a:rPr>
              <a:t>We can see how this works using ‘similar triangles’.</a:t>
            </a:r>
            <a:endParaRPr>
              <a:solidFill>
                <a:schemeClr val="dk1"/>
              </a:solidFill>
            </a:endParaRPr>
          </a:p>
        </p:txBody>
      </p:sp>
      <p:grpSp>
        <p:nvGrpSpPr>
          <p:cNvPr id="403" name="Google Shape;403;p15"/>
          <p:cNvGrpSpPr/>
          <p:nvPr/>
        </p:nvGrpSpPr>
        <p:grpSpPr>
          <a:xfrm flipH="1">
            <a:off x="-1" y="133025"/>
            <a:ext cx="6838900" cy="582900"/>
            <a:chOff x="3383700" y="220025"/>
            <a:chExt cx="5760575" cy="582900"/>
          </a:xfrm>
        </p:grpSpPr>
        <p:sp>
          <p:nvSpPr>
            <p:cNvPr id="404" name="Google Shape;404;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6" name="Google Shape;406;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Beginners: Angular size </a:t>
            </a:r>
            <a:endParaRPr b="1" sz="2420">
              <a:solidFill>
                <a:schemeClr val="lt1"/>
              </a:solidFill>
              <a:latin typeface="Helvetica Neue"/>
              <a:ea typeface="Helvetica Neue"/>
              <a:cs typeface="Helvetica Neue"/>
              <a:sym typeface="Helvetica Neue"/>
            </a:endParaRPr>
          </a:p>
        </p:txBody>
      </p:sp>
      <p:sp>
        <p:nvSpPr>
          <p:cNvPr id="407" name="Google Shape;407;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4" name="Google Shape;414;p15"/>
          <p:cNvGrpSpPr/>
          <p:nvPr/>
        </p:nvGrpSpPr>
        <p:grpSpPr>
          <a:xfrm>
            <a:off x="0" y="4695025"/>
            <a:ext cx="5902800" cy="283500"/>
            <a:chOff x="0" y="4548925"/>
            <a:chExt cx="5902800" cy="283500"/>
          </a:xfrm>
        </p:grpSpPr>
        <p:sp>
          <p:nvSpPr>
            <p:cNvPr id="415" name="Google Shape;415;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7" name="Google Shape;417;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18" name="Google Shape;418;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19" name="Google Shape;419;p15"/>
          <p:cNvPicPr preferRelativeResize="0"/>
          <p:nvPr/>
        </p:nvPicPr>
        <p:blipFill rotWithShape="1">
          <a:blip r:embed="rId4">
            <a:alphaModFix/>
          </a:blip>
          <a:srcRect b="0" l="0" r="0" t="0"/>
          <a:stretch/>
        </p:blipFill>
        <p:spPr>
          <a:xfrm>
            <a:off x="5613550" y="909637"/>
            <a:ext cx="3429000" cy="2638425"/>
          </a:xfrm>
          <a:prstGeom prst="rect">
            <a:avLst/>
          </a:prstGeom>
          <a:noFill/>
          <a:ln>
            <a:noFill/>
          </a:ln>
        </p:spPr>
      </p:pic>
      <p:sp>
        <p:nvSpPr>
          <p:cNvPr id="420" name="Google Shape;420;p15"/>
          <p:cNvSpPr txBox="1"/>
          <p:nvPr/>
        </p:nvSpPr>
        <p:spPr>
          <a:xfrm>
            <a:off x="5719169" y="3559968"/>
            <a:ext cx="33092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AA0000"/>
                </a:solidFill>
                <a:latin typeface="Arial"/>
                <a:ea typeface="Arial"/>
                <a:cs typeface="Arial"/>
                <a:sym typeface="Arial"/>
                <a:hlinkClick r:id="rId5">
                  <a:extLst>
                    <a:ext uri="{A12FA001-AC4F-418D-AE19-62706E023703}">
                      <ahyp:hlinkClr val="tx"/>
                    </a:ext>
                  </a:extLst>
                </a:hlinkClick>
              </a:rPr>
              <a:t>Seeds Foundations of Astronomy, 9th edition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6"/>
          <p:cNvSpPr txBox="1"/>
          <p:nvPr>
            <p:ph idx="1" type="body"/>
          </p:nvPr>
        </p:nvSpPr>
        <p:spPr>
          <a:xfrm>
            <a:off x="311700" y="985837"/>
            <a:ext cx="4542239" cy="759143"/>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Similar Triangles and proportions: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26" name="Google Shape;426;p16"/>
          <p:cNvGrpSpPr/>
          <p:nvPr/>
        </p:nvGrpSpPr>
        <p:grpSpPr>
          <a:xfrm flipH="1">
            <a:off x="-1" y="133025"/>
            <a:ext cx="6838900" cy="582900"/>
            <a:chOff x="3383700" y="220025"/>
            <a:chExt cx="5760575" cy="582900"/>
          </a:xfrm>
        </p:grpSpPr>
        <p:sp>
          <p:nvSpPr>
            <p:cNvPr id="427" name="Google Shape;427;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9" name="Google Shape;429;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Beginners: Angular size  </a:t>
            </a:r>
            <a:endParaRPr b="1" sz="2420">
              <a:solidFill>
                <a:schemeClr val="lt1"/>
              </a:solidFill>
              <a:latin typeface="Helvetica Neue"/>
              <a:ea typeface="Helvetica Neue"/>
              <a:cs typeface="Helvetica Neue"/>
              <a:sym typeface="Helvetica Neue"/>
            </a:endParaRPr>
          </a:p>
        </p:txBody>
      </p:sp>
      <p:sp>
        <p:nvSpPr>
          <p:cNvPr id="430" name="Google Shape;430;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7" name="Google Shape;437;p16"/>
          <p:cNvGrpSpPr/>
          <p:nvPr/>
        </p:nvGrpSpPr>
        <p:grpSpPr>
          <a:xfrm>
            <a:off x="0" y="4695025"/>
            <a:ext cx="5902800" cy="283500"/>
            <a:chOff x="0" y="4548925"/>
            <a:chExt cx="5902800" cy="283500"/>
          </a:xfrm>
        </p:grpSpPr>
        <p:sp>
          <p:nvSpPr>
            <p:cNvPr id="438" name="Google Shape;438;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0" name="Google Shape;440;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41" name="Google Shape;441;p1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cxnSp>
        <p:nvCxnSpPr>
          <p:cNvPr id="442" name="Google Shape;442;p16"/>
          <p:cNvCxnSpPr/>
          <p:nvPr/>
        </p:nvCxnSpPr>
        <p:spPr>
          <a:xfrm flipH="1" rot="10800000">
            <a:off x="2343150" y="1089526"/>
            <a:ext cx="6129338" cy="1471612"/>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254"/>
              </a:srgbClr>
            </a:outerShdw>
          </a:effectLst>
        </p:spPr>
      </p:cxnSp>
      <p:cxnSp>
        <p:nvCxnSpPr>
          <p:cNvPr id="443" name="Google Shape;443;p16"/>
          <p:cNvCxnSpPr/>
          <p:nvPr/>
        </p:nvCxnSpPr>
        <p:spPr>
          <a:xfrm>
            <a:off x="8472488" y="1089526"/>
            <a:ext cx="0" cy="1354253"/>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254"/>
              </a:srgbClr>
            </a:outerShdw>
          </a:effectLst>
        </p:spPr>
      </p:cxnSp>
      <p:cxnSp>
        <p:nvCxnSpPr>
          <p:cNvPr id="444" name="Google Shape;444;p16"/>
          <p:cNvCxnSpPr/>
          <p:nvPr/>
        </p:nvCxnSpPr>
        <p:spPr>
          <a:xfrm flipH="1" rot="10800000">
            <a:off x="2421731" y="2500313"/>
            <a:ext cx="6050757" cy="60825"/>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254"/>
              </a:srgbClr>
            </a:outerShdw>
          </a:effectLst>
        </p:spPr>
      </p:cxnSp>
      <p:cxnSp>
        <p:nvCxnSpPr>
          <p:cNvPr id="445" name="Google Shape;445;p16"/>
          <p:cNvCxnSpPr/>
          <p:nvPr/>
        </p:nvCxnSpPr>
        <p:spPr>
          <a:xfrm>
            <a:off x="4271963" y="2107406"/>
            <a:ext cx="0" cy="453732"/>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254"/>
              </a:srgbClr>
            </a:outerShdw>
          </a:effectLst>
        </p:spPr>
      </p:cxnSp>
      <p:sp>
        <p:nvSpPr>
          <p:cNvPr id="446" name="Google Shape;446;p16"/>
          <p:cNvSpPr txBox="1"/>
          <p:nvPr/>
        </p:nvSpPr>
        <p:spPr>
          <a:xfrm>
            <a:off x="2751817" y="2691273"/>
            <a:ext cx="11400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Arms length</a:t>
            </a:r>
            <a:endParaRPr b="0" i="0" sz="1400" u="none" cap="none" strike="noStrike">
              <a:solidFill>
                <a:srgbClr val="000000"/>
              </a:solidFill>
              <a:latin typeface="Arial"/>
              <a:ea typeface="Arial"/>
              <a:cs typeface="Arial"/>
              <a:sym typeface="Arial"/>
            </a:endParaRPr>
          </a:p>
        </p:txBody>
      </p:sp>
      <p:sp>
        <p:nvSpPr>
          <p:cNvPr id="447" name="Google Shape;447;p16"/>
          <p:cNvSpPr txBox="1"/>
          <p:nvPr/>
        </p:nvSpPr>
        <p:spPr>
          <a:xfrm>
            <a:off x="4361611" y="2167763"/>
            <a:ext cx="91082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fingernail</a:t>
            </a:r>
            <a:endParaRPr b="0" i="0" sz="1400" u="none" cap="none" strike="noStrike">
              <a:solidFill>
                <a:srgbClr val="000000"/>
              </a:solidFill>
              <a:latin typeface="Arial"/>
              <a:ea typeface="Arial"/>
              <a:cs typeface="Arial"/>
              <a:sym typeface="Arial"/>
            </a:endParaRPr>
          </a:p>
        </p:txBody>
      </p:sp>
      <p:sp>
        <p:nvSpPr>
          <p:cNvPr id="448" name="Google Shape;448;p16"/>
          <p:cNvSpPr txBox="1"/>
          <p:nvPr/>
        </p:nvSpPr>
        <p:spPr>
          <a:xfrm>
            <a:off x="4572000" y="3077541"/>
            <a:ext cx="134844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Moon distance</a:t>
            </a:r>
            <a:endParaRPr b="0" i="0" sz="1400" u="none" cap="none" strike="noStrike">
              <a:solidFill>
                <a:srgbClr val="000000"/>
              </a:solidFill>
              <a:latin typeface="Arial"/>
              <a:ea typeface="Arial"/>
              <a:cs typeface="Arial"/>
              <a:sym typeface="Arial"/>
            </a:endParaRPr>
          </a:p>
        </p:txBody>
      </p:sp>
      <p:sp>
        <p:nvSpPr>
          <p:cNvPr id="449" name="Google Shape;449;p16"/>
          <p:cNvSpPr txBox="1"/>
          <p:nvPr/>
        </p:nvSpPr>
        <p:spPr>
          <a:xfrm>
            <a:off x="7780020" y="1624105"/>
            <a:ext cx="63190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Moon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7"/>
          <p:cNvSpPr txBox="1"/>
          <p:nvPr>
            <p:ph idx="1" type="body"/>
          </p:nvPr>
        </p:nvSpPr>
        <p:spPr>
          <a:xfrm>
            <a:off x="311700" y="985837"/>
            <a:ext cx="8085539" cy="2915885"/>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946"/>
              <a:buNone/>
            </a:pPr>
            <a:r>
              <a:rPr lang="en-US">
                <a:solidFill>
                  <a:schemeClr val="dk1"/>
                </a:solidFill>
              </a:rPr>
              <a:t>Proportions: Show that the thumb has about same proportion to the Moon and so its angle is the same.</a:t>
            </a:r>
            <a:endParaRPr/>
          </a:p>
          <a:p>
            <a:pPr indent="0" lvl="0" marL="0" rtl="0" algn="l">
              <a:lnSpc>
                <a:spcPct val="90000"/>
              </a:lnSpc>
              <a:spcBef>
                <a:spcPts val="1000"/>
              </a:spcBef>
              <a:spcAft>
                <a:spcPts val="0"/>
              </a:spcAft>
              <a:buSzPts val="1946"/>
              <a:buNone/>
            </a:pPr>
            <a:r>
              <a:t/>
            </a:r>
            <a:endParaRPr>
              <a:solidFill>
                <a:schemeClr val="dk1"/>
              </a:solidFill>
            </a:endParaRPr>
          </a:p>
          <a:p>
            <a:pPr indent="0" lvl="0" marL="0" rtl="0" algn="l">
              <a:lnSpc>
                <a:spcPct val="90000"/>
              </a:lnSpc>
              <a:spcBef>
                <a:spcPts val="1000"/>
              </a:spcBef>
              <a:spcAft>
                <a:spcPts val="0"/>
              </a:spcAft>
              <a:buSzPts val="1946"/>
              <a:buNone/>
            </a:pPr>
            <a:r>
              <a:rPr lang="en-US">
                <a:solidFill>
                  <a:schemeClr val="dk1"/>
                </a:solidFill>
              </a:rPr>
              <a:t>Arm = 24-inches</a:t>
            </a:r>
            <a:endParaRPr/>
          </a:p>
          <a:p>
            <a:pPr indent="0" lvl="0" marL="0" rtl="0" algn="l">
              <a:lnSpc>
                <a:spcPct val="90000"/>
              </a:lnSpc>
              <a:spcBef>
                <a:spcPts val="1000"/>
              </a:spcBef>
              <a:spcAft>
                <a:spcPts val="0"/>
              </a:spcAft>
              <a:buSzPts val="1946"/>
              <a:buNone/>
            </a:pPr>
            <a:r>
              <a:rPr lang="en-US">
                <a:solidFill>
                  <a:schemeClr val="dk1"/>
                </a:solidFill>
              </a:rPr>
              <a:t>Fingernail =  ¼-inch                     0.25-inch / 24-inches =  </a:t>
            </a:r>
            <a:r>
              <a:rPr b="1" lang="en-US">
                <a:solidFill>
                  <a:srgbClr val="FF0000"/>
                </a:solidFill>
              </a:rPr>
              <a:t>0.01</a:t>
            </a:r>
            <a:r>
              <a:rPr lang="en-US">
                <a:solidFill>
                  <a:schemeClr val="dk1"/>
                </a:solidFill>
              </a:rPr>
              <a:t>      angle = 0.6</a:t>
            </a:r>
            <a:r>
              <a:rPr baseline="30000" lang="en-US">
                <a:solidFill>
                  <a:schemeClr val="dk1"/>
                </a:solidFill>
              </a:rPr>
              <a:t>o</a:t>
            </a:r>
            <a:endParaRPr/>
          </a:p>
          <a:p>
            <a:pPr indent="0" lvl="0" marL="0" rtl="0" algn="l">
              <a:lnSpc>
                <a:spcPct val="90000"/>
              </a:lnSpc>
              <a:spcBef>
                <a:spcPts val="1000"/>
              </a:spcBef>
              <a:spcAft>
                <a:spcPts val="0"/>
              </a:spcAft>
              <a:buSzPts val="1946"/>
              <a:buNone/>
            </a:pPr>
            <a:r>
              <a:t/>
            </a:r>
            <a:endParaRPr>
              <a:solidFill>
                <a:schemeClr val="dk1"/>
              </a:solidFill>
            </a:endParaRPr>
          </a:p>
          <a:p>
            <a:pPr indent="0" lvl="0" marL="0" rtl="0" algn="l">
              <a:lnSpc>
                <a:spcPct val="90000"/>
              </a:lnSpc>
              <a:spcBef>
                <a:spcPts val="1000"/>
              </a:spcBef>
              <a:spcAft>
                <a:spcPts val="0"/>
              </a:spcAft>
              <a:buSzPts val="1946"/>
              <a:buNone/>
            </a:pPr>
            <a:r>
              <a:rPr lang="en-US">
                <a:solidFill>
                  <a:schemeClr val="dk1"/>
                </a:solidFill>
              </a:rPr>
              <a:t>Moon = 3,500 km</a:t>
            </a:r>
            <a:endParaRPr/>
          </a:p>
          <a:p>
            <a:pPr indent="0" lvl="0" marL="0" rtl="0" algn="l">
              <a:lnSpc>
                <a:spcPct val="90000"/>
              </a:lnSpc>
              <a:spcBef>
                <a:spcPts val="1000"/>
              </a:spcBef>
              <a:spcAft>
                <a:spcPts val="0"/>
              </a:spcAft>
              <a:buSzPts val="1946"/>
              <a:buNone/>
            </a:pPr>
            <a:r>
              <a:rPr lang="en-US">
                <a:solidFill>
                  <a:schemeClr val="dk1"/>
                </a:solidFill>
              </a:rPr>
              <a:t>Distance = 363,000 km             3,500 km / 363,000 km  =  </a:t>
            </a:r>
            <a:r>
              <a:rPr b="1" lang="en-US">
                <a:solidFill>
                  <a:srgbClr val="FF0000"/>
                </a:solidFill>
              </a:rPr>
              <a:t>0.01</a:t>
            </a:r>
            <a:r>
              <a:rPr lang="en-US">
                <a:solidFill>
                  <a:schemeClr val="dk1"/>
                </a:solidFill>
              </a:rPr>
              <a:t>    angle = 0.6</a:t>
            </a:r>
            <a:r>
              <a:rPr baseline="30000" lang="en-US">
                <a:solidFill>
                  <a:schemeClr val="dk1"/>
                </a:solidFill>
              </a:rPr>
              <a:t>o</a:t>
            </a:r>
            <a:endParaRPr>
              <a:solidFill>
                <a:schemeClr val="dk1"/>
              </a:solidFill>
            </a:endParaRPr>
          </a:p>
        </p:txBody>
      </p:sp>
      <p:grpSp>
        <p:nvGrpSpPr>
          <p:cNvPr id="455" name="Google Shape;455;p17"/>
          <p:cNvGrpSpPr/>
          <p:nvPr/>
        </p:nvGrpSpPr>
        <p:grpSpPr>
          <a:xfrm flipH="1">
            <a:off x="-1" y="133025"/>
            <a:ext cx="6838900" cy="582900"/>
            <a:chOff x="3383700" y="220025"/>
            <a:chExt cx="5760575" cy="582900"/>
          </a:xfrm>
        </p:grpSpPr>
        <p:sp>
          <p:nvSpPr>
            <p:cNvPr id="456" name="Google Shape;456;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8" name="Google Shape;458;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Beginners: Angular size </a:t>
            </a:r>
            <a:endParaRPr b="1" sz="2420">
              <a:solidFill>
                <a:schemeClr val="lt1"/>
              </a:solidFill>
              <a:latin typeface="Helvetica Neue"/>
              <a:ea typeface="Helvetica Neue"/>
              <a:cs typeface="Helvetica Neue"/>
              <a:sym typeface="Helvetica Neue"/>
            </a:endParaRPr>
          </a:p>
        </p:txBody>
      </p:sp>
      <p:sp>
        <p:nvSpPr>
          <p:cNvPr id="459" name="Google Shape;459;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6" name="Google Shape;466;p17"/>
          <p:cNvGrpSpPr/>
          <p:nvPr/>
        </p:nvGrpSpPr>
        <p:grpSpPr>
          <a:xfrm>
            <a:off x="0" y="4695025"/>
            <a:ext cx="5902800" cy="283500"/>
            <a:chOff x="0" y="4548925"/>
            <a:chExt cx="5902800" cy="283500"/>
          </a:xfrm>
        </p:grpSpPr>
        <p:sp>
          <p:nvSpPr>
            <p:cNvPr id="467" name="Google Shape;467;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9" name="Google Shape;469;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70" name="Google Shape;470;p1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18"/>
          <p:cNvSpPr txBox="1"/>
          <p:nvPr>
            <p:ph idx="1" type="body"/>
          </p:nvPr>
        </p:nvSpPr>
        <p:spPr>
          <a:xfrm>
            <a:off x="311700" y="985837"/>
            <a:ext cx="5307599" cy="3653963"/>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946"/>
              <a:buNone/>
            </a:pPr>
            <a:r>
              <a:rPr lang="en-US">
                <a:solidFill>
                  <a:schemeClr val="dk1"/>
                </a:solidFill>
              </a:rPr>
              <a:t>The Moon’s angular size is given by</a:t>
            </a:r>
            <a:endParaRPr/>
          </a:p>
          <a:p>
            <a:pPr indent="0" lvl="0" marL="0" rtl="0" algn="l">
              <a:lnSpc>
                <a:spcPct val="90000"/>
              </a:lnSpc>
              <a:spcBef>
                <a:spcPts val="1000"/>
              </a:spcBef>
              <a:spcAft>
                <a:spcPts val="0"/>
              </a:spcAft>
              <a:buSzPts val="1946"/>
              <a:buNone/>
            </a:pPr>
            <a:r>
              <a:rPr lang="en-US">
                <a:solidFill>
                  <a:schemeClr val="dk1"/>
                </a:solidFill>
              </a:rPr>
              <a:t>                      Linear diameter (km)</a:t>
            </a:r>
            <a:endParaRPr/>
          </a:p>
          <a:p>
            <a:pPr indent="-285750" lvl="0" marL="285750" rtl="0" algn="l">
              <a:lnSpc>
                <a:spcPct val="90000"/>
              </a:lnSpc>
              <a:spcBef>
                <a:spcPts val="1000"/>
              </a:spcBef>
              <a:spcAft>
                <a:spcPts val="0"/>
              </a:spcAft>
              <a:buSzPts val="1946"/>
              <a:buFont typeface="Noto Sans Symbols"/>
              <a:buChar char="Θ"/>
            </a:pPr>
            <a:r>
              <a:rPr lang="en-US">
                <a:solidFill>
                  <a:schemeClr val="dk1"/>
                </a:solidFill>
              </a:rPr>
              <a:t>=  57.3</a:t>
            </a:r>
            <a:r>
              <a:rPr baseline="30000" lang="en-US">
                <a:solidFill>
                  <a:schemeClr val="dk1"/>
                </a:solidFill>
              </a:rPr>
              <a:t>o </a:t>
            </a:r>
            <a:r>
              <a:rPr lang="en-US">
                <a:solidFill>
                  <a:schemeClr val="dk1"/>
                </a:solidFill>
              </a:rPr>
              <a:t>x    ------------------------</a:t>
            </a:r>
            <a:endParaRPr/>
          </a:p>
          <a:p>
            <a:pPr indent="0" lvl="0" marL="0" rtl="0" algn="l">
              <a:lnSpc>
                <a:spcPct val="90000"/>
              </a:lnSpc>
              <a:spcBef>
                <a:spcPts val="1000"/>
              </a:spcBef>
              <a:spcAft>
                <a:spcPts val="0"/>
              </a:spcAft>
              <a:buSzPts val="1946"/>
              <a:buNone/>
            </a:pPr>
            <a:r>
              <a:rPr lang="en-US">
                <a:solidFill>
                  <a:schemeClr val="dk1"/>
                </a:solidFill>
              </a:rPr>
              <a:t>                          Distance (km)</a:t>
            </a:r>
            <a:endParaRPr/>
          </a:p>
          <a:p>
            <a:pPr indent="0" lvl="0" marL="0" rtl="0" algn="l">
              <a:lnSpc>
                <a:spcPct val="90000"/>
              </a:lnSpc>
              <a:spcBef>
                <a:spcPts val="1000"/>
              </a:spcBef>
              <a:spcAft>
                <a:spcPts val="0"/>
              </a:spcAft>
              <a:buSzPts val="1946"/>
              <a:buNone/>
            </a:pPr>
            <a:r>
              <a:t/>
            </a:r>
            <a:endParaRPr>
              <a:solidFill>
                <a:schemeClr val="dk1"/>
              </a:solidFill>
            </a:endParaRPr>
          </a:p>
          <a:p>
            <a:pPr indent="0" lvl="0" marL="0" rtl="0" algn="l">
              <a:lnSpc>
                <a:spcPct val="90000"/>
              </a:lnSpc>
              <a:spcBef>
                <a:spcPts val="1000"/>
              </a:spcBef>
              <a:spcAft>
                <a:spcPts val="0"/>
              </a:spcAft>
              <a:buSzPts val="1946"/>
              <a:buNone/>
            </a:pPr>
            <a:r>
              <a:rPr lang="en-US">
                <a:solidFill>
                  <a:schemeClr val="dk1"/>
                </a:solidFill>
              </a:rPr>
              <a:t>Example:  For a diameter = 3,500 km and D = 363,000 km</a:t>
            </a:r>
            <a:endParaRPr/>
          </a:p>
          <a:p>
            <a:pPr indent="0" lvl="0" marL="0" rtl="0" algn="l">
              <a:lnSpc>
                <a:spcPct val="90000"/>
              </a:lnSpc>
              <a:spcBef>
                <a:spcPts val="1000"/>
              </a:spcBef>
              <a:spcAft>
                <a:spcPts val="0"/>
              </a:spcAft>
              <a:buSzPts val="1946"/>
              <a:buNone/>
            </a:pPr>
            <a:r>
              <a:rPr lang="en-US">
                <a:solidFill>
                  <a:schemeClr val="dk1"/>
                </a:solidFill>
                <a:latin typeface="Noto Sans Symbols"/>
                <a:ea typeface="Noto Sans Symbols"/>
                <a:cs typeface="Noto Sans Symbols"/>
                <a:sym typeface="Noto Sans Symbols"/>
              </a:rPr>
              <a:t>Θ</a:t>
            </a:r>
            <a:r>
              <a:rPr lang="en-US">
                <a:solidFill>
                  <a:schemeClr val="dk1"/>
                </a:solidFill>
              </a:rPr>
              <a:t> = 57.3</a:t>
            </a:r>
            <a:r>
              <a:rPr baseline="30000" lang="en-US">
                <a:solidFill>
                  <a:schemeClr val="dk1"/>
                </a:solidFill>
              </a:rPr>
              <a:t>o</a:t>
            </a:r>
            <a:r>
              <a:rPr lang="en-US">
                <a:solidFill>
                  <a:schemeClr val="dk1"/>
                </a:solidFill>
              </a:rPr>
              <a:t> x   3500/363000   =   0.55</a:t>
            </a:r>
            <a:r>
              <a:rPr baseline="30000" lang="en-US">
                <a:solidFill>
                  <a:schemeClr val="dk1"/>
                </a:solidFill>
              </a:rPr>
              <a:t>o</a:t>
            </a:r>
            <a:endParaRPr/>
          </a:p>
          <a:p>
            <a:pPr indent="0" lvl="0" marL="0" rtl="0" algn="l">
              <a:lnSpc>
                <a:spcPct val="90000"/>
              </a:lnSpc>
              <a:spcBef>
                <a:spcPts val="1000"/>
              </a:spcBef>
              <a:spcAft>
                <a:spcPts val="0"/>
              </a:spcAft>
              <a:buSzPts val="1946"/>
              <a:buNone/>
            </a:pPr>
            <a:r>
              <a:rPr lang="en-US">
                <a:solidFill>
                  <a:schemeClr val="dk1"/>
                </a:solidFill>
              </a:rPr>
              <a:t>We prefer to use arc-sec measure where 1</a:t>
            </a:r>
            <a:r>
              <a:rPr baseline="30000" lang="en-US">
                <a:solidFill>
                  <a:schemeClr val="dk1"/>
                </a:solidFill>
              </a:rPr>
              <a:t>o</a:t>
            </a:r>
            <a:r>
              <a:rPr lang="en-US">
                <a:solidFill>
                  <a:schemeClr val="dk1"/>
                </a:solidFill>
              </a:rPr>
              <a:t> = 3600 “ so</a:t>
            </a:r>
            <a:endParaRPr/>
          </a:p>
          <a:p>
            <a:pPr indent="0" lvl="0" marL="0" rtl="0" algn="l">
              <a:lnSpc>
                <a:spcPct val="90000"/>
              </a:lnSpc>
              <a:spcBef>
                <a:spcPts val="1000"/>
              </a:spcBef>
              <a:spcAft>
                <a:spcPts val="0"/>
              </a:spcAft>
              <a:buSzPts val="1946"/>
              <a:buNone/>
            </a:pPr>
            <a:r>
              <a:rPr lang="en-US">
                <a:solidFill>
                  <a:schemeClr val="dk1"/>
                </a:solidFill>
                <a:latin typeface="Noto Sans Symbols"/>
                <a:ea typeface="Noto Sans Symbols"/>
                <a:cs typeface="Noto Sans Symbols"/>
                <a:sym typeface="Noto Sans Symbols"/>
              </a:rPr>
              <a:t>Θ</a:t>
            </a:r>
            <a:r>
              <a:rPr lang="en-US">
                <a:solidFill>
                  <a:schemeClr val="dk1"/>
                </a:solidFill>
              </a:rPr>
              <a:t> = 0.55 x 3600 =  1988”</a:t>
            </a:r>
            <a:endParaRPr>
              <a:solidFill>
                <a:schemeClr val="dk1"/>
              </a:solidFill>
            </a:endParaRPr>
          </a:p>
        </p:txBody>
      </p:sp>
      <p:grpSp>
        <p:nvGrpSpPr>
          <p:cNvPr id="476" name="Google Shape;476;p18"/>
          <p:cNvGrpSpPr/>
          <p:nvPr/>
        </p:nvGrpSpPr>
        <p:grpSpPr>
          <a:xfrm flipH="1">
            <a:off x="-1" y="133025"/>
            <a:ext cx="6838900" cy="582900"/>
            <a:chOff x="3383700" y="220025"/>
            <a:chExt cx="5760575" cy="582900"/>
          </a:xfrm>
        </p:grpSpPr>
        <p:sp>
          <p:nvSpPr>
            <p:cNvPr id="477" name="Google Shape;477;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9" name="Google Shape;479;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Intermediate:  Lunar distance</a:t>
            </a:r>
            <a:endParaRPr b="1" sz="2420">
              <a:solidFill>
                <a:schemeClr val="lt1"/>
              </a:solidFill>
              <a:latin typeface="Helvetica Neue"/>
              <a:ea typeface="Helvetica Neue"/>
              <a:cs typeface="Helvetica Neue"/>
              <a:sym typeface="Helvetica Neue"/>
            </a:endParaRPr>
          </a:p>
        </p:txBody>
      </p:sp>
      <p:sp>
        <p:nvSpPr>
          <p:cNvPr id="480" name="Google Shape;480;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7" name="Google Shape;487;p18"/>
          <p:cNvGrpSpPr/>
          <p:nvPr/>
        </p:nvGrpSpPr>
        <p:grpSpPr>
          <a:xfrm>
            <a:off x="0" y="4695025"/>
            <a:ext cx="5902800" cy="283500"/>
            <a:chOff x="0" y="4548925"/>
            <a:chExt cx="5902800" cy="283500"/>
          </a:xfrm>
        </p:grpSpPr>
        <p:sp>
          <p:nvSpPr>
            <p:cNvPr id="488" name="Google Shape;488;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0" name="Google Shape;490;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91" name="Google Shape;491;p1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92" name="Google Shape;492;p18"/>
          <p:cNvPicPr preferRelativeResize="0"/>
          <p:nvPr/>
        </p:nvPicPr>
        <p:blipFill rotWithShape="1">
          <a:blip r:embed="rId4">
            <a:alphaModFix/>
          </a:blip>
          <a:srcRect b="0" l="0" r="0" t="0"/>
          <a:stretch/>
        </p:blipFill>
        <p:spPr>
          <a:xfrm>
            <a:off x="5584567" y="1571624"/>
            <a:ext cx="2997816" cy="1857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9"/>
          <p:cNvSpPr txBox="1"/>
          <p:nvPr>
            <p:ph idx="1" type="body"/>
          </p:nvPr>
        </p:nvSpPr>
        <p:spPr>
          <a:xfrm>
            <a:off x="311701" y="985837"/>
            <a:ext cx="3460199"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Over the last one billion years, the lunar distance has increased from 300,000 km to 363,000 km. </a:t>
            </a:r>
            <a:endParaRPr/>
          </a:p>
          <a:p>
            <a:pPr indent="0" lvl="0" marL="0" rtl="0" algn="l">
              <a:lnSpc>
                <a:spcPct val="90000"/>
              </a:lnSpc>
              <a:spcBef>
                <a:spcPts val="1000"/>
              </a:spcBef>
              <a:spcAft>
                <a:spcPts val="0"/>
              </a:spcAft>
              <a:buSzPts val="1800"/>
              <a:buNone/>
            </a:pPr>
            <a:r>
              <a:rPr lang="en-US">
                <a:solidFill>
                  <a:schemeClr val="dk1"/>
                </a:solidFill>
              </a:rPr>
              <a:t>What linear equation models this change in distance?</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98" name="Google Shape;498;p19"/>
          <p:cNvGrpSpPr/>
          <p:nvPr/>
        </p:nvGrpSpPr>
        <p:grpSpPr>
          <a:xfrm flipH="1">
            <a:off x="-1" y="133025"/>
            <a:ext cx="6838900" cy="582900"/>
            <a:chOff x="3383700" y="220025"/>
            <a:chExt cx="5760575" cy="582900"/>
          </a:xfrm>
        </p:grpSpPr>
        <p:sp>
          <p:nvSpPr>
            <p:cNvPr id="499" name="Google Shape;499;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1" name="Google Shape;501;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Intermediate:  Lunar Distance</a:t>
            </a:r>
            <a:endParaRPr b="1" sz="2420">
              <a:solidFill>
                <a:schemeClr val="lt1"/>
              </a:solidFill>
              <a:latin typeface="Helvetica Neue"/>
              <a:ea typeface="Helvetica Neue"/>
              <a:cs typeface="Helvetica Neue"/>
              <a:sym typeface="Helvetica Neue"/>
            </a:endParaRPr>
          </a:p>
        </p:txBody>
      </p:sp>
      <p:sp>
        <p:nvSpPr>
          <p:cNvPr id="502" name="Google Shape;502;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9" name="Google Shape;509;p19"/>
          <p:cNvGrpSpPr/>
          <p:nvPr/>
        </p:nvGrpSpPr>
        <p:grpSpPr>
          <a:xfrm>
            <a:off x="0" y="4695025"/>
            <a:ext cx="5902800" cy="283500"/>
            <a:chOff x="0" y="4548925"/>
            <a:chExt cx="5902800" cy="283500"/>
          </a:xfrm>
        </p:grpSpPr>
        <p:sp>
          <p:nvSpPr>
            <p:cNvPr id="510" name="Google Shape;510;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2" name="Google Shape;512;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13" name="Google Shape;513;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cxnSp>
        <p:nvCxnSpPr>
          <p:cNvPr id="514" name="Google Shape;514;p19"/>
          <p:cNvCxnSpPr/>
          <p:nvPr/>
        </p:nvCxnSpPr>
        <p:spPr>
          <a:xfrm>
            <a:off x="5429250" y="1178719"/>
            <a:ext cx="0" cy="2464594"/>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254"/>
              </a:srgbClr>
            </a:outerShdw>
          </a:effectLst>
        </p:spPr>
      </p:cxnSp>
      <p:cxnSp>
        <p:nvCxnSpPr>
          <p:cNvPr id="515" name="Google Shape;515;p19"/>
          <p:cNvCxnSpPr/>
          <p:nvPr/>
        </p:nvCxnSpPr>
        <p:spPr>
          <a:xfrm>
            <a:off x="5429250" y="3643313"/>
            <a:ext cx="3064669" cy="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254"/>
              </a:srgbClr>
            </a:outerShdw>
          </a:effectLst>
        </p:spPr>
      </p:cxnSp>
      <p:sp>
        <p:nvSpPr>
          <p:cNvPr id="516" name="Google Shape;516;p19"/>
          <p:cNvSpPr/>
          <p:nvPr/>
        </p:nvSpPr>
        <p:spPr>
          <a:xfrm>
            <a:off x="5902800" y="2914650"/>
            <a:ext cx="190814" cy="178591"/>
          </a:xfrm>
          <a:prstGeom prst="ellipse">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p19"/>
          <p:cNvSpPr/>
          <p:nvPr/>
        </p:nvSpPr>
        <p:spPr>
          <a:xfrm>
            <a:off x="7709875" y="1471613"/>
            <a:ext cx="198825" cy="214308"/>
          </a:xfrm>
          <a:prstGeom prst="ellipse">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8" name="Google Shape;518;p19"/>
          <p:cNvSpPr txBox="1"/>
          <p:nvPr/>
        </p:nvSpPr>
        <p:spPr>
          <a:xfrm>
            <a:off x="4558898" y="1424878"/>
            <a:ext cx="8306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363,000</a:t>
            </a:r>
            <a:endParaRPr b="0" i="0" sz="1400" u="none" cap="none" strike="noStrike">
              <a:solidFill>
                <a:srgbClr val="000000"/>
              </a:solidFill>
              <a:latin typeface="Arial"/>
              <a:ea typeface="Arial"/>
              <a:cs typeface="Arial"/>
              <a:sym typeface="Arial"/>
            </a:endParaRPr>
          </a:p>
        </p:txBody>
      </p:sp>
      <p:sp>
        <p:nvSpPr>
          <p:cNvPr id="519" name="Google Shape;519;p19"/>
          <p:cNvSpPr txBox="1"/>
          <p:nvPr/>
        </p:nvSpPr>
        <p:spPr>
          <a:xfrm>
            <a:off x="4523179" y="2784816"/>
            <a:ext cx="8306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300,000</a:t>
            </a:r>
            <a:endParaRPr b="0" i="0" sz="1400" u="none" cap="none" strike="noStrike">
              <a:solidFill>
                <a:srgbClr val="000000"/>
              </a:solidFill>
              <a:latin typeface="Arial"/>
              <a:ea typeface="Arial"/>
              <a:cs typeface="Arial"/>
              <a:sym typeface="Arial"/>
            </a:endParaRPr>
          </a:p>
        </p:txBody>
      </p:sp>
      <p:sp>
        <p:nvSpPr>
          <p:cNvPr id="520" name="Google Shape;520;p19"/>
          <p:cNvSpPr txBox="1"/>
          <p:nvPr/>
        </p:nvSpPr>
        <p:spPr>
          <a:xfrm>
            <a:off x="5619300" y="3901722"/>
            <a:ext cx="236772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billion                              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idx="1" type="body"/>
          </p:nvPr>
        </p:nvSpPr>
        <p:spPr>
          <a:xfrm>
            <a:off x="311700" y="971625"/>
            <a:ext cx="3474488"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over time and how those changes can sometimes pose a hazard to humans on Earth and in space.</a:t>
            </a:r>
            <a:endParaRPr sz="1700">
              <a:solidFill>
                <a:schemeClr val="dk1"/>
              </a:solidFill>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79" name="Google Shape;79;p2"/>
          <p:cNvGrpSpPr/>
          <p:nvPr/>
        </p:nvGrpSpPr>
        <p:grpSpPr>
          <a:xfrm flipH="1">
            <a:off x="-1" y="133025"/>
            <a:ext cx="8151019" cy="582900"/>
            <a:chOff x="3383700" y="220025"/>
            <a:chExt cx="5760575" cy="582900"/>
          </a:xfrm>
        </p:grpSpPr>
        <p:sp>
          <p:nvSpPr>
            <p:cNvPr id="80" name="Google Shape;80;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What is Heliophysics?</a:t>
            </a:r>
            <a:endParaRPr b="1" sz="2420">
              <a:solidFill>
                <a:schemeClr val="lt1"/>
              </a:solidFill>
              <a:latin typeface="Helvetica Neue"/>
              <a:ea typeface="Helvetica Neue"/>
              <a:cs typeface="Helvetica Neue"/>
              <a:sym typeface="Helvetica Neue"/>
            </a:endParaRPr>
          </a:p>
        </p:txBody>
      </p:sp>
      <p:sp>
        <p:nvSpPr>
          <p:cNvPr id="83" name="Google Shape;83;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2"/>
          <p:cNvGrpSpPr/>
          <p:nvPr/>
        </p:nvGrpSpPr>
        <p:grpSpPr>
          <a:xfrm>
            <a:off x="0" y="4695025"/>
            <a:ext cx="5902800" cy="283500"/>
            <a:chOff x="0" y="4548925"/>
            <a:chExt cx="5902800" cy="283500"/>
          </a:xfrm>
        </p:grpSpPr>
        <p:sp>
          <p:nvSpPr>
            <p:cNvPr id="91" name="Google Shape;91;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4" name="Google Shape;94;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0"/>
          <p:cNvSpPr txBox="1"/>
          <p:nvPr>
            <p:ph idx="1" type="body"/>
          </p:nvPr>
        </p:nvSpPr>
        <p:spPr>
          <a:xfrm>
            <a:off x="311701" y="985837"/>
            <a:ext cx="6339130" cy="3007519"/>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Over the last one billion years, the lunar distance has increased from 300,000 km to 363,000 km. </a:t>
            </a:r>
            <a:endParaRPr/>
          </a:p>
          <a:p>
            <a:pPr indent="0" lvl="0" marL="0" rtl="0" algn="l">
              <a:lnSpc>
                <a:spcPct val="90000"/>
              </a:lnSpc>
              <a:spcBef>
                <a:spcPts val="1000"/>
              </a:spcBef>
              <a:spcAft>
                <a:spcPts val="0"/>
              </a:spcAft>
              <a:buSzPts val="1800"/>
              <a:buNone/>
            </a:pPr>
            <a:r>
              <a:rPr lang="en-US">
                <a:solidFill>
                  <a:schemeClr val="dk1"/>
                </a:solidFill>
              </a:rPr>
              <a:t>What linear equation models this change in distance?</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rgbClr val="FF0000"/>
                </a:solidFill>
              </a:rPr>
              <a:t>Slope =  (363000-300000)/1000 million years = 63 km/Myr</a:t>
            </a:r>
            <a:endParaRPr/>
          </a:p>
          <a:p>
            <a:pPr indent="0" lvl="0" marL="0" rtl="0" algn="l">
              <a:lnSpc>
                <a:spcPct val="90000"/>
              </a:lnSpc>
              <a:spcBef>
                <a:spcPts val="1000"/>
              </a:spcBef>
              <a:spcAft>
                <a:spcPts val="0"/>
              </a:spcAft>
              <a:buSzPts val="1800"/>
              <a:buNone/>
            </a:pPr>
            <a:r>
              <a:rPr lang="en-US">
                <a:solidFill>
                  <a:srgbClr val="FF0000"/>
                </a:solidFill>
              </a:rPr>
              <a:t>D = 300,000 + 63 T</a:t>
            </a:r>
            <a:endParaRPr/>
          </a:p>
          <a:p>
            <a:pPr indent="0" lvl="0" marL="0" rtl="0" algn="l">
              <a:lnSpc>
                <a:spcPct val="90000"/>
              </a:lnSpc>
              <a:spcBef>
                <a:spcPts val="1000"/>
              </a:spcBef>
              <a:spcAft>
                <a:spcPts val="0"/>
              </a:spcAft>
              <a:buSzPts val="1800"/>
              <a:buNone/>
            </a:pPr>
            <a:r>
              <a:rPr lang="en-US">
                <a:solidFill>
                  <a:srgbClr val="FF0000"/>
                </a:solidFill>
              </a:rPr>
              <a:t>Where T is in millions of years.</a:t>
            </a:r>
            <a:endParaRPr/>
          </a:p>
        </p:txBody>
      </p:sp>
      <p:grpSp>
        <p:nvGrpSpPr>
          <p:cNvPr id="526" name="Google Shape;526;p20"/>
          <p:cNvGrpSpPr/>
          <p:nvPr/>
        </p:nvGrpSpPr>
        <p:grpSpPr>
          <a:xfrm flipH="1">
            <a:off x="-1" y="133025"/>
            <a:ext cx="6838900" cy="582900"/>
            <a:chOff x="3383700" y="220025"/>
            <a:chExt cx="5760575" cy="582900"/>
          </a:xfrm>
        </p:grpSpPr>
        <p:sp>
          <p:nvSpPr>
            <p:cNvPr id="527" name="Google Shape;527;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9" name="Google Shape;529;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Intermediate:  Lunar Distance</a:t>
            </a:r>
            <a:endParaRPr b="1" sz="2420">
              <a:solidFill>
                <a:schemeClr val="lt1"/>
              </a:solidFill>
              <a:latin typeface="Helvetica Neue"/>
              <a:ea typeface="Helvetica Neue"/>
              <a:cs typeface="Helvetica Neue"/>
              <a:sym typeface="Helvetica Neue"/>
            </a:endParaRPr>
          </a:p>
        </p:txBody>
      </p:sp>
      <p:sp>
        <p:nvSpPr>
          <p:cNvPr id="530" name="Google Shape;530;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7" name="Google Shape;537;p20"/>
          <p:cNvGrpSpPr/>
          <p:nvPr/>
        </p:nvGrpSpPr>
        <p:grpSpPr>
          <a:xfrm>
            <a:off x="0" y="4695025"/>
            <a:ext cx="5902800" cy="283500"/>
            <a:chOff x="0" y="4548925"/>
            <a:chExt cx="5902800" cy="283500"/>
          </a:xfrm>
        </p:grpSpPr>
        <p:sp>
          <p:nvSpPr>
            <p:cNvPr id="538" name="Google Shape;538;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0" name="Google Shape;540;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41" name="Google Shape;541;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1"/>
          <p:cNvSpPr txBox="1"/>
          <p:nvPr>
            <p:ph idx="1" type="body"/>
          </p:nvPr>
        </p:nvSpPr>
        <p:spPr>
          <a:xfrm>
            <a:off x="623400" y="821249"/>
            <a:ext cx="8520600" cy="77152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If the Sun’s diameter is 0.5</a:t>
            </a:r>
            <a:r>
              <a:rPr baseline="30000" lang="en-US">
                <a:solidFill>
                  <a:schemeClr val="dk1"/>
                </a:solidFill>
              </a:rPr>
              <a:t>o</a:t>
            </a:r>
            <a:r>
              <a:rPr lang="en-US">
                <a:solidFill>
                  <a:schemeClr val="dk1"/>
                </a:solidFill>
              </a:rPr>
              <a:t> today, in how many million years will the Moon’s diameter start to be less than the Sun’s diameter?</a:t>
            </a:r>
            <a:endParaRPr>
              <a:solidFill>
                <a:schemeClr val="dk1"/>
              </a:solidFill>
            </a:endParaRPr>
          </a:p>
        </p:txBody>
      </p:sp>
      <p:grpSp>
        <p:nvGrpSpPr>
          <p:cNvPr id="547" name="Google Shape;547;p21"/>
          <p:cNvGrpSpPr/>
          <p:nvPr/>
        </p:nvGrpSpPr>
        <p:grpSpPr>
          <a:xfrm flipH="1">
            <a:off x="-1" y="133025"/>
            <a:ext cx="6838900" cy="582900"/>
            <a:chOff x="3383700" y="220025"/>
            <a:chExt cx="5760575" cy="582900"/>
          </a:xfrm>
        </p:grpSpPr>
        <p:sp>
          <p:nvSpPr>
            <p:cNvPr id="548" name="Google Shape;548;p2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0" name="Google Shape;550;p2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Intermediate:  </a:t>
            </a:r>
            <a:endParaRPr b="1" sz="2420">
              <a:solidFill>
                <a:schemeClr val="lt1"/>
              </a:solidFill>
              <a:latin typeface="Helvetica Neue"/>
              <a:ea typeface="Helvetica Neue"/>
              <a:cs typeface="Helvetica Neue"/>
              <a:sym typeface="Helvetica Neue"/>
            </a:endParaRPr>
          </a:p>
        </p:txBody>
      </p:sp>
      <p:sp>
        <p:nvSpPr>
          <p:cNvPr id="551" name="Google Shape;551;p2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8" name="Google Shape;558;p21"/>
          <p:cNvGrpSpPr/>
          <p:nvPr/>
        </p:nvGrpSpPr>
        <p:grpSpPr>
          <a:xfrm>
            <a:off x="0" y="4695025"/>
            <a:ext cx="5902800" cy="283500"/>
            <a:chOff x="0" y="4548925"/>
            <a:chExt cx="5902800" cy="283500"/>
          </a:xfrm>
        </p:grpSpPr>
        <p:sp>
          <p:nvSpPr>
            <p:cNvPr id="559" name="Google Shape;559;p2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1" name="Google Shape;561;p2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62" name="Google Shape;562;p2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63" name="Google Shape;563;p21"/>
          <p:cNvPicPr preferRelativeResize="0"/>
          <p:nvPr/>
        </p:nvPicPr>
        <p:blipFill rotWithShape="1">
          <a:blip r:embed="rId4">
            <a:alphaModFix/>
          </a:blip>
          <a:srcRect b="0" l="0" r="0" t="0"/>
          <a:stretch/>
        </p:blipFill>
        <p:spPr>
          <a:xfrm>
            <a:off x="1758494" y="1643300"/>
            <a:ext cx="5279231" cy="29695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2"/>
          <p:cNvSpPr txBox="1"/>
          <p:nvPr>
            <p:ph idx="1" type="body"/>
          </p:nvPr>
        </p:nvSpPr>
        <p:spPr>
          <a:xfrm>
            <a:off x="311700" y="985837"/>
            <a:ext cx="4681781" cy="3653963"/>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chemeClr val="dk1"/>
                </a:solidFill>
              </a:rPr>
              <a:t>If the Sun’s diameter is 0.5 today, in how many million years will the Moon’s diameter start to be less than this?</a:t>
            </a:r>
            <a:endParaRPr/>
          </a:p>
          <a:p>
            <a:pPr indent="0" lvl="0" marL="0" rtl="0" algn="l">
              <a:lnSpc>
                <a:spcPct val="90000"/>
              </a:lnSpc>
              <a:spcBef>
                <a:spcPts val="1000"/>
              </a:spcBef>
              <a:spcAft>
                <a:spcPts val="0"/>
              </a:spcAft>
              <a:buSzPts val="1800"/>
              <a:buNone/>
            </a:pPr>
            <a:r>
              <a:rPr lang="en-US">
                <a:solidFill>
                  <a:schemeClr val="dk1"/>
                </a:solidFill>
              </a:rPr>
              <a:t>                     3,500 km</a:t>
            </a:r>
            <a:endParaRPr/>
          </a:p>
          <a:p>
            <a:pPr indent="0" lvl="0" marL="0" rtl="0" algn="l">
              <a:lnSpc>
                <a:spcPct val="90000"/>
              </a:lnSpc>
              <a:spcBef>
                <a:spcPts val="1000"/>
              </a:spcBef>
              <a:spcAft>
                <a:spcPts val="0"/>
              </a:spcAft>
              <a:buSzPts val="1800"/>
              <a:buNone/>
            </a:pPr>
            <a:r>
              <a:rPr lang="en-US">
                <a:solidFill>
                  <a:schemeClr val="dk1"/>
                </a:solidFill>
                <a:latin typeface="Noto Sans Symbols"/>
                <a:ea typeface="Noto Sans Symbols"/>
                <a:cs typeface="Noto Sans Symbols"/>
                <a:sym typeface="Noto Sans Symbols"/>
              </a:rPr>
              <a:t>Θ</a:t>
            </a:r>
            <a:r>
              <a:rPr lang="en-US">
                <a:solidFill>
                  <a:schemeClr val="dk1"/>
                </a:solidFill>
              </a:rPr>
              <a:t> = 57.3</a:t>
            </a:r>
            <a:r>
              <a:rPr baseline="30000" lang="en-US">
                <a:solidFill>
                  <a:schemeClr val="dk1"/>
                </a:solidFill>
              </a:rPr>
              <a:t>o</a:t>
            </a:r>
            <a:r>
              <a:rPr lang="en-US">
                <a:solidFill>
                  <a:schemeClr val="dk1"/>
                </a:solidFill>
              </a:rPr>
              <a:t>  ----------------   =   0.5</a:t>
            </a:r>
            <a:r>
              <a:rPr baseline="30000" lang="en-US">
                <a:solidFill>
                  <a:schemeClr val="dk1"/>
                </a:solidFill>
              </a:rPr>
              <a:t>o</a:t>
            </a:r>
            <a:endParaRPr/>
          </a:p>
          <a:p>
            <a:pPr indent="0" lvl="0" marL="0" rtl="0" algn="l">
              <a:lnSpc>
                <a:spcPct val="90000"/>
              </a:lnSpc>
              <a:spcBef>
                <a:spcPts val="1000"/>
              </a:spcBef>
              <a:spcAft>
                <a:spcPts val="0"/>
              </a:spcAft>
              <a:buSzPts val="1800"/>
              <a:buNone/>
            </a:pPr>
            <a:r>
              <a:rPr lang="en-US">
                <a:solidFill>
                  <a:schemeClr val="dk1"/>
                </a:solidFill>
              </a:rPr>
              <a:t>                          D</a:t>
            </a:r>
            <a:endParaRPr/>
          </a:p>
          <a:p>
            <a:pPr indent="0" lvl="0" marL="0" rtl="0" algn="l">
              <a:lnSpc>
                <a:spcPct val="90000"/>
              </a:lnSpc>
              <a:spcBef>
                <a:spcPts val="1000"/>
              </a:spcBef>
              <a:spcAft>
                <a:spcPts val="0"/>
              </a:spcAft>
              <a:buSzPts val="1800"/>
              <a:buNone/>
            </a:pPr>
            <a:r>
              <a:rPr lang="en-US">
                <a:solidFill>
                  <a:schemeClr val="dk1"/>
                </a:solidFill>
              </a:rPr>
              <a:t>D =   (57.3/0.5) x 3500 km    =   401,000 km.</a:t>
            </a:r>
            <a:endParaRPr/>
          </a:p>
          <a:p>
            <a:pPr indent="0" lvl="0" marL="0" rtl="0" algn="l">
              <a:lnSpc>
                <a:spcPct val="90000"/>
              </a:lnSpc>
              <a:spcBef>
                <a:spcPts val="1000"/>
              </a:spcBef>
              <a:spcAft>
                <a:spcPts val="0"/>
              </a:spcAft>
              <a:buSzPts val="1800"/>
              <a:buNone/>
            </a:pPr>
            <a:r>
              <a:rPr lang="en-US">
                <a:solidFill>
                  <a:schemeClr val="dk1"/>
                </a:solidFill>
              </a:rPr>
              <a:t>Then:</a:t>
            </a:r>
            <a:endParaRPr/>
          </a:p>
          <a:p>
            <a:pPr indent="0" lvl="0" marL="0" rtl="0" algn="l">
              <a:lnSpc>
                <a:spcPct val="90000"/>
              </a:lnSpc>
              <a:spcBef>
                <a:spcPts val="1000"/>
              </a:spcBef>
              <a:spcAft>
                <a:spcPts val="0"/>
              </a:spcAft>
              <a:buSzPts val="1800"/>
              <a:buNone/>
            </a:pPr>
            <a:r>
              <a:rPr lang="en-US">
                <a:solidFill>
                  <a:schemeClr val="dk1"/>
                </a:solidFill>
              </a:rPr>
              <a:t>401,000 km = 363,000 +63T</a:t>
            </a:r>
            <a:endParaRPr/>
          </a:p>
          <a:p>
            <a:pPr indent="0" lvl="0" marL="0" rtl="0" algn="l">
              <a:lnSpc>
                <a:spcPct val="90000"/>
              </a:lnSpc>
              <a:spcBef>
                <a:spcPts val="1000"/>
              </a:spcBef>
              <a:spcAft>
                <a:spcPts val="0"/>
              </a:spcAft>
              <a:buSzPts val="1800"/>
              <a:buNone/>
            </a:pPr>
            <a:r>
              <a:rPr lang="en-US">
                <a:solidFill>
                  <a:srgbClr val="FF0000"/>
                </a:solidFill>
              </a:rPr>
              <a:t>T = 600 million years</a:t>
            </a:r>
            <a:r>
              <a:rPr lang="en-US">
                <a:solidFill>
                  <a:schemeClr val="dk1"/>
                </a:solidFill>
              </a:rPr>
              <a:t>.</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69" name="Google Shape;569;p22"/>
          <p:cNvGrpSpPr/>
          <p:nvPr/>
        </p:nvGrpSpPr>
        <p:grpSpPr>
          <a:xfrm flipH="1">
            <a:off x="-1" y="133025"/>
            <a:ext cx="6838900" cy="582900"/>
            <a:chOff x="3383700" y="220025"/>
            <a:chExt cx="5760575" cy="582900"/>
          </a:xfrm>
        </p:grpSpPr>
        <p:sp>
          <p:nvSpPr>
            <p:cNvPr id="570" name="Google Shape;570;p2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2" name="Google Shape;572;p2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Intermediate:  </a:t>
            </a:r>
            <a:endParaRPr b="1" sz="2420">
              <a:solidFill>
                <a:schemeClr val="lt1"/>
              </a:solidFill>
              <a:latin typeface="Helvetica Neue"/>
              <a:ea typeface="Helvetica Neue"/>
              <a:cs typeface="Helvetica Neue"/>
              <a:sym typeface="Helvetica Neue"/>
            </a:endParaRPr>
          </a:p>
        </p:txBody>
      </p:sp>
      <p:sp>
        <p:nvSpPr>
          <p:cNvPr id="573" name="Google Shape;573;p2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0" name="Google Shape;580;p22"/>
          <p:cNvGrpSpPr/>
          <p:nvPr/>
        </p:nvGrpSpPr>
        <p:grpSpPr>
          <a:xfrm>
            <a:off x="0" y="4695025"/>
            <a:ext cx="5902800" cy="283500"/>
            <a:chOff x="0" y="4548925"/>
            <a:chExt cx="5902800" cy="283500"/>
          </a:xfrm>
        </p:grpSpPr>
        <p:sp>
          <p:nvSpPr>
            <p:cNvPr id="581" name="Google Shape;581;p2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3" name="Google Shape;583;p2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84" name="Google Shape;584;p2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85" name="Google Shape;585;p22"/>
          <p:cNvPicPr preferRelativeResize="0"/>
          <p:nvPr/>
        </p:nvPicPr>
        <p:blipFill rotWithShape="1">
          <a:blip r:embed="rId4">
            <a:alphaModFix/>
          </a:blip>
          <a:srcRect b="0" l="0" r="0" t="0"/>
          <a:stretch/>
        </p:blipFill>
        <p:spPr>
          <a:xfrm>
            <a:off x="5125779" y="985837"/>
            <a:ext cx="3885128" cy="2586038"/>
          </a:xfrm>
          <a:prstGeom prst="rect">
            <a:avLst/>
          </a:prstGeom>
          <a:noFill/>
          <a:ln>
            <a:noFill/>
          </a:ln>
        </p:spPr>
      </p:pic>
      <p:sp>
        <p:nvSpPr>
          <p:cNvPr id="586" name="Google Shape;586;p22"/>
          <p:cNvSpPr txBox="1"/>
          <p:nvPr/>
        </p:nvSpPr>
        <p:spPr>
          <a:xfrm>
            <a:off x="5482790" y="3687898"/>
            <a:ext cx="326082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Image Credit: Detlev Van Ravenswaay</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3"/>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92" name="Google Shape;592;p23"/>
          <p:cNvGrpSpPr/>
          <p:nvPr/>
        </p:nvGrpSpPr>
        <p:grpSpPr>
          <a:xfrm flipH="1">
            <a:off x="-2" y="133025"/>
            <a:ext cx="7328051" cy="582900"/>
            <a:chOff x="3383700" y="220025"/>
            <a:chExt cx="5760575" cy="582900"/>
          </a:xfrm>
        </p:grpSpPr>
        <p:sp>
          <p:nvSpPr>
            <p:cNvPr id="593" name="Google Shape;593;p2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5" name="Google Shape;595;p2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Advanced: Everything Changes!  </a:t>
            </a:r>
            <a:endParaRPr b="1" sz="2420">
              <a:solidFill>
                <a:schemeClr val="lt1"/>
              </a:solidFill>
              <a:latin typeface="Helvetica Neue"/>
              <a:ea typeface="Helvetica Neue"/>
              <a:cs typeface="Helvetica Neue"/>
              <a:sym typeface="Helvetica Neue"/>
            </a:endParaRPr>
          </a:p>
        </p:txBody>
      </p:sp>
      <p:sp>
        <p:nvSpPr>
          <p:cNvPr id="596" name="Google Shape;596;p2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3" name="Google Shape;603;p23"/>
          <p:cNvGrpSpPr/>
          <p:nvPr/>
        </p:nvGrpSpPr>
        <p:grpSpPr>
          <a:xfrm>
            <a:off x="0" y="4695025"/>
            <a:ext cx="5902800" cy="283500"/>
            <a:chOff x="0" y="4548925"/>
            <a:chExt cx="5902800" cy="283500"/>
          </a:xfrm>
        </p:grpSpPr>
        <p:sp>
          <p:nvSpPr>
            <p:cNvPr id="604" name="Google Shape;604;p2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6" name="Google Shape;606;p2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07" name="Google Shape;607;p2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608" name="Google Shape;608;p23"/>
          <p:cNvSpPr txBox="1"/>
          <p:nvPr/>
        </p:nvSpPr>
        <p:spPr>
          <a:xfrm>
            <a:off x="315520" y="980737"/>
            <a:ext cx="40719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The Sun’s radius is changing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billion yrs ago  = 95% of today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billion yrs from now = 105% of today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What is a linear equation that models the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diameter change in time units of 1 million yrs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if the radius today is 696,000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lunar distance is changing too.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Perigee distance: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 = 363,000 + 63T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Apogee distance: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 = 405,000 + 63T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9" name="Google Shape;609;p23"/>
          <p:cNvPicPr preferRelativeResize="0"/>
          <p:nvPr/>
        </p:nvPicPr>
        <p:blipFill rotWithShape="1">
          <a:blip r:embed="rId4">
            <a:alphaModFix/>
          </a:blip>
          <a:srcRect b="0" l="0" r="0" t="0"/>
          <a:stretch/>
        </p:blipFill>
        <p:spPr>
          <a:xfrm>
            <a:off x="4390687" y="985837"/>
            <a:ext cx="4224276" cy="3012955"/>
          </a:xfrm>
          <a:prstGeom prst="rect">
            <a:avLst/>
          </a:prstGeom>
          <a:noFill/>
          <a:ln>
            <a:noFill/>
          </a:ln>
        </p:spPr>
      </p:pic>
      <p:cxnSp>
        <p:nvCxnSpPr>
          <p:cNvPr id="610" name="Google Shape;610;p23"/>
          <p:cNvCxnSpPr/>
          <p:nvPr/>
        </p:nvCxnSpPr>
        <p:spPr>
          <a:xfrm flipH="1" rot="10800000">
            <a:off x="5619300" y="2814638"/>
            <a:ext cx="1023371" cy="242887"/>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24"/>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16" name="Google Shape;616;p24"/>
          <p:cNvGrpSpPr/>
          <p:nvPr/>
        </p:nvGrpSpPr>
        <p:grpSpPr>
          <a:xfrm flipH="1">
            <a:off x="-2" y="133025"/>
            <a:ext cx="7328051" cy="582900"/>
            <a:chOff x="3383700" y="220025"/>
            <a:chExt cx="5760575" cy="582900"/>
          </a:xfrm>
        </p:grpSpPr>
        <p:sp>
          <p:nvSpPr>
            <p:cNvPr id="617" name="Google Shape;617;p2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9" name="Google Shape;619;p2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Advanced: Everything Changes!  </a:t>
            </a:r>
            <a:endParaRPr b="1" sz="2420">
              <a:solidFill>
                <a:schemeClr val="lt1"/>
              </a:solidFill>
              <a:latin typeface="Helvetica Neue"/>
              <a:ea typeface="Helvetica Neue"/>
              <a:cs typeface="Helvetica Neue"/>
              <a:sym typeface="Helvetica Neue"/>
            </a:endParaRPr>
          </a:p>
        </p:txBody>
      </p:sp>
      <p:sp>
        <p:nvSpPr>
          <p:cNvPr id="620" name="Google Shape;620;p2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7" name="Google Shape;627;p24"/>
          <p:cNvGrpSpPr/>
          <p:nvPr/>
        </p:nvGrpSpPr>
        <p:grpSpPr>
          <a:xfrm>
            <a:off x="0" y="4695025"/>
            <a:ext cx="5902800" cy="283500"/>
            <a:chOff x="0" y="4548925"/>
            <a:chExt cx="5902800" cy="283500"/>
          </a:xfrm>
        </p:grpSpPr>
        <p:sp>
          <p:nvSpPr>
            <p:cNvPr id="628" name="Google Shape;628;p2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0" name="Google Shape;630;p2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31" name="Google Shape;631;p2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632" name="Google Shape;632;p24"/>
          <p:cNvSpPr txBox="1"/>
          <p:nvPr/>
        </p:nvSpPr>
        <p:spPr>
          <a:xfrm>
            <a:off x="315520" y="980737"/>
            <a:ext cx="35109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The Sun’s diameter is changing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billion yrs ago  = 95% of today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R = 696,000 x 0.95 = 661,000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 = -1000 Myrs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billion yrs from now = 105% of today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 = 696,000 x 1.05 = 730,800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 = +1000 Myrs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Slope = (730800-661000)/(1000-(-1000))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  69800k m/2000 Myr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 +35 km/Myr.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 = 696,000 + 35 T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Diameter =  1,392,000 + 70T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3" name="Google Shape;633;p24"/>
          <p:cNvPicPr preferRelativeResize="0"/>
          <p:nvPr/>
        </p:nvPicPr>
        <p:blipFill rotWithShape="1">
          <a:blip r:embed="rId4">
            <a:alphaModFix/>
          </a:blip>
          <a:srcRect b="0" l="0" r="0" t="0"/>
          <a:stretch/>
        </p:blipFill>
        <p:spPr>
          <a:xfrm>
            <a:off x="4390687" y="985837"/>
            <a:ext cx="4224276" cy="3012955"/>
          </a:xfrm>
          <a:prstGeom prst="rect">
            <a:avLst/>
          </a:prstGeom>
          <a:noFill/>
          <a:ln>
            <a:noFill/>
          </a:ln>
        </p:spPr>
      </p:pic>
      <p:cxnSp>
        <p:nvCxnSpPr>
          <p:cNvPr id="634" name="Google Shape;634;p24"/>
          <p:cNvCxnSpPr/>
          <p:nvPr/>
        </p:nvCxnSpPr>
        <p:spPr>
          <a:xfrm flipH="1" rot="10800000">
            <a:off x="5619300" y="2814638"/>
            <a:ext cx="1023371" cy="242887"/>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5"/>
          <p:cNvSpPr txBox="1"/>
          <p:nvPr>
            <p:ph idx="1" type="body"/>
          </p:nvPr>
        </p:nvSpPr>
        <p:spPr>
          <a:xfrm>
            <a:off x="569184" y="2089490"/>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40" name="Google Shape;640;p25"/>
          <p:cNvGrpSpPr/>
          <p:nvPr/>
        </p:nvGrpSpPr>
        <p:grpSpPr>
          <a:xfrm flipH="1">
            <a:off x="-2" y="133025"/>
            <a:ext cx="7258051" cy="582900"/>
            <a:chOff x="3383700" y="220025"/>
            <a:chExt cx="5760575" cy="582900"/>
          </a:xfrm>
        </p:grpSpPr>
        <p:sp>
          <p:nvSpPr>
            <p:cNvPr id="641" name="Google Shape;641;p2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3" name="Google Shape;643;p2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Advanced: Everything Changes!  </a:t>
            </a:r>
            <a:endParaRPr b="1" sz="2420">
              <a:solidFill>
                <a:schemeClr val="lt1"/>
              </a:solidFill>
              <a:latin typeface="Helvetica Neue"/>
              <a:ea typeface="Helvetica Neue"/>
              <a:cs typeface="Helvetica Neue"/>
              <a:sym typeface="Helvetica Neue"/>
            </a:endParaRPr>
          </a:p>
        </p:txBody>
      </p:sp>
      <p:sp>
        <p:nvSpPr>
          <p:cNvPr id="644" name="Google Shape;644;p2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1" name="Google Shape;651;p25"/>
          <p:cNvGrpSpPr/>
          <p:nvPr/>
        </p:nvGrpSpPr>
        <p:grpSpPr>
          <a:xfrm>
            <a:off x="0" y="4695025"/>
            <a:ext cx="5902800" cy="283500"/>
            <a:chOff x="0" y="4548925"/>
            <a:chExt cx="5902800" cy="283500"/>
          </a:xfrm>
        </p:grpSpPr>
        <p:sp>
          <p:nvSpPr>
            <p:cNvPr id="652" name="Google Shape;652;p2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4" name="Google Shape;654;p2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55" name="Google Shape;655;p2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656" name="Google Shape;656;p25"/>
          <p:cNvSpPr txBox="1"/>
          <p:nvPr/>
        </p:nvSpPr>
        <p:spPr>
          <a:xfrm>
            <a:off x="478631" y="811753"/>
            <a:ext cx="54243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What are the formulae for the angular size of the Sun and Moon assuming the distance to the Sun is fixed at 150 million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Q = 57.3 x (Diameter (km)/Distance (km))  degrees</a:t>
            </a:r>
            <a:endParaRPr b="0" i="0" sz="1400" u="none" cap="none" strike="noStrike">
              <a:solidFill>
                <a:srgbClr val="000000"/>
              </a:solidFill>
              <a:latin typeface="Arial"/>
              <a:ea typeface="Arial"/>
              <a:cs typeface="Arial"/>
              <a:sym typeface="Arial"/>
            </a:endParaRPr>
          </a:p>
        </p:txBody>
      </p:sp>
      <p:sp>
        <p:nvSpPr>
          <p:cNvPr id="657" name="Google Shape;657;p25"/>
          <p:cNvSpPr txBox="1"/>
          <p:nvPr/>
        </p:nvSpPr>
        <p:spPr>
          <a:xfrm>
            <a:off x="430669" y="1962144"/>
            <a:ext cx="4062331"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Sun: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Noto Sans Symbols"/>
                <a:ea typeface="Noto Sans Symbols"/>
                <a:cs typeface="Noto Sans Symbols"/>
                <a:sym typeface="Noto Sans Symbols"/>
              </a:rPr>
              <a:t>Θ</a:t>
            </a:r>
            <a:r>
              <a:rPr b="0" i="0" lang="en-US" sz="1400" u="none" cap="none" strike="noStrike">
                <a:solidFill>
                  <a:srgbClr val="000000"/>
                </a:solidFill>
                <a:latin typeface="Arial"/>
                <a:ea typeface="Arial"/>
                <a:cs typeface="Arial"/>
                <a:sym typeface="Arial"/>
              </a:rPr>
              <a:t>s = 57.3 x (1,392,000 + 70T km)/150 million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Noto Sans Symbols"/>
                <a:ea typeface="Noto Sans Symbols"/>
                <a:cs typeface="Noto Sans Symbols"/>
                <a:sym typeface="Noto Sans Symbols"/>
              </a:rPr>
              <a:t>Θ</a:t>
            </a:r>
            <a:r>
              <a:rPr b="0" i="0" lang="en-US" sz="1400" u="none" cap="none" strike="noStrike">
                <a:solidFill>
                  <a:srgbClr val="FF0000"/>
                </a:solidFill>
                <a:latin typeface="Arial"/>
                <a:ea typeface="Arial"/>
                <a:cs typeface="Arial"/>
                <a:sym typeface="Arial"/>
              </a:rPr>
              <a:t>s = 0.50 + 0.000027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Moon Apogee: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Distance = 405000+63T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Noto Sans Symbols"/>
                <a:ea typeface="Noto Sans Symbols"/>
                <a:cs typeface="Noto Sans Symbols"/>
                <a:sym typeface="Noto Sans Symbols"/>
              </a:rPr>
              <a:t>Θ</a:t>
            </a:r>
            <a:r>
              <a:rPr b="0" i="0" lang="en-US" sz="1400" u="none" cap="none" strike="noStrike">
                <a:solidFill>
                  <a:srgbClr val="FF0000"/>
                </a:solidFill>
                <a:latin typeface="Arial"/>
                <a:ea typeface="Arial"/>
                <a:cs typeface="Arial"/>
                <a:sym typeface="Arial"/>
              </a:rPr>
              <a:t>a = 57.3 x (3,500) / (405000+63T)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Moon Perigee: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 = 363,000 + 63T  km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Noto Sans Symbols"/>
                <a:ea typeface="Noto Sans Symbols"/>
                <a:cs typeface="Noto Sans Symbols"/>
                <a:sym typeface="Noto Sans Symbols"/>
              </a:rPr>
              <a:t>Θ</a:t>
            </a:r>
            <a:r>
              <a:rPr b="0" i="0" lang="en-US" sz="1400" u="none" cap="none" strike="noStrike">
                <a:solidFill>
                  <a:srgbClr val="FF0000"/>
                </a:solidFill>
                <a:latin typeface="Arial"/>
                <a:ea typeface="Arial"/>
                <a:cs typeface="Arial"/>
                <a:sym typeface="Arial"/>
              </a:rPr>
              <a:t>p = 57.3 x (3,500) / (363,000+63T)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26"/>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63" name="Google Shape;663;p26"/>
          <p:cNvGrpSpPr/>
          <p:nvPr/>
        </p:nvGrpSpPr>
        <p:grpSpPr>
          <a:xfrm flipH="1">
            <a:off x="-1" y="133025"/>
            <a:ext cx="7618376" cy="582900"/>
            <a:chOff x="3383700" y="220025"/>
            <a:chExt cx="5760575" cy="582900"/>
          </a:xfrm>
        </p:grpSpPr>
        <p:sp>
          <p:nvSpPr>
            <p:cNvPr id="664" name="Google Shape;664;p2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6" name="Google Shape;666;p2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Advanced: Everything Changes!  </a:t>
            </a:r>
            <a:endParaRPr b="1" sz="2420">
              <a:solidFill>
                <a:schemeClr val="lt1"/>
              </a:solidFill>
              <a:latin typeface="Helvetica Neue"/>
              <a:ea typeface="Helvetica Neue"/>
              <a:cs typeface="Helvetica Neue"/>
              <a:sym typeface="Helvetica Neue"/>
            </a:endParaRPr>
          </a:p>
        </p:txBody>
      </p:sp>
      <p:sp>
        <p:nvSpPr>
          <p:cNvPr id="667" name="Google Shape;667;p2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4" name="Google Shape;674;p26"/>
          <p:cNvGrpSpPr/>
          <p:nvPr/>
        </p:nvGrpSpPr>
        <p:grpSpPr>
          <a:xfrm>
            <a:off x="0" y="4695025"/>
            <a:ext cx="5902800" cy="283500"/>
            <a:chOff x="0" y="4548925"/>
            <a:chExt cx="5902800" cy="283500"/>
          </a:xfrm>
        </p:grpSpPr>
        <p:sp>
          <p:nvSpPr>
            <p:cNvPr id="675" name="Google Shape;675;p2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7" name="Google Shape;677;p2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78" name="Google Shape;678;p2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679" name="Google Shape;679;p26"/>
          <p:cNvSpPr txBox="1"/>
          <p:nvPr/>
        </p:nvSpPr>
        <p:spPr>
          <a:xfrm>
            <a:off x="435769" y="1107281"/>
            <a:ext cx="3093244"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Plot the equations for </a:t>
            </a:r>
            <a:r>
              <a:rPr b="0" i="0" lang="en-US" sz="1400" u="none" cap="none" strike="noStrike">
                <a:solidFill>
                  <a:srgbClr val="000000"/>
                </a:solidFill>
                <a:latin typeface="Noto Sans Symbols"/>
                <a:ea typeface="Noto Sans Symbols"/>
                <a:cs typeface="Noto Sans Symbols"/>
                <a:sym typeface="Noto Sans Symbols"/>
              </a:rPr>
              <a:t>Θ</a:t>
            </a:r>
            <a:r>
              <a:rPr b="0" i="0" lang="en-US" sz="1400" u="none" cap="none" strike="noStrike">
                <a:solidFill>
                  <a:srgbClr val="000000"/>
                </a:solidFill>
                <a:latin typeface="Arial"/>
                <a:ea typeface="Arial"/>
                <a:cs typeface="Arial"/>
                <a:sym typeface="Arial"/>
              </a:rPr>
              <a:t>s, </a:t>
            </a:r>
            <a:r>
              <a:rPr b="0" i="0" lang="en-US" sz="1400" u="none" cap="none" strike="noStrike">
                <a:solidFill>
                  <a:srgbClr val="000000"/>
                </a:solidFill>
                <a:latin typeface="Noto Sans Symbols"/>
                <a:ea typeface="Noto Sans Symbols"/>
                <a:cs typeface="Noto Sans Symbols"/>
                <a:sym typeface="Noto Sans Symbols"/>
              </a:rPr>
              <a:t>Θ</a:t>
            </a:r>
            <a:r>
              <a:rPr b="0" i="0" lang="en-US" sz="1400" u="none" cap="none" strike="noStrike">
                <a:solidFill>
                  <a:srgbClr val="000000"/>
                </a:solidFill>
                <a:latin typeface="Arial"/>
                <a:ea typeface="Arial"/>
                <a:cs typeface="Arial"/>
                <a:sym typeface="Arial"/>
              </a:rPr>
              <a:t>a and </a:t>
            </a:r>
            <a:r>
              <a:rPr b="0" i="0" lang="en-US" sz="1400" u="none" cap="none" strike="noStrike">
                <a:solidFill>
                  <a:srgbClr val="000000"/>
                </a:solidFill>
                <a:latin typeface="Noto Sans Symbols"/>
                <a:ea typeface="Noto Sans Symbols"/>
                <a:cs typeface="Noto Sans Symbols"/>
                <a:sym typeface="Noto Sans Symbols"/>
              </a:rPr>
              <a:t>Θ</a:t>
            </a:r>
            <a:r>
              <a:rPr b="0" i="0" lang="en-US" sz="1400" u="none" cap="none" strike="noStrike">
                <a:solidFill>
                  <a:srgbClr val="000000"/>
                </a:solidFill>
                <a:latin typeface="Arial"/>
                <a:ea typeface="Arial"/>
                <a:cs typeface="Arial"/>
                <a:sym typeface="Arial"/>
              </a:rPr>
              <a:t>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will the first and last total solar eclipses will occur?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Point A = 40 million years ago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Point B = 460 million years from now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This assumes a linear increase in lunar distance, which is not quite accurate, </a:t>
            </a:r>
            <a:endParaRPr b="0" i="0" sz="1400" u="none" cap="none" strike="noStrike">
              <a:solidFill>
                <a:srgbClr val="000000"/>
              </a:solidFill>
              <a:latin typeface="Arial"/>
              <a:ea typeface="Arial"/>
              <a:cs typeface="Arial"/>
              <a:sym typeface="Arial"/>
            </a:endParaRPr>
          </a:p>
        </p:txBody>
      </p:sp>
      <p:pic>
        <p:nvPicPr>
          <p:cNvPr id="680" name="Google Shape;680;p26"/>
          <p:cNvPicPr preferRelativeResize="0"/>
          <p:nvPr/>
        </p:nvPicPr>
        <p:blipFill rotWithShape="1">
          <a:blip r:embed="rId4">
            <a:alphaModFix/>
          </a:blip>
          <a:srcRect b="0" l="0" r="0" t="0"/>
          <a:stretch/>
        </p:blipFill>
        <p:spPr>
          <a:xfrm>
            <a:off x="3763819" y="875637"/>
            <a:ext cx="4277962" cy="3659226"/>
          </a:xfrm>
          <a:prstGeom prst="rect">
            <a:avLst/>
          </a:prstGeom>
          <a:noFill/>
          <a:ln>
            <a:noFill/>
          </a:ln>
        </p:spPr>
      </p:pic>
      <p:sp>
        <p:nvSpPr>
          <p:cNvPr id="681" name="Google Shape;681;p26"/>
          <p:cNvSpPr/>
          <p:nvPr/>
        </p:nvSpPr>
        <p:spPr>
          <a:xfrm>
            <a:off x="6838899" y="2443779"/>
            <a:ext cx="198826" cy="177977"/>
          </a:xfrm>
          <a:prstGeom prst="ellipse">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2" name="Google Shape;682;p26"/>
          <p:cNvSpPr/>
          <p:nvPr/>
        </p:nvSpPr>
        <p:spPr>
          <a:xfrm>
            <a:off x="5519887" y="2621306"/>
            <a:ext cx="198826" cy="177977"/>
          </a:xfrm>
          <a:prstGeom prst="ellipse">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27"/>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88" name="Google Shape;688;p27"/>
          <p:cNvGrpSpPr/>
          <p:nvPr/>
        </p:nvGrpSpPr>
        <p:grpSpPr>
          <a:xfrm flipH="1">
            <a:off x="-2" y="133025"/>
            <a:ext cx="7419551" cy="582900"/>
            <a:chOff x="3383700" y="220025"/>
            <a:chExt cx="5760575" cy="582900"/>
          </a:xfrm>
        </p:grpSpPr>
        <p:sp>
          <p:nvSpPr>
            <p:cNvPr id="689" name="Google Shape;689;p2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1" name="Google Shape;691;p2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Advanced: Everything Changes!  </a:t>
            </a:r>
            <a:endParaRPr b="1" sz="2420">
              <a:solidFill>
                <a:schemeClr val="lt1"/>
              </a:solidFill>
              <a:latin typeface="Helvetica Neue"/>
              <a:ea typeface="Helvetica Neue"/>
              <a:cs typeface="Helvetica Neue"/>
              <a:sym typeface="Helvetica Neue"/>
            </a:endParaRPr>
          </a:p>
        </p:txBody>
      </p:sp>
      <p:sp>
        <p:nvSpPr>
          <p:cNvPr id="692" name="Google Shape;692;p2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9" name="Google Shape;699;p27"/>
          <p:cNvGrpSpPr/>
          <p:nvPr/>
        </p:nvGrpSpPr>
        <p:grpSpPr>
          <a:xfrm>
            <a:off x="0" y="4695025"/>
            <a:ext cx="5902800" cy="283500"/>
            <a:chOff x="0" y="4548925"/>
            <a:chExt cx="5902800" cy="283500"/>
          </a:xfrm>
        </p:grpSpPr>
        <p:sp>
          <p:nvSpPr>
            <p:cNvPr id="700" name="Google Shape;700;p2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2" name="Google Shape;702;p2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03" name="Google Shape;703;p2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704" name="Google Shape;704;p27"/>
          <p:cNvSpPr txBox="1"/>
          <p:nvPr/>
        </p:nvSpPr>
        <p:spPr>
          <a:xfrm>
            <a:off x="368859" y="1029509"/>
            <a:ext cx="3531630"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more accurate prediction is available through DESMOS which uses parabolic lunar evolution and not linear.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Point A =  437 million years ago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Point B =   252 million years from now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DESMOS provides an interactive math lab for students that plots equations and provides the appropriate NGSS and Math standards plus a guided narrative on the nature of the problem.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7"/>
          <p:cNvSpPr txBox="1"/>
          <p:nvPr/>
        </p:nvSpPr>
        <p:spPr>
          <a:xfrm>
            <a:off x="92825" y="4071155"/>
            <a:ext cx="647004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DESMOS Lab: Created by Luke Henke and Sten Odenwald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https://teacher.desmos.com/activitybuilder/custom/657881d995f85f6585cd3ad5</a:t>
            </a:r>
            <a:endParaRPr b="0" i="0" sz="1400" u="none" cap="none" strike="noStrike">
              <a:solidFill>
                <a:srgbClr val="000000"/>
              </a:solidFill>
              <a:latin typeface="Arial"/>
              <a:ea typeface="Arial"/>
              <a:cs typeface="Arial"/>
              <a:sym typeface="Arial"/>
            </a:endParaRPr>
          </a:p>
        </p:txBody>
      </p:sp>
      <p:pic>
        <p:nvPicPr>
          <p:cNvPr id="706" name="Google Shape;706;p27"/>
          <p:cNvPicPr preferRelativeResize="0"/>
          <p:nvPr/>
        </p:nvPicPr>
        <p:blipFill rotWithShape="1">
          <a:blip r:embed="rId4">
            <a:alphaModFix/>
          </a:blip>
          <a:srcRect b="0" l="0" r="0" t="0"/>
          <a:stretch/>
        </p:blipFill>
        <p:spPr>
          <a:xfrm>
            <a:off x="4380246" y="966131"/>
            <a:ext cx="4222441" cy="26579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28"/>
          <p:cNvSpPr txBox="1"/>
          <p:nvPr>
            <p:ph idx="1" type="body"/>
          </p:nvPr>
        </p:nvSpPr>
        <p:spPr>
          <a:xfrm>
            <a:off x="352276" y="1159024"/>
            <a:ext cx="3962549"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3000">
                <a:solidFill>
                  <a:schemeClr val="dk1"/>
                </a:solidFill>
              </a:rPr>
              <a:t>Next Time!</a:t>
            </a:r>
            <a:endParaRPr/>
          </a:p>
          <a:p>
            <a:pPr indent="0" lvl="0" marL="0" rtl="0" algn="l">
              <a:lnSpc>
                <a:spcPct val="90000"/>
              </a:lnSpc>
              <a:spcBef>
                <a:spcPts val="1000"/>
              </a:spcBef>
              <a:spcAft>
                <a:spcPts val="0"/>
              </a:spcAft>
              <a:buSzPts val="1800"/>
              <a:buNone/>
            </a:pPr>
            <a:r>
              <a:rPr lang="en-US" sz="1800">
                <a:solidFill>
                  <a:srgbClr val="000000"/>
                </a:solidFill>
                <a:latin typeface="Calibri"/>
                <a:ea typeface="Calibri"/>
                <a:cs typeface="Calibri"/>
                <a:sym typeface="Calibri"/>
              </a:rPr>
              <a:t>The Sun has been depicted in art for thousands of years. This month looks at ways artists around the world are portraying the Sun, from graphic illustrations to street art to ceramics. </a:t>
            </a:r>
            <a:endParaRPr/>
          </a:p>
          <a:p>
            <a:pPr indent="0" lvl="0" marL="0" rtl="0" algn="l">
              <a:lnSpc>
                <a:spcPct val="90000"/>
              </a:lnSpc>
              <a:spcBef>
                <a:spcPts val="1000"/>
              </a:spcBef>
              <a:spcAft>
                <a:spcPts val="0"/>
              </a:spcAft>
              <a:buSzPts val="1800"/>
              <a:buNone/>
            </a:pPr>
            <a:r>
              <a:rPr lang="en-US" sz="1800">
                <a:solidFill>
                  <a:srgbClr val="000000"/>
                </a:solidFill>
                <a:latin typeface="Calibri"/>
                <a:ea typeface="Calibri"/>
                <a:cs typeface="Calibri"/>
                <a:sym typeface="Calibri"/>
              </a:rPr>
              <a:t>One of the most common beliefs is that the Sun is yellow, but it is actually white, as pictures from the ISS always show.</a:t>
            </a:r>
            <a:endParaRPr>
              <a:solidFill>
                <a:schemeClr val="dk1"/>
              </a:solidFill>
            </a:endParaRPr>
          </a:p>
        </p:txBody>
      </p:sp>
      <p:grpSp>
        <p:nvGrpSpPr>
          <p:cNvPr id="712" name="Google Shape;712;p28"/>
          <p:cNvGrpSpPr/>
          <p:nvPr/>
        </p:nvGrpSpPr>
        <p:grpSpPr>
          <a:xfrm flipH="1">
            <a:off x="-1" y="133025"/>
            <a:ext cx="8389257" cy="582900"/>
            <a:chOff x="3383700" y="220025"/>
            <a:chExt cx="5760575" cy="582900"/>
          </a:xfrm>
        </p:grpSpPr>
        <p:sp>
          <p:nvSpPr>
            <p:cNvPr id="713" name="Google Shape;713;p2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5" name="Google Shape;715;p2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May 2024:   Visual Art</a:t>
            </a:r>
            <a:endParaRPr b="1" sz="2420">
              <a:solidFill>
                <a:schemeClr val="lt1"/>
              </a:solidFill>
              <a:latin typeface="Helvetica Neue"/>
              <a:ea typeface="Helvetica Neue"/>
              <a:cs typeface="Helvetica Neue"/>
              <a:sym typeface="Helvetica Neue"/>
            </a:endParaRPr>
          </a:p>
        </p:txBody>
      </p:sp>
      <p:sp>
        <p:nvSpPr>
          <p:cNvPr id="716" name="Google Shape;716;p2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3" name="Google Shape;723;p28"/>
          <p:cNvGrpSpPr/>
          <p:nvPr/>
        </p:nvGrpSpPr>
        <p:grpSpPr>
          <a:xfrm>
            <a:off x="0" y="4695025"/>
            <a:ext cx="5902800" cy="283500"/>
            <a:chOff x="0" y="4548925"/>
            <a:chExt cx="5902800" cy="283500"/>
          </a:xfrm>
        </p:grpSpPr>
        <p:sp>
          <p:nvSpPr>
            <p:cNvPr id="724" name="Google Shape;724;p2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6" name="Google Shape;726;p2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27" name="Google Shape;727;p2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28" name="Google Shape;728;p28"/>
          <p:cNvPicPr preferRelativeResize="0"/>
          <p:nvPr/>
        </p:nvPicPr>
        <p:blipFill rotWithShape="1">
          <a:blip r:embed="rId4">
            <a:alphaModFix/>
          </a:blip>
          <a:srcRect b="0" l="0" r="0" t="0"/>
          <a:stretch/>
        </p:blipFill>
        <p:spPr>
          <a:xfrm>
            <a:off x="4829177" y="1159024"/>
            <a:ext cx="4051457" cy="26716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flipH="1">
            <a:off x="0" y="133025"/>
            <a:ext cx="5760575" cy="582900"/>
            <a:chOff x="3383700" y="220025"/>
            <a:chExt cx="5760575" cy="582900"/>
          </a:xfrm>
        </p:grpSpPr>
        <p:sp>
          <p:nvSpPr>
            <p:cNvPr id="101" name="Google Shape;101;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4" name="Google Shape;104;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0" y="4695025"/>
            <a:ext cx="5902800" cy="283500"/>
            <a:chOff x="0" y="4548925"/>
            <a:chExt cx="5902800" cy="283500"/>
          </a:xfrm>
        </p:grpSpPr>
        <p:sp>
          <p:nvSpPr>
            <p:cNvPr id="112" name="Google Shape;112;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5" name="Google Shape;115;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6" name="Google Shape;116;p3"/>
          <p:cNvGrpSpPr/>
          <p:nvPr/>
        </p:nvGrpSpPr>
        <p:grpSpPr>
          <a:xfrm>
            <a:off x="5632317" y="917050"/>
            <a:ext cx="3305700" cy="3483050"/>
            <a:chOff x="5632317" y="1189775"/>
            <a:chExt cx="3305700" cy="3483050"/>
          </a:xfrm>
        </p:grpSpPr>
        <p:sp>
          <p:nvSpPr>
            <p:cNvPr id="117" name="Google Shape;117;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18" name="Google Shape;118;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19" name="Google Shape;119;p3"/>
          <p:cNvGrpSpPr/>
          <p:nvPr/>
        </p:nvGrpSpPr>
        <p:grpSpPr>
          <a:xfrm>
            <a:off x="-11613" y="917264"/>
            <a:ext cx="3546900" cy="3482836"/>
            <a:chOff x="0" y="1189989"/>
            <a:chExt cx="3546900" cy="3482836"/>
          </a:xfrm>
        </p:grpSpPr>
        <p:sp>
          <p:nvSpPr>
            <p:cNvPr id="120" name="Google Shape;120;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1" name="Google Shape;121;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2" name="Google Shape;122;p3"/>
          <p:cNvGrpSpPr/>
          <p:nvPr/>
        </p:nvGrpSpPr>
        <p:grpSpPr>
          <a:xfrm>
            <a:off x="2944204" y="917050"/>
            <a:ext cx="3305700" cy="3483050"/>
            <a:chOff x="2944204" y="1189775"/>
            <a:chExt cx="3305700" cy="3483050"/>
          </a:xfrm>
        </p:grpSpPr>
        <p:sp>
          <p:nvSpPr>
            <p:cNvPr id="123" name="Google Shape;123;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4" name="Google Shape;124;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5" name="Google Shape;125;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29" name="Google Shape;129;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
        <p:nvSpPr>
          <p:cNvPr id="131" name="Google Shape;131;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4"/>
          <p:cNvGrpSpPr/>
          <p:nvPr/>
        </p:nvGrpSpPr>
        <p:grpSpPr>
          <a:xfrm flipH="1">
            <a:off x="-1" y="133025"/>
            <a:ext cx="7908700" cy="582900"/>
            <a:chOff x="3383700" y="220025"/>
            <a:chExt cx="5760575" cy="582900"/>
          </a:xfrm>
        </p:grpSpPr>
        <p:sp>
          <p:nvSpPr>
            <p:cNvPr id="140" name="Google Shape;140;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4"/>
          <p:cNvGrpSpPr/>
          <p:nvPr/>
        </p:nvGrpSpPr>
        <p:grpSpPr>
          <a:xfrm>
            <a:off x="0" y="4695025"/>
            <a:ext cx="5902800" cy="283500"/>
            <a:chOff x="0" y="4548925"/>
            <a:chExt cx="5902800" cy="283500"/>
          </a:xfrm>
        </p:grpSpPr>
        <p:sp>
          <p:nvSpPr>
            <p:cNvPr id="150" name="Google Shape;150;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3" name="Google Shape;153;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4" name="Google Shape;154;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4"/>
          <p:cNvSpPr txBox="1"/>
          <p:nvPr/>
        </p:nvSpPr>
        <p:spPr>
          <a:xfrm>
            <a:off x="602150" y="817050"/>
            <a:ext cx="34170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19658B"/>
                </a:solidFill>
                <a:latin typeface="Arial"/>
                <a:ea typeface="Arial"/>
                <a:cs typeface="Arial"/>
                <a:sym typeface="Arial"/>
              </a:rPr>
              <a:t>2023</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October-</a:t>
            </a:r>
            <a:r>
              <a:rPr b="0" i="0" lang="en-US" sz="1800" u="none" cap="none" strike="noStrike">
                <a:solidFill>
                  <a:srgbClr val="595959"/>
                </a:solidFill>
                <a:latin typeface="Arial"/>
                <a:ea typeface="Arial"/>
                <a:cs typeface="Arial"/>
                <a:sym typeface="Arial"/>
              </a:rPr>
              <a:t> Annular Solar Eclipse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Mission Fleet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 </a:t>
            </a:r>
            <a:r>
              <a:rPr b="0" i="0" lang="en-US" sz="1800" u="none" cap="none" strike="noStrike">
                <a:solidFill>
                  <a:srgbClr val="595959"/>
                </a:solidFill>
                <a:latin typeface="Arial"/>
                <a:ea typeface="Arial"/>
                <a:cs typeface="Arial"/>
                <a:sym typeface="Arial"/>
              </a:rPr>
              <a:t>Citizen Science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56" name="Google Shape;156;p4"/>
          <p:cNvSpPr txBox="1"/>
          <p:nvPr/>
        </p:nvSpPr>
        <p:spPr>
          <a:xfrm>
            <a:off x="4043975" y="817050"/>
            <a:ext cx="4721400"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Arial"/>
                <a:ea typeface="Arial"/>
                <a:cs typeface="Arial"/>
                <a:sym typeface="Arial"/>
              </a:rPr>
              <a:t>2024 </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FF0000"/>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January- </a:t>
            </a:r>
            <a:r>
              <a:rPr b="0" i="0" lang="en-US" sz="1800" u="none" cap="none" strike="noStrike">
                <a:solidFill>
                  <a:schemeClr val="dk1"/>
                </a:solidFill>
                <a:latin typeface="Arial"/>
                <a:ea typeface="Arial"/>
                <a:cs typeface="Arial"/>
                <a:sym typeface="Arial"/>
              </a:rPr>
              <a:t>The Sun Touches Everything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February-</a:t>
            </a:r>
            <a:r>
              <a:rPr b="0" i="0" lang="en-US" sz="1800" u="none" cap="none" strike="noStrike">
                <a:solidFill>
                  <a:schemeClr val="dk1"/>
                </a:solidFill>
                <a:latin typeface="Arial"/>
                <a:ea typeface="Arial"/>
                <a:cs typeface="Arial"/>
                <a:sym typeface="Arial"/>
              </a:rPr>
              <a:t> Fashion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March-</a:t>
            </a:r>
            <a:r>
              <a:rPr b="0" i="0" lang="en-US" sz="1800" u="none" cap="none" strike="noStrike">
                <a:solidFill>
                  <a:schemeClr val="dk1"/>
                </a:solidFill>
                <a:latin typeface="Arial"/>
                <a:ea typeface="Arial"/>
                <a:cs typeface="Arial"/>
                <a:sym typeface="Arial"/>
              </a:rPr>
              <a:t> Experiencing the Sun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April-</a:t>
            </a:r>
            <a:r>
              <a:rPr b="0" i="0" lang="en-US" sz="1800" u="none" cap="none" strike="noStrike">
                <a:solidFill>
                  <a:srgbClr val="FF0000"/>
                </a:solidFill>
                <a:latin typeface="Arial"/>
                <a:ea typeface="Arial"/>
                <a:cs typeface="Arial"/>
                <a:sym typeface="Arial"/>
              </a:rPr>
              <a:t> Total Solar Eclipse</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May-</a:t>
            </a:r>
            <a:r>
              <a:rPr b="0" i="0" lang="en-US" sz="1800" u="none" cap="none" strike="noStrike">
                <a:solidFill>
                  <a:srgbClr val="595959"/>
                </a:solidFill>
                <a:latin typeface="Arial"/>
                <a:ea typeface="Arial"/>
                <a:cs typeface="Arial"/>
                <a:sym typeface="Arial"/>
              </a:rPr>
              <a:t> Visual Art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June-</a:t>
            </a:r>
            <a:r>
              <a:rPr b="0" i="0" lang="en-US" sz="1800" u="none" cap="none" strike="noStrike">
                <a:solidFill>
                  <a:srgbClr val="595959"/>
                </a:solidFill>
                <a:latin typeface="Arial"/>
                <a:ea typeface="Arial"/>
                <a:cs typeface="Arial"/>
                <a:sym typeface="Arial"/>
              </a:rPr>
              <a:t> Performance Art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July-</a:t>
            </a:r>
            <a:r>
              <a:rPr b="0" i="0" lang="en-US" sz="1800" u="none" cap="none" strike="noStrike">
                <a:solidFill>
                  <a:srgbClr val="595959"/>
                </a:solidFill>
                <a:latin typeface="Arial"/>
                <a:ea typeface="Arial"/>
                <a:cs typeface="Arial"/>
                <a:sym typeface="Arial"/>
              </a:rPr>
              <a:t> Physical and Mental Health</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August-</a:t>
            </a:r>
            <a:r>
              <a:rPr b="0" i="0" lang="en-US" sz="1800" u="none" cap="none" strike="noStrike">
                <a:solidFill>
                  <a:srgbClr val="595959"/>
                </a:solidFill>
                <a:latin typeface="Arial"/>
                <a:ea typeface="Arial"/>
                <a:cs typeface="Arial"/>
                <a:sym typeface="Arial"/>
              </a:rPr>
              <a:t> Back to School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September-</a:t>
            </a:r>
            <a:r>
              <a:rPr b="0" i="0" lang="en-US" sz="1800" u="none" cap="none" strike="noStrike">
                <a:solidFill>
                  <a:srgbClr val="595959"/>
                </a:solidFill>
                <a:latin typeface="Arial"/>
                <a:ea typeface="Arial"/>
                <a:cs typeface="Arial"/>
                <a:sym typeface="Arial"/>
              </a:rPr>
              <a:t> Environment / Sustainability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November-</a:t>
            </a:r>
            <a:r>
              <a:rPr b="0" i="0" lang="en-US" sz="1800" u="none" cap="none" strike="noStrike">
                <a:solidFill>
                  <a:srgbClr val="595959"/>
                </a:solidFill>
                <a:latin typeface="Arial"/>
                <a:ea typeface="Arial"/>
                <a:cs typeface="Arial"/>
                <a:sym typeface="Arial"/>
              </a:rPr>
              <a:t> Bonus Science</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December-</a:t>
            </a:r>
            <a:r>
              <a:rPr b="0" i="0" lang="en-US" sz="1800" u="none" cap="none" strike="noStrike">
                <a:solidFill>
                  <a:srgbClr val="595959"/>
                </a:solidFill>
                <a:latin typeface="Arial"/>
                <a:ea typeface="Arial"/>
                <a:cs typeface="Arial"/>
                <a:sym typeface="Arial"/>
              </a:rPr>
              <a:t> Parker’s Perihelion</a:t>
            </a:r>
            <a:endParaRPr b="0" i="0" sz="1800" u="none" cap="none" strike="noStrike">
              <a:solidFill>
                <a:srgbClr val="595959"/>
              </a:solidFill>
              <a:latin typeface="Arial"/>
              <a:ea typeface="Arial"/>
              <a:cs typeface="Arial"/>
              <a:sym typeface="Arial"/>
            </a:endParaRPr>
          </a:p>
        </p:txBody>
      </p:sp>
      <p:sp>
        <p:nvSpPr>
          <p:cNvPr id="157" name="Google Shape;157;p4"/>
          <p:cNvSpPr txBox="1"/>
          <p:nvPr/>
        </p:nvSpPr>
        <p:spPr>
          <a:xfrm>
            <a:off x="223000" y="4247225"/>
            <a:ext cx="8727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rgbClr val="0097A7"/>
                </a:solidFill>
                <a:latin typeface="Arial"/>
                <a:ea typeface="Arial"/>
                <a:cs typeface="Arial"/>
                <a:sym typeface="Arial"/>
                <a:hlinkClick r:id="rId4">
                  <a:extLst>
                    <a:ext uri="{A12FA001-AC4F-418D-AE19-62706E023703}">
                      <ahyp:hlinkClr val="tx"/>
                    </a:ext>
                  </a:extLst>
                </a:hlinkClick>
              </a:rPr>
              <a:t>https://www.nasa.gov/science-research/heliophysics/nasa-announces-monthly-themes-to-celebrate-the-heliophysics-big-year/</a:t>
            </a:r>
            <a:endParaRPr b="0" i="0" sz="1900" u="none" cap="none" strike="noStrike">
              <a:solidFill>
                <a:srgbClr val="595959"/>
              </a:solidFill>
              <a:latin typeface="Arial"/>
              <a:ea typeface="Arial"/>
              <a:cs typeface="Arial"/>
              <a:sym typeface="Arial"/>
            </a:endParaRPr>
          </a:p>
        </p:txBody>
      </p:sp>
      <p:pic>
        <p:nvPicPr>
          <p:cNvPr id="158" name="Google Shape;158;p4"/>
          <p:cNvPicPr preferRelativeResize="0"/>
          <p:nvPr/>
        </p:nvPicPr>
        <p:blipFill rotWithShape="1">
          <a:blip r:embed="rId5">
            <a:alphaModFix/>
          </a:blip>
          <a:srcRect b="0" l="0" r="0" t="0"/>
          <a:stretch/>
        </p:blipFill>
        <p:spPr>
          <a:xfrm>
            <a:off x="430925" y="1176750"/>
            <a:ext cx="262830" cy="283500"/>
          </a:xfrm>
          <a:prstGeom prst="rect">
            <a:avLst/>
          </a:prstGeom>
          <a:noFill/>
          <a:ln>
            <a:noFill/>
          </a:ln>
        </p:spPr>
      </p:pic>
      <p:pic>
        <p:nvPicPr>
          <p:cNvPr id="159" name="Google Shape;159;p4"/>
          <p:cNvPicPr preferRelativeResize="0"/>
          <p:nvPr/>
        </p:nvPicPr>
        <p:blipFill rotWithShape="1">
          <a:blip r:embed="rId5">
            <a:alphaModFix/>
          </a:blip>
          <a:srcRect b="0" l="0" r="0" t="0"/>
          <a:stretch/>
        </p:blipFill>
        <p:spPr>
          <a:xfrm>
            <a:off x="430925" y="1460250"/>
            <a:ext cx="262830" cy="283500"/>
          </a:xfrm>
          <a:prstGeom prst="rect">
            <a:avLst/>
          </a:prstGeom>
          <a:noFill/>
          <a:ln>
            <a:noFill/>
          </a:ln>
        </p:spPr>
      </p:pic>
      <p:sp>
        <p:nvSpPr>
          <p:cNvPr id="160" name="Google Shape;160;p4"/>
          <p:cNvSpPr txBox="1"/>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20"/>
              <a:buFont typeface="Arial"/>
              <a:buNone/>
            </a:pPr>
            <a:r>
              <a:rPr b="1" i="0" lang="en-US" sz="2420" u="none" cap="none" strike="noStrike">
                <a:solidFill>
                  <a:srgbClr val="FFFFFF"/>
                </a:solidFill>
                <a:latin typeface="Helvetica Neue"/>
                <a:ea typeface="Helvetica Neue"/>
                <a:cs typeface="Helvetica Neue"/>
                <a:sym typeface="Helvetica Neue"/>
              </a:rPr>
              <a:t>Heliophysics Big Year Themes</a:t>
            </a:r>
            <a:endParaRPr b="1" i="0" sz="2420" u="none" cap="none" strike="noStrike">
              <a:solidFill>
                <a:srgbClr val="FFFFFF"/>
              </a:solidFill>
              <a:latin typeface="Helvetica Neue"/>
              <a:ea typeface="Helvetica Neue"/>
              <a:cs typeface="Helvetica Neue"/>
              <a:sym typeface="Helvetica Neue"/>
            </a:endParaRPr>
          </a:p>
        </p:txBody>
      </p:sp>
      <p:pic>
        <p:nvPicPr>
          <p:cNvPr id="161" name="Google Shape;161;p4"/>
          <p:cNvPicPr preferRelativeResize="0"/>
          <p:nvPr/>
        </p:nvPicPr>
        <p:blipFill rotWithShape="1">
          <a:blip r:embed="rId5">
            <a:alphaModFix/>
          </a:blip>
          <a:srcRect b="0" l="0" r="0" t="0"/>
          <a:stretch/>
        </p:blipFill>
        <p:spPr>
          <a:xfrm>
            <a:off x="402131" y="1743750"/>
            <a:ext cx="262830" cy="283500"/>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4087754" y="1151755"/>
            <a:ext cx="262830" cy="283500"/>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4072590" y="1416785"/>
            <a:ext cx="262830" cy="283500"/>
          </a:xfrm>
          <a:prstGeom prst="rect">
            <a:avLst/>
          </a:prstGeom>
          <a:noFill/>
          <a:ln>
            <a:noFill/>
          </a:ln>
        </p:spPr>
      </p:pic>
      <p:pic>
        <p:nvPicPr>
          <p:cNvPr id="164" name="Google Shape;164;p4"/>
          <p:cNvPicPr preferRelativeResize="0"/>
          <p:nvPr/>
        </p:nvPicPr>
        <p:blipFill rotWithShape="1">
          <a:blip r:embed="rId5">
            <a:alphaModFix/>
          </a:blip>
          <a:srcRect b="0" l="0" r="0" t="0"/>
          <a:stretch/>
        </p:blipFill>
        <p:spPr>
          <a:xfrm>
            <a:off x="4106993" y="1725465"/>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70" name="Google Shape;170;p5"/>
          <p:cNvGrpSpPr/>
          <p:nvPr/>
        </p:nvGrpSpPr>
        <p:grpSpPr>
          <a:xfrm flipH="1">
            <a:off x="-1" y="133025"/>
            <a:ext cx="7908700" cy="582900"/>
            <a:chOff x="3383700" y="220025"/>
            <a:chExt cx="5760575" cy="582900"/>
          </a:xfrm>
        </p:grpSpPr>
        <p:sp>
          <p:nvSpPr>
            <p:cNvPr id="171" name="Google Shape;171;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 name="Google Shape;173;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NASA’s Big Questions</a:t>
            </a:r>
            <a:endParaRPr b="1" sz="2420">
              <a:solidFill>
                <a:schemeClr val="lt1"/>
              </a:solidFill>
              <a:latin typeface="Helvetica Neue"/>
              <a:ea typeface="Helvetica Neue"/>
              <a:cs typeface="Helvetica Neue"/>
              <a:sym typeface="Helvetica Neue"/>
            </a:endParaRPr>
          </a:p>
        </p:txBody>
      </p:sp>
      <p:sp>
        <p:nvSpPr>
          <p:cNvPr id="174" name="Google Shape;174;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1" name="Google Shape;181;p5"/>
          <p:cNvGrpSpPr/>
          <p:nvPr/>
        </p:nvGrpSpPr>
        <p:grpSpPr>
          <a:xfrm>
            <a:off x="0" y="4695025"/>
            <a:ext cx="5902800" cy="283500"/>
            <a:chOff x="0" y="4548925"/>
            <a:chExt cx="5902800" cy="283500"/>
          </a:xfrm>
        </p:grpSpPr>
        <p:sp>
          <p:nvSpPr>
            <p:cNvPr id="182" name="Google Shape;182;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85" name="Google Shape;185;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86" name="Google Shape;186;p5"/>
          <p:cNvSpPr txBox="1"/>
          <p:nvPr/>
        </p:nvSpPr>
        <p:spPr>
          <a:xfrm>
            <a:off x="1738974" y="2668522"/>
            <a:ext cx="4814138"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These Big Questions form the basis for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Framework for Heliophysics Education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https://science.nasa.gov/learn/heat/big-ideas/</a:t>
            </a:r>
            <a:endParaRPr b="0" i="0" sz="1400" u="none" cap="none" strike="noStrike">
              <a:solidFill>
                <a:srgbClr val="000000"/>
              </a:solidFill>
              <a:latin typeface="Arial"/>
              <a:ea typeface="Arial"/>
              <a:cs typeface="Arial"/>
              <a:sym typeface="Arial"/>
            </a:endParaRPr>
          </a:p>
        </p:txBody>
      </p:sp>
      <p:sp>
        <p:nvSpPr>
          <p:cNvPr id="187" name="Google Shape;187;p5"/>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6"/>
          <p:cNvGrpSpPr/>
          <p:nvPr/>
        </p:nvGrpSpPr>
        <p:grpSpPr>
          <a:xfrm flipH="1">
            <a:off x="-803" y="133025"/>
            <a:ext cx="7374688" cy="582900"/>
            <a:chOff x="3383700" y="220025"/>
            <a:chExt cx="5760575" cy="582900"/>
          </a:xfrm>
        </p:grpSpPr>
        <p:sp>
          <p:nvSpPr>
            <p:cNvPr id="193" name="Google Shape;193;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 name="Google Shape;195;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How to Teach Heliophysics</a:t>
            </a:r>
            <a:endParaRPr b="1" sz="2420">
              <a:solidFill>
                <a:schemeClr val="lt1"/>
              </a:solidFill>
              <a:latin typeface="Helvetica Neue"/>
              <a:ea typeface="Helvetica Neue"/>
              <a:cs typeface="Helvetica Neue"/>
              <a:sym typeface="Helvetica Neue"/>
            </a:endParaRPr>
          </a:p>
        </p:txBody>
      </p:sp>
      <p:sp>
        <p:nvSpPr>
          <p:cNvPr id="196" name="Google Shape;196;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 name="Google Shape;203;p6"/>
          <p:cNvGrpSpPr/>
          <p:nvPr/>
        </p:nvGrpSpPr>
        <p:grpSpPr>
          <a:xfrm>
            <a:off x="0" y="4695025"/>
            <a:ext cx="5902800" cy="283500"/>
            <a:chOff x="0" y="4548925"/>
            <a:chExt cx="5902800" cy="283500"/>
          </a:xfrm>
        </p:grpSpPr>
        <p:sp>
          <p:nvSpPr>
            <p:cNvPr id="204" name="Google Shape;204;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 name="Google Shape;206;p6"/>
          <p:cNvSpPr txBox="1"/>
          <p:nvPr>
            <p:ph idx="1" type="body"/>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600"/>
              </a:spcAft>
              <a:buSzPts val="1100"/>
              <a:buNone/>
            </a:pPr>
            <a:r>
              <a:rPr b="1" lang="en-US" sz="680">
                <a:solidFill>
                  <a:schemeClr val="lt1"/>
                </a:solidFill>
                <a:latin typeface="Helvetica Neue"/>
                <a:ea typeface="Helvetica Neue"/>
                <a:cs typeface="Helvetica Neue"/>
                <a:sym typeface="Helvetica Neue"/>
              </a:rPr>
              <a:t>Heliophysics Education Activation Team</a:t>
            </a:r>
            <a:endParaRPr b="1" sz="680">
              <a:solidFill>
                <a:schemeClr val="lt1"/>
              </a:solidFill>
              <a:latin typeface="Helvetica Neue"/>
              <a:ea typeface="Helvetica Neue"/>
              <a:cs typeface="Helvetica Neue"/>
              <a:sym typeface="Helvetica Neue"/>
            </a:endParaRPr>
          </a:p>
        </p:txBody>
      </p:sp>
      <p:pic>
        <p:nvPicPr>
          <p:cNvPr id="207" name="Google Shape;207;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08" name="Google Shape;208;p6"/>
          <p:cNvSpPr txBox="1"/>
          <p:nvPr/>
        </p:nvSpPr>
        <p:spPr>
          <a:xfrm>
            <a:off x="133200" y="671988"/>
            <a:ext cx="833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Lato"/>
                <a:ea typeface="Lato"/>
                <a:cs typeface="Lato"/>
                <a:sym typeface="Lato"/>
              </a:rPr>
              <a:t>Framework for Heliophysics Education</a:t>
            </a:r>
            <a:endParaRPr b="1" i="0" sz="1800" u="none" cap="none" strike="noStrike">
              <a:solidFill>
                <a:srgbClr val="19658B"/>
              </a:solidFill>
              <a:latin typeface="Arial"/>
              <a:ea typeface="Arial"/>
              <a:cs typeface="Arial"/>
              <a:sym typeface="Arial"/>
            </a:endParaRPr>
          </a:p>
        </p:txBody>
      </p:sp>
      <p:sp>
        <p:nvSpPr>
          <p:cNvPr id="209" name="Google Shape;209;p6"/>
          <p:cNvSpPr/>
          <p:nvPr/>
        </p:nvSpPr>
        <p:spPr>
          <a:xfrm>
            <a:off x="92825" y="11671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3 Heliophysics Investigatory Questions</a:t>
            </a:r>
            <a:endParaRPr b="0" i="0" sz="1400" u="none" cap="none" strike="noStrike">
              <a:solidFill>
                <a:schemeClr val="lt1"/>
              </a:solidFill>
              <a:latin typeface="Open Sans"/>
              <a:ea typeface="Open Sans"/>
              <a:cs typeface="Open Sans"/>
              <a:sym typeface="Open Sans"/>
            </a:endParaRPr>
          </a:p>
        </p:txBody>
      </p:sp>
      <p:sp>
        <p:nvSpPr>
          <p:cNvPr id="210" name="Google Shape;210;p6"/>
          <p:cNvSpPr/>
          <p:nvPr/>
        </p:nvSpPr>
        <p:spPr>
          <a:xfrm>
            <a:off x="92825" y="20759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NGSS-aligned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Big Ideas per Question </a:t>
            </a:r>
            <a:endParaRPr b="0" i="0" sz="1400" u="none" cap="none" strike="noStrike">
              <a:solidFill>
                <a:schemeClr val="lt1"/>
              </a:solidFill>
              <a:latin typeface="Arial"/>
              <a:ea typeface="Arial"/>
              <a:cs typeface="Arial"/>
              <a:sym typeface="Arial"/>
            </a:endParaRPr>
          </a:p>
        </p:txBody>
      </p:sp>
      <p:sp>
        <p:nvSpPr>
          <p:cNvPr id="211" name="Google Shape;211;p6"/>
          <p:cNvSpPr/>
          <p:nvPr/>
        </p:nvSpPr>
        <p:spPr>
          <a:xfrm>
            <a:off x="92825" y="29847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Guiding Questions per Idea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-1 Question per Level-</a:t>
            </a:r>
            <a:endParaRPr b="0" i="0" sz="1200" u="none" cap="none" strike="noStrike">
              <a:solidFill>
                <a:schemeClr val="lt1"/>
              </a:solidFill>
              <a:latin typeface="Arial"/>
              <a:ea typeface="Arial"/>
              <a:cs typeface="Arial"/>
              <a:sym typeface="Arial"/>
            </a:endParaRPr>
          </a:p>
        </p:txBody>
      </p:sp>
      <p:sp>
        <p:nvSpPr>
          <p:cNvPr id="212" name="Google Shape;212;p6"/>
          <p:cNvSpPr txBox="1"/>
          <p:nvPr/>
        </p:nvSpPr>
        <p:spPr>
          <a:xfrm>
            <a:off x="2353225" y="1133700"/>
            <a:ext cx="6711000" cy="3300617"/>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causes the Sun to vary?</a:t>
            </a:r>
            <a:endParaRPr b="1" i="0" sz="12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1.1 The Sun is really big and its gravity influences all objects in the solar system. </a:t>
            </a:r>
            <a:r>
              <a:rPr b="0" i="0" lang="en-US" sz="1000" u="none" cap="none" strike="noStrike">
                <a:solidFill>
                  <a:schemeClr val="accent2"/>
                </a:solidFill>
                <a:latin typeface="Open Sans"/>
                <a:ea typeface="Open Sans"/>
                <a:cs typeface="Open Sans"/>
                <a:sym typeface="Open Sans"/>
              </a:rPr>
              <a:t>(PS2, ESS1)</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1.2 The Sun is active and can impact technology on Earth via space weather. (PS1,PS2, PS4, ESS2, ESS3)</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1.3 The Sun’s energy drives Earth’s climate, but the climate is in a delicate balance  and is changing due to human activity. </a:t>
            </a:r>
            <a:r>
              <a:rPr b="0" i="0" lang="en-US" sz="1000" u="none" cap="none" strike="noStrike">
                <a:solidFill>
                  <a:srgbClr val="2E2E32"/>
                </a:solidFill>
                <a:latin typeface="Open Sans"/>
                <a:ea typeface="Open Sans"/>
                <a:cs typeface="Open Sans"/>
                <a:sym typeface="Open Sans"/>
              </a:rPr>
              <a:t>(PS1, PS2, PS3, LS4, ESS2, ESS3)</a:t>
            </a:r>
            <a:endParaRPr b="1"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9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How do Earth, the solar system, and the heliosphere respond to changes on the Sun?</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2.1 Life on Earth has evolved with complex diversity because of our location near the Sun. It is just right! </a:t>
            </a:r>
            <a:r>
              <a:rPr b="0" i="0" lang="en-US" sz="1100" u="none" cap="none" strike="noStrike">
                <a:solidFill>
                  <a:schemeClr val="dk1"/>
                </a:solidFill>
                <a:latin typeface="Open Sans"/>
                <a:ea typeface="Open Sans"/>
                <a:cs typeface="Open Sans"/>
                <a:sym typeface="Open Sans"/>
              </a:rPr>
              <a:t>(PS3, PS4, LS1, LS2, ESS2)</a:t>
            </a:r>
            <a:endParaRPr b="0" i="0" sz="11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2.2 The Sun defines the space around it, which is different from interstellar space. </a:t>
            </a:r>
            <a:r>
              <a:rPr b="0" i="0" lang="en-US" sz="1000" u="none" cap="none" strike="noStrike">
                <a:solidFill>
                  <a:srgbClr val="2E2E32"/>
                </a:solidFill>
                <a:latin typeface="Open Sans"/>
                <a:ea typeface="Open Sans"/>
                <a:cs typeface="Open Sans"/>
                <a:sym typeface="Open Sans"/>
              </a:rPr>
              <a:t>(PS2, ESS1, ESS2)</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2.3 The Sun is the primary source of light in the solar system. (PS1, PS2, PS3,PS4, ESS1)</a:t>
            </a:r>
            <a:endParaRPr b="1" i="0" sz="1000" u="none" cap="none" strike="noStrike">
              <a:solidFill>
                <a:srgbClr val="FF0000"/>
              </a:solidFill>
              <a:latin typeface="Open Sans"/>
              <a:ea typeface="Open Sans"/>
              <a:cs typeface="Open Sans"/>
              <a:sym typeface="Open Sans"/>
            </a:endParaRPr>
          </a:p>
          <a:p>
            <a:pPr indent="-304800" lvl="0" marL="457200" marR="0" rtl="0" algn="l">
              <a:lnSpc>
                <a:spcPct val="100000"/>
              </a:lnSpc>
              <a:spcBef>
                <a:spcPts val="10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are the impacts of changes on the Sun on humans?</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3.1 The Sun is made of churning plasma, causing the surface to be made of complex, tangled magnetic fields. (PS1, PS2, ESS1, ESS2)</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3.2 Energy from the Sun is created in the core and travels outward through the Sun and into the heliosphere. (PS1, PS3, PS4, ESS1, ESS2, ESS3)</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3.3 Our Sun, like all stars, has a life cycle. </a:t>
            </a:r>
            <a:r>
              <a:rPr b="0" i="0" lang="en-US" sz="1000" u="none" cap="none" strike="noStrike">
                <a:solidFill>
                  <a:srgbClr val="2E2E32"/>
                </a:solidFill>
                <a:latin typeface="Open Sans"/>
                <a:ea typeface="Open Sans"/>
                <a:cs typeface="Open Sans"/>
                <a:sym typeface="Open Sans"/>
              </a:rPr>
              <a:t>(PS1, LS1, ESS1)</a:t>
            </a:r>
            <a:endParaRPr b="1" i="0" sz="1000" u="none" cap="none" strike="noStrike">
              <a:solidFill>
                <a:schemeClr val="dk1"/>
              </a:solidFill>
              <a:latin typeface="Open Sans"/>
              <a:ea typeface="Open Sans"/>
              <a:cs typeface="Open Sans"/>
              <a:sym typeface="Open Sans"/>
            </a:endParaRPr>
          </a:p>
        </p:txBody>
      </p:sp>
      <p:sp>
        <p:nvSpPr>
          <p:cNvPr id="213" name="Google Shape;213;p6"/>
          <p:cNvSpPr/>
          <p:nvPr/>
        </p:nvSpPr>
        <p:spPr>
          <a:xfrm>
            <a:off x="92825" y="3910925"/>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Heliophysics </a:t>
            </a:r>
            <a:endParaRPr b="0"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Resource Database</a:t>
            </a:r>
            <a:endParaRPr b="0" i="0" sz="1400" u="none" cap="none" strike="noStrike">
              <a:solidFill>
                <a:schemeClr val="lt1"/>
              </a:solidFill>
              <a:latin typeface="Open Sans"/>
              <a:ea typeface="Open Sans"/>
              <a:cs typeface="Open Sans"/>
              <a:sym typeface="Open Sans"/>
            </a:endParaRPr>
          </a:p>
        </p:txBody>
      </p:sp>
      <p:cxnSp>
        <p:nvCxnSpPr>
          <p:cNvPr id="214" name="Google Shape;214;p6"/>
          <p:cNvCxnSpPr>
            <a:stCxn id="209" idx="2"/>
            <a:endCxn id="210" idx="0"/>
          </p:cNvCxnSpPr>
          <p:nvPr/>
        </p:nvCxnSpPr>
        <p:spPr>
          <a:xfrm>
            <a:off x="1267325" y="1857400"/>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5" name="Google Shape;215;p6"/>
          <p:cNvCxnSpPr/>
          <p:nvPr/>
        </p:nvCxnSpPr>
        <p:spPr>
          <a:xfrm>
            <a:off x="1267325" y="2774963"/>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6" name="Google Shape;216;p6"/>
          <p:cNvCxnSpPr/>
          <p:nvPr/>
        </p:nvCxnSpPr>
        <p:spPr>
          <a:xfrm>
            <a:off x="1267325" y="3683763"/>
            <a:ext cx="0" cy="218400"/>
          </a:xfrm>
          <a:prstGeom prst="straightConnector1">
            <a:avLst/>
          </a:prstGeom>
          <a:noFill/>
          <a:ln cap="flat" cmpd="sng" w="19050">
            <a:solidFill>
              <a:srgbClr val="D56A49"/>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7"/>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b="0" i="0" lang="en-US">
                <a:solidFill>
                  <a:srgbClr val="151515"/>
                </a:solidFill>
                <a:latin typeface="Arial"/>
                <a:ea typeface="Arial"/>
                <a:cs typeface="Arial"/>
                <a:sym typeface="Arial"/>
              </a:rPr>
              <a:t>April 8, 2024.</a:t>
            </a:r>
            <a:endParaRPr/>
          </a:p>
          <a:p>
            <a:pPr indent="0" lvl="0" marL="0" rtl="0" algn="l">
              <a:lnSpc>
                <a:spcPct val="90000"/>
              </a:lnSpc>
              <a:spcBef>
                <a:spcPts val="1000"/>
              </a:spcBef>
              <a:spcAft>
                <a:spcPts val="0"/>
              </a:spcAft>
              <a:buSzPts val="1800"/>
              <a:buNone/>
            </a:pPr>
            <a:r>
              <a:t/>
            </a:r>
            <a:endParaRPr>
              <a:solidFill>
                <a:srgbClr val="151515"/>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b="0" i="0">
              <a:solidFill>
                <a:srgbClr val="151515"/>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rgbClr val="151515"/>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b="0" i="0">
              <a:solidFill>
                <a:srgbClr val="151515"/>
              </a:solidFill>
              <a:latin typeface="Arial"/>
              <a:ea typeface="Arial"/>
              <a:cs typeface="Arial"/>
              <a:sym typeface="Arial"/>
            </a:endParaRPr>
          </a:p>
          <a:p>
            <a:pPr indent="0" lvl="0" marL="0" rtl="0" algn="l">
              <a:lnSpc>
                <a:spcPct val="90000"/>
              </a:lnSpc>
              <a:spcBef>
                <a:spcPts val="1000"/>
              </a:spcBef>
              <a:spcAft>
                <a:spcPts val="0"/>
              </a:spcAft>
              <a:buSzPts val="1800"/>
              <a:buNone/>
            </a:pPr>
            <a:r>
              <a:rPr lang="en-US" sz="1400">
                <a:solidFill>
                  <a:srgbClr val="151515"/>
                </a:solidFill>
                <a:latin typeface="Arial"/>
                <a:ea typeface="Arial"/>
                <a:cs typeface="Arial"/>
                <a:sym typeface="Arial"/>
              </a:rPr>
              <a:t>(Credit: Reuters)</a:t>
            </a:r>
            <a:endParaRPr sz="1400">
              <a:solidFill>
                <a:schemeClr val="dk1"/>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22" name="Google Shape;222;p7"/>
          <p:cNvGrpSpPr/>
          <p:nvPr/>
        </p:nvGrpSpPr>
        <p:grpSpPr>
          <a:xfrm flipH="1">
            <a:off x="-1" y="133025"/>
            <a:ext cx="6838900" cy="582900"/>
            <a:chOff x="3383700" y="220025"/>
            <a:chExt cx="5760575" cy="582900"/>
          </a:xfrm>
        </p:grpSpPr>
        <p:sp>
          <p:nvSpPr>
            <p:cNvPr id="223" name="Google Shape;223;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 name="Google Shape;225;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Total Solar Eclipse</a:t>
            </a:r>
            <a:endParaRPr b="1" sz="2420">
              <a:solidFill>
                <a:schemeClr val="lt1"/>
              </a:solidFill>
              <a:latin typeface="Helvetica Neue"/>
              <a:ea typeface="Helvetica Neue"/>
              <a:cs typeface="Helvetica Neue"/>
              <a:sym typeface="Helvetica Neue"/>
            </a:endParaRPr>
          </a:p>
        </p:txBody>
      </p:sp>
      <p:sp>
        <p:nvSpPr>
          <p:cNvPr id="226" name="Google Shape;226;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3" name="Google Shape;233;p7"/>
          <p:cNvGrpSpPr/>
          <p:nvPr/>
        </p:nvGrpSpPr>
        <p:grpSpPr>
          <a:xfrm>
            <a:off x="0" y="4695025"/>
            <a:ext cx="5902800" cy="283500"/>
            <a:chOff x="0" y="4548925"/>
            <a:chExt cx="5902800" cy="283500"/>
          </a:xfrm>
        </p:grpSpPr>
        <p:sp>
          <p:nvSpPr>
            <p:cNvPr id="234" name="Google Shape;234;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 name="Google Shape;236;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37" name="Google Shape;237;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38" name="Google Shape;238;p7"/>
          <p:cNvPicPr preferRelativeResize="0"/>
          <p:nvPr/>
        </p:nvPicPr>
        <p:blipFill rotWithShape="1">
          <a:blip r:embed="rId4">
            <a:alphaModFix/>
          </a:blip>
          <a:srcRect b="0" l="0" r="0" t="0"/>
          <a:stretch/>
        </p:blipFill>
        <p:spPr>
          <a:xfrm>
            <a:off x="3390842" y="620889"/>
            <a:ext cx="5587708" cy="39017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8"/>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151515"/>
                </a:solidFill>
                <a:latin typeface="Arial"/>
                <a:ea typeface="Arial"/>
                <a:cs typeface="Arial"/>
                <a:sym typeface="Arial"/>
              </a:rPr>
              <a:t>I</a:t>
            </a:r>
            <a:r>
              <a:rPr b="0" i="0" lang="en-US">
                <a:solidFill>
                  <a:srgbClr val="151515"/>
                </a:solidFill>
                <a:latin typeface="Arial"/>
                <a:ea typeface="Arial"/>
                <a:cs typeface="Arial"/>
                <a:sym typeface="Arial"/>
              </a:rPr>
              <a:t>llustration of the tilt of the </a:t>
            </a:r>
            <a:r>
              <a:rPr lang="en-US">
                <a:solidFill>
                  <a:srgbClr val="151515"/>
                </a:solidFill>
              </a:rPr>
              <a:t>M</a:t>
            </a:r>
            <a:r>
              <a:rPr b="0" i="0" lang="en-US">
                <a:solidFill>
                  <a:srgbClr val="151515"/>
                </a:solidFill>
                <a:latin typeface="Arial"/>
                <a:ea typeface="Arial"/>
                <a:cs typeface="Arial"/>
                <a:sym typeface="Arial"/>
              </a:rPr>
              <a:t>oon’s orbit, with respect to the Earth-</a:t>
            </a:r>
            <a:r>
              <a:rPr lang="en-US">
                <a:solidFill>
                  <a:srgbClr val="151515"/>
                </a:solidFill>
              </a:rPr>
              <a:t>S</a:t>
            </a:r>
            <a:r>
              <a:rPr b="0" i="0" lang="en-US">
                <a:solidFill>
                  <a:srgbClr val="151515"/>
                </a:solidFill>
                <a:latin typeface="Arial"/>
                <a:ea typeface="Arial"/>
                <a:cs typeface="Arial"/>
                <a:sym typeface="Arial"/>
              </a:rPr>
              <a:t>un plane. </a:t>
            </a:r>
            <a:endParaRPr/>
          </a:p>
          <a:p>
            <a:pPr indent="0" lvl="0" marL="0" rtl="0" algn="l">
              <a:lnSpc>
                <a:spcPct val="90000"/>
              </a:lnSpc>
              <a:spcBef>
                <a:spcPts val="1000"/>
              </a:spcBef>
              <a:spcAft>
                <a:spcPts val="0"/>
              </a:spcAft>
              <a:buSzPts val="1800"/>
              <a:buNone/>
            </a:pPr>
            <a:r>
              <a:t/>
            </a:r>
            <a:endParaRPr>
              <a:solidFill>
                <a:srgbClr val="151515"/>
              </a:solidFill>
              <a:latin typeface="Arial"/>
              <a:ea typeface="Arial"/>
              <a:cs typeface="Arial"/>
              <a:sym typeface="Arial"/>
            </a:endParaRPr>
          </a:p>
          <a:p>
            <a:pPr indent="0" lvl="0" marL="0" rtl="0" algn="l">
              <a:lnSpc>
                <a:spcPct val="90000"/>
              </a:lnSpc>
              <a:spcBef>
                <a:spcPts val="1000"/>
              </a:spcBef>
              <a:spcAft>
                <a:spcPts val="0"/>
              </a:spcAft>
              <a:buSzPts val="1800"/>
              <a:buNone/>
            </a:pPr>
            <a:r>
              <a:rPr b="0" i="0" lang="en-US">
                <a:solidFill>
                  <a:srgbClr val="151515"/>
                </a:solidFill>
                <a:latin typeface="Arial"/>
                <a:ea typeface="Arial"/>
                <a:cs typeface="Arial"/>
                <a:sym typeface="Arial"/>
              </a:rPr>
              <a:t>It’s why we don’t have lunar and solar eclipses every month. Not to scale. Image via </a:t>
            </a:r>
            <a:r>
              <a:rPr b="0" i="0" lang="en-US" u="sng" strike="noStrike">
                <a:solidFill>
                  <a:srgbClr val="0491B1"/>
                </a:solidFill>
                <a:latin typeface="Arial"/>
                <a:ea typeface="Arial"/>
                <a:cs typeface="Arial"/>
                <a:sym typeface="Arial"/>
                <a:hlinkClick r:id="rId3">
                  <a:extLst>
                    <a:ext uri="{A12FA001-AC4F-418D-AE19-62706E023703}">
                      <ahyp:hlinkClr val="tx"/>
                    </a:ext>
                  </a:extLst>
                </a:hlinkClick>
              </a:rPr>
              <a:t>NASA SpacePlace</a:t>
            </a:r>
            <a:r>
              <a:rPr b="0" i="0" lang="en-US">
                <a:solidFill>
                  <a:srgbClr val="151515"/>
                </a:solidFill>
                <a:latin typeface="Arial"/>
                <a:ea typeface="Arial"/>
                <a:cs typeface="Arial"/>
                <a:sym typeface="Arial"/>
              </a:rPr>
              <a:t>.</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44" name="Google Shape;244;p8"/>
          <p:cNvGrpSpPr/>
          <p:nvPr/>
        </p:nvGrpSpPr>
        <p:grpSpPr>
          <a:xfrm flipH="1">
            <a:off x="-1" y="133025"/>
            <a:ext cx="6838900" cy="582900"/>
            <a:chOff x="3383700" y="220025"/>
            <a:chExt cx="5760575" cy="582900"/>
          </a:xfrm>
        </p:grpSpPr>
        <p:sp>
          <p:nvSpPr>
            <p:cNvPr id="245" name="Google Shape;245;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7" name="Google Shape;247;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Total Solar Eclipse</a:t>
            </a:r>
            <a:endParaRPr b="1" sz="2420">
              <a:solidFill>
                <a:schemeClr val="lt1"/>
              </a:solidFill>
              <a:latin typeface="Helvetica Neue"/>
              <a:ea typeface="Helvetica Neue"/>
              <a:cs typeface="Helvetica Neue"/>
              <a:sym typeface="Helvetica Neue"/>
            </a:endParaRPr>
          </a:p>
        </p:txBody>
      </p:sp>
      <p:sp>
        <p:nvSpPr>
          <p:cNvPr id="248" name="Google Shape;248;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5" name="Google Shape;255;p8"/>
          <p:cNvGrpSpPr/>
          <p:nvPr/>
        </p:nvGrpSpPr>
        <p:grpSpPr>
          <a:xfrm>
            <a:off x="0" y="4695025"/>
            <a:ext cx="5902800" cy="283500"/>
            <a:chOff x="0" y="4548925"/>
            <a:chExt cx="5902800" cy="283500"/>
          </a:xfrm>
        </p:grpSpPr>
        <p:sp>
          <p:nvSpPr>
            <p:cNvPr id="256" name="Google Shape;256;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59" name="Google Shape;259;p8"/>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pic>
        <p:nvPicPr>
          <p:cNvPr id="260" name="Google Shape;260;p8"/>
          <p:cNvPicPr preferRelativeResize="0"/>
          <p:nvPr/>
        </p:nvPicPr>
        <p:blipFill rotWithShape="1">
          <a:blip r:embed="rId5">
            <a:alphaModFix/>
          </a:blip>
          <a:srcRect b="0" l="0" r="0" t="0"/>
          <a:stretch/>
        </p:blipFill>
        <p:spPr>
          <a:xfrm>
            <a:off x="3791696" y="1255339"/>
            <a:ext cx="4704680" cy="26463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0" i="1" lang="en-US">
                <a:solidFill>
                  <a:schemeClr val="dk1"/>
                </a:solidFill>
                <a:latin typeface="Arial"/>
                <a:ea typeface="Arial"/>
                <a:cs typeface="Arial"/>
                <a:sym typeface="Arial"/>
              </a:rPr>
              <a:t>The point at which a planet is closest to the Sun is called perihelion. The farthest point is called aphelion. (Credit: NOAA)</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66" name="Google Shape;266;p9"/>
          <p:cNvGrpSpPr/>
          <p:nvPr/>
        </p:nvGrpSpPr>
        <p:grpSpPr>
          <a:xfrm flipH="1">
            <a:off x="-1" y="133025"/>
            <a:ext cx="6838900" cy="582900"/>
            <a:chOff x="3383700" y="220025"/>
            <a:chExt cx="5760575" cy="582900"/>
          </a:xfrm>
        </p:grpSpPr>
        <p:sp>
          <p:nvSpPr>
            <p:cNvPr id="267" name="Google Shape;267;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9" name="Google Shape;269;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April 2024 –   Total Solar Eclipse</a:t>
            </a:r>
            <a:endParaRPr b="1" sz="2420">
              <a:solidFill>
                <a:schemeClr val="lt1"/>
              </a:solidFill>
              <a:latin typeface="Helvetica Neue"/>
              <a:ea typeface="Helvetica Neue"/>
              <a:cs typeface="Helvetica Neue"/>
              <a:sym typeface="Helvetica Neue"/>
            </a:endParaRPr>
          </a:p>
        </p:txBody>
      </p:sp>
      <p:sp>
        <p:nvSpPr>
          <p:cNvPr id="270" name="Google Shape;270;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7" name="Google Shape;277;p9"/>
          <p:cNvGrpSpPr/>
          <p:nvPr/>
        </p:nvGrpSpPr>
        <p:grpSpPr>
          <a:xfrm>
            <a:off x="0" y="4695025"/>
            <a:ext cx="5902800" cy="283500"/>
            <a:chOff x="0" y="4548925"/>
            <a:chExt cx="5902800" cy="283500"/>
          </a:xfrm>
        </p:grpSpPr>
        <p:sp>
          <p:nvSpPr>
            <p:cNvPr id="278" name="Google Shape;278;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0" name="Google Shape;280;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81" name="Google Shape;281;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82" name="Google Shape;282;p9"/>
          <p:cNvPicPr preferRelativeResize="0"/>
          <p:nvPr/>
        </p:nvPicPr>
        <p:blipFill rotWithShape="1">
          <a:blip r:embed="rId4">
            <a:alphaModFix/>
          </a:blip>
          <a:srcRect b="0" l="0" r="0" t="0"/>
          <a:stretch/>
        </p:blipFill>
        <p:spPr>
          <a:xfrm>
            <a:off x="3689920" y="1196995"/>
            <a:ext cx="5273467" cy="29158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