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8" r:id="rId3"/>
    <p:sldId id="296" r:id="rId4"/>
    <p:sldId id="297" r:id="rId5"/>
    <p:sldId id="298" r:id="rId6"/>
    <p:sldId id="313" r:id="rId7"/>
    <p:sldId id="290" r:id="rId8"/>
    <p:sldId id="343" r:id="rId9"/>
    <p:sldId id="259" r:id="rId10"/>
    <p:sldId id="355" r:id="rId11"/>
    <p:sldId id="356" r:id="rId12"/>
    <p:sldId id="357" r:id="rId13"/>
    <p:sldId id="358" r:id="rId14"/>
    <p:sldId id="474" r:id="rId15"/>
    <p:sldId id="475" r:id="rId16"/>
    <p:sldId id="482" r:id="rId17"/>
    <p:sldId id="483" r:id="rId18"/>
    <p:sldId id="476" r:id="rId19"/>
    <p:sldId id="480" r:id="rId20"/>
    <p:sldId id="481" r:id="rId21"/>
    <p:sldId id="478" r:id="rId22"/>
    <p:sldId id="477" r:id="rId23"/>
    <p:sldId id="485" r:id="rId24"/>
    <p:sldId id="488" r:id="rId25"/>
    <p:sldId id="489" r:id="rId26"/>
    <p:sldId id="279" r:id="rId27"/>
  </p:sldIdLst>
  <p:sldSz cx="9144000" cy="5143500" type="screen16x9"/>
  <p:notesSz cx="6858000" cy="9144000"/>
  <p:embeddedFontLst>
    <p:embeddedFont>
      <p:font typeface="Helvetica Neue" panose="020B060402020202020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Open Sans" panose="020B0606030504020204" pitchFamily="34" charset="0"/>
      <p:regular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ntil Hunt Estev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32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47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17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61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764C37B-6BB9-3D52-CBB3-D825CC59EAC0}"/>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AF444B83-FCB1-5B65-4D43-966F3BC258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2BDD9910-FCCC-FDFE-D07C-97B8920AA6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618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E48D03D-46B5-6C40-821B-97E4A0FB52DC}"/>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D6B6E588-8740-DC2F-6254-3D9E821015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15DD3D14-A89A-9121-FB71-AF45231AA6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36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E7739B52-993B-55D1-9D30-469D1E4E17CF}"/>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8D1484EB-1764-AE4F-6536-0AB3F4D274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9D0681BB-C077-C147-0FCA-A58C07934D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2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430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4378A3C5-733E-63EE-EDD9-1056EEEEF86B}"/>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1E7308FB-E936-FEFB-402E-5CCF8EB35B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75BE490D-D24A-DD79-A278-6AF5798239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81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CEFA99A1-7251-8907-B0E1-CFF2068F856D}"/>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6C9BED73-21F9-0734-C5B6-83841ED194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384C817-CA3C-25A7-3206-A4BA764AD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04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a4e4da6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a4e4da6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5FB3330D-F6A8-1FCC-526B-BF2D56777876}"/>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7A23C1E9-E9DE-A665-0C5D-2C2638D3D5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941484C4-E602-10AF-CD3B-C31287F032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3271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8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3F99E986-02DB-ADB8-90E4-030536ACC6EB}"/>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EDC022C3-7E48-D2CC-8B34-7757DABAD9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7C8BC0C3-821F-FBFF-5FD4-4DAEAE9082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08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F212F8DE-85FA-AB47-2D8B-3461C85122C4}"/>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0055AF53-8ED2-61BA-CB32-C5C845092F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6C34ADFB-9C08-14EE-57E3-E20BF75BD3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42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5E4345B5-2440-4900-C9B4-2D812BE8571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0EBDFD8-E98A-0012-3950-58A88D7892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A7A5EE7A-71D1-007F-A55A-B1D26C8DB5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925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54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1e7dad027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1e7dad027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a4e4da6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a4e4da6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4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3f83c96f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a3f83c96ff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300">
                <a:solidFill>
                  <a:srgbClr val="1B1B1B"/>
                </a:solidFill>
                <a:latin typeface="Helvetica Neue"/>
                <a:ea typeface="Helvetica Neue"/>
                <a:cs typeface="Helvetica Neue"/>
                <a:sym typeface="Helvetica Neue"/>
              </a:rPr>
              <a:t>The</a:t>
            </a:r>
            <a:r>
              <a:rPr lang="en-US" sz="1300" b="1">
                <a:solidFill>
                  <a:srgbClr val="1B1B1B"/>
                </a:solidFill>
                <a:latin typeface="Helvetica Neue"/>
                <a:ea typeface="Helvetica Neue"/>
                <a:cs typeface="Helvetica Neue"/>
                <a:sym typeface="Helvetica Neue"/>
              </a:rPr>
              <a:t> Framework for Heliophysics Education</a:t>
            </a:r>
            <a:r>
              <a:rPr lang="en-US" sz="1300">
                <a:solidFill>
                  <a:srgbClr val="1B1B1B"/>
                </a:solidFill>
                <a:latin typeface="Helvetica Neue"/>
                <a:ea typeface="Helvetica Neue"/>
                <a:cs typeface="Helvetica Neue"/>
                <a:sym typeface="Helvetica Neue"/>
              </a:rPr>
              <a:t> provides the background and scaffolding educators need to incorporate heliophysics topics into existing STEM curricula. Using the three main questions that heliophysicists investigate as the foundation, this framework connects heliophysics topics with NGSS Disciplinary Core Ideas, to create NGSS-aligned </a:t>
            </a:r>
            <a:r>
              <a:rPr lang="en-US" sz="1300" b="1">
                <a:solidFill>
                  <a:srgbClr val="1B1B1B"/>
                </a:solidFill>
                <a:latin typeface="Helvetica Neue"/>
                <a:ea typeface="Helvetica Neue"/>
                <a:cs typeface="Helvetica Neue"/>
                <a:sym typeface="Helvetica Neue"/>
              </a:rPr>
              <a:t>Heliophysics Big Ideas</a:t>
            </a:r>
            <a:r>
              <a:rPr lang="en-US" sz="1300">
                <a:solidFill>
                  <a:srgbClr val="1B1B1B"/>
                </a:solidFill>
                <a:latin typeface="Helvetica Neue"/>
                <a:ea typeface="Helvetica Neue"/>
                <a:cs typeface="Helvetica Neue"/>
                <a:sym typeface="Helvetica Neue"/>
              </a:rPr>
              <a:t>.</a:t>
            </a:r>
            <a:r>
              <a:rPr lang="en-US" sz="1600">
                <a:solidFill>
                  <a:srgbClr val="1B1B1B"/>
                </a:solidFill>
                <a:latin typeface="Helvetica Neue"/>
                <a:ea typeface="Helvetica Neue"/>
                <a:cs typeface="Helvetica Neue"/>
                <a:sym typeface="Helvetica Neue"/>
              </a:rPr>
              <a:t> </a:t>
            </a:r>
            <a:endParaRPr sz="1600">
              <a:solidFill>
                <a:srgbClr val="1B1B1B"/>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sz="1600">
              <a:solidFill>
                <a:srgbClr val="1B1B1B"/>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US" sz="1300">
                <a:solidFill>
                  <a:srgbClr val="1B1B1B"/>
                </a:solidFill>
                <a:latin typeface="Helvetica Neue"/>
                <a:ea typeface="Helvetica Neue"/>
                <a:cs typeface="Helvetica Neue"/>
                <a:sym typeface="Helvetica Neue"/>
              </a:rPr>
              <a:t>The nine </a:t>
            </a:r>
            <a:r>
              <a:rPr lang="en-US" sz="1300" b="1">
                <a:solidFill>
                  <a:srgbClr val="1B1B1B"/>
                </a:solidFill>
                <a:latin typeface="Helvetica Neue"/>
                <a:ea typeface="Helvetica Neue"/>
                <a:cs typeface="Helvetica Neue"/>
                <a:sym typeface="Helvetica Neue"/>
              </a:rPr>
              <a:t>Heliophysics Big Ideas</a:t>
            </a:r>
            <a:r>
              <a:rPr lang="en-US" sz="1300">
                <a:solidFill>
                  <a:srgbClr val="1B1B1B"/>
                </a:solidFill>
                <a:latin typeface="Helvetica Neue"/>
                <a:ea typeface="Helvetica Neue"/>
                <a:cs typeface="Helvetica Neue"/>
                <a:sym typeface="Helvetica Neue"/>
              </a:rPr>
              <a:t> encompass the major heliophysics concepts that can be explored through existing Next Generation Science Standards (NGSS) disciplinary core ideas. Each Heliophysics Big Idea has a guiding question for each level, designed to support inquiry-based learning. </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Introductory Learner </a:t>
            </a:r>
            <a:r>
              <a:rPr lang="en-US" sz="1300">
                <a:solidFill>
                  <a:srgbClr val="1B1B1B"/>
                </a:solidFill>
                <a:latin typeface="Helvetica Neue"/>
                <a:ea typeface="Helvetica Neue"/>
                <a:cs typeface="Helvetica Neue"/>
                <a:sym typeface="Helvetica Neue"/>
              </a:rPr>
              <a:t>= A younger learner (K-5), or a learner new to the subject matter.</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Intermediate Learner</a:t>
            </a:r>
            <a:r>
              <a:rPr lang="en-US" sz="1300">
                <a:solidFill>
                  <a:srgbClr val="1B1B1B"/>
                </a:solidFill>
                <a:latin typeface="Helvetica Neue"/>
                <a:ea typeface="Helvetica Neue"/>
                <a:cs typeface="Helvetica Neue"/>
                <a:sym typeface="Helvetica Neue"/>
              </a:rPr>
              <a:t> = A middle-aged learner (6-8), or a learner that has some familiarity with the subject matter.</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Advanced Learner</a:t>
            </a:r>
            <a:r>
              <a:rPr lang="en-US" sz="1300">
                <a:solidFill>
                  <a:srgbClr val="1B1B1B"/>
                </a:solidFill>
                <a:latin typeface="Helvetica Neue"/>
                <a:ea typeface="Helvetica Neue"/>
                <a:cs typeface="Helvetica Neue"/>
                <a:sym typeface="Helvetica Neue"/>
              </a:rPr>
              <a:t> = An older learner (9-12+), or a learner that has a lot of experience with the subject matter.</a:t>
            </a:r>
            <a:endParaRPr sz="1400">
              <a:solidFill>
                <a:srgbClr val="1B1B1B"/>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228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49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www.nasa.gov/science-research/heliophysics/nasa-announces-monthly-themes-to-celebrate-the-heliophysics-big-ye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91900" y="371287"/>
            <a:ext cx="4403077" cy="4400927"/>
          </a:xfrm>
          <a:prstGeom prst="rect">
            <a:avLst/>
          </a:prstGeom>
          <a:noFill/>
          <a:ln>
            <a:noFill/>
          </a:ln>
        </p:spPr>
      </p:pic>
      <p:pic>
        <p:nvPicPr>
          <p:cNvPr id="55" name="Google Shape;55;p13"/>
          <p:cNvPicPr preferRelativeResize="0"/>
          <p:nvPr/>
        </p:nvPicPr>
        <p:blipFill>
          <a:blip r:embed="rId4">
            <a:alphaModFix/>
          </a:blip>
          <a:stretch>
            <a:fillRect/>
          </a:stretch>
        </p:blipFill>
        <p:spPr>
          <a:xfrm>
            <a:off x="0" y="2935175"/>
            <a:ext cx="7659574" cy="585200"/>
          </a:xfrm>
          <a:prstGeom prst="rect">
            <a:avLst/>
          </a:prstGeom>
          <a:noFill/>
          <a:ln>
            <a:noFill/>
          </a:ln>
        </p:spPr>
      </p:pic>
      <p:sp>
        <p:nvSpPr>
          <p:cNvPr id="56" name="Google Shape;56;p13"/>
          <p:cNvSpPr/>
          <p:nvPr/>
        </p:nvSpPr>
        <p:spPr>
          <a:xfrm>
            <a:off x="7562775" y="2933963"/>
            <a:ext cx="585300" cy="5853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ctrTitle"/>
          </p:nvPr>
        </p:nvSpPr>
        <p:spPr>
          <a:xfrm>
            <a:off x="311700" y="1474750"/>
            <a:ext cx="8520600" cy="1322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latin typeface="Helvetica Neue"/>
                <a:ea typeface="Helvetica Neue"/>
                <a:cs typeface="Helvetica Neue"/>
                <a:sym typeface="Helvetica Neue"/>
              </a:rPr>
              <a:t>The Heliophysics Big Year</a:t>
            </a:r>
            <a:endParaRPr b="1">
              <a:latin typeface="Helvetica Neue"/>
              <a:ea typeface="Helvetica Neue"/>
              <a:cs typeface="Helvetica Neue"/>
              <a:sym typeface="Helvetica Neue"/>
            </a:endParaRPr>
          </a:p>
        </p:txBody>
      </p:sp>
      <p:pic>
        <p:nvPicPr>
          <p:cNvPr id="58" name="Google Shape;58;p13"/>
          <p:cNvPicPr preferRelativeResize="0"/>
          <p:nvPr/>
        </p:nvPicPr>
        <p:blipFill>
          <a:blip r:embed="rId5">
            <a:alphaModFix/>
          </a:blip>
          <a:stretch>
            <a:fillRect/>
          </a:stretch>
        </p:blipFill>
        <p:spPr>
          <a:xfrm>
            <a:off x="7978575" y="380951"/>
            <a:ext cx="879575" cy="727374"/>
          </a:xfrm>
          <a:prstGeom prst="rect">
            <a:avLst/>
          </a:prstGeom>
          <a:noFill/>
          <a:ln>
            <a:noFill/>
          </a:ln>
        </p:spPr>
      </p:pic>
      <p:sp>
        <p:nvSpPr>
          <p:cNvPr id="59" name="Google Shape;59;p13"/>
          <p:cNvSpPr txBox="1">
            <a:spLocks noGrp="1"/>
          </p:cNvSpPr>
          <p:nvPr>
            <p:ph type="subTitle" idx="1"/>
          </p:nvPr>
        </p:nvSpPr>
        <p:spPr>
          <a:xfrm>
            <a:off x="311700" y="2906650"/>
            <a:ext cx="5364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Helvetica Neue"/>
                <a:ea typeface="Helvetica Neue"/>
                <a:cs typeface="Helvetica Neue"/>
                <a:sym typeface="Helvetica Neue"/>
              </a:rPr>
              <a:t>Dr. Sten Odenwald, Astronomer</a:t>
            </a:r>
            <a:endParaRPr>
              <a:solidFill>
                <a:schemeClr val="lt1"/>
              </a:solidFill>
              <a:latin typeface="Helvetica Neue"/>
              <a:ea typeface="Helvetica Neue"/>
              <a:cs typeface="Helvetica Neue"/>
              <a:sym typeface="Helvetica Neue"/>
            </a:endParaRPr>
          </a:p>
        </p:txBody>
      </p:sp>
      <p:sp>
        <p:nvSpPr>
          <p:cNvPr id="60" name="Google Shape;60;p13"/>
          <p:cNvSpPr txBox="1">
            <a:spLocks noGrp="1"/>
          </p:cNvSpPr>
          <p:nvPr>
            <p:ph type="subTitle" idx="1"/>
          </p:nvPr>
        </p:nvSpPr>
        <p:spPr>
          <a:xfrm>
            <a:off x="191900" y="588180"/>
            <a:ext cx="5364600" cy="312900"/>
          </a:xfrm>
          <a:prstGeom prst="rect">
            <a:avLst/>
          </a:prstGeom>
        </p:spPr>
        <p:txBody>
          <a:bodyPr spcFirstLastPara="1" wrap="square" lIns="91425" tIns="91425" rIns="91425" bIns="91425" anchor="ctr" anchorCtr="0">
            <a:normAutofit/>
          </a:bodyPr>
          <a:lstStyle/>
          <a:p>
            <a:pPr marL="0" lvl="0" indent="0" algn="l" rtl="0">
              <a:lnSpc>
                <a:spcPct val="80000"/>
              </a:lnSpc>
              <a:spcBef>
                <a:spcPts val="0"/>
              </a:spcBef>
              <a:spcAft>
                <a:spcPts val="0"/>
              </a:spcAft>
              <a:buSzPts val="935"/>
              <a:buNone/>
            </a:pPr>
            <a:r>
              <a:rPr lang="en" sz="780">
                <a:solidFill>
                  <a:schemeClr val="dk1"/>
                </a:solidFill>
                <a:latin typeface="Helvetica Neue"/>
                <a:ea typeface="Helvetica Neue"/>
                <a:cs typeface="Helvetica Neue"/>
                <a:sym typeface="Helvetica Neue"/>
              </a:rPr>
              <a:t>National Aeronautics and Space Administration</a:t>
            </a:r>
            <a:endParaRPr sz="280">
              <a:solidFill>
                <a:schemeClr val="dk1"/>
              </a:solidFill>
              <a:latin typeface="Helvetica Neue"/>
              <a:ea typeface="Helvetica Neue"/>
              <a:cs typeface="Helvetica Neue"/>
              <a:sym typeface="Helvetica Neue"/>
            </a:endParaRPr>
          </a:p>
        </p:txBody>
      </p:sp>
      <p:sp>
        <p:nvSpPr>
          <p:cNvPr id="61" name="Google Shape;61;p13"/>
          <p:cNvSpPr txBox="1">
            <a:spLocks noGrp="1"/>
          </p:cNvSpPr>
          <p:nvPr>
            <p:ph type="subTitle" idx="1"/>
          </p:nvPr>
        </p:nvSpPr>
        <p:spPr>
          <a:xfrm>
            <a:off x="191900" y="4333269"/>
            <a:ext cx="5364600" cy="392700"/>
          </a:xfrm>
          <a:prstGeom prst="rect">
            <a:avLst/>
          </a:prstGeom>
        </p:spPr>
        <p:txBody>
          <a:bodyPr spcFirstLastPara="1" wrap="square" lIns="91425" tIns="91425" rIns="91425" bIns="91425" anchor="ctr" anchorCtr="0">
            <a:normAutofit lnSpcReduction="10000"/>
          </a:bodyPr>
          <a:lstStyle/>
          <a:p>
            <a:pPr marL="0" lvl="0" indent="0" algn="l" rtl="0">
              <a:lnSpc>
                <a:spcPct val="115000"/>
              </a:lnSpc>
              <a:spcBef>
                <a:spcPts val="0"/>
              </a:spcBef>
              <a:spcAft>
                <a:spcPts val="600"/>
              </a:spcAft>
              <a:buSzPts val="1100"/>
              <a:buNone/>
            </a:pPr>
            <a:r>
              <a:rPr lang="en" sz="780">
                <a:solidFill>
                  <a:schemeClr val="dk1"/>
                </a:solidFill>
                <a:latin typeface="Helvetica Neue"/>
                <a:ea typeface="Helvetica Neue"/>
                <a:cs typeface="Helvetica Neue"/>
                <a:sym typeface="Helvetica Neue"/>
              </a:rPr>
              <a:t>NASA Heliophysics Education Activation Team</a:t>
            </a:r>
            <a:endParaRPr sz="780">
              <a:solidFill>
                <a:schemeClr val="dk1"/>
              </a:solidFill>
              <a:latin typeface="Helvetica Neue"/>
              <a:ea typeface="Helvetica Neue"/>
              <a:cs typeface="Helvetica Neue"/>
              <a:sym typeface="Helvetica Neue"/>
            </a:endParaRPr>
          </a:p>
        </p:txBody>
      </p:sp>
      <p:sp>
        <p:nvSpPr>
          <p:cNvPr id="62" name="Google Shape;62;p13"/>
          <p:cNvSpPr/>
          <p:nvPr/>
        </p:nvSpPr>
        <p:spPr>
          <a:xfrm>
            <a:off x="5826113" y="375275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6116438" y="375275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6406763" y="375274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697088" y="375275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6987413" y="375275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7277738" y="3752738"/>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7568063" y="3752763"/>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7858388" y="3752764"/>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8148713" y="375275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8439038" y="37527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8729363" y="37527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0" y="3657650"/>
            <a:ext cx="54840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5414163" y="3657200"/>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a:blip r:embed="rId6">
            <a:alphaModFix/>
          </a:blip>
          <a:stretch>
            <a:fillRect/>
          </a:stretch>
        </p:blipFill>
        <p:spPr>
          <a:xfrm>
            <a:off x="8029742" y="4195413"/>
            <a:ext cx="777239" cy="6684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32316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Light is produced by photons that carry energy. </a:t>
            </a:r>
          </a:p>
        </p:txBody>
      </p:sp>
      <p:grpSp>
        <p:nvGrpSpPr>
          <p:cNvPr id="135" name="Google Shape;135;p16"/>
          <p:cNvGrpSpPr/>
          <p:nvPr/>
        </p:nvGrpSpPr>
        <p:grpSpPr>
          <a:xfrm flipH="1">
            <a:off x="-1" y="133025"/>
            <a:ext cx="76183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Easy Stuff - Radiation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56953F0E-3794-A7FC-503C-87155F118B31}"/>
              </a:ext>
            </a:extLst>
          </p:cNvPr>
          <p:cNvPicPr>
            <a:picLocks noChangeAspect="1"/>
          </p:cNvPicPr>
          <p:nvPr/>
        </p:nvPicPr>
        <p:blipFill>
          <a:blip r:embed="rId4"/>
          <a:stretch>
            <a:fillRect/>
          </a:stretch>
        </p:blipFill>
        <p:spPr>
          <a:xfrm>
            <a:off x="3707424" y="1235972"/>
            <a:ext cx="5436576" cy="2650331"/>
          </a:xfrm>
          <a:prstGeom prst="rect">
            <a:avLst/>
          </a:prstGeom>
        </p:spPr>
      </p:pic>
      <p:sp>
        <p:nvSpPr>
          <p:cNvPr id="4" name="TextBox 3">
            <a:extLst>
              <a:ext uri="{FF2B5EF4-FFF2-40B4-BE49-F238E27FC236}">
                <a16:creationId xmlns:a16="http://schemas.microsoft.com/office/drawing/2014/main" id="{8C45BC95-B2EF-E00F-6B08-EC65F4A8A890}"/>
              </a:ext>
            </a:extLst>
          </p:cNvPr>
          <p:cNvSpPr txBox="1"/>
          <p:nvPr/>
        </p:nvSpPr>
        <p:spPr>
          <a:xfrm>
            <a:off x="3929063" y="4121280"/>
            <a:ext cx="4817344" cy="523220"/>
          </a:xfrm>
          <a:prstGeom prst="rect">
            <a:avLst/>
          </a:prstGeom>
          <a:noFill/>
        </p:spPr>
        <p:txBody>
          <a:bodyPr wrap="none" rtlCol="0">
            <a:spAutoFit/>
          </a:bodyPr>
          <a:lstStyle/>
          <a:p>
            <a:r>
              <a:rPr lang="en-US" dirty="0"/>
              <a:t>Global </a:t>
            </a:r>
            <a:r>
              <a:rPr lang="en-US" dirty="0" err="1"/>
              <a:t>Geoenginnering</a:t>
            </a:r>
            <a:r>
              <a:rPr lang="en-US" dirty="0"/>
              <a:t>: </a:t>
            </a:r>
          </a:p>
          <a:p>
            <a:r>
              <a:rPr lang="en-US" dirty="0"/>
              <a:t>https://geoengineering.global/solar-radiation-management/</a:t>
            </a:r>
          </a:p>
        </p:txBody>
      </p:sp>
    </p:spTree>
    <p:extLst>
      <p:ext uri="{BB962C8B-B14F-4D97-AF65-F5344CB8AC3E}">
        <p14:creationId xmlns:p14="http://schemas.microsoft.com/office/powerpoint/2010/main" val="242425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285750" lvl="0" indent="-285750" algn="l" rtl="0">
              <a:lnSpc>
                <a:spcPct val="90000"/>
              </a:lnSpc>
              <a:spcBef>
                <a:spcPts val="1000"/>
              </a:spcBef>
              <a:spcAft>
                <a:spcPts val="0"/>
              </a:spcAft>
              <a:buFont typeface="Wingdings" panose="05000000000000000000" pitchFamily="2" charset="2"/>
              <a:buChar char="Ø"/>
            </a:pPr>
            <a:r>
              <a:rPr lang="en-US" dirty="0">
                <a:solidFill>
                  <a:schemeClr val="dk1"/>
                </a:solidFill>
              </a:rPr>
              <a:t>Solar flares are created when magnetic fields near the sun’s surface get tangled up. </a:t>
            </a:r>
          </a:p>
          <a:p>
            <a:pPr marL="285750" lvl="0" indent="-285750" algn="l" rtl="0">
              <a:lnSpc>
                <a:spcPct val="90000"/>
              </a:lnSpc>
              <a:spcBef>
                <a:spcPts val="1000"/>
              </a:spcBef>
              <a:spcAft>
                <a:spcPts val="0"/>
              </a:spcAft>
              <a:buFont typeface="Wingdings" panose="05000000000000000000" pitchFamily="2" charset="2"/>
              <a:buChar char="Ø"/>
            </a:pPr>
            <a:r>
              <a:rPr lang="en-US" dirty="0">
                <a:solidFill>
                  <a:schemeClr val="dk1"/>
                </a:solidFill>
              </a:rPr>
              <a:t>The energy stored in the magnetic fields gets explosively released.</a:t>
            </a:r>
          </a:p>
          <a:p>
            <a:pPr marL="285750" lvl="0" indent="-285750" algn="l" rtl="0">
              <a:lnSpc>
                <a:spcPct val="90000"/>
              </a:lnSpc>
              <a:spcBef>
                <a:spcPts val="1000"/>
              </a:spcBef>
              <a:spcAft>
                <a:spcPts val="0"/>
              </a:spcAft>
              <a:buFont typeface="Wingdings" panose="05000000000000000000" pitchFamily="2" charset="2"/>
              <a:buChar char="Ø"/>
            </a:pPr>
            <a:r>
              <a:rPr lang="en-US" dirty="0">
                <a:solidFill>
                  <a:schemeClr val="dk1"/>
                </a:solidFill>
              </a:rPr>
              <a:t>This heats up nearby matter to millions of degrees.</a:t>
            </a:r>
          </a:p>
          <a:p>
            <a:pPr marL="285750" lvl="0" indent="-285750" algn="l" rtl="0">
              <a:lnSpc>
                <a:spcPct val="90000"/>
              </a:lnSpc>
              <a:spcBef>
                <a:spcPts val="1000"/>
              </a:spcBef>
              <a:spcAft>
                <a:spcPts val="0"/>
              </a:spcAft>
              <a:buFont typeface="Wingdings" panose="05000000000000000000" pitchFamily="2" charset="2"/>
              <a:buChar char="Ø"/>
            </a:pPr>
            <a:r>
              <a:rPr lang="en-US" dirty="0">
                <a:solidFill>
                  <a:schemeClr val="dk1"/>
                </a:solidFill>
              </a:rPr>
              <a:t>This hot plasma emits x-rays to give us an electromagnetic ‘blast’ that takes 9 minutes to get to Earth...if we are unlucky.</a:t>
            </a:r>
          </a:p>
        </p:txBody>
      </p:sp>
      <p:grpSp>
        <p:nvGrpSpPr>
          <p:cNvPr id="135" name="Google Shape;135;p16"/>
          <p:cNvGrpSpPr/>
          <p:nvPr/>
        </p:nvGrpSpPr>
        <p:grpSpPr>
          <a:xfrm flipH="1">
            <a:off x="-1" y="133025"/>
            <a:ext cx="76183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H</a:t>
            </a:r>
            <a:r>
              <a:rPr lang="en-US" sz="2420" b="1" dirty="0">
                <a:solidFill>
                  <a:schemeClr val="lt1"/>
                </a:solidFill>
                <a:latin typeface="Helvetica Neue"/>
                <a:ea typeface="Helvetica Neue"/>
                <a:cs typeface="Helvetica Neue"/>
                <a:sym typeface="Helvetica Neue"/>
              </a:rPr>
              <a:t>a</a:t>
            </a:r>
            <a:r>
              <a:rPr lang="en" sz="2420" b="1" dirty="0">
                <a:solidFill>
                  <a:schemeClr val="lt1"/>
                </a:solidFill>
                <a:latin typeface="Helvetica Neue"/>
                <a:ea typeface="Helvetica Neue"/>
                <a:cs typeface="Helvetica Neue"/>
                <a:sym typeface="Helvetica Neue"/>
              </a:rPr>
              <a:t>rder Stuff - Solar Flares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5" name="Picture 4">
            <a:extLst>
              <a:ext uri="{FF2B5EF4-FFF2-40B4-BE49-F238E27FC236}">
                <a16:creationId xmlns:a16="http://schemas.microsoft.com/office/drawing/2014/main" id="{7CA03A99-8019-AA66-C371-7F30DD6E0FF0}"/>
              </a:ext>
            </a:extLst>
          </p:cNvPr>
          <p:cNvPicPr>
            <a:picLocks noChangeAspect="1"/>
          </p:cNvPicPr>
          <p:nvPr/>
        </p:nvPicPr>
        <p:blipFill>
          <a:blip r:embed="rId4"/>
          <a:stretch>
            <a:fillRect/>
          </a:stretch>
        </p:blipFill>
        <p:spPr>
          <a:xfrm>
            <a:off x="4617249" y="884307"/>
            <a:ext cx="4260301" cy="3496385"/>
          </a:xfrm>
          <a:prstGeom prst="rect">
            <a:avLst/>
          </a:prstGeom>
        </p:spPr>
      </p:pic>
    </p:spTree>
    <p:extLst>
      <p:ext uri="{BB962C8B-B14F-4D97-AF65-F5344CB8AC3E}">
        <p14:creationId xmlns:p14="http://schemas.microsoft.com/office/powerpoint/2010/main" val="243064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Some of the energy in a flare can accelerate matter, ejecting it into space. These are called coronal mass ejections because we see them as clouds bursting out from the corona.</a:t>
            </a:r>
          </a:p>
          <a:p>
            <a:pPr marL="0" lvl="0" indent="0" algn="l" rtl="0">
              <a:lnSpc>
                <a:spcPct val="90000"/>
              </a:lnSpc>
              <a:spcBef>
                <a:spcPts val="1000"/>
              </a:spcBef>
              <a:spcAft>
                <a:spcPts val="0"/>
              </a:spcAft>
              <a:buNone/>
            </a:pPr>
            <a:r>
              <a:rPr lang="en-US" dirty="0">
                <a:solidFill>
                  <a:schemeClr val="dk1"/>
                </a:solidFill>
              </a:rPr>
              <a:t>CMEs contain billions of tons of plasma and magnetic fields from the sun dragged along for the ride.</a:t>
            </a:r>
          </a:p>
          <a:p>
            <a:pPr marL="0" lvl="0" indent="0" algn="l" rtl="0">
              <a:lnSpc>
                <a:spcPct val="90000"/>
              </a:lnSpc>
              <a:spcBef>
                <a:spcPts val="1000"/>
              </a:spcBef>
              <a:spcAft>
                <a:spcPts val="0"/>
              </a:spcAft>
              <a:buNone/>
            </a:pPr>
            <a:r>
              <a:rPr lang="en-US" dirty="0">
                <a:solidFill>
                  <a:schemeClr val="dk1"/>
                </a:solidFill>
              </a:rPr>
              <a:t>If a CME is directed at Earth, powerful disturbances are produced in Earth’s magnetic field that cause spectacular aurora...and can harm our technology.</a:t>
            </a:r>
          </a:p>
        </p:txBody>
      </p:sp>
      <p:grpSp>
        <p:nvGrpSpPr>
          <p:cNvPr id="135" name="Google Shape;135;p16"/>
          <p:cNvGrpSpPr/>
          <p:nvPr/>
        </p:nvGrpSpPr>
        <p:grpSpPr>
          <a:xfrm flipH="1">
            <a:off x="-2" y="133025"/>
            <a:ext cx="7908701"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H</a:t>
            </a:r>
            <a:r>
              <a:rPr lang="en-US" sz="2420" b="1" dirty="0">
                <a:solidFill>
                  <a:schemeClr val="lt1"/>
                </a:solidFill>
                <a:latin typeface="Helvetica Neue"/>
                <a:ea typeface="Helvetica Neue"/>
                <a:cs typeface="Helvetica Neue"/>
                <a:sym typeface="Helvetica Neue"/>
              </a:rPr>
              <a:t>a</a:t>
            </a:r>
            <a:r>
              <a:rPr lang="en" sz="2420" b="1" dirty="0">
                <a:solidFill>
                  <a:schemeClr val="lt1"/>
                </a:solidFill>
                <a:latin typeface="Helvetica Neue"/>
                <a:ea typeface="Helvetica Neue"/>
                <a:cs typeface="Helvetica Neue"/>
                <a:sym typeface="Helvetica Neue"/>
              </a:rPr>
              <a:t>rder Stuff - Coronal Mass Ejections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23780309-2A01-EAE6-985F-E6F30264BD19}"/>
              </a:ext>
            </a:extLst>
          </p:cNvPr>
          <p:cNvPicPr>
            <a:picLocks noChangeAspect="1"/>
          </p:cNvPicPr>
          <p:nvPr/>
        </p:nvPicPr>
        <p:blipFill>
          <a:blip r:embed="rId4"/>
          <a:stretch>
            <a:fillRect/>
          </a:stretch>
        </p:blipFill>
        <p:spPr>
          <a:xfrm>
            <a:off x="5126307" y="875402"/>
            <a:ext cx="3559071" cy="3559071"/>
          </a:xfrm>
          <a:prstGeom prst="rect">
            <a:avLst/>
          </a:prstGeom>
        </p:spPr>
      </p:pic>
    </p:spTree>
    <p:extLst>
      <p:ext uri="{BB962C8B-B14F-4D97-AF65-F5344CB8AC3E}">
        <p14:creationId xmlns:p14="http://schemas.microsoft.com/office/powerpoint/2010/main" val="2819774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A famous actress once said ‘</a:t>
            </a:r>
            <a:r>
              <a:rPr lang="en-US" i="1" dirty="0">
                <a:solidFill>
                  <a:schemeClr val="dk1"/>
                </a:solidFill>
              </a:rPr>
              <a:t>Lions and tigers and bears, oh my!”.</a:t>
            </a:r>
          </a:p>
          <a:p>
            <a:pPr marL="0" lvl="0" indent="0" algn="l" rtl="0">
              <a:lnSpc>
                <a:spcPct val="90000"/>
              </a:lnSpc>
              <a:spcBef>
                <a:spcPts val="1000"/>
              </a:spcBef>
              <a:spcAft>
                <a:spcPts val="0"/>
              </a:spcAft>
              <a:buNone/>
            </a:pPr>
            <a:r>
              <a:rPr lang="en-US" dirty="0">
                <a:solidFill>
                  <a:schemeClr val="dk1"/>
                </a:solidFill>
              </a:rPr>
              <a:t>Solar flares, coronal mass ejections, high-speed wind streams and the solar wind are ingredients to the bad things we call space weather.</a:t>
            </a:r>
          </a:p>
          <a:p>
            <a:pPr marL="0" lvl="0" indent="0" algn="l" rtl="0">
              <a:lnSpc>
                <a:spcPct val="90000"/>
              </a:lnSpc>
              <a:spcBef>
                <a:spcPts val="1000"/>
              </a:spcBef>
              <a:spcAft>
                <a:spcPts val="0"/>
              </a:spcAft>
              <a:buNone/>
            </a:pPr>
            <a:r>
              <a:rPr lang="en-US" dirty="0">
                <a:solidFill>
                  <a:schemeClr val="dk1"/>
                </a:solidFill>
              </a:rPr>
              <a:t>Space weather affects many Earth systems, and can also invade our technology to cause electrical power outages and  satellite failures.</a:t>
            </a:r>
          </a:p>
        </p:txBody>
      </p:sp>
      <p:grpSp>
        <p:nvGrpSpPr>
          <p:cNvPr id="135" name="Google Shape;135;p16"/>
          <p:cNvGrpSpPr/>
          <p:nvPr/>
        </p:nvGrpSpPr>
        <p:grpSpPr>
          <a:xfrm flipH="1">
            <a:off x="-1" y="133025"/>
            <a:ext cx="76183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Space Weather</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42151F1F-442D-5718-D4E6-89BA6182232D}"/>
              </a:ext>
            </a:extLst>
          </p:cNvPr>
          <p:cNvPicPr>
            <a:picLocks noChangeAspect="1"/>
          </p:cNvPicPr>
          <p:nvPr/>
        </p:nvPicPr>
        <p:blipFill>
          <a:blip r:embed="rId4"/>
          <a:stretch>
            <a:fillRect/>
          </a:stretch>
        </p:blipFill>
        <p:spPr>
          <a:xfrm>
            <a:off x="4775693" y="1231827"/>
            <a:ext cx="4260300" cy="2658622"/>
          </a:xfrm>
          <a:prstGeom prst="rect">
            <a:avLst/>
          </a:prstGeom>
        </p:spPr>
      </p:pic>
    </p:spTree>
    <p:extLst>
      <p:ext uri="{BB962C8B-B14F-4D97-AF65-F5344CB8AC3E}">
        <p14:creationId xmlns:p14="http://schemas.microsoft.com/office/powerpoint/2010/main" val="335351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666" name="Text Box 2">
            <a:extLst>
              <a:ext uri="{FF2B5EF4-FFF2-40B4-BE49-F238E27FC236}">
                <a16:creationId xmlns:a16="http://schemas.microsoft.com/office/drawing/2014/main" id="{E3356F98-5C80-7CB2-0CB2-29C26606DD46}"/>
              </a:ext>
            </a:extLst>
          </p:cNvPr>
          <p:cNvSpPr txBox="1">
            <a:spLocks noChangeArrowheads="1"/>
          </p:cNvSpPr>
          <p:nvPr/>
        </p:nvSpPr>
        <p:spPr bwMode="auto">
          <a:xfrm>
            <a:off x="3429000" y="114300"/>
            <a:ext cx="203773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100">
                <a:latin typeface="Arial" panose="020B0604020202020204" pitchFamily="34" charset="0"/>
              </a:rPr>
              <a:t>Space Weather</a:t>
            </a:r>
          </a:p>
        </p:txBody>
      </p:sp>
      <p:sp>
        <p:nvSpPr>
          <p:cNvPr id="241667" name="Text Box 3">
            <a:extLst>
              <a:ext uri="{FF2B5EF4-FFF2-40B4-BE49-F238E27FC236}">
                <a16:creationId xmlns:a16="http://schemas.microsoft.com/office/drawing/2014/main" id="{56B21E27-0682-5F93-EC95-2E614488FDBB}"/>
              </a:ext>
            </a:extLst>
          </p:cNvPr>
          <p:cNvSpPr txBox="1">
            <a:spLocks noChangeArrowheads="1"/>
          </p:cNvSpPr>
          <p:nvPr/>
        </p:nvSpPr>
        <p:spPr bwMode="auto">
          <a:xfrm>
            <a:off x="1257300" y="1028701"/>
            <a:ext cx="128112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66FFFF"/>
                </a:solidFill>
                <a:latin typeface="Arial" panose="020B0604020202020204" pitchFamily="34" charset="0"/>
              </a:rPr>
              <a:t>Solar Wind</a:t>
            </a:r>
          </a:p>
          <a:p>
            <a:pPr eaLnBrk="1" hangingPunct="1"/>
            <a:r>
              <a:rPr lang="en-US" altLang="en-US" sz="1350">
                <a:solidFill>
                  <a:srgbClr val="66FFFF"/>
                </a:solidFill>
                <a:latin typeface="Arial" panose="020B0604020202020204" pitchFamily="34" charset="0"/>
              </a:rPr>
              <a:t>Coronal Holes</a:t>
            </a:r>
          </a:p>
        </p:txBody>
      </p:sp>
      <p:sp>
        <p:nvSpPr>
          <p:cNvPr id="241668" name="Text Box 4">
            <a:extLst>
              <a:ext uri="{FF2B5EF4-FFF2-40B4-BE49-F238E27FC236}">
                <a16:creationId xmlns:a16="http://schemas.microsoft.com/office/drawing/2014/main" id="{616B8429-3513-4FA8-59B1-E23EAFFF214A}"/>
              </a:ext>
            </a:extLst>
          </p:cNvPr>
          <p:cNvSpPr txBox="1">
            <a:spLocks noChangeArrowheads="1"/>
          </p:cNvSpPr>
          <p:nvPr/>
        </p:nvSpPr>
        <p:spPr bwMode="auto">
          <a:xfrm>
            <a:off x="4114800" y="971550"/>
            <a:ext cx="111761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FF00"/>
                </a:solidFill>
                <a:latin typeface="Arial" panose="020B0604020202020204" pitchFamily="34" charset="0"/>
              </a:rPr>
              <a:t>Solar Flares</a:t>
            </a:r>
          </a:p>
        </p:txBody>
      </p:sp>
      <p:sp>
        <p:nvSpPr>
          <p:cNvPr id="241669" name="Text Box 5">
            <a:extLst>
              <a:ext uri="{FF2B5EF4-FFF2-40B4-BE49-F238E27FC236}">
                <a16:creationId xmlns:a16="http://schemas.microsoft.com/office/drawing/2014/main" id="{DA351959-3EF4-8F40-DD70-12399E5BDD51}"/>
              </a:ext>
            </a:extLst>
          </p:cNvPr>
          <p:cNvSpPr txBox="1">
            <a:spLocks noChangeArrowheads="1"/>
          </p:cNvSpPr>
          <p:nvPr/>
        </p:nvSpPr>
        <p:spPr bwMode="auto">
          <a:xfrm>
            <a:off x="5703094" y="941785"/>
            <a:ext cx="200247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Coronal Mass Ejections</a:t>
            </a:r>
          </a:p>
        </p:txBody>
      </p:sp>
      <p:sp>
        <p:nvSpPr>
          <p:cNvPr id="241670" name="Text Box 6">
            <a:extLst>
              <a:ext uri="{FF2B5EF4-FFF2-40B4-BE49-F238E27FC236}">
                <a16:creationId xmlns:a16="http://schemas.microsoft.com/office/drawing/2014/main" id="{41C310CD-C8F4-587E-4CC1-F5218E105C6A}"/>
              </a:ext>
            </a:extLst>
          </p:cNvPr>
          <p:cNvSpPr txBox="1">
            <a:spLocks noChangeArrowheads="1"/>
          </p:cNvSpPr>
          <p:nvPr/>
        </p:nvSpPr>
        <p:spPr bwMode="auto">
          <a:xfrm>
            <a:off x="2743201" y="1028701"/>
            <a:ext cx="76174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66FFFF"/>
                </a:solidFill>
                <a:latin typeface="Arial" panose="020B0604020202020204" pitchFamily="34" charset="0"/>
              </a:rPr>
              <a:t>Cosmic</a:t>
            </a:r>
          </a:p>
          <a:p>
            <a:pPr eaLnBrk="1" hangingPunct="1"/>
            <a:r>
              <a:rPr lang="en-US" altLang="en-US" sz="1350">
                <a:solidFill>
                  <a:srgbClr val="66FFFF"/>
                </a:solidFill>
                <a:latin typeface="Arial" panose="020B0604020202020204" pitchFamily="34" charset="0"/>
              </a:rPr>
              <a:t>Rays</a:t>
            </a:r>
          </a:p>
        </p:txBody>
      </p:sp>
      <p:sp>
        <p:nvSpPr>
          <p:cNvPr id="241671" name="Text Box 7">
            <a:extLst>
              <a:ext uri="{FF2B5EF4-FFF2-40B4-BE49-F238E27FC236}">
                <a16:creationId xmlns:a16="http://schemas.microsoft.com/office/drawing/2014/main" id="{90D858D1-2B8F-F96A-2E04-E88828177A58}"/>
              </a:ext>
            </a:extLst>
          </p:cNvPr>
          <p:cNvSpPr txBox="1">
            <a:spLocks noChangeArrowheads="1"/>
          </p:cNvSpPr>
          <p:nvPr/>
        </p:nvSpPr>
        <p:spPr bwMode="auto">
          <a:xfrm>
            <a:off x="5029200" y="457200"/>
            <a:ext cx="96372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50">
                <a:solidFill>
                  <a:srgbClr val="FF0000"/>
                </a:solidFill>
                <a:latin typeface="Arial" panose="020B0604020202020204" pitchFamily="34" charset="0"/>
              </a:rPr>
              <a:t>Solar Storms</a:t>
            </a:r>
          </a:p>
        </p:txBody>
      </p:sp>
      <p:sp>
        <p:nvSpPr>
          <p:cNvPr id="241672" name="Text Box 8">
            <a:extLst>
              <a:ext uri="{FF2B5EF4-FFF2-40B4-BE49-F238E27FC236}">
                <a16:creationId xmlns:a16="http://schemas.microsoft.com/office/drawing/2014/main" id="{8772286F-E110-5342-A9A4-4DA27D89542E}"/>
              </a:ext>
            </a:extLst>
          </p:cNvPr>
          <p:cNvSpPr txBox="1">
            <a:spLocks noChangeArrowheads="1"/>
          </p:cNvSpPr>
          <p:nvPr/>
        </p:nvSpPr>
        <p:spPr bwMode="auto">
          <a:xfrm>
            <a:off x="1771651" y="516731"/>
            <a:ext cx="111601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50">
                <a:solidFill>
                  <a:srgbClr val="66FFFF"/>
                </a:solidFill>
                <a:latin typeface="Arial" panose="020B0604020202020204" pitchFamily="34" charset="0"/>
              </a:rPr>
              <a:t>‘Bad Hair Days’</a:t>
            </a:r>
          </a:p>
        </p:txBody>
      </p:sp>
      <p:sp>
        <p:nvSpPr>
          <p:cNvPr id="241673" name="Text Box 9">
            <a:extLst>
              <a:ext uri="{FF2B5EF4-FFF2-40B4-BE49-F238E27FC236}">
                <a16:creationId xmlns:a16="http://schemas.microsoft.com/office/drawing/2014/main" id="{87F45F49-BAD0-6E0B-E5C2-7354F038DFEB}"/>
              </a:ext>
            </a:extLst>
          </p:cNvPr>
          <p:cNvSpPr txBox="1">
            <a:spLocks noChangeArrowheads="1"/>
          </p:cNvSpPr>
          <p:nvPr/>
        </p:nvSpPr>
        <p:spPr bwMode="auto">
          <a:xfrm>
            <a:off x="5886450" y="3371850"/>
            <a:ext cx="88678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No SPEs</a:t>
            </a:r>
          </a:p>
        </p:txBody>
      </p:sp>
      <p:sp>
        <p:nvSpPr>
          <p:cNvPr id="241674" name="Text Box 10">
            <a:extLst>
              <a:ext uri="{FF2B5EF4-FFF2-40B4-BE49-F238E27FC236}">
                <a16:creationId xmlns:a16="http://schemas.microsoft.com/office/drawing/2014/main" id="{7DFEE7B3-B178-9503-44D6-83D5156A9486}"/>
              </a:ext>
            </a:extLst>
          </p:cNvPr>
          <p:cNvSpPr txBox="1">
            <a:spLocks noChangeArrowheads="1"/>
          </p:cNvSpPr>
          <p:nvPr/>
        </p:nvSpPr>
        <p:spPr bwMode="auto">
          <a:xfrm>
            <a:off x="7029450" y="3371850"/>
            <a:ext cx="61747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SPEs</a:t>
            </a:r>
          </a:p>
        </p:txBody>
      </p:sp>
      <p:sp>
        <p:nvSpPr>
          <p:cNvPr id="241675" name="Text Box 11">
            <a:extLst>
              <a:ext uri="{FF2B5EF4-FFF2-40B4-BE49-F238E27FC236}">
                <a16:creationId xmlns:a16="http://schemas.microsoft.com/office/drawing/2014/main" id="{03684B15-DAEC-86BD-FC1F-30FF55BB6FDF}"/>
              </a:ext>
            </a:extLst>
          </p:cNvPr>
          <p:cNvSpPr txBox="1">
            <a:spLocks noChangeArrowheads="1"/>
          </p:cNvSpPr>
          <p:nvPr/>
        </p:nvSpPr>
        <p:spPr bwMode="auto">
          <a:xfrm>
            <a:off x="3714750" y="2743200"/>
            <a:ext cx="111761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FF00"/>
                </a:solidFill>
                <a:latin typeface="Arial" panose="020B0604020202020204" pitchFamily="34" charset="0"/>
              </a:rPr>
              <a:t>Ionosphere</a:t>
            </a:r>
          </a:p>
          <a:p>
            <a:pPr eaLnBrk="1" hangingPunct="1"/>
            <a:r>
              <a:rPr lang="en-US" altLang="en-US" sz="1350">
                <a:solidFill>
                  <a:srgbClr val="FFFF00"/>
                </a:solidFill>
                <a:latin typeface="Arial" panose="020B0604020202020204" pitchFamily="34" charset="0"/>
              </a:rPr>
              <a:t>disruption</a:t>
            </a:r>
          </a:p>
          <a:p>
            <a:pPr eaLnBrk="1" hangingPunct="1"/>
            <a:r>
              <a:rPr lang="en-US" altLang="en-US" sz="1350">
                <a:solidFill>
                  <a:srgbClr val="FFFF00"/>
                </a:solidFill>
                <a:latin typeface="Arial" panose="020B0604020202020204" pitchFamily="34" charset="0"/>
              </a:rPr>
              <a:t>and Heating</a:t>
            </a:r>
          </a:p>
        </p:txBody>
      </p:sp>
      <p:sp>
        <p:nvSpPr>
          <p:cNvPr id="241676" name="Text Box 12">
            <a:extLst>
              <a:ext uri="{FF2B5EF4-FFF2-40B4-BE49-F238E27FC236}">
                <a16:creationId xmlns:a16="http://schemas.microsoft.com/office/drawing/2014/main" id="{F78231EC-7F60-FDD8-B195-F5374BD7F45B}"/>
              </a:ext>
            </a:extLst>
          </p:cNvPr>
          <p:cNvSpPr txBox="1">
            <a:spLocks noChangeArrowheads="1"/>
          </p:cNvSpPr>
          <p:nvPr/>
        </p:nvSpPr>
        <p:spPr bwMode="auto">
          <a:xfrm>
            <a:off x="3943351" y="1600200"/>
            <a:ext cx="6848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dirty="0">
                <a:solidFill>
                  <a:srgbClr val="FFFF00"/>
                </a:solidFill>
                <a:latin typeface="Arial" panose="020B0604020202020204" pitchFamily="34" charset="0"/>
              </a:rPr>
              <a:t>X-rays</a:t>
            </a:r>
          </a:p>
          <a:p>
            <a:pPr eaLnBrk="1" hangingPunct="1"/>
            <a:endParaRPr lang="en-US" altLang="en-US" sz="1350" dirty="0">
              <a:latin typeface="Arial" panose="020B0604020202020204" pitchFamily="34" charset="0"/>
            </a:endParaRPr>
          </a:p>
          <a:p>
            <a:pPr eaLnBrk="1" hangingPunct="1"/>
            <a:endParaRPr lang="en-US" altLang="en-US" sz="1350" dirty="0">
              <a:latin typeface="Arial" panose="020B0604020202020204" pitchFamily="34" charset="0"/>
            </a:endParaRPr>
          </a:p>
          <a:p>
            <a:pPr eaLnBrk="1" hangingPunct="1"/>
            <a:r>
              <a:rPr lang="en-US" altLang="en-US" sz="1350" dirty="0">
                <a:solidFill>
                  <a:srgbClr val="FFFF00"/>
                </a:solidFill>
                <a:latin typeface="Arial" panose="020B0604020202020204" pitchFamily="34" charset="0"/>
              </a:rPr>
              <a:t>8 min.</a:t>
            </a:r>
          </a:p>
        </p:txBody>
      </p:sp>
      <p:sp>
        <p:nvSpPr>
          <p:cNvPr id="241677" name="Text Box 13">
            <a:extLst>
              <a:ext uri="{FF2B5EF4-FFF2-40B4-BE49-F238E27FC236}">
                <a16:creationId xmlns:a16="http://schemas.microsoft.com/office/drawing/2014/main" id="{BCBB2812-591B-0812-7CF3-CCA0E04DAFB1}"/>
              </a:ext>
            </a:extLst>
          </p:cNvPr>
          <p:cNvSpPr txBox="1">
            <a:spLocks noChangeArrowheads="1"/>
          </p:cNvSpPr>
          <p:nvPr/>
        </p:nvSpPr>
        <p:spPr bwMode="auto">
          <a:xfrm>
            <a:off x="4686301" y="1600200"/>
            <a:ext cx="9156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dirty="0">
                <a:solidFill>
                  <a:srgbClr val="FFFF00"/>
                </a:solidFill>
                <a:latin typeface="Arial" panose="020B0604020202020204" pitchFamily="34" charset="0"/>
              </a:rPr>
              <a:t>Energetic</a:t>
            </a:r>
          </a:p>
          <a:p>
            <a:pPr eaLnBrk="1" hangingPunct="1"/>
            <a:r>
              <a:rPr lang="en-US" altLang="en-US" sz="1350" dirty="0">
                <a:solidFill>
                  <a:srgbClr val="FFFF00"/>
                </a:solidFill>
                <a:latin typeface="Arial" panose="020B0604020202020204" pitchFamily="34" charset="0"/>
              </a:rPr>
              <a:t>Particles</a:t>
            </a:r>
          </a:p>
          <a:p>
            <a:pPr eaLnBrk="1" hangingPunct="1"/>
            <a:endParaRPr lang="en-US" altLang="en-US" sz="1350" dirty="0">
              <a:solidFill>
                <a:srgbClr val="FFFF00"/>
              </a:solidFill>
              <a:latin typeface="Arial" panose="020B0604020202020204" pitchFamily="34" charset="0"/>
            </a:endParaRPr>
          </a:p>
          <a:p>
            <a:pPr eaLnBrk="1" hangingPunct="1"/>
            <a:r>
              <a:rPr lang="en-US" altLang="en-US" sz="1350" dirty="0">
                <a:solidFill>
                  <a:srgbClr val="FFFF00"/>
                </a:solidFill>
                <a:latin typeface="Arial" panose="020B0604020202020204" pitchFamily="34" charset="0"/>
              </a:rPr>
              <a:t>~1-hr</a:t>
            </a:r>
          </a:p>
        </p:txBody>
      </p:sp>
      <p:sp>
        <p:nvSpPr>
          <p:cNvPr id="241678" name="Text Box 14">
            <a:extLst>
              <a:ext uri="{FF2B5EF4-FFF2-40B4-BE49-F238E27FC236}">
                <a16:creationId xmlns:a16="http://schemas.microsoft.com/office/drawing/2014/main" id="{CB24D7A3-F4FF-83D9-3054-F403AA273DF4}"/>
              </a:ext>
            </a:extLst>
          </p:cNvPr>
          <p:cNvSpPr txBox="1">
            <a:spLocks noChangeArrowheads="1"/>
          </p:cNvSpPr>
          <p:nvPr/>
        </p:nvSpPr>
        <p:spPr bwMode="auto">
          <a:xfrm>
            <a:off x="3486150" y="4572001"/>
            <a:ext cx="130997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FF00"/>
                </a:solidFill>
                <a:latin typeface="Arial" panose="020B0604020202020204" pitchFamily="34" charset="0"/>
              </a:rPr>
              <a:t>GPS problems</a:t>
            </a:r>
          </a:p>
          <a:p>
            <a:pPr eaLnBrk="1" hangingPunct="1"/>
            <a:r>
              <a:rPr lang="en-US" altLang="en-US" sz="1350">
                <a:solidFill>
                  <a:srgbClr val="FFFF00"/>
                </a:solidFill>
                <a:latin typeface="Arial" panose="020B0604020202020204" pitchFamily="34" charset="0"/>
              </a:rPr>
              <a:t>Satellite drag</a:t>
            </a:r>
          </a:p>
        </p:txBody>
      </p:sp>
      <p:sp>
        <p:nvSpPr>
          <p:cNvPr id="241679" name="Text Box 15">
            <a:extLst>
              <a:ext uri="{FF2B5EF4-FFF2-40B4-BE49-F238E27FC236}">
                <a16:creationId xmlns:a16="http://schemas.microsoft.com/office/drawing/2014/main" id="{CC72C5D8-F4BC-7B0D-2D7F-793DF7D12B1D}"/>
              </a:ext>
            </a:extLst>
          </p:cNvPr>
          <p:cNvSpPr txBox="1">
            <a:spLocks noChangeArrowheads="1"/>
          </p:cNvSpPr>
          <p:nvPr/>
        </p:nvSpPr>
        <p:spPr bwMode="auto">
          <a:xfrm>
            <a:off x="5886450" y="1600200"/>
            <a:ext cx="202651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Plasma + magnetic field</a:t>
            </a:r>
          </a:p>
        </p:txBody>
      </p:sp>
      <p:sp>
        <p:nvSpPr>
          <p:cNvPr id="241680" name="Text Box 16">
            <a:extLst>
              <a:ext uri="{FF2B5EF4-FFF2-40B4-BE49-F238E27FC236}">
                <a16:creationId xmlns:a16="http://schemas.microsoft.com/office/drawing/2014/main" id="{041CE4C2-0E36-FCEA-69A5-055746AD8221}"/>
              </a:ext>
            </a:extLst>
          </p:cNvPr>
          <p:cNvSpPr txBox="1">
            <a:spLocks noChangeArrowheads="1"/>
          </p:cNvSpPr>
          <p:nvPr/>
        </p:nvSpPr>
        <p:spPr bwMode="auto">
          <a:xfrm>
            <a:off x="6172200" y="2228850"/>
            <a:ext cx="138691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14-hr to  4 days</a:t>
            </a:r>
          </a:p>
        </p:txBody>
      </p:sp>
      <p:sp>
        <p:nvSpPr>
          <p:cNvPr id="241681" name="Text Box 17">
            <a:extLst>
              <a:ext uri="{FF2B5EF4-FFF2-40B4-BE49-F238E27FC236}">
                <a16:creationId xmlns:a16="http://schemas.microsoft.com/office/drawing/2014/main" id="{D7182C63-09EF-5D48-FFD3-C40B5C030EBD}"/>
              </a:ext>
            </a:extLst>
          </p:cNvPr>
          <p:cNvSpPr txBox="1">
            <a:spLocks noChangeArrowheads="1"/>
          </p:cNvSpPr>
          <p:nvPr/>
        </p:nvSpPr>
        <p:spPr bwMode="auto">
          <a:xfrm>
            <a:off x="5943600" y="2800350"/>
            <a:ext cx="18859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350">
                <a:solidFill>
                  <a:srgbClr val="FF0000"/>
                </a:solidFill>
                <a:latin typeface="Arial" panose="020B0604020202020204" pitchFamily="34" charset="0"/>
              </a:rPr>
              <a:t>Geomagnetic Storms</a:t>
            </a:r>
          </a:p>
        </p:txBody>
      </p:sp>
      <p:sp>
        <p:nvSpPr>
          <p:cNvPr id="241682" name="Text Box 18">
            <a:extLst>
              <a:ext uri="{FF2B5EF4-FFF2-40B4-BE49-F238E27FC236}">
                <a16:creationId xmlns:a16="http://schemas.microsoft.com/office/drawing/2014/main" id="{4885BF44-A15A-A7F6-DF86-7704D5F60723}"/>
              </a:ext>
            </a:extLst>
          </p:cNvPr>
          <p:cNvSpPr txBox="1">
            <a:spLocks noChangeArrowheads="1"/>
          </p:cNvSpPr>
          <p:nvPr/>
        </p:nvSpPr>
        <p:spPr bwMode="auto">
          <a:xfrm>
            <a:off x="6800851" y="4000501"/>
            <a:ext cx="99257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Satellite</a:t>
            </a:r>
          </a:p>
          <a:p>
            <a:pPr eaLnBrk="1" hangingPunct="1"/>
            <a:r>
              <a:rPr lang="en-US" altLang="en-US" sz="1350">
                <a:solidFill>
                  <a:srgbClr val="FF0000"/>
                </a:solidFill>
                <a:latin typeface="Arial" panose="020B0604020202020204" pitchFamily="34" charset="0"/>
              </a:rPr>
              <a:t>Anomalies</a:t>
            </a:r>
          </a:p>
        </p:txBody>
      </p:sp>
      <p:sp>
        <p:nvSpPr>
          <p:cNvPr id="241683" name="Text Box 19">
            <a:extLst>
              <a:ext uri="{FF2B5EF4-FFF2-40B4-BE49-F238E27FC236}">
                <a16:creationId xmlns:a16="http://schemas.microsoft.com/office/drawing/2014/main" id="{EDD9DABE-DFE9-A5EF-F90B-35B48BB4CD41}"/>
              </a:ext>
            </a:extLst>
          </p:cNvPr>
          <p:cNvSpPr txBox="1">
            <a:spLocks noChangeArrowheads="1"/>
          </p:cNvSpPr>
          <p:nvPr/>
        </p:nvSpPr>
        <p:spPr bwMode="auto">
          <a:xfrm>
            <a:off x="6000751" y="4686301"/>
            <a:ext cx="181011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0000"/>
                </a:solidFill>
                <a:latin typeface="Arial" panose="020B0604020202020204" pitchFamily="34" charset="0"/>
              </a:rPr>
              <a:t>Power Grid problems</a:t>
            </a:r>
          </a:p>
          <a:p>
            <a:pPr eaLnBrk="1" hangingPunct="1"/>
            <a:r>
              <a:rPr lang="en-US" altLang="en-US" sz="1350">
                <a:solidFill>
                  <a:srgbClr val="FF0000"/>
                </a:solidFill>
                <a:latin typeface="Arial" panose="020B0604020202020204" pitchFamily="34" charset="0"/>
              </a:rPr>
              <a:t>GLEs</a:t>
            </a:r>
          </a:p>
        </p:txBody>
      </p:sp>
      <p:sp>
        <p:nvSpPr>
          <p:cNvPr id="241684" name="Text Box 20">
            <a:extLst>
              <a:ext uri="{FF2B5EF4-FFF2-40B4-BE49-F238E27FC236}">
                <a16:creationId xmlns:a16="http://schemas.microsoft.com/office/drawing/2014/main" id="{0F1215BC-E422-A07F-F306-4CE3298B9A0E}"/>
              </a:ext>
            </a:extLst>
          </p:cNvPr>
          <p:cNvSpPr txBox="1">
            <a:spLocks noChangeArrowheads="1"/>
          </p:cNvSpPr>
          <p:nvPr/>
        </p:nvSpPr>
        <p:spPr bwMode="auto">
          <a:xfrm>
            <a:off x="2514601" y="4000501"/>
            <a:ext cx="99257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66FFFF"/>
                </a:solidFill>
                <a:latin typeface="Arial" panose="020B0604020202020204" pitchFamily="34" charset="0"/>
              </a:rPr>
              <a:t>Satellite</a:t>
            </a:r>
          </a:p>
          <a:p>
            <a:pPr eaLnBrk="1" hangingPunct="1"/>
            <a:r>
              <a:rPr lang="en-US" altLang="en-US" sz="1350">
                <a:solidFill>
                  <a:srgbClr val="66FFFF"/>
                </a:solidFill>
                <a:latin typeface="Arial" panose="020B0604020202020204" pitchFamily="34" charset="0"/>
              </a:rPr>
              <a:t>Anomalies</a:t>
            </a:r>
          </a:p>
        </p:txBody>
      </p:sp>
      <p:sp>
        <p:nvSpPr>
          <p:cNvPr id="241685" name="Text Box 21">
            <a:extLst>
              <a:ext uri="{FF2B5EF4-FFF2-40B4-BE49-F238E27FC236}">
                <a16:creationId xmlns:a16="http://schemas.microsoft.com/office/drawing/2014/main" id="{AEF18DF6-809B-61DC-0C85-F1E0BE0F89A2}"/>
              </a:ext>
            </a:extLst>
          </p:cNvPr>
          <p:cNvSpPr txBox="1">
            <a:spLocks noChangeArrowheads="1"/>
          </p:cNvSpPr>
          <p:nvPr/>
        </p:nvSpPr>
        <p:spPr bwMode="auto">
          <a:xfrm>
            <a:off x="4800601" y="4000501"/>
            <a:ext cx="99257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350">
                <a:solidFill>
                  <a:srgbClr val="FFFF00"/>
                </a:solidFill>
                <a:latin typeface="Arial" panose="020B0604020202020204" pitchFamily="34" charset="0"/>
              </a:rPr>
              <a:t>Satellite</a:t>
            </a:r>
          </a:p>
          <a:p>
            <a:pPr eaLnBrk="1" hangingPunct="1"/>
            <a:r>
              <a:rPr lang="en-US" altLang="en-US" sz="1350">
                <a:solidFill>
                  <a:srgbClr val="FFFF00"/>
                </a:solidFill>
                <a:latin typeface="Arial" panose="020B0604020202020204" pitchFamily="34" charset="0"/>
              </a:rPr>
              <a:t>Anomalies</a:t>
            </a:r>
          </a:p>
        </p:txBody>
      </p:sp>
      <p:sp>
        <p:nvSpPr>
          <p:cNvPr id="241686" name="Text Box 22">
            <a:extLst>
              <a:ext uri="{FF2B5EF4-FFF2-40B4-BE49-F238E27FC236}">
                <a16:creationId xmlns:a16="http://schemas.microsoft.com/office/drawing/2014/main" id="{3154FA5F-9978-6547-07D0-B2BA7C2B9C64}"/>
              </a:ext>
            </a:extLst>
          </p:cNvPr>
          <p:cNvSpPr txBox="1">
            <a:spLocks noChangeArrowheads="1"/>
          </p:cNvSpPr>
          <p:nvPr/>
        </p:nvSpPr>
        <p:spPr bwMode="auto">
          <a:xfrm>
            <a:off x="1176330" y="2800350"/>
            <a:ext cx="128112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350" dirty="0">
                <a:solidFill>
                  <a:srgbClr val="66FFFF"/>
                </a:solidFill>
                <a:latin typeface="Arial" panose="020B0604020202020204" pitchFamily="34" charset="0"/>
              </a:rPr>
              <a:t>Milder</a:t>
            </a:r>
          </a:p>
          <a:p>
            <a:pPr eaLnBrk="1" hangingPunct="1"/>
            <a:r>
              <a:rPr lang="en-US" altLang="en-US" sz="1350" dirty="0">
                <a:solidFill>
                  <a:srgbClr val="66FFFF"/>
                </a:solidFill>
                <a:latin typeface="Arial" panose="020B0604020202020204" pitchFamily="34" charset="0"/>
              </a:rPr>
              <a:t>Geomagnetic </a:t>
            </a:r>
          </a:p>
          <a:p>
            <a:pPr eaLnBrk="1" hangingPunct="1"/>
            <a:r>
              <a:rPr lang="en-US" altLang="en-US" sz="1350" dirty="0">
                <a:solidFill>
                  <a:srgbClr val="66FFFF"/>
                </a:solidFill>
                <a:latin typeface="Arial" panose="020B0604020202020204" pitchFamily="34" charset="0"/>
              </a:rPr>
              <a:t>Storms</a:t>
            </a:r>
          </a:p>
        </p:txBody>
      </p:sp>
      <p:sp>
        <p:nvSpPr>
          <p:cNvPr id="241687" name="Line 23">
            <a:extLst>
              <a:ext uri="{FF2B5EF4-FFF2-40B4-BE49-F238E27FC236}">
                <a16:creationId xmlns:a16="http://schemas.microsoft.com/office/drawing/2014/main" id="{E3107BB4-962A-B1AA-BE01-EBE40D5320C3}"/>
              </a:ext>
            </a:extLst>
          </p:cNvPr>
          <p:cNvSpPr>
            <a:spLocks noChangeShapeType="1"/>
          </p:cNvSpPr>
          <p:nvPr/>
        </p:nvSpPr>
        <p:spPr bwMode="auto">
          <a:xfrm>
            <a:off x="1828800" y="1600200"/>
            <a:ext cx="0" cy="1028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88" name="Line 24">
            <a:extLst>
              <a:ext uri="{FF2B5EF4-FFF2-40B4-BE49-F238E27FC236}">
                <a16:creationId xmlns:a16="http://schemas.microsoft.com/office/drawing/2014/main" id="{D973B9C0-CDB8-1313-BDEE-197CA1C11D3A}"/>
              </a:ext>
            </a:extLst>
          </p:cNvPr>
          <p:cNvSpPr>
            <a:spLocks noChangeShapeType="1"/>
          </p:cNvSpPr>
          <p:nvPr/>
        </p:nvSpPr>
        <p:spPr bwMode="auto">
          <a:xfrm flipH="1">
            <a:off x="2971800" y="1600200"/>
            <a:ext cx="57150" cy="2286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89" name="Line 25">
            <a:extLst>
              <a:ext uri="{FF2B5EF4-FFF2-40B4-BE49-F238E27FC236}">
                <a16:creationId xmlns:a16="http://schemas.microsoft.com/office/drawing/2014/main" id="{665500C2-DA2B-CD88-139F-FB840BDF0082}"/>
              </a:ext>
            </a:extLst>
          </p:cNvPr>
          <p:cNvSpPr>
            <a:spLocks noChangeShapeType="1"/>
          </p:cNvSpPr>
          <p:nvPr/>
        </p:nvSpPr>
        <p:spPr bwMode="auto">
          <a:xfrm flipH="1">
            <a:off x="4343400" y="1257300"/>
            <a:ext cx="114300" cy="285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0" name="Line 26">
            <a:extLst>
              <a:ext uri="{FF2B5EF4-FFF2-40B4-BE49-F238E27FC236}">
                <a16:creationId xmlns:a16="http://schemas.microsoft.com/office/drawing/2014/main" id="{E1BF1117-1FA2-81BD-A5A1-DC41A751BBC1}"/>
              </a:ext>
            </a:extLst>
          </p:cNvPr>
          <p:cNvSpPr>
            <a:spLocks noChangeShapeType="1"/>
          </p:cNvSpPr>
          <p:nvPr/>
        </p:nvSpPr>
        <p:spPr bwMode="auto">
          <a:xfrm>
            <a:off x="4857750" y="1257300"/>
            <a:ext cx="171450" cy="285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1" name="Line 27">
            <a:extLst>
              <a:ext uri="{FF2B5EF4-FFF2-40B4-BE49-F238E27FC236}">
                <a16:creationId xmlns:a16="http://schemas.microsoft.com/office/drawing/2014/main" id="{C1530A43-3A15-F93C-F5CC-A067F0477B1C}"/>
              </a:ext>
            </a:extLst>
          </p:cNvPr>
          <p:cNvSpPr>
            <a:spLocks noChangeShapeType="1"/>
          </p:cNvSpPr>
          <p:nvPr/>
        </p:nvSpPr>
        <p:spPr bwMode="auto">
          <a:xfrm>
            <a:off x="4229100" y="2514600"/>
            <a:ext cx="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2" name="Line 28">
            <a:extLst>
              <a:ext uri="{FF2B5EF4-FFF2-40B4-BE49-F238E27FC236}">
                <a16:creationId xmlns:a16="http://schemas.microsoft.com/office/drawing/2014/main" id="{1EE6FAE4-6B75-73E0-AFAE-8F2119048490}"/>
              </a:ext>
            </a:extLst>
          </p:cNvPr>
          <p:cNvSpPr>
            <a:spLocks noChangeShapeType="1"/>
          </p:cNvSpPr>
          <p:nvPr/>
        </p:nvSpPr>
        <p:spPr bwMode="auto">
          <a:xfrm flipH="1">
            <a:off x="4086224" y="3543300"/>
            <a:ext cx="57150" cy="9715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3" name="Line 29">
            <a:extLst>
              <a:ext uri="{FF2B5EF4-FFF2-40B4-BE49-F238E27FC236}">
                <a16:creationId xmlns:a16="http://schemas.microsoft.com/office/drawing/2014/main" id="{F883576C-B172-F0D5-8A97-AA7A61A824D6}"/>
              </a:ext>
            </a:extLst>
          </p:cNvPr>
          <p:cNvSpPr>
            <a:spLocks noChangeShapeType="1"/>
          </p:cNvSpPr>
          <p:nvPr/>
        </p:nvSpPr>
        <p:spPr bwMode="auto">
          <a:xfrm>
            <a:off x="5086350" y="2686050"/>
            <a:ext cx="5715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4" name="Line 30">
            <a:extLst>
              <a:ext uri="{FF2B5EF4-FFF2-40B4-BE49-F238E27FC236}">
                <a16:creationId xmlns:a16="http://schemas.microsoft.com/office/drawing/2014/main" id="{606E7D55-931E-2D94-EF72-E454380B4CCD}"/>
              </a:ext>
            </a:extLst>
          </p:cNvPr>
          <p:cNvSpPr>
            <a:spLocks noChangeShapeType="1"/>
          </p:cNvSpPr>
          <p:nvPr/>
        </p:nvSpPr>
        <p:spPr bwMode="auto">
          <a:xfrm>
            <a:off x="6515100" y="1257300"/>
            <a:ext cx="114300" cy="285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5" name="Line 31">
            <a:extLst>
              <a:ext uri="{FF2B5EF4-FFF2-40B4-BE49-F238E27FC236}">
                <a16:creationId xmlns:a16="http://schemas.microsoft.com/office/drawing/2014/main" id="{DE123D0B-730C-73DE-7C54-5F01A3824F6F}"/>
              </a:ext>
            </a:extLst>
          </p:cNvPr>
          <p:cNvSpPr>
            <a:spLocks noChangeShapeType="1"/>
          </p:cNvSpPr>
          <p:nvPr/>
        </p:nvSpPr>
        <p:spPr bwMode="auto">
          <a:xfrm>
            <a:off x="6743700" y="1885950"/>
            <a:ext cx="0" cy="285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6" name="Line 32">
            <a:extLst>
              <a:ext uri="{FF2B5EF4-FFF2-40B4-BE49-F238E27FC236}">
                <a16:creationId xmlns:a16="http://schemas.microsoft.com/office/drawing/2014/main" id="{9835FC19-BEE2-C74E-826C-1EFD03CF19F1}"/>
              </a:ext>
            </a:extLst>
          </p:cNvPr>
          <p:cNvSpPr>
            <a:spLocks noChangeShapeType="1"/>
          </p:cNvSpPr>
          <p:nvPr/>
        </p:nvSpPr>
        <p:spPr bwMode="auto">
          <a:xfrm>
            <a:off x="6743700" y="2514600"/>
            <a:ext cx="0" cy="285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7" name="Line 33">
            <a:extLst>
              <a:ext uri="{FF2B5EF4-FFF2-40B4-BE49-F238E27FC236}">
                <a16:creationId xmlns:a16="http://schemas.microsoft.com/office/drawing/2014/main" id="{723873B0-38E7-60B6-8350-F9EC9CAF221A}"/>
              </a:ext>
            </a:extLst>
          </p:cNvPr>
          <p:cNvSpPr>
            <a:spLocks noChangeShapeType="1"/>
          </p:cNvSpPr>
          <p:nvPr/>
        </p:nvSpPr>
        <p:spPr bwMode="auto">
          <a:xfrm flipH="1">
            <a:off x="6400800" y="3143250"/>
            <a:ext cx="1143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8" name="Line 34">
            <a:extLst>
              <a:ext uri="{FF2B5EF4-FFF2-40B4-BE49-F238E27FC236}">
                <a16:creationId xmlns:a16="http://schemas.microsoft.com/office/drawing/2014/main" id="{DD1B9829-977C-BACF-FD0E-B60356804DC3}"/>
              </a:ext>
            </a:extLst>
          </p:cNvPr>
          <p:cNvSpPr>
            <a:spLocks noChangeShapeType="1"/>
          </p:cNvSpPr>
          <p:nvPr/>
        </p:nvSpPr>
        <p:spPr bwMode="auto">
          <a:xfrm>
            <a:off x="7086600" y="3086100"/>
            <a:ext cx="17145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699" name="Line 35">
            <a:extLst>
              <a:ext uri="{FF2B5EF4-FFF2-40B4-BE49-F238E27FC236}">
                <a16:creationId xmlns:a16="http://schemas.microsoft.com/office/drawing/2014/main" id="{F8C0EA2C-41DB-0386-3400-90DCB496EA56}"/>
              </a:ext>
            </a:extLst>
          </p:cNvPr>
          <p:cNvSpPr>
            <a:spLocks noChangeShapeType="1"/>
          </p:cNvSpPr>
          <p:nvPr/>
        </p:nvSpPr>
        <p:spPr bwMode="auto">
          <a:xfrm>
            <a:off x="6286500" y="3714750"/>
            <a:ext cx="0" cy="8572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0" name="Line 36">
            <a:extLst>
              <a:ext uri="{FF2B5EF4-FFF2-40B4-BE49-F238E27FC236}">
                <a16:creationId xmlns:a16="http://schemas.microsoft.com/office/drawing/2014/main" id="{8B7DAC2D-79E1-D68B-CA8B-3AF4BCC0BB65}"/>
              </a:ext>
            </a:extLst>
          </p:cNvPr>
          <p:cNvSpPr>
            <a:spLocks noChangeShapeType="1"/>
          </p:cNvSpPr>
          <p:nvPr/>
        </p:nvSpPr>
        <p:spPr bwMode="auto">
          <a:xfrm>
            <a:off x="7258050" y="4514850"/>
            <a:ext cx="0" cy="1714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1" name="Line 37">
            <a:extLst>
              <a:ext uri="{FF2B5EF4-FFF2-40B4-BE49-F238E27FC236}">
                <a16:creationId xmlns:a16="http://schemas.microsoft.com/office/drawing/2014/main" id="{F4BB8136-D3F3-EC99-D8C3-011CD69D75E1}"/>
              </a:ext>
            </a:extLst>
          </p:cNvPr>
          <p:cNvSpPr>
            <a:spLocks noChangeShapeType="1"/>
          </p:cNvSpPr>
          <p:nvPr/>
        </p:nvSpPr>
        <p:spPr bwMode="auto">
          <a:xfrm>
            <a:off x="7315200" y="3657600"/>
            <a:ext cx="0" cy="3429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2" name="Line 38">
            <a:extLst>
              <a:ext uri="{FF2B5EF4-FFF2-40B4-BE49-F238E27FC236}">
                <a16:creationId xmlns:a16="http://schemas.microsoft.com/office/drawing/2014/main" id="{A0A71D97-D420-793A-09E3-BF3CD29A267B}"/>
              </a:ext>
            </a:extLst>
          </p:cNvPr>
          <p:cNvSpPr>
            <a:spLocks noChangeShapeType="1"/>
          </p:cNvSpPr>
          <p:nvPr/>
        </p:nvSpPr>
        <p:spPr bwMode="auto">
          <a:xfrm flipH="1">
            <a:off x="4914900" y="857250"/>
            <a:ext cx="514350" cy="1143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3" name="Line 39">
            <a:extLst>
              <a:ext uri="{FF2B5EF4-FFF2-40B4-BE49-F238E27FC236}">
                <a16:creationId xmlns:a16="http://schemas.microsoft.com/office/drawing/2014/main" id="{DBB55DEE-4020-7C35-24F2-6FB28EBAC658}"/>
              </a:ext>
            </a:extLst>
          </p:cNvPr>
          <p:cNvSpPr>
            <a:spLocks noChangeShapeType="1"/>
          </p:cNvSpPr>
          <p:nvPr/>
        </p:nvSpPr>
        <p:spPr bwMode="auto">
          <a:xfrm>
            <a:off x="5829300" y="857250"/>
            <a:ext cx="571500" cy="1143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4" name="Line 40">
            <a:extLst>
              <a:ext uri="{FF2B5EF4-FFF2-40B4-BE49-F238E27FC236}">
                <a16:creationId xmlns:a16="http://schemas.microsoft.com/office/drawing/2014/main" id="{51AFA839-F525-72BC-D93A-46D61F71626A}"/>
              </a:ext>
            </a:extLst>
          </p:cNvPr>
          <p:cNvSpPr>
            <a:spLocks noChangeShapeType="1"/>
          </p:cNvSpPr>
          <p:nvPr/>
        </p:nvSpPr>
        <p:spPr bwMode="auto">
          <a:xfrm flipH="1">
            <a:off x="2286000" y="857250"/>
            <a:ext cx="228600" cy="1714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241705" name="Line 41">
            <a:extLst>
              <a:ext uri="{FF2B5EF4-FFF2-40B4-BE49-F238E27FC236}">
                <a16:creationId xmlns:a16="http://schemas.microsoft.com/office/drawing/2014/main" id="{D48AA086-663D-D058-B3CD-7840825B8F99}"/>
              </a:ext>
            </a:extLst>
          </p:cNvPr>
          <p:cNvSpPr>
            <a:spLocks noChangeShapeType="1"/>
          </p:cNvSpPr>
          <p:nvPr/>
        </p:nvSpPr>
        <p:spPr bwMode="auto">
          <a:xfrm>
            <a:off x="2571750" y="857250"/>
            <a:ext cx="285750" cy="1714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317735C-C898-A213-B589-5C1A953100FC}"/>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E350D858-38D7-762B-7F1B-869952B0D090}"/>
              </a:ext>
            </a:extLst>
          </p:cNvPr>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During a particular month the following events were recorded:</a:t>
            </a:r>
          </a:p>
          <a:p>
            <a:pPr marL="0" lvl="0" indent="0" algn="l" rtl="0">
              <a:lnSpc>
                <a:spcPct val="90000"/>
              </a:lnSpc>
              <a:spcBef>
                <a:spcPts val="1000"/>
              </a:spcBef>
              <a:spcAft>
                <a:spcPts val="0"/>
              </a:spcAft>
              <a:buNone/>
            </a:pPr>
            <a:r>
              <a:rPr lang="en-US" dirty="0">
                <a:solidFill>
                  <a:schemeClr val="dk1"/>
                </a:solidFill>
              </a:rPr>
              <a:t>Total solar flares:  22</a:t>
            </a:r>
          </a:p>
          <a:p>
            <a:pPr marL="0" lvl="0" indent="0" algn="l" rtl="0">
              <a:lnSpc>
                <a:spcPct val="90000"/>
              </a:lnSpc>
              <a:spcBef>
                <a:spcPts val="1000"/>
              </a:spcBef>
              <a:spcAft>
                <a:spcPts val="0"/>
              </a:spcAft>
              <a:buNone/>
            </a:pPr>
            <a:r>
              <a:rPr lang="en-US" dirty="0">
                <a:solidFill>
                  <a:schemeClr val="dk1"/>
                </a:solidFill>
              </a:rPr>
              <a:t>Total CMEs: 12</a:t>
            </a:r>
          </a:p>
          <a:p>
            <a:pPr marL="0" lvl="0" indent="0" algn="l" rtl="0">
              <a:lnSpc>
                <a:spcPct val="90000"/>
              </a:lnSpc>
              <a:spcBef>
                <a:spcPts val="1000"/>
              </a:spcBef>
              <a:spcAft>
                <a:spcPts val="0"/>
              </a:spcAft>
              <a:buNone/>
            </a:pPr>
            <a:r>
              <a:rPr lang="en-US" dirty="0">
                <a:solidFill>
                  <a:schemeClr val="dk1"/>
                </a:solidFill>
              </a:rPr>
              <a:t>Both Flares and CMEs:  7</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Based on this data, if you see a flare on the sun, what is the probability that a CME will also occur?</a:t>
            </a:r>
          </a:p>
        </p:txBody>
      </p:sp>
      <p:grpSp>
        <p:nvGrpSpPr>
          <p:cNvPr id="135" name="Google Shape;135;p16">
            <a:extLst>
              <a:ext uri="{FF2B5EF4-FFF2-40B4-BE49-F238E27FC236}">
                <a16:creationId xmlns:a16="http://schemas.microsoft.com/office/drawing/2014/main" id="{4C02C1D3-E7D9-3F6F-FA65-8F8C35C971AF}"/>
              </a:ext>
            </a:extLst>
          </p:cNvPr>
          <p:cNvGrpSpPr/>
          <p:nvPr/>
        </p:nvGrpSpPr>
        <p:grpSpPr>
          <a:xfrm flipH="1">
            <a:off x="-1" y="133025"/>
            <a:ext cx="7618375" cy="582900"/>
            <a:chOff x="3383700" y="220025"/>
            <a:chExt cx="5760575" cy="582900"/>
          </a:xfrm>
        </p:grpSpPr>
        <p:sp>
          <p:nvSpPr>
            <p:cNvPr id="136" name="Google Shape;136;p16">
              <a:extLst>
                <a:ext uri="{FF2B5EF4-FFF2-40B4-BE49-F238E27FC236}">
                  <a16:creationId xmlns:a16="http://schemas.microsoft.com/office/drawing/2014/main" id="{65403AFB-C23A-07C5-70DE-5C41EC763002}"/>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B613C1BB-F1AE-2054-659E-16CE4F334A5D}"/>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760F03E6-C28F-A85F-070F-F87014BBEDDC}"/>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Beginners – Space Weather</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F5214A0E-41A8-DE81-EE4F-CAFC6BFED513}"/>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B8F34A01-88EA-016B-2F24-8C20D7444BBC}"/>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5210820B-88EE-67F3-014F-9E0A4E06884B}"/>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2BE3D8C0-2E78-C161-2EDE-296D5B10DA68}"/>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096EC16-AF14-708B-4F2A-240EFD50D8DD}"/>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5895E20F-153B-F9D1-14F0-4A876EF16893}"/>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3A00F22F-806E-412A-E509-C6F846A7DC8D}"/>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032CF0D7-27AE-F9D9-0CBC-BBB1C9CDD5BB}"/>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E8497621-1929-D290-B629-8CA1D96D53B9}"/>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44CD3BB2-A9EB-65F9-7B7C-15722CE2A778}"/>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0627F938-FA91-6BB7-53CB-300B1028D7E1}"/>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1A1E2FA0-4100-0336-0D6D-6C98305A8F4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99E19F67-E718-DD7A-609E-77C509636109}"/>
              </a:ext>
            </a:extLst>
          </p:cNvPr>
          <p:cNvPicPr>
            <a:picLocks noChangeAspect="1"/>
          </p:cNvPicPr>
          <p:nvPr/>
        </p:nvPicPr>
        <p:blipFill>
          <a:blip r:embed="rId4"/>
          <a:stretch>
            <a:fillRect/>
          </a:stretch>
        </p:blipFill>
        <p:spPr>
          <a:xfrm>
            <a:off x="5044916" y="884307"/>
            <a:ext cx="3840480" cy="3200400"/>
          </a:xfrm>
          <a:prstGeom prst="rect">
            <a:avLst/>
          </a:prstGeom>
        </p:spPr>
      </p:pic>
    </p:spTree>
    <p:extLst>
      <p:ext uri="{BB962C8B-B14F-4D97-AF65-F5344CB8AC3E}">
        <p14:creationId xmlns:p14="http://schemas.microsoft.com/office/powerpoint/2010/main" val="1077911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6D8A85FC-7038-A15B-4208-C3E123F8A4FE}"/>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41B08F10-4F53-8C2D-A14F-8ED2F4889481}"/>
              </a:ext>
            </a:extLst>
          </p:cNvPr>
          <p:cNvSpPr txBox="1">
            <a:spLocks noGrp="1"/>
          </p:cNvSpPr>
          <p:nvPr>
            <p:ph type="body" idx="1"/>
          </p:nvPr>
        </p:nvSpPr>
        <p:spPr>
          <a:xfrm>
            <a:off x="311700" y="962922"/>
            <a:ext cx="2995856"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Total solar flares:  22</a:t>
            </a:r>
          </a:p>
          <a:p>
            <a:pPr marL="0" lvl="0" indent="0" algn="l" rtl="0">
              <a:lnSpc>
                <a:spcPct val="90000"/>
              </a:lnSpc>
              <a:spcBef>
                <a:spcPts val="1000"/>
              </a:spcBef>
              <a:spcAft>
                <a:spcPts val="0"/>
              </a:spcAft>
              <a:buNone/>
            </a:pPr>
            <a:r>
              <a:rPr lang="en-US" dirty="0">
                <a:solidFill>
                  <a:schemeClr val="dk1"/>
                </a:solidFill>
              </a:rPr>
              <a:t>Total CMEs: 12</a:t>
            </a:r>
          </a:p>
          <a:p>
            <a:pPr marL="0" lvl="0" indent="0" algn="l" rtl="0">
              <a:lnSpc>
                <a:spcPct val="90000"/>
              </a:lnSpc>
              <a:spcBef>
                <a:spcPts val="1000"/>
              </a:spcBef>
              <a:spcAft>
                <a:spcPts val="0"/>
              </a:spcAft>
              <a:buNone/>
            </a:pPr>
            <a:r>
              <a:rPr lang="en-US" dirty="0">
                <a:solidFill>
                  <a:schemeClr val="dk1"/>
                </a:solidFill>
              </a:rPr>
              <a:t>Both Flares and CMEs:  7</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Venn Diagrams!</a:t>
            </a:r>
          </a:p>
        </p:txBody>
      </p:sp>
      <p:grpSp>
        <p:nvGrpSpPr>
          <p:cNvPr id="135" name="Google Shape;135;p16">
            <a:extLst>
              <a:ext uri="{FF2B5EF4-FFF2-40B4-BE49-F238E27FC236}">
                <a16:creationId xmlns:a16="http://schemas.microsoft.com/office/drawing/2014/main" id="{ED6EB997-264B-E2CA-326D-5C09A2EC954A}"/>
              </a:ext>
            </a:extLst>
          </p:cNvPr>
          <p:cNvGrpSpPr/>
          <p:nvPr/>
        </p:nvGrpSpPr>
        <p:grpSpPr>
          <a:xfrm flipH="1">
            <a:off x="-57151" y="162269"/>
            <a:ext cx="7618375" cy="582900"/>
            <a:chOff x="3383700" y="220025"/>
            <a:chExt cx="5760575" cy="582900"/>
          </a:xfrm>
        </p:grpSpPr>
        <p:sp>
          <p:nvSpPr>
            <p:cNvPr id="136" name="Google Shape;136;p16">
              <a:extLst>
                <a:ext uri="{FF2B5EF4-FFF2-40B4-BE49-F238E27FC236}">
                  <a16:creationId xmlns:a16="http://schemas.microsoft.com/office/drawing/2014/main" id="{6495DFF7-A4CF-8BAE-EFB2-9EABDFE041C9}"/>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F79FFE1C-70E2-5640-9B1C-825FD9BF3B5A}"/>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A88905F1-9B11-5098-4BC3-B7AC28AE306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Beginners – Space Weather</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823EB6DD-6991-5343-67D8-C34C00052923}"/>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CDA692B4-DE09-C55B-610E-E62817D1DF39}"/>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1EB28A9E-575B-793C-88B6-4702F07AA0A8}"/>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9730C93A-73E0-F5EA-C807-C03A8DFAF6BF}"/>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98C376E0-20E4-9CE9-0842-BC608F3E0739}"/>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5C2BEC6F-96D4-0007-C0DD-6410C46CC3F7}"/>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02EEE6D-C53F-AA5E-7FAD-55E7B478E31A}"/>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F8ADE45C-EF30-5E19-81F8-0AFA63F240F9}"/>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6FBC710B-4206-F200-0B04-0A6A81B45E5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924BB1A0-F475-404A-6F98-E49105CAF8AB}"/>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FE7C148B-1C5E-0642-B9CC-49D1EEC62D8C}"/>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CA827BA8-EA82-0A8C-0BB4-2590D18BFD71}"/>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Oval 1">
            <a:extLst>
              <a:ext uri="{FF2B5EF4-FFF2-40B4-BE49-F238E27FC236}">
                <a16:creationId xmlns:a16="http://schemas.microsoft.com/office/drawing/2014/main" id="{04330046-2746-04A9-4486-A81E1567E914}"/>
              </a:ext>
            </a:extLst>
          </p:cNvPr>
          <p:cNvSpPr/>
          <p:nvPr/>
        </p:nvSpPr>
        <p:spPr>
          <a:xfrm>
            <a:off x="3647191" y="1289446"/>
            <a:ext cx="2746406" cy="25646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22-7</a:t>
            </a:r>
          </a:p>
          <a:p>
            <a:pPr algn="ctr"/>
            <a:r>
              <a:rPr lang="en-US" sz="2400" dirty="0">
                <a:solidFill>
                  <a:schemeClr val="tx1"/>
                </a:solidFill>
              </a:rPr>
              <a:t>=</a:t>
            </a:r>
            <a:r>
              <a:rPr lang="en-US" sz="2400" dirty="0">
                <a:solidFill>
                  <a:srgbClr val="FF0000"/>
                </a:solidFill>
              </a:rPr>
              <a:t>15</a:t>
            </a:r>
            <a:r>
              <a:rPr lang="en-US" sz="2400" dirty="0">
                <a:solidFill>
                  <a:schemeClr val="tx1"/>
                </a:solidFill>
              </a:rPr>
              <a:t> </a:t>
            </a:r>
          </a:p>
        </p:txBody>
      </p:sp>
      <p:sp>
        <p:nvSpPr>
          <p:cNvPr id="3" name="Oval 2">
            <a:extLst>
              <a:ext uri="{FF2B5EF4-FFF2-40B4-BE49-F238E27FC236}">
                <a16:creationId xmlns:a16="http://schemas.microsoft.com/office/drawing/2014/main" id="{4A2B65A9-5E9A-5951-8DA3-649176D9778E}"/>
              </a:ext>
            </a:extLst>
          </p:cNvPr>
          <p:cNvSpPr/>
          <p:nvPr/>
        </p:nvSpPr>
        <p:spPr>
          <a:xfrm>
            <a:off x="5695500" y="1278730"/>
            <a:ext cx="2568675" cy="25094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58F135-FEE7-EABF-E033-0A4D77D354BA}"/>
              </a:ext>
            </a:extLst>
          </p:cNvPr>
          <p:cNvSpPr txBox="1"/>
          <p:nvPr/>
        </p:nvSpPr>
        <p:spPr>
          <a:xfrm>
            <a:off x="5902800" y="2278856"/>
            <a:ext cx="433706" cy="461665"/>
          </a:xfrm>
          <a:prstGeom prst="rect">
            <a:avLst/>
          </a:prstGeom>
          <a:noFill/>
        </p:spPr>
        <p:txBody>
          <a:bodyPr wrap="square" rtlCol="0">
            <a:spAutoFit/>
          </a:bodyPr>
          <a:lstStyle/>
          <a:p>
            <a:r>
              <a:rPr lang="en-US" sz="2400" dirty="0">
                <a:solidFill>
                  <a:srgbClr val="FF0000"/>
                </a:solidFill>
              </a:rPr>
              <a:t>7</a:t>
            </a:r>
          </a:p>
        </p:txBody>
      </p:sp>
      <p:sp>
        <p:nvSpPr>
          <p:cNvPr id="6" name="TextBox 5">
            <a:extLst>
              <a:ext uri="{FF2B5EF4-FFF2-40B4-BE49-F238E27FC236}">
                <a16:creationId xmlns:a16="http://schemas.microsoft.com/office/drawing/2014/main" id="{783A244C-EEC4-5715-7D5C-0E41010739A3}"/>
              </a:ext>
            </a:extLst>
          </p:cNvPr>
          <p:cNvSpPr txBox="1"/>
          <p:nvPr/>
        </p:nvSpPr>
        <p:spPr>
          <a:xfrm>
            <a:off x="6659248" y="1962129"/>
            <a:ext cx="1005403" cy="954107"/>
          </a:xfrm>
          <a:prstGeom prst="rect">
            <a:avLst/>
          </a:prstGeom>
          <a:noFill/>
        </p:spPr>
        <p:txBody>
          <a:bodyPr wrap="none" rtlCol="0">
            <a:spAutoFit/>
          </a:bodyPr>
          <a:lstStyle/>
          <a:p>
            <a:r>
              <a:rPr lang="en-US" sz="2800" dirty="0"/>
              <a:t>12-7 </a:t>
            </a:r>
          </a:p>
          <a:p>
            <a:r>
              <a:rPr lang="en-US" sz="2800" dirty="0"/>
              <a:t>  = </a:t>
            </a:r>
            <a:r>
              <a:rPr lang="en-US" sz="2800" dirty="0">
                <a:solidFill>
                  <a:srgbClr val="FF0000"/>
                </a:solidFill>
              </a:rPr>
              <a:t>5</a:t>
            </a:r>
          </a:p>
        </p:txBody>
      </p:sp>
      <p:sp>
        <p:nvSpPr>
          <p:cNvPr id="7" name="TextBox 6">
            <a:extLst>
              <a:ext uri="{FF2B5EF4-FFF2-40B4-BE49-F238E27FC236}">
                <a16:creationId xmlns:a16="http://schemas.microsoft.com/office/drawing/2014/main" id="{1F3149D4-0634-1E4A-B06E-F9A9978F3C3F}"/>
              </a:ext>
            </a:extLst>
          </p:cNvPr>
          <p:cNvSpPr txBox="1"/>
          <p:nvPr/>
        </p:nvSpPr>
        <p:spPr>
          <a:xfrm>
            <a:off x="4679595" y="897110"/>
            <a:ext cx="681597" cy="307777"/>
          </a:xfrm>
          <a:prstGeom prst="rect">
            <a:avLst/>
          </a:prstGeom>
          <a:noFill/>
        </p:spPr>
        <p:txBody>
          <a:bodyPr wrap="none" rtlCol="0">
            <a:spAutoFit/>
          </a:bodyPr>
          <a:lstStyle/>
          <a:p>
            <a:r>
              <a:rPr lang="en-US" dirty="0"/>
              <a:t>Flares</a:t>
            </a:r>
          </a:p>
        </p:txBody>
      </p:sp>
      <p:sp>
        <p:nvSpPr>
          <p:cNvPr id="8" name="TextBox 7">
            <a:extLst>
              <a:ext uri="{FF2B5EF4-FFF2-40B4-BE49-F238E27FC236}">
                <a16:creationId xmlns:a16="http://schemas.microsoft.com/office/drawing/2014/main" id="{BB354A0C-B573-5D88-79E6-F454C3A75731}"/>
              </a:ext>
            </a:extLst>
          </p:cNvPr>
          <p:cNvSpPr txBox="1"/>
          <p:nvPr/>
        </p:nvSpPr>
        <p:spPr>
          <a:xfrm>
            <a:off x="6731595" y="897109"/>
            <a:ext cx="673582" cy="307777"/>
          </a:xfrm>
          <a:prstGeom prst="rect">
            <a:avLst/>
          </a:prstGeom>
          <a:noFill/>
        </p:spPr>
        <p:txBody>
          <a:bodyPr wrap="none" rtlCol="0">
            <a:spAutoFit/>
          </a:bodyPr>
          <a:lstStyle/>
          <a:p>
            <a:r>
              <a:rPr lang="en-US" dirty="0"/>
              <a:t>CMEs</a:t>
            </a:r>
          </a:p>
        </p:txBody>
      </p:sp>
      <p:sp>
        <p:nvSpPr>
          <p:cNvPr id="9" name="TextBox 8">
            <a:extLst>
              <a:ext uri="{FF2B5EF4-FFF2-40B4-BE49-F238E27FC236}">
                <a16:creationId xmlns:a16="http://schemas.microsoft.com/office/drawing/2014/main" id="{2BDA9FF7-4AA7-CB23-9A04-A2E61FFEA4CA}"/>
              </a:ext>
            </a:extLst>
          </p:cNvPr>
          <p:cNvSpPr txBox="1"/>
          <p:nvPr/>
        </p:nvSpPr>
        <p:spPr>
          <a:xfrm>
            <a:off x="5704893" y="871519"/>
            <a:ext cx="553357" cy="307777"/>
          </a:xfrm>
          <a:prstGeom prst="rect">
            <a:avLst/>
          </a:prstGeom>
          <a:noFill/>
        </p:spPr>
        <p:txBody>
          <a:bodyPr wrap="none" rtlCol="0">
            <a:spAutoFit/>
          </a:bodyPr>
          <a:lstStyle/>
          <a:p>
            <a:r>
              <a:rPr lang="en-US" dirty="0"/>
              <a:t>Both</a:t>
            </a:r>
          </a:p>
        </p:txBody>
      </p:sp>
      <p:sp>
        <p:nvSpPr>
          <p:cNvPr id="10" name="Arrow: Down 9">
            <a:extLst>
              <a:ext uri="{FF2B5EF4-FFF2-40B4-BE49-F238E27FC236}">
                <a16:creationId xmlns:a16="http://schemas.microsoft.com/office/drawing/2014/main" id="{D8DFED82-5FC2-4E5D-4B56-0532301D9C90}"/>
              </a:ext>
            </a:extLst>
          </p:cNvPr>
          <p:cNvSpPr/>
          <p:nvPr/>
        </p:nvSpPr>
        <p:spPr>
          <a:xfrm>
            <a:off x="5902800" y="1179296"/>
            <a:ext cx="190819" cy="2581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55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4A6B70E-9BE2-9D91-514F-F0CF4D98119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0EAAA67C-431A-12F0-4AED-B2AB8933E136}"/>
              </a:ext>
            </a:extLst>
          </p:cNvPr>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Based on this data, if you see a flare on the sun, what is the probability that a CME will also occur?</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        Both CME and Flare           7</a:t>
            </a:r>
          </a:p>
          <a:p>
            <a:pPr marL="0" lvl="0" indent="0" algn="l" rtl="0">
              <a:lnSpc>
                <a:spcPct val="90000"/>
              </a:lnSpc>
              <a:spcBef>
                <a:spcPts val="1000"/>
              </a:spcBef>
              <a:spcAft>
                <a:spcPts val="0"/>
              </a:spcAft>
              <a:buNone/>
            </a:pPr>
            <a:r>
              <a:rPr lang="en-US" dirty="0">
                <a:solidFill>
                  <a:schemeClr val="dk1"/>
                </a:solidFill>
              </a:rPr>
              <a:t>P =  ---------------------------   =    -------</a:t>
            </a:r>
          </a:p>
          <a:p>
            <a:pPr marL="0" lvl="0" indent="0" algn="l" rtl="0">
              <a:lnSpc>
                <a:spcPct val="90000"/>
              </a:lnSpc>
              <a:spcBef>
                <a:spcPts val="1000"/>
              </a:spcBef>
              <a:spcAft>
                <a:spcPts val="0"/>
              </a:spcAft>
              <a:buNone/>
            </a:pPr>
            <a:r>
              <a:rPr lang="en-US" dirty="0">
                <a:solidFill>
                  <a:schemeClr val="dk1"/>
                </a:solidFill>
              </a:rPr>
              <a:t>         All Flares Observed          22  </a:t>
            </a:r>
          </a:p>
          <a:p>
            <a:pPr marL="0" lvl="0" indent="0" algn="l" rtl="0">
              <a:lnSpc>
                <a:spcPct val="90000"/>
              </a:lnSpc>
              <a:spcBef>
                <a:spcPts val="1000"/>
              </a:spcBef>
              <a:spcAft>
                <a:spcPts val="0"/>
              </a:spcAft>
              <a:buNone/>
            </a:pPr>
            <a:r>
              <a:rPr lang="en-US" dirty="0">
                <a:solidFill>
                  <a:schemeClr val="dk1"/>
                </a:solidFill>
              </a:rPr>
              <a:t>    =   0.32    or 32%   </a:t>
            </a:r>
          </a:p>
          <a:p>
            <a:pPr marL="0" lvl="0" indent="0" algn="l" rtl="0">
              <a:lnSpc>
                <a:spcPct val="90000"/>
              </a:lnSpc>
              <a:spcBef>
                <a:spcPts val="1000"/>
              </a:spcBef>
              <a:spcAft>
                <a:spcPts val="0"/>
              </a:spcAft>
              <a:buNone/>
            </a:pPr>
            <a:r>
              <a:rPr lang="en-US" dirty="0">
                <a:solidFill>
                  <a:schemeClr val="dk1"/>
                </a:solidFill>
              </a:rPr>
              <a:t>     or about 1 in 3 odds. </a:t>
            </a:r>
          </a:p>
        </p:txBody>
      </p:sp>
      <p:grpSp>
        <p:nvGrpSpPr>
          <p:cNvPr id="135" name="Google Shape;135;p16">
            <a:extLst>
              <a:ext uri="{FF2B5EF4-FFF2-40B4-BE49-F238E27FC236}">
                <a16:creationId xmlns:a16="http://schemas.microsoft.com/office/drawing/2014/main" id="{6FD7A979-A033-BCE8-3074-5740705E3B86}"/>
              </a:ext>
            </a:extLst>
          </p:cNvPr>
          <p:cNvGrpSpPr/>
          <p:nvPr/>
        </p:nvGrpSpPr>
        <p:grpSpPr>
          <a:xfrm flipH="1">
            <a:off x="-1" y="133025"/>
            <a:ext cx="7618375" cy="582900"/>
            <a:chOff x="3383700" y="220025"/>
            <a:chExt cx="5760575" cy="582900"/>
          </a:xfrm>
        </p:grpSpPr>
        <p:sp>
          <p:nvSpPr>
            <p:cNvPr id="136" name="Google Shape;136;p16">
              <a:extLst>
                <a:ext uri="{FF2B5EF4-FFF2-40B4-BE49-F238E27FC236}">
                  <a16:creationId xmlns:a16="http://schemas.microsoft.com/office/drawing/2014/main" id="{559E11CC-A4A5-C160-9B72-84F587E0D97A}"/>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9B4CAB67-C690-A197-78DE-C84EC46D8B4C}"/>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4BB3B2D3-B92F-C1C0-1845-B24ECA7E7120}"/>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Beginners – Space Weather</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5D382CB5-1574-D73B-AC47-D6D6A9014C88}"/>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74B0B775-08DD-D371-A898-428AEC166ACE}"/>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D631454D-3940-27C4-1363-906B69A261B2}"/>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227C92B8-96A1-68E8-6E9A-85B96BF87B30}"/>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471EEC70-CB40-F20D-89B2-7267CB254267}"/>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66AB843F-1C59-3251-DBF0-A06F7E4124D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33A9FFB7-ADEF-FAB0-EDE8-83E0B4CF7A16}"/>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209DD660-BD5B-A3E3-C93C-5DF52E7CCC79}"/>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D0280100-6739-F2E7-B060-39BC4515D2BE}"/>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9C29E9BB-16C3-0A46-3DFD-55290AF1A447}"/>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98FC93AE-8D6F-ABEA-2F73-5290470F2778}"/>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F601D478-985D-4C29-B143-CD8FF5C6031F}"/>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27311175-190B-B219-2B44-984F21E03E22}"/>
              </a:ext>
            </a:extLst>
          </p:cNvPr>
          <p:cNvPicPr>
            <a:picLocks noChangeAspect="1"/>
          </p:cNvPicPr>
          <p:nvPr/>
        </p:nvPicPr>
        <p:blipFill>
          <a:blip r:embed="rId4"/>
          <a:stretch>
            <a:fillRect/>
          </a:stretch>
        </p:blipFill>
        <p:spPr>
          <a:xfrm>
            <a:off x="5254404" y="1232907"/>
            <a:ext cx="3431646" cy="2279150"/>
          </a:xfrm>
          <a:prstGeom prst="rect">
            <a:avLst/>
          </a:prstGeom>
        </p:spPr>
      </p:pic>
    </p:spTree>
    <p:extLst>
      <p:ext uri="{BB962C8B-B14F-4D97-AF65-F5344CB8AC3E}">
        <p14:creationId xmlns:p14="http://schemas.microsoft.com/office/powerpoint/2010/main" val="81396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Top sequence: 12:39, 13:09 and 13:39.</a:t>
            </a:r>
          </a:p>
          <a:p>
            <a:pPr marL="0" lvl="0" indent="0" algn="l" rtl="0">
              <a:lnSpc>
                <a:spcPct val="90000"/>
              </a:lnSpc>
              <a:spcBef>
                <a:spcPts val="1000"/>
              </a:spcBef>
              <a:spcAft>
                <a:spcPts val="0"/>
              </a:spcAft>
              <a:buNone/>
            </a:pPr>
            <a:r>
              <a:rPr lang="en-US" dirty="0">
                <a:solidFill>
                  <a:schemeClr val="dk1"/>
                </a:solidFill>
              </a:rPr>
              <a:t>(NASA, </a:t>
            </a:r>
            <a:r>
              <a:rPr lang="en-US" dirty="0" err="1">
                <a:solidFill>
                  <a:schemeClr val="dk1"/>
                </a:solidFill>
              </a:rPr>
              <a:t>SoHO</a:t>
            </a:r>
            <a:r>
              <a:rPr lang="en-US" dirty="0">
                <a:solidFill>
                  <a:schemeClr val="dk1"/>
                </a:solidFill>
              </a:rPr>
              <a:t> LASCO Sep 6, 2017)</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Solar disk diam: 2mm = 1.4 million km</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CME Pos 1 = 4mm       at T = 12:39</a:t>
            </a:r>
          </a:p>
          <a:p>
            <a:pPr marL="0" lvl="0" indent="0" algn="l" rtl="0">
              <a:lnSpc>
                <a:spcPct val="90000"/>
              </a:lnSpc>
              <a:spcBef>
                <a:spcPts val="1000"/>
              </a:spcBef>
              <a:spcAft>
                <a:spcPts val="0"/>
              </a:spcAft>
              <a:buNone/>
            </a:pPr>
            <a:r>
              <a:rPr lang="en-US" dirty="0">
                <a:solidFill>
                  <a:schemeClr val="dk1"/>
                </a:solidFill>
              </a:rPr>
              <a:t>         Pos 2 = 7mm       at T = 13:09</a:t>
            </a:r>
          </a:p>
          <a:p>
            <a:pPr marL="0" lvl="0" indent="0" algn="l" rtl="0">
              <a:lnSpc>
                <a:spcPct val="90000"/>
              </a:lnSpc>
              <a:spcBef>
                <a:spcPts val="1000"/>
              </a:spcBef>
              <a:spcAft>
                <a:spcPts val="0"/>
              </a:spcAft>
              <a:buNone/>
            </a:pPr>
            <a:r>
              <a:rPr lang="en-US" dirty="0">
                <a:solidFill>
                  <a:schemeClr val="dk1"/>
                </a:solidFill>
              </a:rPr>
              <a:t>         Pos 3 =  12mm    at T = 13:39</a:t>
            </a:r>
          </a:p>
        </p:txBody>
      </p:sp>
      <p:grpSp>
        <p:nvGrpSpPr>
          <p:cNvPr id="135" name="Google Shape;135;p16"/>
          <p:cNvGrpSpPr/>
          <p:nvPr/>
        </p:nvGrpSpPr>
        <p:grpSpPr>
          <a:xfrm flipH="1">
            <a:off x="-2" y="133025"/>
            <a:ext cx="8482014"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Intermediate – CME speeds and arrival</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08FD63BC-E773-9122-60CF-9D8B6A7AD337}"/>
              </a:ext>
            </a:extLst>
          </p:cNvPr>
          <p:cNvPicPr>
            <a:picLocks noChangeAspect="1"/>
          </p:cNvPicPr>
          <p:nvPr/>
        </p:nvPicPr>
        <p:blipFill>
          <a:blip r:embed="rId4"/>
          <a:stretch>
            <a:fillRect/>
          </a:stretch>
        </p:blipFill>
        <p:spPr>
          <a:xfrm>
            <a:off x="4862512" y="962922"/>
            <a:ext cx="3619500" cy="1228725"/>
          </a:xfrm>
          <a:prstGeom prst="rect">
            <a:avLst/>
          </a:prstGeom>
        </p:spPr>
      </p:pic>
      <p:pic>
        <p:nvPicPr>
          <p:cNvPr id="5" name="Picture 4">
            <a:extLst>
              <a:ext uri="{FF2B5EF4-FFF2-40B4-BE49-F238E27FC236}">
                <a16:creationId xmlns:a16="http://schemas.microsoft.com/office/drawing/2014/main" id="{1CB3A35D-3FAA-82EE-02B2-E5CE01CE48E7}"/>
              </a:ext>
            </a:extLst>
          </p:cNvPr>
          <p:cNvPicPr>
            <a:picLocks noChangeAspect="1"/>
          </p:cNvPicPr>
          <p:nvPr/>
        </p:nvPicPr>
        <p:blipFill>
          <a:blip r:embed="rId5"/>
          <a:stretch>
            <a:fillRect/>
          </a:stretch>
        </p:blipFill>
        <p:spPr>
          <a:xfrm>
            <a:off x="4903561" y="2436338"/>
            <a:ext cx="3578451" cy="2013546"/>
          </a:xfrm>
          <a:prstGeom prst="rect">
            <a:avLst/>
          </a:prstGeom>
        </p:spPr>
      </p:pic>
    </p:spTree>
    <p:extLst>
      <p:ext uri="{BB962C8B-B14F-4D97-AF65-F5344CB8AC3E}">
        <p14:creationId xmlns:p14="http://schemas.microsoft.com/office/powerpoint/2010/main" val="222206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DCEC6260-1348-B119-C5D4-D9A9BA50CD0A}"/>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8B622FE-ED73-F011-09F0-D409FD5A8CF1}"/>
              </a:ext>
            </a:extLst>
          </p:cNvPr>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Solar disk diam: 2mm = 1.4 million km</a:t>
            </a:r>
          </a:p>
          <a:p>
            <a:pPr marL="0" lvl="0" indent="0" algn="l" rtl="0">
              <a:lnSpc>
                <a:spcPct val="90000"/>
              </a:lnSpc>
              <a:spcBef>
                <a:spcPts val="1000"/>
              </a:spcBef>
              <a:spcAft>
                <a:spcPts val="0"/>
              </a:spcAft>
              <a:buNone/>
            </a:pPr>
            <a:r>
              <a:rPr lang="en-US" dirty="0">
                <a:solidFill>
                  <a:schemeClr val="dk1"/>
                </a:solidFill>
              </a:rPr>
              <a:t>So </a:t>
            </a:r>
            <a:r>
              <a:rPr lang="en-US" dirty="0">
                <a:solidFill>
                  <a:srgbClr val="FF0000"/>
                </a:solidFill>
              </a:rPr>
              <a:t>1 mm = 700,000 km</a:t>
            </a:r>
          </a:p>
          <a:p>
            <a:pPr marL="0" lvl="0" indent="0" algn="l" rtl="0">
              <a:lnSpc>
                <a:spcPct val="90000"/>
              </a:lnSpc>
              <a:spcBef>
                <a:spcPts val="1000"/>
              </a:spcBef>
              <a:spcAft>
                <a:spcPts val="0"/>
              </a:spcAft>
              <a:buNone/>
            </a:pPr>
            <a:r>
              <a:rPr lang="en-US" dirty="0">
                <a:solidFill>
                  <a:schemeClr val="dk1"/>
                </a:solidFill>
              </a:rPr>
              <a:t>Convert mm to km to get:</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Pos 1 = 2.8 </a:t>
            </a:r>
            <a:r>
              <a:rPr lang="en-US" dirty="0" err="1">
                <a:solidFill>
                  <a:schemeClr val="dk1"/>
                </a:solidFill>
              </a:rPr>
              <a:t>megaKm</a:t>
            </a:r>
            <a:r>
              <a:rPr lang="en-US" dirty="0">
                <a:solidFill>
                  <a:schemeClr val="dk1"/>
                </a:solidFill>
              </a:rPr>
              <a:t>       at T = 0 min</a:t>
            </a:r>
          </a:p>
          <a:p>
            <a:pPr marL="0" lvl="0" indent="0" algn="l" rtl="0">
              <a:lnSpc>
                <a:spcPct val="90000"/>
              </a:lnSpc>
              <a:spcBef>
                <a:spcPts val="1000"/>
              </a:spcBef>
              <a:spcAft>
                <a:spcPts val="0"/>
              </a:spcAft>
              <a:buNone/>
            </a:pPr>
            <a:r>
              <a:rPr lang="en-US" dirty="0">
                <a:solidFill>
                  <a:schemeClr val="dk1"/>
                </a:solidFill>
              </a:rPr>
              <a:t>Pos 2 = 4.9 </a:t>
            </a:r>
            <a:r>
              <a:rPr lang="en-US" dirty="0" err="1">
                <a:solidFill>
                  <a:schemeClr val="dk1"/>
                </a:solidFill>
              </a:rPr>
              <a:t>megaKm</a:t>
            </a:r>
            <a:r>
              <a:rPr lang="en-US" dirty="0">
                <a:solidFill>
                  <a:schemeClr val="dk1"/>
                </a:solidFill>
              </a:rPr>
              <a:t>       at T = 30 min</a:t>
            </a:r>
          </a:p>
          <a:p>
            <a:pPr marL="0" lvl="0" indent="0" algn="l" rtl="0">
              <a:lnSpc>
                <a:spcPct val="90000"/>
              </a:lnSpc>
              <a:spcBef>
                <a:spcPts val="1000"/>
              </a:spcBef>
              <a:spcAft>
                <a:spcPts val="0"/>
              </a:spcAft>
              <a:buNone/>
            </a:pPr>
            <a:r>
              <a:rPr lang="en-US" dirty="0">
                <a:solidFill>
                  <a:schemeClr val="dk1"/>
                </a:solidFill>
              </a:rPr>
              <a:t>Pos 3 =  8.4 </a:t>
            </a:r>
            <a:r>
              <a:rPr lang="en-US" dirty="0" err="1">
                <a:solidFill>
                  <a:schemeClr val="dk1"/>
                </a:solidFill>
              </a:rPr>
              <a:t>megaKm</a:t>
            </a:r>
            <a:r>
              <a:rPr lang="en-US" dirty="0">
                <a:solidFill>
                  <a:schemeClr val="dk1"/>
                </a:solidFill>
              </a:rPr>
              <a:t>      at T = 60 min</a:t>
            </a:r>
          </a:p>
        </p:txBody>
      </p:sp>
      <p:grpSp>
        <p:nvGrpSpPr>
          <p:cNvPr id="135" name="Google Shape;135;p16">
            <a:extLst>
              <a:ext uri="{FF2B5EF4-FFF2-40B4-BE49-F238E27FC236}">
                <a16:creationId xmlns:a16="http://schemas.microsoft.com/office/drawing/2014/main" id="{962A12C3-A26C-A3B6-D06B-6FE63F570D86}"/>
              </a:ext>
            </a:extLst>
          </p:cNvPr>
          <p:cNvGrpSpPr/>
          <p:nvPr/>
        </p:nvGrpSpPr>
        <p:grpSpPr>
          <a:xfrm flipH="1">
            <a:off x="-2" y="133025"/>
            <a:ext cx="8482014" cy="582900"/>
            <a:chOff x="3383700" y="220025"/>
            <a:chExt cx="5760575" cy="582900"/>
          </a:xfrm>
        </p:grpSpPr>
        <p:sp>
          <p:nvSpPr>
            <p:cNvPr id="136" name="Google Shape;136;p16">
              <a:extLst>
                <a:ext uri="{FF2B5EF4-FFF2-40B4-BE49-F238E27FC236}">
                  <a16:creationId xmlns:a16="http://schemas.microsoft.com/office/drawing/2014/main" id="{10B52DD2-5B00-AA15-4F9B-C0BF5D5F92CF}"/>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73EBE3A0-A80E-77C4-825C-270B7A883007}"/>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76F85250-EE11-6F26-70A0-080F06C92BF1}"/>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Intermediate – CME speeds and arrival</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C424566E-A231-BA6C-5115-A028F89EBC94}"/>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9A5EEBF-EE52-DEBC-C8F1-92B7DCD0B6BC}"/>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F2D08B14-EC11-F1A7-4F49-05F6D59269D0}"/>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0229190B-2D5E-D019-E2D0-250EBBDCB9C4}"/>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7A0EB833-E4D5-8DFE-8C40-360719E40974}"/>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57BC7E33-2F92-8517-AE99-0F3137BA28DF}"/>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4ECF9EE8-8ADF-2FBB-7FC4-4AD4DAA2E267}"/>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B20188BC-1BC7-B817-EE5D-BEA0884CDE91}"/>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22466018-1363-3DD4-CFA4-7D365026DF5E}"/>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22C445A6-9260-547F-79C3-125FC496BEE4}"/>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2A349A82-1F02-49DC-02C7-D395DA0141EC}"/>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C90DF31A-264A-9E77-57AC-A3D79EA9D7E5}"/>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D39DF7EB-588C-DD2A-3779-617B898DE0B5}"/>
              </a:ext>
            </a:extLst>
          </p:cNvPr>
          <p:cNvPicPr>
            <a:picLocks noChangeAspect="1"/>
          </p:cNvPicPr>
          <p:nvPr/>
        </p:nvPicPr>
        <p:blipFill>
          <a:blip r:embed="rId4"/>
          <a:stretch>
            <a:fillRect/>
          </a:stretch>
        </p:blipFill>
        <p:spPr>
          <a:xfrm>
            <a:off x="4862512" y="962922"/>
            <a:ext cx="3619500" cy="1228725"/>
          </a:xfrm>
          <a:prstGeom prst="rect">
            <a:avLst/>
          </a:prstGeom>
        </p:spPr>
      </p:pic>
      <p:pic>
        <p:nvPicPr>
          <p:cNvPr id="5" name="Picture 4">
            <a:extLst>
              <a:ext uri="{FF2B5EF4-FFF2-40B4-BE49-F238E27FC236}">
                <a16:creationId xmlns:a16="http://schemas.microsoft.com/office/drawing/2014/main" id="{08D6D1B8-1A58-E5AD-E17F-0772C344122C}"/>
              </a:ext>
            </a:extLst>
          </p:cNvPr>
          <p:cNvPicPr>
            <a:picLocks noChangeAspect="1"/>
          </p:cNvPicPr>
          <p:nvPr/>
        </p:nvPicPr>
        <p:blipFill>
          <a:blip r:embed="rId5"/>
          <a:stretch>
            <a:fillRect/>
          </a:stretch>
        </p:blipFill>
        <p:spPr>
          <a:xfrm>
            <a:off x="4903561" y="2436338"/>
            <a:ext cx="3578451" cy="2013546"/>
          </a:xfrm>
          <a:prstGeom prst="rect">
            <a:avLst/>
          </a:prstGeom>
        </p:spPr>
      </p:pic>
      <p:sp>
        <p:nvSpPr>
          <p:cNvPr id="2" name="Arrow: Up 1">
            <a:extLst>
              <a:ext uri="{FF2B5EF4-FFF2-40B4-BE49-F238E27FC236}">
                <a16:creationId xmlns:a16="http://schemas.microsoft.com/office/drawing/2014/main" id="{1812C8ED-50D1-A1D0-DF77-B28FB352E4A9}"/>
              </a:ext>
            </a:extLst>
          </p:cNvPr>
          <p:cNvSpPr/>
          <p:nvPr/>
        </p:nvSpPr>
        <p:spPr>
          <a:xfrm>
            <a:off x="5619300" y="1729047"/>
            <a:ext cx="148088" cy="178594"/>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1240102B-41DF-258A-EA06-A7A5C52C5446}"/>
              </a:ext>
            </a:extLst>
          </p:cNvPr>
          <p:cNvSpPr/>
          <p:nvPr/>
        </p:nvSpPr>
        <p:spPr>
          <a:xfrm>
            <a:off x="6764856" y="1869258"/>
            <a:ext cx="148088" cy="178594"/>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680D506B-542F-9FCF-F07A-773DCC7CD471}"/>
              </a:ext>
            </a:extLst>
          </p:cNvPr>
          <p:cNvSpPr/>
          <p:nvPr/>
        </p:nvSpPr>
        <p:spPr>
          <a:xfrm>
            <a:off x="8026168" y="1916628"/>
            <a:ext cx="148088" cy="178594"/>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44861DD-DC2C-F6D9-96B5-B7E602B92C26}"/>
              </a:ext>
            </a:extLst>
          </p:cNvPr>
          <p:cNvCxnSpPr/>
          <p:nvPr/>
        </p:nvCxnSpPr>
        <p:spPr>
          <a:xfrm flipH="1">
            <a:off x="4236244" y="1916628"/>
            <a:ext cx="1383056" cy="825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485A64D-A6B5-2586-7F5D-EA919CC4B053}"/>
              </a:ext>
            </a:extLst>
          </p:cNvPr>
          <p:cNvCxnSpPr>
            <a:stCxn id="3" idx="2"/>
          </p:cNvCxnSpPr>
          <p:nvPr/>
        </p:nvCxnSpPr>
        <p:spPr>
          <a:xfrm flipH="1">
            <a:off x="4421772" y="2191647"/>
            <a:ext cx="2250490" cy="9516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DA5DAFD-ACF6-2A3C-8723-C7636EB830B0}"/>
              </a:ext>
            </a:extLst>
          </p:cNvPr>
          <p:cNvCxnSpPr/>
          <p:nvPr/>
        </p:nvCxnSpPr>
        <p:spPr>
          <a:xfrm flipH="1">
            <a:off x="4421772" y="2191647"/>
            <a:ext cx="3604396" cy="13159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32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311700" y="971625"/>
            <a:ext cx="3474488" cy="3174000"/>
          </a:xfrm>
          <a:prstGeom prst="rect">
            <a:avLst/>
          </a:prstGeom>
          <a:ln>
            <a:noFill/>
          </a:ln>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1700" dirty="0">
                <a:solidFill>
                  <a:schemeClr val="dk1"/>
                </a:solidFill>
              </a:rPr>
              <a:t>Heliophysics is the discipline in space science that deals with the matter and energy of our Sun and its effects on the solar system. </a:t>
            </a:r>
          </a:p>
          <a:p>
            <a:pPr marL="0" lvl="0" indent="0" algn="l" rtl="0">
              <a:lnSpc>
                <a:spcPct val="90000"/>
              </a:lnSpc>
              <a:spcBef>
                <a:spcPts val="1000"/>
              </a:spcBef>
              <a:spcAft>
                <a:spcPts val="0"/>
              </a:spcAft>
              <a:buNone/>
            </a:pPr>
            <a:r>
              <a:rPr lang="en-US" sz="1700" dirty="0">
                <a:solidFill>
                  <a:schemeClr val="dk1"/>
                </a:solidFill>
              </a:rPr>
              <a:t>It also studies how the Sun varies and how those changes pose a hazard to humans on Earth and in space</a:t>
            </a:r>
          </a:p>
          <a:p>
            <a:pPr marL="0" lvl="0" indent="0" algn="l" rtl="0">
              <a:lnSpc>
                <a:spcPct val="90000"/>
              </a:lnSpc>
              <a:spcBef>
                <a:spcPts val="1000"/>
              </a:spcBef>
              <a:spcAft>
                <a:spcPts val="0"/>
              </a:spcAft>
              <a:buNone/>
            </a:pPr>
            <a:endParaRPr sz="1700" dirty="0">
              <a:solidFill>
                <a:schemeClr val="dk1"/>
              </a:solidFill>
            </a:endParaRPr>
          </a:p>
        </p:txBody>
      </p:sp>
      <p:grpSp>
        <p:nvGrpSpPr>
          <p:cNvPr id="113" name="Google Shape;113;p15"/>
          <p:cNvGrpSpPr/>
          <p:nvPr/>
        </p:nvGrpSpPr>
        <p:grpSpPr>
          <a:xfrm flipH="1">
            <a:off x="-1" y="133025"/>
            <a:ext cx="8151019" cy="582900"/>
            <a:chOff x="3383700" y="220025"/>
            <a:chExt cx="5760575" cy="582900"/>
          </a:xfrm>
        </p:grpSpPr>
        <p:sp>
          <p:nvSpPr>
            <p:cNvPr id="114" name="Google Shape;114;p15"/>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5"/>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2023:     What is Heliophysics?</a:t>
            </a:r>
            <a:endParaRPr sz="2420" b="1" dirty="0">
              <a:solidFill>
                <a:schemeClr val="lt1"/>
              </a:solidFill>
              <a:latin typeface="Helvetica Neue"/>
              <a:ea typeface="Helvetica Neue"/>
              <a:cs typeface="Helvetica Neue"/>
              <a:sym typeface="Helvetica Neue"/>
            </a:endParaRPr>
          </a:p>
        </p:txBody>
      </p:sp>
      <p:sp>
        <p:nvSpPr>
          <p:cNvPr id="117" name="Google Shape;117;p15"/>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5"/>
          <p:cNvGrpSpPr/>
          <p:nvPr/>
        </p:nvGrpSpPr>
        <p:grpSpPr>
          <a:xfrm>
            <a:off x="0" y="4695025"/>
            <a:ext cx="5902800" cy="283500"/>
            <a:chOff x="0" y="4548925"/>
            <a:chExt cx="5902800" cy="283500"/>
          </a:xfrm>
        </p:grpSpPr>
        <p:sp>
          <p:nvSpPr>
            <p:cNvPr id="125" name="Google Shape;125;p15"/>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5"/>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28" name="Google Shape;128;p15"/>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729F48B5-0178-F9AA-CABD-3DE43C028BFA}"/>
              </a:ext>
            </a:extLst>
          </p:cNvPr>
          <p:cNvPicPr>
            <a:picLocks noChangeAspect="1"/>
          </p:cNvPicPr>
          <p:nvPr/>
        </p:nvPicPr>
        <p:blipFill>
          <a:blip r:embed="rId4"/>
          <a:stretch>
            <a:fillRect/>
          </a:stretch>
        </p:blipFill>
        <p:spPr>
          <a:xfrm>
            <a:off x="4046254" y="1078707"/>
            <a:ext cx="5004642" cy="28096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89B4D88-9585-F129-375C-F7D03D3A8E4C}"/>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0D9DEB57-E2B0-4539-4F2C-76935E3F6CDA}"/>
              </a:ext>
            </a:extLst>
          </p:cNvPr>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Speeds:</a:t>
            </a:r>
          </a:p>
          <a:p>
            <a:pPr marL="0" lvl="0" indent="0" algn="l" rtl="0">
              <a:lnSpc>
                <a:spcPct val="90000"/>
              </a:lnSpc>
              <a:spcBef>
                <a:spcPts val="1000"/>
              </a:spcBef>
              <a:spcAft>
                <a:spcPts val="0"/>
              </a:spcAft>
              <a:buNone/>
            </a:pPr>
            <a:r>
              <a:rPr lang="en-US" dirty="0">
                <a:solidFill>
                  <a:schemeClr val="dk1"/>
                </a:solidFill>
              </a:rPr>
              <a:t>S1 = (Pos2 – Pos1)/30 min</a:t>
            </a:r>
          </a:p>
          <a:p>
            <a:pPr marL="0" lvl="0" indent="0" algn="l" rtl="0">
              <a:lnSpc>
                <a:spcPct val="90000"/>
              </a:lnSpc>
              <a:spcBef>
                <a:spcPts val="1000"/>
              </a:spcBef>
              <a:spcAft>
                <a:spcPts val="0"/>
              </a:spcAft>
              <a:buNone/>
            </a:pPr>
            <a:r>
              <a:rPr lang="en-US" dirty="0">
                <a:solidFill>
                  <a:schemeClr val="dk1"/>
                </a:solidFill>
              </a:rPr>
              <a:t>S1 = (4.9-2.8)/30   </a:t>
            </a:r>
            <a:r>
              <a:rPr lang="en-US" dirty="0" err="1">
                <a:solidFill>
                  <a:schemeClr val="dk1"/>
                </a:solidFill>
              </a:rPr>
              <a:t>megaKm</a:t>
            </a:r>
            <a:r>
              <a:rPr lang="en-US" dirty="0">
                <a:solidFill>
                  <a:schemeClr val="dk1"/>
                </a:solidFill>
              </a:rPr>
              <a:t>/min</a:t>
            </a:r>
          </a:p>
          <a:p>
            <a:pPr marL="0" lvl="0" indent="0" algn="l" rtl="0">
              <a:lnSpc>
                <a:spcPct val="90000"/>
              </a:lnSpc>
              <a:spcBef>
                <a:spcPts val="1000"/>
              </a:spcBef>
              <a:spcAft>
                <a:spcPts val="0"/>
              </a:spcAft>
              <a:buNone/>
            </a:pPr>
            <a:r>
              <a:rPr lang="en-US" dirty="0">
                <a:solidFill>
                  <a:schemeClr val="dk1"/>
                </a:solidFill>
              </a:rPr>
              <a:t>S1 = </a:t>
            </a:r>
            <a:r>
              <a:rPr lang="en-US" dirty="0">
                <a:solidFill>
                  <a:srgbClr val="FF0000"/>
                </a:solidFill>
              </a:rPr>
              <a:t>70,000 km/min or 1,166 km/s</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S2 = (Pos3 - Pos2)/30 min</a:t>
            </a:r>
          </a:p>
          <a:p>
            <a:pPr marL="0" lvl="0" indent="0" algn="l" rtl="0">
              <a:lnSpc>
                <a:spcPct val="90000"/>
              </a:lnSpc>
              <a:spcBef>
                <a:spcPts val="1000"/>
              </a:spcBef>
              <a:spcAft>
                <a:spcPts val="0"/>
              </a:spcAft>
              <a:buNone/>
            </a:pPr>
            <a:r>
              <a:rPr lang="en-US" dirty="0">
                <a:solidFill>
                  <a:schemeClr val="dk1"/>
                </a:solidFill>
              </a:rPr>
              <a:t>S2 = (8.4 – 4.9)/30  </a:t>
            </a:r>
            <a:r>
              <a:rPr lang="en-US" dirty="0" err="1">
                <a:solidFill>
                  <a:schemeClr val="dk1"/>
                </a:solidFill>
              </a:rPr>
              <a:t>megaKm</a:t>
            </a:r>
            <a:r>
              <a:rPr lang="en-US" dirty="0">
                <a:solidFill>
                  <a:schemeClr val="dk1"/>
                </a:solidFill>
              </a:rPr>
              <a:t>/ min</a:t>
            </a:r>
          </a:p>
          <a:p>
            <a:pPr marL="0" lvl="0" indent="0" algn="l" rtl="0">
              <a:lnSpc>
                <a:spcPct val="90000"/>
              </a:lnSpc>
              <a:spcBef>
                <a:spcPts val="1000"/>
              </a:spcBef>
              <a:spcAft>
                <a:spcPts val="0"/>
              </a:spcAft>
              <a:buNone/>
            </a:pPr>
            <a:r>
              <a:rPr lang="en-US" dirty="0">
                <a:solidFill>
                  <a:schemeClr val="dk1"/>
                </a:solidFill>
              </a:rPr>
              <a:t>S2 = </a:t>
            </a:r>
            <a:r>
              <a:rPr lang="en-US" dirty="0">
                <a:solidFill>
                  <a:srgbClr val="FF0000"/>
                </a:solidFill>
              </a:rPr>
              <a:t>117,000 km/min or 1,944 km/s</a:t>
            </a:r>
            <a:r>
              <a:rPr lang="en-US" dirty="0">
                <a:solidFill>
                  <a:schemeClr val="dk1"/>
                </a:solidFill>
              </a:rPr>
              <a:t>.</a:t>
            </a:r>
          </a:p>
        </p:txBody>
      </p:sp>
      <p:grpSp>
        <p:nvGrpSpPr>
          <p:cNvPr id="135" name="Google Shape;135;p16">
            <a:extLst>
              <a:ext uri="{FF2B5EF4-FFF2-40B4-BE49-F238E27FC236}">
                <a16:creationId xmlns:a16="http://schemas.microsoft.com/office/drawing/2014/main" id="{0A8F8DB0-9EAC-7992-B5FE-CB92F1477979}"/>
              </a:ext>
            </a:extLst>
          </p:cNvPr>
          <p:cNvGrpSpPr/>
          <p:nvPr/>
        </p:nvGrpSpPr>
        <p:grpSpPr>
          <a:xfrm flipH="1">
            <a:off x="-3" y="133025"/>
            <a:ext cx="8429627" cy="582900"/>
            <a:chOff x="3383700" y="220025"/>
            <a:chExt cx="5760575" cy="582900"/>
          </a:xfrm>
        </p:grpSpPr>
        <p:sp>
          <p:nvSpPr>
            <p:cNvPr id="136" name="Google Shape;136;p16">
              <a:extLst>
                <a:ext uri="{FF2B5EF4-FFF2-40B4-BE49-F238E27FC236}">
                  <a16:creationId xmlns:a16="http://schemas.microsoft.com/office/drawing/2014/main" id="{A74077F1-D16E-C2C9-DB83-6A0E632BBDEB}"/>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2E97260E-2226-5FDA-B582-C37A77FCAD03}"/>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EB7FE4-D695-6942-A8D8-6E6B7EBE96B8}"/>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Intermediate – CME speeds and arrival</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347F8F63-6D6C-823A-9DBD-E90FB883F8D1}"/>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AC9F6A86-7620-B2D2-86A8-31E84D7CAF3F}"/>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2EF5DE51-0978-CB7C-39CE-D63946A0BBCD}"/>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F3A21B4B-6A53-256E-327D-D47BC4B08F35}"/>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C312907A-35E8-F4C8-D3AB-B336F779C11A}"/>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85257B06-0B5C-2C7C-E605-EE1CB3C9A51D}"/>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97E25627-B9D4-88DB-6747-73065956FFC6}"/>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669C2EBE-6EAB-4780-05E5-F90AFE4A9FEF}"/>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177B10E4-01BD-F020-B5CF-217BD9334DC7}"/>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39061793-0C5E-9FEF-7344-BF4A3CC1BFE4}"/>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C7F07E8-4919-4EED-DC99-99FDA2EFDB2E}"/>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84902826-81DB-FD61-02EB-05EA40EE1D97}"/>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22187752-821F-02F8-31C8-E4B91D495DAF}"/>
              </a:ext>
            </a:extLst>
          </p:cNvPr>
          <p:cNvPicPr>
            <a:picLocks noChangeAspect="1"/>
          </p:cNvPicPr>
          <p:nvPr/>
        </p:nvPicPr>
        <p:blipFill>
          <a:blip r:embed="rId4"/>
          <a:stretch>
            <a:fillRect/>
          </a:stretch>
        </p:blipFill>
        <p:spPr>
          <a:xfrm>
            <a:off x="4862512" y="962922"/>
            <a:ext cx="3619500" cy="1228725"/>
          </a:xfrm>
          <a:prstGeom prst="rect">
            <a:avLst/>
          </a:prstGeom>
        </p:spPr>
      </p:pic>
      <p:pic>
        <p:nvPicPr>
          <p:cNvPr id="5" name="Picture 4">
            <a:extLst>
              <a:ext uri="{FF2B5EF4-FFF2-40B4-BE49-F238E27FC236}">
                <a16:creationId xmlns:a16="http://schemas.microsoft.com/office/drawing/2014/main" id="{135154F0-535C-3562-6E9C-FE59191742E3}"/>
              </a:ext>
            </a:extLst>
          </p:cNvPr>
          <p:cNvPicPr>
            <a:picLocks noChangeAspect="1"/>
          </p:cNvPicPr>
          <p:nvPr/>
        </p:nvPicPr>
        <p:blipFill>
          <a:blip r:embed="rId5"/>
          <a:stretch>
            <a:fillRect/>
          </a:stretch>
        </p:blipFill>
        <p:spPr>
          <a:xfrm>
            <a:off x="4903561" y="2436338"/>
            <a:ext cx="3578451" cy="2013546"/>
          </a:xfrm>
          <a:prstGeom prst="rect">
            <a:avLst/>
          </a:prstGeom>
        </p:spPr>
      </p:pic>
    </p:spTree>
    <p:extLst>
      <p:ext uri="{BB962C8B-B14F-4D97-AF65-F5344CB8AC3E}">
        <p14:creationId xmlns:p14="http://schemas.microsoft.com/office/powerpoint/2010/main" val="3137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F9CB1353-A2CA-D148-2969-F06DA7ACDE1D}"/>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17E6AA38-E1BA-A477-65B9-9DC44D024283}"/>
              </a:ext>
            </a:extLst>
          </p:cNvPr>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Arrival time at Earth:</a:t>
            </a:r>
          </a:p>
          <a:p>
            <a:pPr marL="0" lvl="0" indent="0" algn="l" rtl="0">
              <a:lnSpc>
                <a:spcPct val="90000"/>
              </a:lnSpc>
              <a:spcBef>
                <a:spcPts val="1000"/>
              </a:spcBef>
              <a:spcAft>
                <a:spcPts val="0"/>
              </a:spcAft>
              <a:buNone/>
            </a:pPr>
            <a:r>
              <a:rPr lang="en-US" dirty="0">
                <a:solidFill>
                  <a:schemeClr val="dk1"/>
                </a:solidFill>
              </a:rPr>
              <a:t>150 million km.</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At speed S2 of 117,000 km/min</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chemeClr val="dk1"/>
                </a:solidFill>
              </a:rPr>
              <a:t>T = 150 million / 117,000 </a:t>
            </a:r>
          </a:p>
          <a:p>
            <a:pPr marL="0" lvl="0" indent="0" algn="l" rtl="0">
              <a:lnSpc>
                <a:spcPct val="90000"/>
              </a:lnSpc>
              <a:spcBef>
                <a:spcPts val="1000"/>
              </a:spcBef>
              <a:spcAft>
                <a:spcPts val="0"/>
              </a:spcAft>
              <a:buNone/>
            </a:pPr>
            <a:r>
              <a:rPr lang="en-US" dirty="0">
                <a:solidFill>
                  <a:schemeClr val="dk1"/>
                </a:solidFill>
              </a:rPr>
              <a:t>   = 1,282 minutes </a:t>
            </a:r>
          </a:p>
          <a:p>
            <a:pPr marL="0" lvl="0" indent="0" algn="l" rtl="0">
              <a:lnSpc>
                <a:spcPct val="90000"/>
              </a:lnSpc>
              <a:spcBef>
                <a:spcPts val="1000"/>
              </a:spcBef>
              <a:spcAft>
                <a:spcPts val="0"/>
              </a:spcAft>
              <a:buNone/>
            </a:pPr>
            <a:r>
              <a:rPr lang="en-US" dirty="0">
                <a:solidFill>
                  <a:schemeClr val="dk1"/>
                </a:solidFill>
              </a:rPr>
              <a:t>   or </a:t>
            </a:r>
            <a:r>
              <a:rPr lang="en-US" dirty="0">
                <a:solidFill>
                  <a:srgbClr val="FF0000"/>
                </a:solidFill>
              </a:rPr>
              <a:t>21 hours</a:t>
            </a:r>
            <a:r>
              <a:rPr lang="en-US" dirty="0">
                <a:solidFill>
                  <a:schemeClr val="dk1"/>
                </a:solidFill>
              </a:rPr>
              <a:t>.</a:t>
            </a:r>
          </a:p>
        </p:txBody>
      </p:sp>
      <p:grpSp>
        <p:nvGrpSpPr>
          <p:cNvPr id="135" name="Google Shape;135;p16">
            <a:extLst>
              <a:ext uri="{FF2B5EF4-FFF2-40B4-BE49-F238E27FC236}">
                <a16:creationId xmlns:a16="http://schemas.microsoft.com/office/drawing/2014/main" id="{63348305-37F1-C910-2752-5538679F61B7}"/>
              </a:ext>
            </a:extLst>
          </p:cNvPr>
          <p:cNvGrpSpPr/>
          <p:nvPr/>
        </p:nvGrpSpPr>
        <p:grpSpPr>
          <a:xfrm flipH="1">
            <a:off x="-3" y="133025"/>
            <a:ext cx="8422483" cy="582900"/>
            <a:chOff x="3383700" y="220025"/>
            <a:chExt cx="5760575" cy="582900"/>
          </a:xfrm>
        </p:grpSpPr>
        <p:sp>
          <p:nvSpPr>
            <p:cNvPr id="136" name="Google Shape;136;p16">
              <a:extLst>
                <a:ext uri="{FF2B5EF4-FFF2-40B4-BE49-F238E27FC236}">
                  <a16:creationId xmlns:a16="http://schemas.microsoft.com/office/drawing/2014/main" id="{822371BE-EBC5-40FA-F783-D567AF50DD86}"/>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2C9CB39E-E1B5-8195-7DE3-7A10857EFA46}"/>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49A61911-57AA-7A6D-7BAB-38865C919287}"/>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Intermediate – CME speeds and arrival</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0468F3C-17E9-6E4E-5839-A9EE213AD85A}"/>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F68F7F29-9749-3B13-7095-2B9BA274A613}"/>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1FA098BD-C22D-1334-0F83-0124B05FD3BA}"/>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B5F4738D-9BFC-0685-486E-CB59E1778AF7}"/>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92B2DB2A-5C1B-D633-14BF-0648D241720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C30A5D4C-C909-24C6-784B-226B5F339FF3}"/>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ECEFDF9D-EDA4-4788-CFD5-0AC2DB608039}"/>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82F6F14E-DF3D-2058-5705-14EB406342CD}"/>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D69A177E-0170-5A0D-CF08-D49B1568C164}"/>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0446CAB6-67C2-485F-E93A-5006DF2067D5}"/>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D08D8D71-6782-5473-CD23-FEABC4B7B449}"/>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18814FBA-CAA2-E974-BDD5-2352BBF7AF06}"/>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303C3C29-5F62-416B-8981-117BA3C8B94F}"/>
              </a:ext>
            </a:extLst>
          </p:cNvPr>
          <p:cNvPicPr>
            <a:picLocks noChangeAspect="1"/>
          </p:cNvPicPr>
          <p:nvPr/>
        </p:nvPicPr>
        <p:blipFill>
          <a:blip r:embed="rId4"/>
          <a:stretch>
            <a:fillRect/>
          </a:stretch>
        </p:blipFill>
        <p:spPr>
          <a:xfrm>
            <a:off x="5510156" y="819377"/>
            <a:ext cx="3096631" cy="3788907"/>
          </a:xfrm>
          <a:prstGeom prst="rect">
            <a:avLst/>
          </a:prstGeom>
        </p:spPr>
      </p:pic>
    </p:spTree>
    <p:extLst>
      <p:ext uri="{BB962C8B-B14F-4D97-AF65-F5344CB8AC3E}">
        <p14:creationId xmlns:p14="http://schemas.microsoft.com/office/powerpoint/2010/main" val="1585058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1100" dirty="0">
                <a:solidFill>
                  <a:schemeClr val="dk1"/>
                </a:solidFill>
              </a:rPr>
              <a:t>Our previous CME was traveling at 1,944 km/s as it left the solar corona. At this constant speed it would take 13.3 hours to reach Earth.</a:t>
            </a:r>
          </a:p>
          <a:p>
            <a:pPr marL="0" lvl="0" indent="0" algn="l" rtl="0">
              <a:lnSpc>
                <a:spcPct val="90000"/>
              </a:lnSpc>
              <a:spcBef>
                <a:spcPts val="1000"/>
              </a:spcBef>
              <a:spcAft>
                <a:spcPts val="0"/>
              </a:spcAft>
              <a:buNone/>
            </a:pPr>
            <a:r>
              <a:rPr lang="en-US" sz="1100" dirty="0">
                <a:solidFill>
                  <a:schemeClr val="dk1"/>
                </a:solidFill>
              </a:rPr>
              <a:t>But solar gravity will cause it to decelerate as it goes outwards.</a:t>
            </a:r>
          </a:p>
          <a:p>
            <a:pPr marL="0" lvl="0" indent="0" algn="l" rtl="0">
              <a:lnSpc>
                <a:spcPct val="90000"/>
              </a:lnSpc>
              <a:spcBef>
                <a:spcPts val="1000"/>
              </a:spcBef>
              <a:spcAft>
                <a:spcPts val="0"/>
              </a:spcAft>
              <a:buNone/>
            </a:pPr>
            <a:r>
              <a:rPr lang="en-US" sz="1100" dirty="0">
                <a:solidFill>
                  <a:schemeClr val="dk1"/>
                </a:solidFill>
              </a:rPr>
              <a:t>Suppose that the CME decelerates at a rate of -10 km/s per hour</a:t>
            </a:r>
          </a:p>
          <a:p>
            <a:pPr marL="0" lvl="0" indent="0" algn="l" rtl="0">
              <a:lnSpc>
                <a:spcPct val="90000"/>
              </a:lnSpc>
              <a:spcBef>
                <a:spcPts val="1000"/>
              </a:spcBef>
              <a:spcAft>
                <a:spcPts val="0"/>
              </a:spcAft>
              <a:buNone/>
            </a:pPr>
            <a:r>
              <a:rPr lang="en-US" sz="1100" dirty="0">
                <a:solidFill>
                  <a:schemeClr val="dk1"/>
                </a:solidFill>
              </a:rPr>
              <a:t>If the speed of the CME follows the formula:</a:t>
            </a: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r>
              <a:rPr lang="en-US" sz="1100" b="1" dirty="0">
                <a:solidFill>
                  <a:schemeClr val="dk1"/>
                </a:solidFill>
              </a:rPr>
              <a:t>V = -10T +1944   </a:t>
            </a:r>
            <a:r>
              <a:rPr lang="en-US" sz="1100" dirty="0">
                <a:solidFill>
                  <a:schemeClr val="dk1"/>
                </a:solidFill>
              </a:rPr>
              <a:t>where T is the time in hours.</a:t>
            </a:r>
          </a:p>
          <a:p>
            <a:pPr marL="0" lvl="0" indent="0" algn="l" rtl="0">
              <a:lnSpc>
                <a:spcPct val="90000"/>
              </a:lnSpc>
              <a:spcBef>
                <a:spcPts val="1000"/>
              </a:spcBef>
              <a:spcAft>
                <a:spcPts val="0"/>
              </a:spcAft>
              <a:buNone/>
            </a:pPr>
            <a:r>
              <a:rPr lang="en-US" sz="1100" dirty="0">
                <a:solidFill>
                  <a:schemeClr val="dk1"/>
                </a:solidFill>
              </a:rPr>
              <a:t>where      </a:t>
            </a:r>
            <a:r>
              <a:rPr lang="en-US" sz="1100" dirty="0" err="1">
                <a:solidFill>
                  <a:schemeClr val="dk1"/>
                </a:solidFill>
              </a:rPr>
              <a:t>Vinitial</a:t>
            </a:r>
            <a:r>
              <a:rPr lang="en-US" sz="1100" dirty="0">
                <a:solidFill>
                  <a:schemeClr val="dk1"/>
                </a:solidFill>
              </a:rPr>
              <a:t> = 1944 km/sec</a:t>
            </a:r>
          </a:p>
          <a:p>
            <a:pPr marL="0" lvl="0" indent="0" algn="l" rtl="0">
              <a:lnSpc>
                <a:spcPct val="90000"/>
              </a:lnSpc>
              <a:spcBef>
                <a:spcPts val="1000"/>
              </a:spcBef>
              <a:spcAft>
                <a:spcPts val="0"/>
              </a:spcAft>
              <a:buNone/>
            </a:pPr>
            <a:r>
              <a:rPr lang="en-US" sz="1100" dirty="0">
                <a:solidFill>
                  <a:schemeClr val="dk1"/>
                </a:solidFill>
              </a:rPr>
              <a:t>       Deceleration = -10 km/sec/hour</a:t>
            </a: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r>
              <a:rPr lang="en-US" sz="1100" b="1" dirty="0">
                <a:solidFill>
                  <a:schemeClr val="dk1"/>
                </a:solidFill>
              </a:rPr>
              <a:t>How long will it take to get to Earth at a distance of 150 million km?</a:t>
            </a: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endParaRPr lang="en-US" sz="1100" dirty="0">
              <a:solidFill>
                <a:schemeClr val="dk1"/>
              </a:solidFill>
            </a:endParaRPr>
          </a:p>
        </p:txBody>
      </p:sp>
      <p:grpSp>
        <p:nvGrpSpPr>
          <p:cNvPr id="135" name="Google Shape;135;p16"/>
          <p:cNvGrpSpPr/>
          <p:nvPr/>
        </p:nvGrpSpPr>
        <p:grpSpPr>
          <a:xfrm flipH="1">
            <a:off x="-1" y="133025"/>
            <a:ext cx="76183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Advanced – CME Deceleration</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Tree>
    <p:extLst>
      <p:ext uri="{BB962C8B-B14F-4D97-AF65-F5344CB8AC3E}">
        <p14:creationId xmlns:p14="http://schemas.microsoft.com/office/powerpoint/2010/main" val="217561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0DBFFAD3-7D8E-FBE2-FAFC-9F903F3BA7CD}"/>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091F9C80-E0F5-E153-DB29-D61C6ECFD46E}"/>
              </a:ext>
            </a:extLst>
          </p:cNvPr>
          <p:cNvSpPr txBox="1">
            <a:spLocks noGrp="1"/>
          </p:cNvSpPr>
          <p:nvPr>
            <p:ph type="body" idx="1"/>
          </p:nvPr>
        </p:nvSpPr>
        <p:spPr>
          <a:xfrm>
            <a:off x="311699" y="962922"/>
            <a:ext cx="5946551" cy="3559071"/>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000" dirty="0">
                <a:solidFill>
                  <a:schemeClr val="dk1"/>
                </a:solidFill>
              </a:rPr>
              <a:t>Let’s put all units in terms of hours so that T is in hours and: </a:t>
            </a:r>
          </a:p>
          <a:p>
            <a:pPr marL="0" lvl="0" indent="0" algn="l" rtl="0">
              <a:lnSpc>
                <a:spcPct val="90000"/>
              </a:lnSpc>
              <a:spcBef>
                <a:spcPts val="1000"/>
              </a:spcBef>
              <a:spcAft>
                <a:spcPts val="0"/>
              </a:spcAft>
              <a:buNone/>
            </a:pPr>
            <a:r>
              <a:rPr lang="en-US" sz="1000" dirty="0">
                <a:solidFill>
                  <a:schemeClr val="dk1"/>
                </a:solidFill>
              </a:rPr>
              <a:t> solar deceleration  a = -10 km/sec/hr  so a =   -10 km/sec/hr x (3600 sec/hr)       </a:t>
            </a:r>
            <a:r>
              <a:rPr lang="en-US" sz="1000" b="1" dirty="0">
                <a:solidFill>
                  <a:schemeClr val="dk1"/>
                </a:solidFill>
              </a:rPr>
              <a:t>a =  -36000 km/hr/hr</a:t>
            </a:r>
            <a:r>
              <a:rPr lang="en-US" sz="1000" dirty="0">
                <a:solidFill>
                  <a:schemeClr val="dk1"/>
                </a:solidFill>
              </a:rPr>
              <a:t>. </a:t>
            </a:r>
          </a:p>
          <a:p>
            <a:pPr marL="0" lvl="0" indent="0" algn="l" rtl="0">
              <a:lnSpc>
                <a:spcPct val="90000"/>
              </a:lnSpc>
              <a:spcBef>
                <a:spcPts val="1000"/>
              </a:spcBef>
              <a:spcAft>
                <a:spcPts val="0"/>
              </a:spcAft>
              <a:buNone/>
            </a:pPr>
            <a:r>
              <a:rPr lang="en-US" sz="1000" dirty="0">
                <a:solidFill>
                  <a:schemeClr val="dk1"/>
                </a:solidFill>
              </a:rPr>
              <a:t>The initial speed is 1,944 km/sec  so  V = 1,944 km/sec x (3600 sec/hr)                </a:t>
            </a:r>
            <a:r>
              <a:rPr lang="en-US" sz="1000" b="1" dirty="0">
                <a:solidFill>
                  <a:schemeClr val="dk1"/>
                </a:solidFill>
              </a:rPr>
              <a:t>V= 6.7 million km/hr</a:t>
            </a:r>
            <a:r>
              <a:rPr lang="en-US" sz="1000" dirty="0">
                <a:solidFill>
                  <a:schemeClr val="dk1"/>
                </a:solidFill>
              </a:rPr>
              <a:t>.</a:t>
            </a:r>
          </a:p>
          <a:p>
            <a:pPr marL="0" lvl="0" indent="0" algn="l" rtl="0">
              <a:lnSpc>
                <a:spcPct val="90000"/>
              </a:lnSpc>
              <a:spcBef>
                <a:spcPts val="1000"/>
              </a:spcBef>
              <a:spcAft>
                <a:spcPts val="0"/>
              </a:spcAft>
              <a:buNone/>
            </a:pPr>
            <a:endParaRPr lang="en-US" sz="1000" b="1" dirty="0">
              <a:solidFill>
                <a:schemeClr val="dk1"/>
              </a:solidFill>
            </a:endParaRPr>
          </a:p>
          <a:p>
            <a:pPr marL="0" lvl="0" indent="0" algn="l" rtl="0">
              <a:lnSpc>
                <a:spcPct val="90000"/>
              </a:lnSpc>
              <a:spcBef>
                <a:spcPts val="1000"/>
              </a:spcBef>
              <a:spcAft>
                <a:spcPts val="0"/>
              </a:spcAft>
              <a:buNone/>
            </a:pPr>
            <a:r>
              <a:rPr lang="en-US" sz="1000" b="1" dirty="0">
                <a:solidFill>
                  <a:schemeClr val="dk1"/>
                </a:solidFill>
              </a:rPr>
              <a:t>Ballistic Formula:       D = d0 + VT - ½ a T</a:t>
            </a:r>
            <a:r>
              <a:rPr lang="en-US" sz="1000" b="1" baseline="30000" dirty="0">
                <a:solidFill>
                  <a:schemeClr val="dk1"/>
                </a:solidFill>
              </a:rPr>
              <a:t>2   </a:t>
            </a:r>
            <a:r>
              <a:rPr lang="en-US" sz="1000" b="1" dirty="0">
                <a:solidFill>
                  <a:schemeClr val="dk1"/>
                </a:solidFill>
              </a:rPr>
              <a:t>with deceleration  where a = +36000 km/hr/hr</a:t>
            </a:r>
          </a:p>
          <a:p>
            <a:pPr marL="0" lvl="0" indent="0" algn="l" rtl="0">
              <a:lnSpc>
                <a:spcPct val="90000"/>
              </a:lnSpc>
              <a:spcBef>
                <a:spcPts val="1000"/>
              </a:spcBef>
              <a:spcAft>
                <a:spcPts val="0"/>
              </a:spcAft>
              <a:buNone/>
            </a:pPr>
            <a:r>
              <a:rPr lang="en-US" sz="1000" dirty="0">
                <a:solidFill>
                  <a:schemeClr val="dk1"/>
                </a:solidFill>
              </a:rPr>
              <a:t>At the sun, d0 = 0. We want to get to D = 150 million km.</a:t>
            </a:r>
          </a:p>
          <a:p>
            <a:pPr marL="0" lvl="0" indent="0" algn="l" rtl="0">
              <a:lnSpc>
                <a:spcPct val="90000"/>
              </a:lnSpc>
              <a:spcBef>
                <a:spcPts val="1000"/>
              </a:spcBef>
              <a:spcAft>
                <a:spcPts val="0"/>
              </a:spcAft>
              <a:buNone/>
            </a:pPr>
            <a:r>
              <a:rPr lang="en-US" sz="1000" dirty="0">
                <a:solidFill>
                  <a:schemeClr val="dk1"/>
                </a:solidFill>
              </a:rPr>
              <a:t>So                               0 = ½aT</a:t>
            </a:r>
            <a:r>
              <a:rPr lang="en-US" sz="1000" baseline="30000" dirty="0">
                <a:solidFill>
                  <a:schemeClr val="dk1"/>
                </a:solidFill>
              </a:rPr>
              <a:t>2</a:t>
            </a:r>
            <a:r>
              <a:rPr lang="en-US" sz="1000" dirty="0">
                <a:solidFill>
                  <a:schemeClr val="dk1"/>
                </a:solidFill>
              </a:rPr>
              <a:t> - VT  + D          Or     </a:t>
            </a:r>
            <a:r>
              <a:rPr lang="en-US" sz="1000" b="1" dirty="0">
                <a:solidFill>
                  <a:schemeClr val="dk1"/>
                </a:solidFill>
              </a:rPr>
              <a:t>0 = 18000T</a:t>
            </a:r>
            <a:r>
              <a:rPr lang="en-US" sz="1000" b="1" baseline="30000" dirty="0">
                <a:solidFill>
                  <a:schemeClr val="dk1"/>
                </a:solidFill>
              </a:rPr>
              <a:t>2</a:t>
            </a:r>
            <a:r>
              <a:rPr lang="en-US" sz="1000" b="1" dirty="0">
                <a:solidFill>
                  <a:schemeClr val="dk1"/>
                </a:solidFill>
              </a:rPr>
              <a:t> – 6.7millionT +150 million.</a:t>
            </a:r>
            <a:r>
              <a:rPr lang="en-US" sz="1000" dirty="0">
                <a:solidFill>
                  <a:schemeClr val="dk1"/>
                </a:solidFill>
              </a:rPr>
              <a:t>  </a:t>
            </a:r>
          </a:p>
          <a:p>
            <a:pPr marL="0" lvl="0" indent="0" algn="l" rtl="0">
              <a:lnSpc>
                <a:spcPct val="90000"/>
              </a:lnSpc>
              <a:spcBef>
                <a:spcPts val="1000"/>
              </a:spcBef>
              <a:spcAft>
                <a:spcPts val="0"/>
              </a:spcAft>
              <a:buNone/>
            </a:pPr>
            <a:endParaRPr lang="en-US" sz="1000" dirty="0">
              <a:solidFill>
                <a:schemeClr val="dk1"/>
              </a:solidFill>
            </a:endParaRPr>
          </a:p>
          <a:p>
            <a:pPr marL="0" lvl="0" indent="0" algn="l" rtl="0">
              <a:lnSpc>
                <a:spcPct val="90000"/>
              </a:lnSpc>
              <a:spcBef>
                <a:spcPts val="1000"/>
              </a:spcBef>
              <a:spcAft>
                <a:spcPts val="0"/>
              </a:spcAft>
              <a:buNone/>
            </a:pPr>
            <a:r>
              <a:rPr lang="en-US" sz="1000" dirty="0">
                <a:solidFill>
                  <a:schemeClr val="dk1"/>
                </a:solidFill>
              </a:rPr>
              <a:t>This is a quadratic equation where   </a:t>
            </a:r>
            <a:r>
              <a:rPr lang="en-US" sz="1000" b="1" dirty="0">
                <a:solidFill>
                  <a:schemeClr val="dk1"/>
                </a:solidFill>
              </a:rPr>
              <a:t>A = 18000</a:t>
            </a:r>
            <a:r>
              <a:rPr lang="en-US" sz="1000" dirty="0">
                <a:solidFill>
                  <a:schemeClr val="dk1"/>
                </a:solidFill>
              </a:rPr>
              <a:t>.       </a:t>
            </a:r>
            <a:r>
              <a:rPr lang="en-US" sz="1000" b="1" dirty="0">
                <a:solidFill>
                  <a:schemeClr val="dk1"/>
                </a:solidFill>
              </a:rPr>
              <a:t>B = -6.7 million       C = 150 million</a:t>
            </a:r>
          </a:p>
          <a:p>
            <a:pPr marL="0" lvl="0" indent="0" algn="l" rtl="0">
              <a:lnSpc>
                <a:spcPct val="90000"/>
              </a:lnSpc>
              <a:spcBef>
                <a:spcPts val="1000"/>
              </a:spcBef>
              <a:spcAft>
                <a:spcPts val="0"/>
              </a:spcAft>
              <a:buNone/>
            </a:pPr>
            <a:r>
              <a:rPr lang="en-US" sz="1000" dirty="0">
                <a:solidFill>
                  <a:schemeClr val="dk1"/>
                </a:solidFill>
              </a:rPr>
              <a:t> </a:t>
            </a:r>
          </a:p>
          <a:p>
            <a:pPr marL="0" lvl="0" indent="0" algn="l" rtl="0">
              <a:lnSpc>
                <a:spcPct val="90000"/>
              </a:lnSpc>
              <a:spcBef>
                <a:spcPts val="1000"/>
              </a:spcBef>
              <a:spcAft>
                <a:spcPts val="0"/>
              </a:spcAft>
              <a:buNone/>
            </a:pPr>
            <a:r>
              <a:rPr lang="en-US" sz="1000" dirty="0">
                <a:solidFill>
                  <a:schemeClr val="dk1"/>
                </a:solidFill>
              </a:rPr>
              <a:t>                                              - B + (B</a:t>
            </a:r>
            <a:r>
              <a:rPr lang="en-US" sz="1000" baseline="30000" dirty="0">
                <a:solidFill>
                  <a:schemeClr val="dk1"/>
                </a:solidFill>
              </a:rPr>
              <a:t>2</a:t>
            </a:r>
            <a:r>
              <a:rPr lang="en-US" sz="1000" dirty="0">
                <a:solidFill>
                  <a:schemeClr val="dk1"/>
                </a:solidFill>
              </a:rPr>
              <a:t> -4AC)</a:t>
            </a:r>
            <a:r>
              <a:rPr lang="en-US" sz="1000" baseline="30000" dirty="0">
                <a:solidFill>
                  <a:schemeClr val="dk1"/>
                </a:solidFill>
              </a:rPr>
              <a:t>1/2</a:t>
            </a:r>
          </a:p>
          <a:p>
            <a:pPr marL="0" lvl="0" indent="0" algn="l" rtl="0">
              <a:lnSpc>
                <a:spcPct val="90000"/>
              </a:lnSpc>
              <a:spcBef>
                <a:spcPts val="1000"/>
              </a:spcBef>
              <a:spcAft>
                <a:spcPts val="0"/>
              </a:spcAft>
              <a:buNone/>
            </a:pPr>
            <a:r>
              <a:rPr lang="en-US" sz="1000" dirty="0">
                <a:solidFill>
                  <a:schemeClr val="dk1"/>
                </a:solidFill>
              </a:rPr>
              <a:t>Quadratic formula:      T =      --------------------------</a:t>
            </a:r>
          </a:p>
          <a:p>
            <a:pPr marL="0" lvl="0" indent="0" algn="l" rtl="0">
              <a:lnSpc>
                <a:spcPct val="90000"/>
              </a:lnSpc>
              <a:spcBef>
                <a:spcPts val="1000"/>
              </a:spcBef>
              <a:spcAft>
                <a:spcPts val="0"/>
              </a:spcAft>
              <a:buNone/>
            </a:pPr>
            <a:r>
              <a:rPr lang="en-US" sz="1000" dirty="0">
                <a:solidFill>
                  <a:schemeClr val="dk1"/>
                </a:solidFill>
              </a:rPr>
              <a:t>                                                            2A</a:t>
            </a:r>
          </a:p>
        </p:txBody>
      </p:sp>
      <p:grpSp>
        <p:nvGrpSpPr>
          <p:cNvPr id="135" name="Google Shape;135;p16">
            <a:extLst>
              <a:ext uri="{FF2B5EF4-FFF2-40B4-BE49-F238E27FC236}">
                <a16:creationId xmlns:a16="http://schemas.microsoft.com/office/drawing/2014/main" id="{9C6BECE3-B158-52B8-2C87-BAEEE80EB3F3}"/>
              </a:ext>
            </a:extLst>
          </p:cNvPr>
          <p:cNvGrpSpPr/>
          <p:nvPr/>
        </p:nvGrpSpPr>
        <p:grpSpPr>
          <a:xfrm flipH="1">
            <a:off x="-1" y="133025"/>
            <a:ext cx="7618375" cy="582900"/>
            <a:chOff x="3383700" y="220025"/>
            <a:chExt cx="5760575" cy="582900"/>
          </a:xfrm>
        </p:grpSpPr>
        <p:sp>
          <p:nvSpPr>
            <p:cNvPr id="136" name="Google Shape;136;p16">
              <a:extLst>
                <a:ext uri="{FF2B5EF4-FFF2-40B4-BE49-F238E27FC236}">
                  <a16:creationId xmlns:a16="http://schemas.microsoft.com/office/drawing/2014/main" id="{3F87B047-1B29-03F8-19B8-FA233690A44E}"/>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AC27CC9D-7CE9-BBDB-68DA-E6C356B75BC0}"/>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F491C2CB-53D9-4BC1-1FFA-F9B5E56B7DAC}"/>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Advanced – CME Deceleration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F14E7D5D-64FB-FB33-2778-83851367A9C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7D75AB6A-1811-A60D-8282-27DDC1F27040}"/>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7877B42D-D7F3-7801-6B7C-DF3F3F151DCB}"/>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B0A64F4B-C6F8-7F67-1F79-FF763D05E8D5}"/>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CDC086C9-DF39-A9D5-1CB7-024F96FC7B0B}"/>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043C95AF-63C2-56A0-BA59-4A8418641DAD}"/>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B278BCC7-A64F-64FE-1B05-73429D251BBC}"/>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071E6961-C20F-DE16-6AF5-A5A2C137E854}"/>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38A9414E-7DE1-BCA6-3E8D-C961229F5BA9}"/>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1A1185F6-C831-4EB1-E22D-B45C61B3F0E3}"/>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2BA104FA-7A33-7AEA-8A8C-FAF744C71612}"/>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50210D6B-0DAC-F777-F534-AE363EC3B71D}"/>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43B3B616-B362-21AD-5CFC-E4C3A28F7114}"/>
              </a:ext>
            </a:extLst>
          </p:cNvPr>
          <p:cNvPicPr>
            <a:picLocks noChangeAspect="1"/>
          </p:cNvPicPr>
          <p:nvPr/>
        </p:nvPicPr>
        <p:blipFill>
          <a:blip r:embed="rId4"/>
          <a:stretch>
            <a:fillRect/>
          </a:stretch>
        </p:blipFill>
        <p:spPr>
          <a:xfrm>
            <a:off x="6444969" y="783975"/>
            <a:ext cx="2529812" cy="3933825"/>
          </a:xfrm>
          <a:prstGeom prst="rect">
            <a:avLst/>
          </a:prstGeom>
        </p:spPr>
      </p:pic>
    </p:spTree>
    <p:extLst>
      <p:ext uri="{BB962C8B-B14F-4D97-AF65-F5344CB8AC3E}">
        <p14:creationId xmlns:p14="http://schemas.microsoft.com/office/powerpoint/2010/main" val="305614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D46F515A-22D6-B845-BCC4-C82DADDDC529}"/>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20FE16DB-71AA-8A29-E9FB-E29412BE4979}"/>
              </a:ext>
            </a:extLst>
          </p:cNvPr>
          <p:cNvSpPr txBox="1">
            <a:spLocks noGrp="1"/>
          </p:cNvSpPr>
          <p:nvPr>
            <p:ph type="body" idx="1"/>
          </p:nvPr>
        </p:nvSpPr>
        <p:spPr>
          <a:xfrm>
            <a:off x="311700" y="962922"/>
            <a:ext cx="6435700" cy="3559071"/>
          </a:xfrm>
          <a:prstGeom prst="rect">
            <a:avLst/>
          </a:prstGeom>
        </p:spPr>
        <p:txBody>
          <a:bodyPr spcFirstLastPara="1" wrap="square" lIns="91425" tIns="91425" rIns="91425" bIns="91425" anchor="t" anchorCtr="0">
            <a:normAutofit fontScale="92500"/>
          </a:bodyPr>
          <a:lstStyle/>
          <a:p>
            <a:pPr marL="0" lvl="0" indent="0" algn="l" rtl="0">
              <a:lnSpc>
                <a:spcPct val="90000"/>
              </a:lnSpc>
              <a:spcBef>
                <a:spcPts val="1000"/>
              </a:spcBef>
              <a:spcAft>
                <a:spcPts val="0"/>
              </a:spcAft>
              <a:buNone/>
            </a:pPr>
            <a:r>
              <a:rPr lang="en-US" sz="1100" dirty="0">
                <a:solidFill>
                  <a:schemeClr val="dk1"/>
                </a:solidFill>
              </a:rPr>
              <a:t>A = 18000.</a:t>
            </a:r>
          </a:p>
          <a:p>
            <a:pPr marL="0" lvl="0" indent="0" algn="l" rtl="0">
              <a:lnSpc>
                <a:spcPct val="90000"/>
              </a:lnSpc>
              <a:spcBef>
                <a:spcPts val="1000"/>
              </a:spcBef>
              <a:spcAft>
                <a:spcPts val="0"/>
              </a:spcAft>
              <a:buNone/>
            </a:pPr>
            <a:r>
              <a:rPr lang="en-US" sz="1100" dirty="0">
                <a:solidFill>
                  <a:schemeClr val="dk1"/>
                </a:solidFill>
              </a:rPr>
              <a:t>B = -6.7 million</a:t>
            </a:r>
          </a:p>
          <a:p>
            <a:pPr marL="0" lvl="0" indent="0" algn="l" rtl="0">
              <a:lnSpc>
                <a:spcPct val="90000"/>
              </a:lnSpc>
              <a:spcBef>
                <a:spcPts val="1000"/>
              </a:spcBef>
              <a:spcAft>
                <a:spcPts val="0"/>
              </a:spcAft>
              <a:buNone/>
            </a:pPr>
            <a:r>
              <a:rPr lang="en-US" sz="1100" dirty="0">
                <a:solidFill>
                  <a:schemeClr val="dk1"/>
                </a:solidFill>
              </a:rPr>
              <a:t>C = 150 million</a:t>
            </a:r>
          </a:p>
          <a:p>
            <a:pPr marL="0" lvl="0" indent="0" algn="l" rtl="0">
              <a:lnSpc>
                <a:spcPct val="90000"/>
              </a:lnSpc>
              <a:spcBef>
                <a:spcPts val="1000"/>
              </a:spcBef>
              <a:spcAft>
                <a:spcPts val="0"/>
              </a:spcAft>
              <a:buNone/>
            </a:pPr>
            <a:r>
              <a:rPr lang="en-US" sz="1100" dirty="0">
                <a:solidFill>
                  <a:schemeClr val="dk1"/>
                </a:solidFill>
              </a:rPr>
              <a:t>                                               - B +/- (B</a:t>
            </a:r>
            <a:r>
              <a:rPr lang="en-US" sz="1100" baseline="30000" dirty="0">
                <a:solidFill>
                  <a:schemeClr val="dk1"/>
                </a:solidFill>
              </a:rPr>
              <a:t>2</a:t>
            </a:r>
            <a:r>
              <a:rPr lang="en-US" sz="1100" dirty="0">
                <a:solidFill>
                  <a:schemeClr val="dk1"/>
                </a:solidFill>
              </a:rPr>
              <a:t> - 4AC)</a:t>
            </a:r>
            <a:r>
              <a:rPr lang="en-US" sz="1100" baseline="30000" dirty="0">
                <a:solidFill>
                  <a:schemeClr val="dk1"/>
                </a:solidFill>
              </a:rPr>
              <a:t>1/2</a:t>
            </a:r>
          </a:p>
          <a:p>
            <a:pPr marL="0" lvl="0" indent="0" algn="l" rtl="0">
              <a:lnSpc>
                <a:spcPct val="90000"/>
              </a:lnSpc>
              <a:spcBef>
                <a:spcPts val="1000"/>
              </a:spcBef>
              <a:spcAft>
                <a:spcPts val="0"/>
              </a:spcAft>
              <a:buNone/>
            </a:pPr>
            <a:r>
              <a:rPr lang="en-US" sz="1100" dirty="0">
                <a:solidFill>
                  <a:schemeClr val="dk1"/>
                </a:solidFill>
              </a:rPr>
              <a:t>Quadratic formula:      T =      --------------------------</a:t>
            </a:r>
          </a:p>
          <a:p>
            <a:pPr marL="0" lvl="0" indent="0" algn="l" rtl="0">
              <a:lnSpc>
                <a:spcPct val="90000"/>
              </a:lnSpc>
              <a:spcBef>
                <a:spcPts val="1000"/>
              </a:spcBef>
              <a:spcAft>
                <a:spcPts val="0"/>
              </a:spcAft>
              <a:buNone/>
            </a:pPr>
            <a:r>
              <a:rPr lang="en-US" sz="1100" dirty="0">
                <a:solidFill>
                  <a:schemeClr val="dk1"/>
                </a:solidFill>
              </a:rPr>
              <a:t>                                                            2A</a:t>
            </a:r>
          </a:p>
          <a:p>
            <a:pPr marL="0" lvl="0" indent="0" algn="l" rtl="0">
              <a:lnSpc>
                <a:spcPct val="90000"/>
              </a:lnSpc>
              <a:spcBef>
                <a:spcPts val="1000"/>
              </a:spcBef>
              <a:spcAft>
                <a:spcPts val="0"/>
              </a:spcAft>
              <a:buNone/>
            </a:pPr>
            <a:r>
              <a:rPr lang="en-US" sz="1100" dirty="0">
                <a:solidFill>
                  <a:schemeClr val="dk1"/>
                </a:solidFill>
              </a:rPr>
              <a:t>So (B</a:t>
            </a:r>
            <a:r>
              <a:rPr lang="en-US" sz="1100" baseline="30000" dirty="0">
                <a:solidFill>
                  <a:schemeClr val="dk1"/>
                </a:solidFill>
              </a:rPr>
              <a:t>2</a:t>
            </a:r>
            <a:r>
              <a:rPr lang="en-US" sz="1100" dirty="0">
                <a:solidFill>
                  <a:schemeClr val="dk1"/>
                </a:solidFill>
              </a:rPr>
              <a:t>-4AC)</a:t>
            </a:r>
            <a:r>
              <a:rPr lang="en-US" sz="1100" baseline="30000" dirty="0">
                <a:solidFill>
                  <a:schemeClr val="dk1"/>
                </a:solidFill>
              </a:rPr>
              <a:t>1/2</a:t>
            </a:r>
            <a:r>
              <a:rPr lang="en-US" sz="1100" dirty="0">
                <a:solidFill>
                  <a:schemeClr val="dk1"/>
                </a:solidFill>
              </a:rPr>
              <a:t> = (4.48x10</a:t>
            </a:r>
            <a:r>
              <a:rPr lang="en-US" sz="1100" baseline="30000" dirty="0">
                <a:solidFill>
                  <a:schemeClr val="dk1"/>
                </a:solidFill>
              </a:rPr>
              <a:t>13</a:t>
            </a:r>
            <a:r>
              <a:rPr lang="en-US" sz="1100" dirty="0">
                <a:solidFill>
                  <a:schemeClr val="dk1"/>
                </a:solidFill>
              </a:rPr>
              <a:t> - 1.08x10</a:t>
            </a:r>
            <a:r>
              <a:rPr lang="en-US" sz="1100" baseline="30000" dirty="0">
                <a:solidFill>
                  <a:schemeClr val="dk1"/>
                </a:solidFill>
              </a:rPr>
              <a:t>13</a:t>
            </a:r>
            <a:r>
              <a:rPr lang="en-US" sz="1100" dirty="0">
                <a:solidFill>
                  <a:schemeClr val="dk1"/>
                </a:solidFill>
              </a:rPr>
              <a:t>)</a:t>
            </a:r>
            <a:r>
              <a:rPr lang="en-US" sz="1100" baseline="30000" dirty="0">
                <a:solidFill>
                  <a:schemeClr val="dk1"/>
                </a:solidFill>
              </a:rPr>
              <a:t>1/2</a:t>
            </a:r>
            <a:r>
              <a:rPr lang="en-US" sz="1100" dirty="0">
                <a:solidFill>
                  <a:schemeClr val="dk1"/>
                </a:solidFill>
              </a:rPr>
              <a:t> = 5.8 million km/h</a:t>
            </a:r>
          </a:p>
          <a:p>
            <a:pPr marL="0" lvl="0" indent="0" algn="l" rtl="0">
              <a:lnSpc>
                <a:spcPct val="90000"/>
              </a:lnSpc>
              <a:spcBef>
                <a:spcPts val="1000"/>
              </a:spcBef>
              <a:spcAft>
                <a:spcPts val="0"/>
              </a:spcAft>
              <a:buNone/>
            </a:pPr>
            <a:endParaRPr lang="en-US" sz="1100" dirty="0">
              <a:solidFill>
                <a:schemeClr val="dk1"/>
              </a:solidFill>
            </a:endParaRPr>
          </a:p>
          <a:p>
            <a:pPr marL="0" lvl="0" indent="0" algn="l" rtl="0">
              <a:lnSpc>
                <a:spcPct val="90000"/>
              </a:lnSpc>
              <a:spcBef>
                <a:spcPts val="1000"/>
              </a:spcBef>
              <a:spcAft>
                <a:spcPts val="0"/>
              </a:spcAft>
              <a:buNone/>
            </a:pPr>
            <a:r>
              <a:rPr lang="en-US" sz="1100" dirty="0">
                <a:solidFill>
                  <a:schemeClr val="dk1"/>
                </a:solidFill>
              </a:rPr>
              <a:t> T+ = (6.7million + 5.84 million)/(2x18000) =  348 hours.   CME returns to the sun....Not a physical result</a:t>
            </a:r>
          </a:p>
          <a:p>
            <a:pPr marL="0" lvl="0" indent="0" algn="l" rtl="0">
              <a:lnSpc>
                <a:spcPct val="90000"/>
              </a:lnSpc>
              <a:spcBef>
                <a:spcPts val="1000"/>
              </a:spcBef>
              <a:spcAft>
                <a:spcPts val="0"/>
              </a:spcAft>
              <a:buNone/>
            </a:pPr>
            <a:r>
              <a:rPr lang="en-US" sz="1100" dirty="0">
                <a:solidFill>
                  <a:srgbClr val="FF0000"/>
                </a:solidFill>
              </a:rPr>
              <a:t>T- =  (6.7 million – 5.84 million)/(2x18000) = 24 hours.       That’s more like it!!</a:t>
            </a:r>
          </a:p>
          <a:p>
            <a:pPr marL="0" lvl="0" indent="0" algn="l" rtl="0">
              <a:lnSpc>
                <a:spcPct val="90000"/>
              </a:lnSpc>
              <a:spcBef>
                <a:spcPts val="1000"/>
              </a:spcBef>
              <a:spcAft>
                <a:spcPts val="0"/>
              </a:spcAft>
              <a:buNone/>
            </a:pPr>
            <a:endParaRPr lang="en-US" sz="1100" dirty="0">
              <a:solidFill>
                <a:srgbClr val="FF0000"/>
              </a:solidFill>
            </a:endParaRPr>
          </a:p>
          <a:p>
            <a:pPr marL="0" lvl="0" indent="0" algn="l" rtl="0">
              <a:lnSpc>
                <a:spcPct val="90000"/>
              </a:lnSpc>
              <a:spcBef>
                <a:spcPts val="1000"/>
              </a:spcBef>
              <a:spcAft>
                <a:spcPts val="0"/>
              </a:spcAft>
              <a:buNone/>
            </a:pPr>
            <a:r>
              <a:rPr lang="en-US" sz="1100" dirty="0">
                <a:solidFill>
                  <a:srgbClr val="FF0000"/>
                </a:solidFill>
              </a:rPr>
              <a:t>This is a bit slower than the 21 hours we estimated without including a model for the deceleration by the sun’s gravity.</a:t>
            </a:r>
          </a:p>
        </p:txBody>
      </p:sp>
      <p:grpSp>
        <p:nvGrpSpPr>
          <p:cNvPr id="135" name="Google Shape;135;p16">
            <a:extLst>
              <a:ext uri="{FF2B5EF4-FFF2-40B4-BE49-F238E27FC236}">
                <a16:creationId xmlns:a16="http://schemas.microsoft.com/office/drawing/2014/main" id="{DF89A083-2EA6-60D9-77B8-4F0C77D98603}"/>
              </a:ext>
            </a:extLst>
          </p:cNvPr>
          <p:cNvGrpSpPr/>
          <p:nvPr/>
        </p:nvGrpSpPr>
        <p:grpSpPr>
          <a:xfrm flipH="1">
            <a:off x="-1" y="133025"/>
            <a:ext cx="7618375" cy="582900"/>
            <a:chOff x="3383700" y="220025"/>
            <a:chExt cx="5760575" cy="582900"/>
          </a:xfrm>
        </p:grpSpPr>
        <p:sp>
          <p:nvSpPr>
            <p:cNvPr id="136" name="Google Shape;136;p16">
              <a:extLst>
                <a:ext uri="{FF2B5EF4-FFF2-40B4-BE49-F238E27FC236}">
                  <a16:creationId xmlns:a16="http://schemas.microsoft.com/office/drawing/2014/main" id="{1B6CC69D-7B5D-1B7B-2FC6-F54005D7532C}"/>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DE101D21-CF26-5B54-BCD4-7D08A5B9967C}"/>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7CA251DD-F97C-57AF-9A41-BBE2752A9C16}"/>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Advanced – CME Decelleration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D5FC97B6-C89A-7B67-AE1F-3C7D63B62C57}"/>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C95E64A1-1B0B-0445-3974-CD1B5260F380}"/>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9D696297-DCBC-E637-638B-B8B88E1D8E4E}"/>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80CD9E9C-75D1-027C-4DE6-44331E63164D}"/>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48C39E2-0F8B-D56B-34AA-0E57DF41E61E}"/>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4206BC1E-8D10-BAEE-A3D5-B2D8F191FEF8}"/>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269FF04E-4941-3ECB-D940-05BF500E5FBA}"/>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079AC335-031B-2C3B-EE24-155094211ABF}"/>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2FA6C0C5-A3BA-3966-0522-7FEB3DA280A3}"/>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B4A12D91-E2F9-90C6-AF47-26307E6AC335}"/>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EDEDD20B-6D3A-5DC0-7890-8ECEB8057847}"/>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B39EF8A8-A09E-6085-2A92-3C8385AC3280}"/>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spTree>
    <p:extLst>
      <p:ext uri="{BB962C8B-B14F-4D97-AF65-F5344CB8AC3E}">
        <p14:creationId xmlns:p14="http://schemas.microsoft.com/office/powerpoint/2010/main" val="436814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CFD51D8-0781-D01B-1946-B4387FBF9154}"/>
            </a:ext>
          </a:extLst>
        </p:cNvPr>
        <p:cNvGrpSpPr/>
        <p:nvPr/>
      </p:nvGrpSpPr>
      <p:grpSpPr>
        <a:xfrm>
          <a:off x="0" y="0"/>
          <a:ext cx="0" cy="0"/>
          <a:chOff x="0" y="0"/>
          <a:chExt cx="0" cy="0"/>
        </a:xfrm>
      </p:grpSpPr>
      <p:grpSp>
        <p:nvGrpSpPr>
          <p:cNvPr id="135" name="Google Shape;135;p16">
            <a:extLst>
              <a:ext uri="{FF2B5EF4-FFF2-40B4-BE49-F238E27FC236}">
                <a16:creationId xmlns:a16="http://schemas.microsoft.com/office/drawing/2014/main" id="{FAA1C989-E2FF-5AE0-D033-F602EB903DB2}"/>
              </a:ext>
            </a:extLst>
          </p:cNvPr>
          <p:cNvGrpSpPr/>
          <p:nvPr/>
        </p:nvGrpSpPr>
        <p:grpSpPr>
          <a:xfrm flipH="1">
            <a:off x="-1" y="133025"/>
            <a:ext cx="7618375" cy="582900"/>
            <a:chOff x="3383700" y="220025"/>
            <a:chExt cx="5760575" cy="582900"/>
          </a:xfrm>
        </p:grpSpPr>
        <p:sp>
          <p:nvSpPr>
            <p:cNvPr id="136" name="Google Shape;136;p16">
              <a:extLst>
                <a:ext uri="{FF2B5EF4-FFF2-40B4-BE49-F238E27FC236}">
                  <a16:creationId xmlns:a16="http://schemas.microsoft.com/office/drawing/2014/main" id="{B461465C-C3D5-DBF1-AA12-27528ED49C03}"/>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0D420E62-BCD4-7F17-421A-C3D4E43985A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2A6839D9-D886-EF38-3D29-865EFF8ED795}"/>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Advanced – CME Decelleration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6B0A685-E524-7696-608F-D80108C00040}"/>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835B2E7E-4238-DD98-146A-AF37DBF7C662}"/>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A8324CEB-0575-7D71-05B9-2852EA1D717F}"/>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8546B373-0F28-57DA-862C-C1C74D7C5ED0}"/>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8EDFCC88-E065-0844-44EA-B1070622118D}"/>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653475E9-4037-C79D-0A96-1CE29175CF93}"/>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223FA93-D582-F03E-DAAE-18664DF872F7}"/>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BB7684FC-21E4-11EF-A8E0-FAF5ADCE9B26}"/>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FE5E9D14-6F97-1A65-B1CC-72239DF58AF0}"/>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C7C5353A-8849-5D90-38C9-4EC6F0DD12F8}"/>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3831E3C0-D4C3-08BE-0C89-37E613211532}"/>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D85E03D4-C559-5AF1-8A64-15E119C1EF1F}"/>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551186B2-3BC2-FFF3-C668-4E9E8F9D0384}"/>
              </a:ext>
            </a:extLst>
          </p:cNvPr>
          <p:cNvPicPr>
            <a:picLocks noChangeAspect="1"/>
          </p:cNvPicPr>
          <p:nvPr/>
        </p:nvPicPr>
        <p:blipFill>
          <a:blip r:embed="rId4"/>
          <a:stretch>
            <a:fillRect/>
          </a:stretch>
        </p:blipFill>
        <p:spPr>
          <a:xfrm>
            <a:off x="184951" y="1320782"/>
            <a:ext cx="3893348" cy="2336009"/>
          </a:xfrm>
          <a:prstGeom prst="rect">
            <a:avLst/>
          </a:prstGeom>
        </p:spPr>
      </p:pic>
      <p:pic>
        <p:nvPicPr>
          <p:cNvPr id="5" name="Picture 4">
            <a:extLst>
              <a:ext uri="{FF2B5EF4-FFF2-40B4-BE49-F238E27FC236}">
                <a16:creationId xmlns:a16="http://schemas.microsoft.com/office/drawing/2014/main" id="{14BA51FB-B327-FA1C-E4F5-736CE3C423E9}"/>
              </a:ext>
            </a:extLst>
          </p:cNvPr>
          <p:cNvPicPr>
            <a:picLocks noChangeAspect="1"/>
          </p:cNvPicPr>
          <p:nvPr/>
        </p:nvPicPr>
        <p:blipFill>
          <a:blip r:embed="rId5"/>
          <a:stretch>
            <a:fillRect/>
          </a:stretch>
        </p:blipFill>
        <p:spPr>
          <a:xfrm>
            <a:off x="4466448" y="1266959"/>
            <a:ext cx="4072754" cy="2443653"/>
          </a:xfrm>
          <a:prstGeom prst="rect">
            <a:avLst/>
          </a:prstGeom>
        </p:spPr>
      </p:pic>
      <p:sp>
        <p:nvSpPr>
          <p:cNvPr id="6" name="Oval 5">
            <a:extLst>
              <a:ext uri="{FF2B5EF4-FFF2-40B4-BE49-F238E27FC236}">
                <a16:creationId xmlns:a16="http://schemas.microsoft.com/office/drawing/2014/main" id="{26E34EFD-A518-908D-CD9F-32B031FCBE3D}"/>
              </a:ext>
            </a:extLst>
          </p:cNvPr>
          <p:cNvSpPr/>
          <p:nvPr/>
        </p:nvSpPr>
        <p:spPr>
          <a:xfrm>
            <a:off x="3286125" y="2628900"/>
            <a:ext cx="135731" cy="1500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15D4F0F-0F82-37F9-57B3-1D26C8A09981}"/>
              </a:ext>
            </a:extLst>
          </p:cNvPr>
          <p:cNvSpPr/>
          <p:nvPr/>
        </p:nvSpPr>
        <p:spPr>
          <a:xfrm>
            <a:off x="7618374" y="1771650"/>
            <a:ext cx="146882" cy="121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2491AC-8D29-F5BE-27EB-4C0994A808A4}"/>
              </a:ext>
            </a:extLst>
          </p:cNvPr>
          <p:cNvSpPr txBox="1"/>
          <p:nvPr/>
        </p:nvSpPr>
        <p:spPr>
          <a:xfrm>
            <a:off x="885825" y="4043363"/>
            <a:ext cx="4551246" cy="307777"/>
          </a:xfrm>
          <a:prstGeom prst="rect">
            <a:avLst/>
          </a:prstGeom>
          <a:noFill/>
        </p:spPr>
        <p:txBody>
          <a:bodyPr wrap="none" rtlCol="0">
            <a:spAutoFit/>
          </a:bodyPr>
          <a:lstStyle/>
          <a:p>
            <a:r>
              <a:rPr lang="en-US" dirty="0"/>
              <a:t>CME arrival time = 24 hours         Speed = 1,700 km/s  </a:t>
            </a:r>
          </a:p>
        </p:txBody>
      </p:sp>
    </p:spTree>
    <p:extLst>
      <p:ext uri="{BB962C8B-B14F-4D97-AF65-F5344CB8AC3E}">
        <p14:creationId xmlns:p14="http://schemas.microsoft.com/office/powerpoint/2010/main" val="2230645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52276" y="1159024"/>
            <a:ext cx="3962549" cy="2955776"/>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3000" dirty="0">
                <a:solidFill>
                  <a:schemeClr val="dk1"/>
                </a:solidFill>
              </a:rPr>
              <a:t>Next Time!</a:t>
            </a:r>
          </a:p>
          <a:p>
            <a:pPr marL="0" lvl="0" indent="0" algn="l" rtl="0">
              <a:lnSpc>
                <a:spcPct val="90000"/>
              </a:lnSpc>
              <a:spcBef>
                <a:spcPts val="1000"/>
              </a:spcBef>
              <a:spcAft>
                <a:spcPts val="0"/>
              </a:spcAft>
              <a:buNone/>
            </a:pPr>
            <a:endParaRPr lang="en-US" sz="3000" dirty="0">
              <a:solidFill>
                <a:schemeClr val="dk1"/>
              </a:solidFill>
            </a:endParaRPr>
          </a:p>
          <a:p>
            <a:pPr marL="0" lvl="0" indent="0" algn="l" rtl="0">
              <a:lnSpc>
                <a:spcPct val="90000"/>
              </a:lnSpc>
              <a:spcBef>
                <a:spcPts val="100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The Sun may be 93 million miles away, but we can still experience it from home, whether its watching eclipses, auroras, or observing its daily influence on our lives. </a:t>
            </a:r>
            <a:endParaRPr lang="en-US" dirty="0">
              <a:solidFill>
                <a:schemeClr val="dk1"/>
              </a:solidFill>
            </a:endParaRP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1" y="133025"/>
            <a:ext cx="8389257"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April 2023:   Total Solar Eclipse</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9F154D53-E817-3345-0FCE-EE6CF549FE1B}"/>
              </a:ext>
            </a:extLst>
          </p:cNvPr>
          <p:cNvPicPr>
            <a:picLocks noChangeAspect="1"/>
          </p:cNvPicPr>
          <p:nvPr/>
        </p:nvPicPr>
        <p:blipFill>
          <a:blip r:embed="rId4"/>
          <a:stretch>
            <a:fillRect/>
          </a:stretch>
        </p:blipFill>
        <p:spPr>
          <a:xfrm>
            <a:off x="5106638" y="886693"/>
            <a:ext cx="3500437" cy="3500437"/>
          </a:xfrm>
          <a:prstGeom prst="rect">
            <a:avLst/>
          </a:prstGeom>
        </p:spPr>
      </p:pic>
    </p:spTree>
    <p:extLst>
      <p:ext uri="{BB962C8B-B14F-4D97-AF65-F5344CB8AC3E}">
        <p14:creationId xmlns:p14="http://schemas.microsoft.com/office/powerpoint/2010/main" val="391275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14"/>
          <p:cNvGrpSpPr/>
          <p:nvPr/>
        </p:nvGrpSpPr>
        <p:grpSpPr>
          <a:xfrm flipH="1">
            <a:off x="0" y="133025"/>
            <a:ext cx="5760575" cy="582900"/>
            <a:chOff x="3383700" y="220025"/>
            <a:chExt cx="5760575" cy="582900"/>
          </a:xfrm>
        </p:grpSpPr>
        <p:sp>
          <p:nvSpPr>
            <p:cNvPr id="81" name="Google Shape;81;p14"/>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4"/>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latin typeface="Helvetica Neue"/>
                <a:ea typeface="Helvetica Neue"/>
                <a:cs typeface="Helvetica Neue"/>
                <a:sym typeface="Helvetica Neue"/>
              </a:rPr>
              <a:t>Heliophysics Big Year Timeline</a:t>
            </a:r>
            <a:endParaRPr b="1" dirty="0">
              <a:solidFill>
                <a:schemeClr val="lt1"/>
              </a:solidFill>
              <a:latin typeface="Helvetica Neue"/>
              <a:ea typeface="Helvetica Neue"/>
              <a:cs typeface="Helvetica Neue"/>
              <a:sym typeface="Helvetica Neue"/>
            </a:endParaRPr>
          </a:p>
          <a:p>
            <a:pPr marL="0" lvl="0" indent="0" algn="l" rtl="0">
              <a:spcBef>
                <a:spcPts val="0"/>
              </a:spcBef>
              <a:spcAft>
                <a:spcPts val="0"/>
              </a:spcAft>
              <a:buSzPct val="40909"/>
              <a:buNone/>
            </a:pPr>
            <a:endParaRPr sz="2420" b="1" dirty="0">
              <a:solidFill>
                <a:schemeClr val="lt1"/>
              </a:solidFill>
              <a:latin typeface="Helvetica Neue"/>
              <a:ea typeface="Helvetica Neue"/>
              <a:cs typeface="Helvetica Neue"/>
              <a:sym typeface="Helvetica Neue"/>
            </a:endParaRPr>
          </a:p>
        </p:txBody>
      </p:sp>
      <p:sp>
        <p:nvSpPr>
          <p:cNvPr id="84" name="Google Shape;84;p14"/>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4"/>
          <p:cNvGrpSpPr/>
          <p:nvPr/>
        </p:nvGrpSpPr>
        <p:grpSpPr>
          <a:xfrm>
            <a:off x="0" y="4695025"/>
            <a:ext cx="5902800" cy="283500"/>
            <a:chOff x="0" y="4548925"/>
            <a:chExt cx="5902800" cy="283500"/>
          </a:xfrm>
        </p:grpSpPr>
        <p:sp>
          <p:nvSpPr>
            <p:cNvPr id="92" name="Google Shape;92;p14"/>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4"/>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95" name="Google Shape;95;p14"/>
          <p:cNvPicPr preferRelativeResize="0"/>
          <p:nvPr/>
        </p:nvPicPr>
        <p:blipFill>
          <a:blip r:embed="rId3">
            <a:alphaModFix/>
          </a:blip>
          <a:stretch>
            <a:fillRect/>
          </a:stretch>
        </p:blipFill>
        <p:spPr>
          <a:xfrm>
            <a:off x="8264175" y="4601225"/>
            <a:ext cx="685800" cy="471054"/>
          </a:xfrm>
          <a:prstGeom prst="rect">
            <a:avLst/>
          </a:prstGeom>
          <a:noFill/>
          <a:ln>
            <a:noFill/>
          </a:ln>
        </p:spPr>
      </p:pic>
      <p:grpSp>
        <p:nvGrpSpPr>
          <p:cNvPr id="96" name="Google Shape;96;p14"/>
          <p:cNvGrpSpPr/>
          <p:nvPr/>
        </p:nvGrpSpPr>
        <p:grpSpPr>
          <a:xfrm>
            <a:off x="5632317" y="917050"/>
            <a:ext cx="3305700" cy="3483050"/>
            <a:chOff x="5632317" y="1189775"/>
            <a:chExt cx="3305700" cy="3483050"/>
          </a:xfrm>
        </p:grpSpPr>
        <p:sp>
          <p:nvSpPr>
            <p:cNvPr id="97" name="Google Shape;97;p14"/>
            <p:cNvSpPr/>
            <p:nvPr/>
          </p:nvSpPr>
          <p:spPr>
            <a:xfrm>
              <a:off x="5632317" y="1189775"/>
              <a:ext cx="3305700" cy="6690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Solar Parker </a:t>
              </a:r>
              <a:endParaRPr b="1" dirty="0">
                <a:solidFill>
                  <a:srgbClr val="FFFFFF"/>
                </a:solidFill>
                <a:latin typeface="+mn-lt"/>
                <a:ea typeface="Roboto"/>
                <a:cs typeface="Roboto"/>
                <a:sym typeface="Roboto"/>
              </a:endParaRPr>
            </a:p>
            <a:p>
              <a:pPr marL="0" lvl="0" indent="0" algn="ctr" rtl="0">
                <a:spcBef>
                  <a:spcPts val="0"/>
                </a:spcBef>
                <a:spcAft>
                  <a:spcPts val="0"/>
                </a:spcAft>
                <a:buNone/>
              </a:pPr>
              <a:r>
                <a:rPr lang="en" b="1" dirty="0">
                  <a:solidFill>
                    <a:srgbClr val="FFFFFF"/>
                  </a:solidFill>
                  <a:latin typeface="+mn-lt"/>
                  <a:ea typeface="Roboto"/>
                  <a:cs typeface="Roboto"/>
                  <a:sym typeface="Roboto"/>
                </a:rPr>
                <a:t>Probe Perihelion</a:t>
              </a:r>
              <a:endParaRPr b="1" dirty="0">
                <a:solidFill>
                  <a:srgbClr val="FFFFFF"/>
                </a:solidFill>
                <a:latin typeface="+mn-lt"/>
                <a:ea typeface="Roboto"/>
                <a:cs typeface="Roboto"/>
                <a:sym typeface="Roboto"/>
              </a:endParaRPr>
            </a:p>
          </p:txBody>
        </p:sp>
        <p:sp>
          <p:nvSpPr>
            <p:cNvPr id="98" name="Google Shape;98;p14"/>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December 24, 2024</a:t>
              </a:r>
              <a:endParaRPr sz="1200" dirty="0">
                <a:latin typeface="+mn-lt"/>
                <a:ea typeface="Roboto"/>
                <a:cs typeface="Roboto"/>
                <a:sym typeface="Roboto"/>
              </a:endParaRP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grpSp>
        <p:nvGrpSpPr>
          <p:cNvPr id="99" name="Google Shape;99;p14"/>
          <p:cNvGrpSpPr/>
          <p:nvPr/>
        </p:nvGrpSpPr>
        <p:grpSpPr>
          <a:xfrm>
            <a:off x="-11613" y="917264"/>
            <a:ext cx="3546900" cy="3482836"/>
            <a:chOff x="0" y="1189989"/>
            <a:chExt cx="3546900" cy="3482836"/>
          </a:xfrm>
        </p:grpSpPr>
        <p:sp>
          <p:nvSpPr>
            <p:cNvPr id="100" name="Google Shape;100;p14"/>
            <p:cNvSpPr/>
            <p:nvPr/>
          </p:nvSpPr>
          <p:spPr>
            <a:xfrm>
              <a:off x="0" y="1189989"/>
              <a:ext cx="3546900" cy="6690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Annular Eclipse</a:t>
              </a:r>
              <a:endParaRPr b="1" dirty="0">
                <a:solidFill>
                  <a:srgbClr val="FFFFFF"/>
                </a:solidFill>
                <a:latin typeface="+mn-lt"/>
                <a:ea typeface="Roboto"/>
                <a:cs typeface="Roboto"/>
                <a:sym typeface="Roboto"/>
              </a:endParaRPr>
            </a:p>
          </p:txBody>
        </p:sp>
        <p:sp>
          <p:nvSpPr>
            <p:cNvPr id="101" name="Google Shape;101;p14"/>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October 14, 2023 </a:t>
              </a:r>
              <a:endParaRPr sz="1200" dirty="0">
                <a:latin typeface="+mn-lt"/>
                <a:ea typeface="Roboto"/>
                <a:cs typeface="Roboto"/>
                <a:sym typeface="Roboto"/>
              </a:endParaRPr>
            </a:p>
          </p:txBody>
        </p:sp>
      </p:grpSp>
      <p:grpSp>
        <p:nvGrpSpPr>
          <p:cNvPr id="102" name="Google Shape;102;p14"/>
          <p:cNvGrpSpPr/>
          <p:nvPr/>
        </p:nvGrpSpPr>
        <p:grpSpPr>
          <a:xfrm>
            <a:off x="2944204" y="917050"/>
            <a:ext cx="3305700" cy="3483050"/>
            <a:chOff x="2944204" y="1189775"/>
            <a:chExt cx="3305700" cy="3483050"/>
          </a:xfrm>
        </p:grpSpPr>
        <p:sp>
          <p:nvSpPr>
            <p:cNvPr id="103" name="Google Shape;103;p14"/>
            <p:cNvSpPr/>
            <p:nvPr/>
          </p:nvSpPr>
          <p:spPr>
            <a:xfrm>
              <a:off x="2944204" y="1189775"/>
              <a:ext cx="33057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Total Eclipse</a:t>
              </a:r>
              <a:endParaRPr b="1" dirty="0">
                <a:solidFill>
                  <a:srgbClr val="FFFFFF"/>
                </a:solidFill>
                <a:latin typeface="+mn-lt"/>
                <a:ea typeface="Roboto"/>
                <a:cs typeface="Roboto"/>
                <a:sym typeface="Roboto"/>
              </a:endParaRPr>
            </a:p>
          </p:txBody>
        </p:sp>
        <p:sp>
          <p:nvSpPr>
            <p:cNvPr id="104" name="Google Shape;104;p14"/>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April 8, 2024</a:t>
              </a:r>
              <a:endParaRPr sz="1200" dirty="0">
                <a:latin typeface="+mn-lt"/>
                <a:ea typeface="Roboto"/>
                <a:cs typeface="Roboto"/>
                <a:sym typeface="Roboto"/>
              </a:endParaRP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sp>
        <p:nvSpPr>
          <p:cNvPr id="105" name="Google Shape;105;p14"/>
          <p:cNvSpPr/>
          <p:nvPr/>
        </p:nvSpPr>
        <p:spPr>
          <a:xfrm>
            <a:off x="760500"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sp>
        <p:nvSpPr>
          <p:cNvPr id="106" name="Google Shape;106;p14"/>
          <p:cNvSpPr/>
          <p:nvPr/>
        </p:nvSpPr>
        <p:spPr>
          <a:xfrm>
            <a:off x="3584088"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sp>
        <p:nvSpPr>
          <p:cNvPr id="107" name="Google Shape;107;p14"/>
          <p:cNvSpPr/>
          <p:nvPr/>
        </p:nvSpPr>
        <p:spPr>
          <a:xfrm>
            <a:off x="6272225"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pic>
        <p:nvPicPr>
          <p:cNvPr id="3" name="Picture 2">
            <a:extLst>
              <a:ext uri="{FF2B5EF4-FFF2-40B4-BE49-F238E27FC236}">
                <a16:creationId xmlns:a16="http://schemas.microsoft.com/office/drawing/2014/main" id="{2F173343-9584-3D68-E1D8-055ABD947738}"/>
              </a:ext>
            </a:extLst>
          </p:cNvPr>
          <p:cNvPicPr>
            <a:picLocks noChangeAspect="1"/>
          </p:cNvPicPr>
          <p:nvPr/>
        </p:nvPicPr>
        <p:blipFill>
          <a:blip r:embed="rId4"/>
          <a:stretch>
            <a:fillRect/>
          </a:stretch>
        </p:blipFill>
        <p:spPr>
          <a:xfrm>
            <a:off x="760500" y="2145875"/>
            <a:ext cx="2025900" cy="2088881"/>
          </a:xfrm>
          <a:prstGeom prst="rect">
            <a:avLst/>
          </a:prstGeom>
        </p:spPr>
      </p:pic>
      <p:pic>
        <p:nvPicPr>
          <p:cNvPr id="5" name="Picture 4">
            <a:extLst>
              <a:ext uri="{FF2B5EF4-FFF2-40B4-BE49-F238E27FC236}">
                <a16:creationId xmlns:a16="http://schemas.microsoft.com/office/drawing/2014/main" id="{83105756-A6C6-25FA-A91D-1E44832EFCA4}"/>
              </a:ext>
            </a:extLst>
          </p:cNvPr>
          <p:cNvPicPr>
            <a:picLocks noChangeAspect="1"/>
          </p:cNvPicPr>
          <p:nvPr/>
        </p:nvPicPr>
        <p:blipFill>
          <a:blip r:embed="rId5"/>
          <a:stretch>
            <a:fillRect/>
          </a:stretch>
        </p:blipFill>
        <p:spPr>
          <a:xfrm>
            <a:off x="3591901" y="2145425"/>
            <a:ext cx="2193521" cy="2025900"/>
          </a:xfrm>
          <a:prstGeom prst="rect">
            <a:avLst/>
          </a:prstGeom>
        </p:spPr>
      </p:pic>
      <p:pic>
        <p:nvPicPr>
          <p:cNvPr id="7" name="Picture 6">
            <a:extLst>
              <a:ext uri="{FF2B5EF4-FFF2-40B4-BE49-F238E27FC236}">
                <a16:creationId xmlns:a16="http://schemas.microsoft.com/office/drawing/2014/main" id="{67332426-EDB3-DBD4-F3F6-ED99AF0DBAD7}"/>
              </a:ext>
            </a:extLst>
          </p:cNvPr>
          <p:cNvPicPr>
            <a:picLocks noChangeAspect="1"/>
          </p:cNvPicPr>
          <p:nvPr/>
        </p:nvPicPr>
        <p:blipFill>
          <a:blip r:embed="rId6"/>
          <a:stretch>
            <a:fillRect/>
          </a:stretch>
        </p:blipFill>
        <p:spPr>
          <a:xfrm>
            <a:off x="6254537" y="2117738"/>
            <a:ext cx="2238525" cy="2045598"/>
          </a:xfrm>
          <a:prstGeom prst="rect">
            <a:avLst/>
          </a:prstGeom>
        </p:spPr>
      </p:pic>
      <p:sp>
        <p:nvSpPr>
          <p:cNvPr id="4" name="TextBox 3">
            <a:extLst>
              <a:ext uri="{FF2B5EF4-FFF2-40B4-BE49-F238E27FC236}">
                <a16:creationId xmlns:a16="http://schemas.microsoft.com/office/drawing/2014/main" id="{7E213439-4AB7-699B-FE0F-7CBF02CAE441}"/>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D12E0355-36A1-05D9-700B-A2EF57A9550F}"/>
              </a:ext>
            </a:extLst>
          </p:cNvPr>
          <p:cNvSpPr txBox="1"/>
          <p:nvPr/>
        </p:nvSpPr>
        <p:spPr>
          <a:xfrm>
            <a:off x="2275284" y="2417862"/>
            <a:ext cx="4579144" cy="307777"/>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0448D795-C7BB-F957-968C-04A6926BF82B}"/>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
        <p:nvSpPr>
          <p:cNvPr id="12" name="TextBox 11">
            <a:extLst>
              <a:ext uri="{FF2B5EF4-FFF2-40B4-BE49-F238E27FC236}">
                <a16:creationId xmlns:a16="http://schemas.microsoft.com/office/drawing/2014/main" id="{882D91A8-E24F-F4D9-C48B-E1C6BE60A54B}"/>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4"/>
          <p:cNvGrpSpPr/>
          <p:nvPr/>
        </p:nvGrpSpPr>
        <p:grpSpPr>
          <a:xfrm flipH="1">
            <a:off x="-1" y="133025"/>
            <a:ext cx="7908700" cy="582900"/>
            <a:chOff x="3383700" y="220025"/>
            <a:chExt cx="5760575" cy="582900"/>
          </a:xfrm>
        </p:grpSpPr>
        <p:sp>
          <p:nvSpPr>
            <p:cNvPr id="138" name="Google Shape;138;p4"/>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p4"/>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 name="Google Shape;147;p4"/>
          <p:cNvGrpSpPr/>
          <p:nvPr/>
        </p:nvGrpSpPr>
        <p:grpSpPr>
          <a:xfrm>
            <a:off x="0" y="4695025"/>
            <a:ext cx="5902800" cy="283500"/>
            <a:chOff x="0" y="4548925"/>
            <a:chExt cx="5902800" cy="283500"/>
          </a:xfrm>
        </p:grpSpPr>
        <p:sp>
          <p:nvSpPr>
            <p:cNvPr id="148" name="Google Shape;148;p4"/>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4"/>
          <p:cNvSpPr txBox="1">
            <a:spLocks noGrp="1"/>
          </p:cNvSpPr>
          <p:nvPr>
            <p:ph type="subTitle" idx="4294967295"/>
          </p:nvPr>
        </p:nvSpPr>
        <p:spPr>
          <a:xfrm>
            <a:off x="92825" y="4644900"/>
            <a:ext cx="2038800" cy="383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600"/>
              </a:spcAft>
              <a:buClr>
                <a:schemeClr val="dk2"/>
              </a:buClr>
              <a:buSzPts val="1100"/>
              <a:buFont typeface="Arial"/>
              <a:buNone/>
            </a:pPr>
            <a:r>
              <a:rPr lang="en-US" sz="680" b="1" i="0" u="none" strike="noStrike" cap="none">
                <a:solidFill>
                  <a:schemeClr val="lt1"/>
                </a:solidFill>
                <a:latin typeface="Helvetica Neue"/>
                <a:ea typeface="Helvetica Neue"/>
                <a:cs typeface="Helvetica Neue"/>
                <a:sym typeface="Helvetica Neue"/>
              </a:rPr>
              <a:t>Heliophysics Education Activation Team</a:t>
            </a:r>
            <a:endParaRPr sz="680" b="1" i="0" u="none" strike="noStrike" cap="none">
              <a:solidFill>
                <a:schemeClr val="lt1"/>
              </a:solidFill>
              <a:latin typeface="Helvetica Neue"/>
              <a:ea typeface="Helvetica Neue"/>
              <a:cs typeface="Helvetica Neue"/>
              <a:sym typeface="Helvetica Neue"/>
            </a:endParaRPr>
          </a:p>
        </p:txBody>
      </p:sp>
      <p:pic>
        <p:nvPicPr>
          <p:cNvPr id="151" name="Google Shape;151;p4"/>
          <p:cNvPicPr preferRelativeResize="0"/>
          <p:nvPr/>
        </p:nvPicPr>
        <p:blipFill rotWithShape="1">
          <a:blip r:embed="rId3">
            <a:alphaModFix/>
          </a:blip>
          <a:srcRect/>
          <a:stretch/>
        </p:blipFill>
        <p:spPr>
          <a:xfrm>
            <a:off x="8264175" y="4601225"/>
            <a:ext cx="685800" cy="471054"/>
          </a:xfrm>
          <a:prstGeom prst="rect">
            <a:avLst/>
          </a:prstGeom>
          <a:noFill/>
          <a:ln>
            <a:noFill/>
          </a:ln>
        </p:spPr>
      </p:pic>
      <p:sp>
        <p:nvSpPr>
          <p:cNvPr id="152" name="Google Shape;152;p4"/>
          <p:cNvSpPr txBox="1"/>
          <p:nvPr/>
        </p:nvSpPr>
        <p:spPr>
          <a:xfrm>
            <a:off x="4053677" y="2668522"/>
            <a:ext cx="1847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3" name="Google Shape;153;p4"/>
          <p:cNvSpPr txBox="1"/>
          <p:nvPr/>
        </p:nvSpPr>
        <p:spPr>
          <a:xfrm>
            <a:off x="602150" y="817050"/>
            <a:ext cx="34170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19658B"/>
                </a:solidFill>
                <a:latin typeface="Arial"/>
                <a:ea typeface="Arial"/>
                <a:cs typeface="Arial"/>
                <a:sym typeface="Arial"/>
              </a:rPr>
              <a:t>2023</a:t>
            </a:r>
            <a:endParaRPr sz="1800" b="1" i="0" u="none" strike="noStrike" cap="none" dirty="0">
              <a:solidFill>
                <a:srgbClr val="19658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October-</a:t>
            </a:r>
            <a:r>
              <a:rPr lang="en-US" sz="1800" b="0" i="0" u="none" strike="noStrike" cap="none" dirty="0">
                <a:solidFill>
                  <a:srgbClr val="595959"/>
                </a:solidFill>
                <a:latin typeface="Arial"/>
                <a:ea typeface="Arial"/>
                <a:cs typeface="Arial"/>
                <a:sym typeface="Arial"/>
              </a:rPr>
              <a:t> Annular Solar Eclipse </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November-</a:t>
            </a:r>
            <a:r>
              <a:rPr lang="en-US" sz="1800" b="0" i="0" u="none" strike="noStrike" cap="none" dirty="0">
                <a:solidFill>
                  <a:srgbClr val="595959"/>
                </a:solidFill>
                <a:latin typeface="Arial"/>
                <a:ea typeface="Arial"/>
                <a:cs typeface="Arial"/>
                <a:sym typeface="Arial"/>
              </a:rPr>
              <a:t> Mission Fleet</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December- </a:t>
            </a:r>
            <a:r>
              <a:rPr lang="en-US" sz="1800" b="0" i="0" u="none" strike="noStrike" cap="none" dirty="0">
                <a:solidFill>
                  <a:srgbClr val="595959"/>
                </a:solidFill>
                <a:latin typeface="Arial"/>
                <a:ea typeface="Arial"/>
                <a:cs typeface="Arial"/>
                <a:sym typeface="Arial"/>
              </a:rPr>
              <a:t>Citizen Science</a:t>
            </a: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595959"/>
              </a:solidFill>
              <a:latin typeface="Arial"/>
              <a:ea typeface="Arial"/>
              <a:cs typeface="Arial"/>
              <a:sym typeface="Arial"/>
            </a:endParaRPr>
          </a:p>
        </p:txBody>
      </p:sp>
      <p:sp>
        <p:nvSpPr>
          <p:cNvPr id="154" name="Google Shape;154;p4"/>
          <p:cNvSpPr txBox="1"/>
          <p:nvPr/>
        </p:nvSpPr>
        <p:spPr>
          <a:xfrm>
            <a:off x="4043975" y="817050"/>
            <a:ext cx="4721400" cy="35086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19658B"/>
                </a:solidFill>
                <a:latin typeface="Arial"/>
                <a:ea typeface="Arial"/>
                <a:cs typeface="Arial"/>
                <a:sym typeface="Arial"/>
              </a:rPr>
              <a:t>2024 </a:t>
            </a:r>
            <a:endParaRPr sz="1800" b="1" i="0" u="none" strike="noStrike" cap="none" dirty="0">
              <a:solidFill>
                <a:srgbClr val="19658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FF0000"/>
                </a:solidFill>
                <a:latin typeface="Arial"/>
                <a:ea typeface="Arial"/>
                <a:cs typeface="Arial"/>
                <a:sym typeface="Arial"/>
              </a:rPr>
              <a:t>    </a:t>
            </a:r>
            <a:r>
              <a:rPr lang="en-US" sz="1800" b="1" i="0" u="none" strike="noStrike" cap="none" dirty="0">
                <a:solidFill>
                  <a:schemeClr val="tx1"/>
                </a:solidFill>
                <a:latin typeface="Arial"/>
                <a:ea typeface="Arial"/>
                <a:cs typeface="Arial"/>
                <a:sym typeface="Arial"/>
              </a:rPr>
              <a:t>January- </a:t>
            </a:r>
            <a:r>
              <a:rPr lang="en-US" sz="1800" b="0" i="0" u="none" strike="noStrike" cap="none" dirty="0">
                <a:solidFill>
                  <a:schemeClr val="tx1"/>
                </a:solidFill>
                <a:latin typeface="Arial"/>
                <a:ea typeface="Arial"/>
                <a:cs typeface="Arial"/>
                <a:sym typeface="Arial"/>
              </a:rPr>
              <a:t>The Sun Touches Everything</a:t>
            </a: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a:t>
            </a:r>
            <a:r>
              <a:rPr lang="en-US" sz="1800" b="1" i="0" u="none" strike="noStrike" cap="none" dirty="0">
                <a:solidFill>
                  <a:schemeClr val="tx1"/>
                </a:solidFill>
                <a:latin typeface="Arial"/>
                <a:ea typeface="Arial"/>
                <a:cs typeface="Arial"/>
                <a:sym typeface="Arial"/>
              </a:rPr>
              <a:t>February-</a:t>
            </a:r>
            <a:r>
              <a:rPr lang="en-US" sz="1800" b="0" i="0" u="none" strike="noStrike" cap="none" dirty="0">
                <a:solidFill>
                  <a:schemeClr val="tx1"/>
                </a:solidFill>
                <a:latin typeface="Arial"/>
                <a:ea typeface="Arial"/>
                <a:cs typeface="Arial"/>
                <a:sym typeface="Arial"/>
              </a:rPr>
              <a:t> Fashion</a:t>
            </a:r>
            <a:endParaRPr sz="18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a:t>
            </a:r>
            <a:r>
              <a:rPr lang="en-US" sz="1800" b="1" i="0" u="none" strike="noStrike" cap="none" dirty="0">
                <a:solidFill>
                  <a:srgbClr val="FF0000"/>
                </a:solidFill>
                <a:latin typeface="Arial"/>
                <a:ea typeface="Arial"/>
                <a:cs typeface="Arial"/>
                <a:sym typeface="Arial"/>
              </a:rPr>
              <a:t>March-</a:t>
            </a:r>
            <a:r>
              <a:rPr lang="en-US" sz="1800" b="0" i="0" u="none" strike="noStrike" cap="none" dirty="0">
                <a:solidFill>
                  <a:srgbClr val="FF0000"/>
                </a:solidFill>
                <a:latin typeface="Arial"/>
                <a:ea typeface="Arial"/>
                <a:cs typeface="Arial"/>
                <a:sym typeface="Arial"/>
              </a:rPr>
              <a:t> Experiencing the Sun</a:t>
            </a:r>
            <a:endParaRPr sz="18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April-</a:t>
            </a:r>
            <a:r>
              <a:rPr lang="en-US" sz="1800" b="0" i="0" u="none" strike="noStrike" cap="none" dirty="0">
                <a:solidFill>
                  <a:srgbClr val="595959"/>
                </a:solidFill>
                <a:latin typeface="Arial"/>
                <a:ea typeface="Arial"/>
                <a:cs typeface="Arial"/>
                <a:sym typeface="Arial"/>
              </a:rPr>
              <a:t> Total Solar Eclipse</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May-</a:t>
            </a:r>
            <a:r>
              <a:rPr lang="en-US" sz="1800" b="0" i="0" u="none" strike="noStrike" cap="none" dirty="0">
                <a:solidFill>
                  <a:srgbClr val="595959"/>
                </a:solidFill>
                <a:latin typeface="Arial"/>
                <a:ea typeface="Arial"/>
                <a:cs typeface="Arial"/>
                <a:sym typeface="Arial"/>
              </a:rPr>
              <a:t> Visual Art</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June-</a:t>
            </a:r>
            <a:r>
              <a:rPr lang="en-US" sz="1800" b="0" i="0" u="none" strike="noStrike" cap="none" dirty="0">
                <a:solidFill>
                  <a:srgbClr val="595959"/>
                </a:solidFill>
                <a:latin typeface="Arial"/>
                <a:ea typeface="Arial"/>
                <a:cs typeface="Arial"/>
                <a:sym typeface="Arial"/>
              </a:rPr>
              <a:t> Performance Art</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595959"/>
                </a:solidFill>
                <a:latin typeface="Arial"/>
                <a:ea typeface="Arial"/>
                <a:cs typeface="Arial"/>
                <a:sym typeface="Arial"/>
              </a:rPr>
              <a:t>    July-</a:t>
            </a:r>
            <a:r>
              <a:rPr lang="en-US" sz="1800" b="0" i="0" u="none" strike="noStrike" cap="none" dirty="0">
                <a:solidFill>
                  <a:srgbClr val="595959"/>
                </a:solidFill>
                <a:latin typeface="Arial"/>
                <a:ea typeface="Arial"/>
                <a:cs typeface="Arial"/>
                <a:sym typeface="Arial"/>
              </a:rPr>
              <a:t> Physical and Mental Health</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    August-</a:t>
            </a:r>
            <a:r>
              <a:rPr lang="en-US" sz="1800" b="0" i="0" u="none" strike="noStrike" cap="none" dirty="0">
                <a:solidFill>
                  <a:srgbClr val="595959"/>
                </a:solidFill>
                <a:latin typeface="Arial"/>
                <a:ea typeface="Arial"/>
                <a:cs typeface="Arial"/>
                <a:sym typeface="Arial"/>
              </a:rPr>
              <a:t> Back to School </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    September-</a:t>
            </a:r>
            <a:r>
              <a:rPr lang="en-US" sz="1800" b="0" i="0" u="none" strike="noStrike" cap="none" dirty="0">
                <a:solidFill>
                  <a:srgbClr val="595959"/>
                </a:solidFill>
                <a:latin typeface="Arial"/>
                <a:ea typeface="Arial"/>
                <a:cs typeface="Arial"/>
                <a:sym typeface="Arial"/>
              </a:rPr>
              <a:t> Environment </a:t>
            </a:r>
            <a:r>
              <a:rPr lang="en-US" sz="1800" dirty="0">
                <a:solidFill>
                  <a:srgbClr val="595959"/>
                </a:solidFill>
              </a:rPr>
              <a:t>/</a:t>
            </a:r>
            <a:r>
              <a:rPr lang="en-US" sz="1800" b="0" i="0" u="none" strike="noStrike" cap="none" dirty="0">
                <a:solidFill>
                  <a:srgbClr val="595959"/>
                </a:solidFill>
                <a:latin typeface="Arial"/>
                <a:ea typeface="Arial"/>
                <a:cs typeface="Arial"/>
                <a:sym typeface="Arial"/>
              </a:rPr>
              <a:t> Sustainability </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    November-</a:t>
            </a:r>
            <a:r>
              <a:rPr lang="en-US" sz="1800" b="0" i="0" u="none" strike="noStrike" cap="none" dirty="0">
                <a:solidFill>
                  <a:srgbClr val="595959"/>
                </a:solidFill>
                <a:latin typeface="Arial"/>
                <a:ea typeface="Arial"/>
                <a:cs typeface="Arial"/>
                <a:sym typeface="Arial"/>
              </a:rPr>
              <a:t> Bonus Science</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    December-</a:t>
            </a:r>
            <a:r>
              <a:rPr lang="en-US" sz="1800" b="0" i="0" u="none" strike="noStrike" cap="none" dirty="0">
                <a:solidFill>
                  <a:srgbClr val="595959"/>
                </a:solidFill>
                <a:latin typeface="Arial"/>
                <a:ea typeface="Arial"/>
                <a:cs typeface="Arial"/>
                <a:sym typeface="Arial"/>
              </a:rPr>
              <a:t> Parker’s Perihelion</a:t>
            </a:r>
            <a:endParaRPr sz="1800" b="0" i="0" u="none" strike="noStrike" cap="none" dirty="0">
              <a:solidFill>
                <a:srgbClr val="595959"/>
              </a:solidFill>
              <a:latin typeface="Arial"/>
              <a:ea typeface="Arial"/>
              <a:cs typeface="Arial"/>
              <a:sym typeface="Arial"/>
            </a:endParaRPr>
          </a:p>
        </p:txBody>
      </p:sp>
      <p:sp>
        <p:nvSpPr>
          <p:cNvPr id="155" name="Google Shape;155;p4"/>
          <p:cNvSpPr txBox="1"/>
          <p:nvPr/>
        </p:nvSpPr>
        <p:spPr>
          <a:xfrm>
            <a:off x="223000" y="4247225"/>
            <a:ext cx="8727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https://www.nasa.gov/science-research/heliophysics/nasa-announces-monthly-themes-to-celebrate-the-heliophysics-big-year/</a:t>
            </a:r>
            <a:endParaRPr sz="1900" b="0" i="0" u="none" strike="noStrike" cap="none">
              <a:solidFill>
                <a:srgbClr val="595959"/>
              </a:solidFill>
              <a:latin typeface="Arial"/>
              <a:ea typeface="Arial"/>
              <a:cs typeface="Arial"/>
              <a:sym typeface="Arial"/>
            </a:endParaRPr>
          </a:p>
        </p:txBody>
      </p:sp>
      <p:pic>
        <p:nvPicPr>
          <p:cNvPr id="156" name="Google Shape;156;p4"/>
          <p:cNvPicPr preferRelativeResize="0"/>
          <p:nvPr/>
        </p:nvPicPr>
        <p:blipFill rotWithShape="1">
          <a:blip r:embed="rId5">
            <a:alphaModFix/>
          </a:blip>
          <a:srcRect/>
          <a:stretch/>
        </p:blipFill>
        <p:spPr>
          <a:xfrm>
            <a:off x="430925" y="1176750"/>
            <a:ext cx="262830" cy="283500"/>
          </a:xfrm>
          <a:prstGeom prst="rect">
            <a:avLst/>
          </a:prstGeom>
          <a:noFill/>
          <a:ln>
            <a:noFill/>
          </a:ln>
        </p:spPr>
      </p:pic>
      <p:pic>
        <p:nvPicPr>
          <p:cNvPr id="157" name="Google Shape;157;p4"/>
          <p:cNvPicPr preferRelativeResize="0"/>
          <p:nvPr/>
        </p:nvPicPr>
        <p:blipFill rotWithShape="1">
          <a:blip r:embed="rId5">
            <a:alphaModFix/>
          </a:blip>
          <a:srcRect/>
          <a:stretch/>
        </p:blipFill>
        <p:spPr>
          <a:xfrm>
            <a:off x="430925" y="1460250"/>
            <a:ext cx="262830" cy="283500"/>
          </a:xfrm>
          <a:prstGeom prst="rect">
            <a:avLst/>
          </a:prstGeom>
          <a:noFill/>
          <a:ln>
            <a:noFill/>
          </a:ln>
        </p:spPr>
      </p:pic>
      <p:sp>
        <p:nvSpPr>
          <p:cNvPr id="158" name="Google Shape;158;p4"/>
          <p:cNvSpPr txBox="1"/>
          <p:nvPr/>
        </p:nvSpPr>
        <p:spPr>
          <a:xfrm>
            <a:off x="165450" y="1381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US" sz="2420" b="1">
                <a:solidFill>
                  <a:srgbClr val="FFFFFF"/>
                </a:solidFill>
                <a:latin typeface="Helvetica Neue"/>
                <a:ea typeface="Helvetica Neue"/>
                <a:cs typeface="Helvetica Neue"/>
                <a:sym typeface="Helvetica Neue"/>
              </a:rPr>
              <a:t>Heliophysics Big Year Themes</a:t>
            </a:r>
            <a:endParaRPr sz="2420" b="1">
              <a:solidFill>
                <a:srgbClr val="FFFFFF"/>
              </a:solidFill>
              <a:latin typeface="Helvetica Neue"/>
              <a:ea typeface="Helvetica Neue"/>
              <a:cs typeface="Helvetica Neue"/>
              <a:sym typeface="Helvetica Neue"/>
            </a:endParaRPr>
          </a:p>
        </p:txBody>
      </p:sp>
      <p:pic>
        <p:nvPicPr>
          <p:cNvPr id="2" name="Google Shape;157;p4">
            <a:extLst>
              <a:ext uri="{FF2B5EF4-FFF2-40B4-BE49-F238E27FC236}">
                <a16:creationId xmlns:a16="http://schemas.microsoft.com/office/drawing/2014/main" id="{DE24647D-EBF6-C584-3DB5-09EAFECBA8B7}"/>
              </a:ext>
            </a:extLst>
          </p:cNvPr>
          <p:cNvPicPr preferRelativeResize="0"/>
          <p:nvPr/>
        </p:nvPicPr>
        <p:blipFill rotWithShape="1">
          <a:blip r:embed="rId5">
            <a:alphaModFix/>
          </a:blip>
          <a:srcRect/>
          <a:stretch/>
        </p:blipFill>
        <p:spPr>
          <a:xfrm>
            <a:off x="402131" y="1743750"/>
            <a:ext cx="262830" cy="283500"/>
          </a:xfrm>
          <a:prstGeom prst="rect">
            <a:avLst/>
          </a:prstGeom>
          <a:noFill/>
          <a:ln>
            <a:noFill/>
          </a:ln>
        </p:spPr>
      </p:pic>
      <p:pic>
        <p:nvPicPr>
          <p:cNvPr id="3" name="Google Shape;157;p4">
            <a:extLst>
              <a:ext uri="{FF2B5EF4-FFF2-40B4-BE49-F238E27FC236}">
                <a16:creationId xmlns:a16="http://schemas.microsoft.com/office/drawing/2014/main" id="{B4D4D808-8435-3739-AAB1-9F849F7F7AB7}"/>
              </a:ext>
            </a:extLst>
          </p:cNvPr>
          <p:cNvPicPr preferRelativeResize="0"/>
          <p:nvPr/>
        </p:nvPicPr>
        <p:blipFill rotWithShape="1">
          <a:blip r:embed="rId5">
            <a:alphaModFix/>
          </a:blip>
          <a:srcRect/>
          <a:stretch/>
        </p:blipFill>
        <p:spPr>
          <a:xfrm>
            <a:off x="4087754" y="1151755"/>
            <a:ext cx="262830" cy="283500"/>
          </a:xfrm>
          <a:prstGeom prst="rect">
            <a:avLst/>
          </a:prstGeom>
          <a:noFill/>
          <a:ln>
            <a:noFill/>
          </a:ln>
        </p:spPr>
      </p:pic>
      <p:pic>
        <p:nvPicPr>
          <p:cNvPr id="4" name="Google Shape;157;p4">
            <a:extLst>
              <a:ext uri="{FF2B5EF4-FFF2-40B4-BE49-F238E27FC236}">
                <a16:creationId xmlns:a16="http://schemas.microsoft.com/office/drawing/2014/main" id="{EAC9A9B6-2F34-F769-A5E8-5C1B99FEC176}"/>
              </a:ext>
            </a:extLst>
          </p:cNvPr>
          <p:cNvPicPr preferRelativeResize="0"/>
          <p:nvPr/>
        </p:nvPicPr>
        <p:blipFill rotWithShape="1">
          <a:blip r:embed="rId5">
            <a:alphaModFix/>
          </a:blip>
          <a:srcRect/>
          <a:stretch/>
        </p:blipFill>
        <p:spPr>
          <a:xfrm>
            <a:off x="4072590" y="1416785"/>
            <a:ext cx="262830" cy="28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311699" y="971625"/>
            <a:ext cx="6867769" cy="3174000"/>
          </a:xfrm>
          <a:prstGeom prst="rect">
            <a:avLst/>
          </a:prstGeom>
          <a:ln>
            <a:noFill/>
          </a:ln>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1700" dirty="0">
                <a:solidFill>
                  <a:schemeClr val="dk1"/>
                </a:solidFill>
              </a:rPr>
              <a:t>1.	</a:t>
            </a:r>
            <a:r>
              <a:rPr lang="en-US" sz="2000" dirty="0">
                <a:solidFill>
                  <a:schemeClr val="dk1"/>
                </a:solidFill>
              </a:rPr>
              <a:t>What causes the Sun to vary? </a:t>
            </a:r>
          </a:p>
          <a:p>
            <a:pPr marL="0" lvl="0" indent="0" algn="l" rtl="0">
              <a:lnSpc>
                <a:spcPct val="90000"/>
              </a:lnSpc>
              <a:spcBef>
                <a:spcPts val="1000"/>
              </a:spcBef>
              <a:spcAft>
                <a:spcPts val="0"/>
              </a:spcAft>
              <a:buNone/>
            </a:pPr>
            <a:r>
              <a:rPr lang="en-US" sz="2000" dirty="0">
                <a:solidFill>
                  <a:schemeClr val="dk1"/>
                </a:solidFill>
              </a:rPr>
              <a:t>2.	How do the Earth and the heliosphere respond? </a:t>
            </a:r>
          </a:p>
          <a:p>
            <a:pPr marL="0" lvl="0" indent="0" algn="l" rtl="0">
              <a:lnSpc>
                <a:spcPct val="90000"/>
              </a:lnSpc>
              <a:spcBef>
                <a:spcPts val="1000"/>
              </a:spcBef>
              <a:spcAft>
                <a:spcPts val="0"/>
              </a:spcAft>
              <a:buNone/>
            </a:pPr>
            <a:r>
              <a:rPr lang="en-US" sz="2000" dirty="0">
                <a:solidFill>
                  <a:schemeClr val="dk1"/>
                </a:solidFill>
              </a:rPr>
              <a:t>3.	What are the impacts on humanity?</a:t>
            </a:r>
          </a:p>
          <a:p>
            <a:pPr marL="0" lvl="0" indent="0" algn="l" rtl="0">
              <a:lnSpc>
                <a:spcPct val="90000"/>
              </a:lnSpc>
              <a:spcBef>
                <a:spcPts val="1000"/>
              </a:spcBef>
              <a:spcAft>
                <a:spcPts val="0"/>
              </a:spcAft>
              <a:buNone/>
            </a:pPr>
            <a:endParaRPr sz="1700" dirty="0">
              <a:solidFill>
                <a:schemeClr val="dk1"/>
              </a:solidFill>
            </a:endParaRPr>
          </a:p>
        </p:txBody>
      </p:sp>
      <p:grpSp>
        <p:nvGrpSpPr>
          <p:cNvPr id="113" name="Google Shape;113;p15"/>
          <p:cNvGrpSpPr/>
          <p:nvPr/>
        </p:nvGrpSpPr>
        <p:grpSpPr>
          <a:xfrm flipH="1">
            <a:off x="-1" y="133025"/>
            <a:ext cx="7908700" cy="582900"/>
            <a:chOff x="3383700" y="220025"/>
            <a:chExt cx="5760575" cy="582900"/>
          </a:xfrm>
        </p:grpSpPr>
        <p:sp>
          <p:nvSpPr>
            <p:cNvPr id="114" name="Google Shape;114;p15"/>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5"/>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    NASA’s Big Questions</a:t>
            </a:r>
            <a:endParaRPr sz="2420" b="1" dirty="0">
              <a:solidFill>
                <a:schemeClr val="lt1"/>
              </a:solidFill>
              <a:latin typeface="Helvetica Neue"/>
              <a:ea typeface="Helvetica Neue"/>
              <a:cs typeface="Helvetica Neue"/>
              <a:sym typeface="Helvetica Neue"/>
            </a:endParaRPr>
          </a:p>
        </p:txBody>
      </p:sp>
      <p:sp>
        <p:nvSpPr>
          <p:cNvPr id="117" name="Google Shape;117;p15"/>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5"/>
          <p:cNvGrpSpPr/>
          <p:nvPr/>
        </p:nvGrpSpPr>
        <p:grpSpPr>
          <a:xfrm>
            <a:off x="0" y="4695025"/>
            <a:ext cx="5902800" cy="283500"/>
            <a:chOff x="0" y="4548925"/>
            <a:chExt cx="5902800" cy="283500"/>
          </a:xfrm>
        </p:grpSpPr>
        <p:sp>
          <p:nvSpPr>
            <p:cNvPr id="125" name="Google Shape;125;p15"/>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5"/>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28" name="Google Shape;128;p15"/>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E5C61DA0-2A26-926E-F8C7-BB6FA11BB029}"/>
              </a:ext>
            </a:extLst>
          </p:cNvPr>
          <p:cNvSpPr txBox="1"/>
          <p:nvPr/>
        </p:nvSpPr>
        <p:spPr>
          <a:xfrm>
            <a:off x="1738974" y="2668522"/>
            <a:ext cx="4814138" cy="1477328"/>
          </a:xfrm>
          <a:prstGeom prst="rect">
            <a:avLst/>
          </a:prstGeom>
          <a:noFill/>
        </p:spPr>
        <p:txBody>
          <a:bodyPr wrap="none" rtlCol="0">
            <a:spAutoFit/>
          </a:bodyPr>
          <a:lstStyle/>
          <a:p>
            <a:pPr algn="ctr"/>
            <a:r>
              <a:rPr lang="en-US" sz="1800" dirty="0"/>
              <a:t>These Big Questions form the basis for the</a:t>
            </a:r>
          </a:p>
          <a:p>
            <a:pPr algn="ctr"/>
            <a:endParaRPr lang="en-US" sz="1800" dirty="0"/>
          </a:p>
          <a:p>
            <a:pPr algn="ctr"/>
            <a:r>
              <a:rPr lang="en-US" sz="1800" b="1" dirty="0"/>
              <a:t>Framework for Heliophysics Education</a:t>
            </a:r>
          </a:p>
          <a:p>
            <a:pPr algn="ctr"/>
            <a:endParaRPr lang="en-US" sz="1800" dirty="0"/>
          </a:p>
          <a:p>
            <a:pPr algn="ctr"/>
            <a:r>
              <a:rPr lang="en-US" sz="1800" dirty="0"/>
              <a:t>https://science.nasa.gov/learn/heat/big-ideas/</a:t>
            </a:r>
          </a:p>
        </p:txBody>
      </p:sp>
      <p:sp>
        <p:nvSpPr>
          <p:cNvPr id="4" name="TextBox 3">
            <a:extLst>
              <a:ext uri="{FF2B5EF4-FFF2-40B4-BE49-F238E27FC236}">
                <a16:creationId xmlns:a16="http://schemas.microsoft.com/office/drawing/2014/main" id="{7A28A2F9-7751-F36D-191F-63E7105C8836}"/>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41772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g2a3f83c96ff_1_6"/>
          <p:cNvGrpSpPr/>
          <p:nvPr/>
        </p:nvGrpSpPr>
        <p:grpSpPr>
          <a:xfrm flipH="1">
            <a:off x="-803" y="133025"/>
            <a:ext cx="7374688" cy="582900"/>
            <a:chOff x="3383700" y="220025"/>
            <a:chExt cx="5760575" cy="582900"/>
          </a:xfrm>
        </p:grpSpPr>
        <p:sp>
          <p:nvSpPr>
            <p:cNvPr id="186" name="Google Shape;186;g2a3f83c96ff_1_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a3f83c96ff_1_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 name="Google Shape;188;g2a3f83c96ff_1_6"/>
          <p:cNvSpPr txBox="1">
            <a:spLocks noGrp="1"/>
          </p:cNvSpPr>
          <p:nvPr>
            <p:ph type="title"/>
          </p:nvPr>
        </p:nvSpPr>
        <p:spPr>
          <a:xfrm>
            <a:off x="165450" y="1381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US" sz="2420" b="1">
                <a:solidFill>
                  <a:schemeClr val="lt1"/>
                </a:solidFill>
                <a:latin typeface="Helvetica Neue"/>
                <a:ea typeface="Helvetica Neue"/>
                <a:cs typeface="Helvetica Neue"/>
                <a:sym typeface="Helvetica Neue"/>
              </a:rPr>
              <a:t>How to Teach Heliophysics</a:t>
            </a:r>
            <a:endParaRPr sz="2420" b="1">
              <a:solidFill>
                <a:schemeClr val="lt1"/>
              </a:solidFill>
              <a:latin typeface="Helvetica Neue"/>
              <a:ea typeface="Helvetica Neue"/>
              <a:cs typeface="Helvetica Neue"/>
              <a:sym typeface="Helvetica Neue"/>
            </a:endParaRPr>
          </a:p>
        </p:txBody>
      </p:sp>
      <p:sp>
        <p:nvSpPr>
          <p:cNvPr id="189" name="Google Shape;189;g2a3f83c96ff_1_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a3f83c96ff_1_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a3f83c96ff_1_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a3f83c96ff_1_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a3f83c96ff_1_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a3f83c96ff_1_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a3f83c96ff_1_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6" name="Google Shape;196;g2a3f83c96ff_1_6"/>
          <p:cNvGrpSpPr/>
          <p:nvPr/>
        </p:nvGrpSpPr>
        <p:grpSpPr>
          <a:xfrm>
            <a:off x="0" y="4695025"/>
            <a:ext cx="5902800" cy="283500"/>
            <a:chOff x="0" y="4548925"/>
            <a:chExt cx="5902800" cy="283500"/>
          </a:xfrm>
        </p:grpSpPr>
        <p:sp>
          <p:nvSpPr>
            <p:cNvPr id="197" name="Google Shape;197;g2a3f83c96ff_1_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a3f83c96ff_1_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g2a3f83c96ff_1_6"/>
          <p:cNvSpPr txBox="1">
            <a:spLocks noGrp="1"/>
          </p:cNvSpPr>
          <p:nvPr>
            <p:ph type="body" idx="1"/>
          </p:nvPr>
        </p:nvSpPr>
        <p:spPr>
          <a:xfrm>
            <a:off x="92825" y="4644900"/>
            <a:ext cx="2038800" cy="383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US"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200" name="Google Shape;200;g2a3f83c96ff_1_6"/>
          <p:cNvPicPr preferRelativeResize="0"/>
          <p:nvPr/>
        </p:nvPicPr>
        <p:blipFill rotWithShape="1">
          <a:blip r:embed="rId3">
            <a:alphaModFix/>
          </a:blip>
          <a:srcRect/>
          <a:stretch/>
        </p:blipFill>
        <p:spPr>
          <a:xfrm>
            <a:off x="8264175" y="4601225"/>
            <a:ext cx="685800" cy="471054"/>
          </a:xfrm>
          <a:prstGeom prst="rect">
            <a:avLst/>
          </a:prstGeom>
          <a:noFill/>
          <a:ln>
            <a:noFill/>
          </a:ln>
        </p:spPr>
      </p:pic>
      <p:sp>
        <p:nvSpPr>
          <p:cNvPr id="201" name="Google Shape;201;g2a3f83c96ff_1_6"/>
          <p:cNvSpPr txBox="1"/>
          <p:nvPr/>
        </p:nvSpPr>
        <p:spPr>
          <a:xfrm>
            <a:off x="133200" y="671988"/>
            <a:ext cx="8337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9658B"/>
                </a:solidFill>
                <a:latin typeface="Lato"/>
                <a:ea typeface="Lato"/>
                <a:cs typeface="Lato"/>
                <a:sym typeface="Lato"/>
              </a:rPr>
              <a:t>Framework for Heliophysics Education</a:t>
            </a:r>
            <a:endParaRPr sz="1800" b="1" i="0" u="none" strike="noStrike" cap="none">
              <a:solidFill>
                <a:srgbClr val="19658B"/>
              </a:solidFill>
              <a:latin typeface="Arial"/>
              <a:ea typeface="Arial"/>
              <a:cs typeface="Arial"/>
              <a:sym typeface="Arial"/>
            </a:endParaRPr>
          </a:p>
        </p:txBody>
      </p:sp>
      <p:sp>
        <p:nvSpPr>
          <p:cNvPr id="202" name="Google Shape;202;g2a3f83c96ff_1_6"/>
          <p:cNvSpPr/>
          <p:nvPr/>
        </p:nvSpPr>
        <p:spPr>
          <a:xfrm>
            <a:off x="92825" y="11671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Open Sans"/>
                <a:ea typeface="Open Sans"/>
                <a:cs typeface="Open Sans"/>
                <a:sym typeface="Open Sans"/>
              </a:rPr>
              <a:t>3 Heliophysics Investigatory Questions</a:t>
            </a:r>
            <a:endParaRPr sz="1400" b="0" i="0" u="none" strike="noStrike" cap="none" dirty="0">
              <a:solidFill>
                <a:schemeClr val="lt1"/>
              </a:solidFill>
              <a:latin typeface="Open Sans"/>
              <a:ea typeface="Open Sans"/>
              <a:cs typeface="Open Sans"/>
              <a:sym typeface="Open Sans"/>
            </a:endParaRPr>
          </a:p>
        </p:txBody>
      </p:sp>
      <p:sp>
        <p:nvSpPr>
          <p:cNvPr id="203" name="Google Shape;203;g2a3f83c96ff_1_6"/>
          <p:cNvSpPr/>
          <p:nvPr/>
        </p:nvSpPr>
        <p:spPr>
          <a:xfrm>
            <a:off x="92825" y="20759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3 NGSS-aligned </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Big Ideas per Question </a:t>
            </a:r>
            <a:endParaRPr sz="1400" b="0" i="0" u="none" strike="noStrike" cap="none">
              <a:solidFill>
                <a:schemeClr val="lt1"/>
              </a:solidFill>
              <a:latin typeface="Arial"/>
              <a:ea typeface="Arial"/>
              <a:cs typeface="Arial"/>
              <a:sym typeface="Arial"/>
            </a:endParaRPr>
          </a:p>
        </p:txBody>
      </p:sp>
      <p:sp>
        <p:nvSpPr>
          <p:cNvPr id="204" name="Google Shape;204;g2a3f83c96ff_1_6"/>
          <p:cNvSpPr/>
          <p:nvPr/>
        </p:nvSpPr>
        <p:spPr>
          <a:xfrm>
            <a:off x="92825" y="29847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3 Guiding Questions per Idea</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-1 Question per Level-</a:t>
            </a:r>
            <a:endParaRPr sz="1200" b="0" i="0" u="none" strike="noStrike" cap="none">
              <a:solidFill>
                <a:schemeClr val="lt1"/>
              </a:solidFill>
              <a:latin typeface="Arial"/>
              <a:ea typeface="Arial"/>
              <a:cs typeface="Arial"/>
              <a:sym typeface="Arial"/>
            </a:endParaRPr>
          </a:p>
        </p:txBody>
      </p:sp>
      <p:sp>
        <p:nvSpPr>
          <p:cNvPr id="205" name="Google Shape;205;g2a3f83c96ff_1_6"/>
          <p:cNvSpPr txBox="1"/>
          <p:nvPr/>
        </p:nvSpPr>
        <p:spPr>
          <a:xfrm>
            <a:off x="2353225" y="1133700"/>
            <a:ext cx="6711000" cy="3300617"/>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What causes the Sun to vary?</a:t>
            </a:r>
            <a:endParaRPr sz="1200" b="1" i="0" u="none" strike="noStrike" cap="none" dirty="0">
              <a:solidFill>
                <a:schemeClr val="dk1"/>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1.1 The Sun is really big and its gravity influences all objects in the solar system. </a:t>
            </a:r>
            <a:r>
              <a:rPr lang="en-US" sz="1000" b="0" i="0" u="none" strike="noStrike" cap="none" dirty="0">
                <a:solidFill>
                  <a:schemeClr val="accent2"/>
                </a:solidFill>
                <a:latin typeface="Open Sans"/>
                <a:ea typeface="Open Sans"/>
                <a:cs typeface="Open Sans"/>
                <a:sym typeface="Open Sans"/>
              </a:rPr>
              <a:t>(PS2, ESS1)</a:t>
            </a:r>
            <a:endParaRPr sz="1000" b="0"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i="0" u="none" strike="noStrike" cap="none" dirty="0">
                <a:solidFill>
                  <a:srgbClr val="FF0000"/>
                </a:solidFill>
                <a:latin typeface="Open Sans"/>
                <a:ea typeface="Open Sans"/>
                <a:cs typeface="Open Sans"/>
                <a:sym typeface="Open Sans"/>
              </a:rPr>
              <a:t>1.2 The Sun is active and can impact technology on Earth via space weather. (PS1,PS2, PS4, ESS2, ESS3)</a:t>
            </a:r>
            <a:endParaRPr sz="1000" i="0" u="none" strike="noStrike" cap="none" dirty="0">
              <a:solidFill>
                <a:srgbClr val="FF0000"/>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1.3 The Sun’s energy drives Earth’s climate, but the climate is in a delicate balance  and is changing due to human activity. </a:t>
            </a:r>
            <a:r>
              <a:rPr lang="en-US" sz="1000" b="0" i="0" u="none" strike="noStrike" cap="none" dirty="0">
                <a:solidFill>
                  <a:srgbClr val="2E2E32"/>
                </a:solidFill>
                <a:latin typeface="Open Sans"/>
                <a:ea typeface="Open Sans"/>
                <a:cs typeface="Open Sans"/>
                <a:sym typeface="Open Sans"/>
              </a:rPr>
              <a:t>(PS1, PS2, PS3, LS4, ESS2, ESS3)</a:t>
            </a:r>
            <a:endParaRPr sz="1000" b="1" i="0" u="none" strike="noStrike" cap="none" dirty="0">
              <a:solidFill>
                <a:schemeClr val="dk1"/>
              </a:solidFill>
              <a:latin typeface="Open Sans"/>
              <a:ea typeface="Open Sans"/>
              <a:cs typeface="Open Sans"/>
              <a:sym typeface="Open Sans"/>
            </a:endParaRPr>
          </a:p>
          <a:p>
            <a:pPr marL="457200" marR="0" lvl="0" indent="-304800" algn="l" rtl="0">
              <a:lnSpc>
                <a:spcPct val="100000"/>
              </a:lnSpc>
              <a:spcBef>
                <a:spcPts val="90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How do Earth, the solar system, and the heliosphere respond to changes on the Sun?</a:t>
            </a:r>
            <a:endParaRPr sz="1200" b="1"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2.1 Life on Earth has evolved with complex diversity because of our location near the Sun. It is just right! </a:t>
            </a:r>
            <a:r>
              <a:rPr lang="en-US" sz="1100" b="0" i="0" u="none" strike="noStrike" cap="none" dirty="0">
                <a:solidFill>
                  <a:schemeClr val="dk1"/>
                </a:solidFill>
                <a:latin typeface="Open Sans"/>
                <a:ea typeface="Open Sans"/>
                <a:cs typeface="Open Sans"/>
                <a:sym typeface="Open Sans"/>
              </a:rPr>
              <a:t>(PS3, PS4, LS1, LS2, ESS2)</a:t>
            </a:r>
            <a:endParaRPr sz="1100" b="0"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2.2 The Sun defines the space around it, which is different from interstellar space. </a:t>
            </a:r>
            <a:r>
              <a:rPr lang="en-US" sz="1000" b="0" i="0" u="none" strike="noStrike" cap="none" dirty="0">
                <a:solidFill>
                  <a:srgbClr val="2E2E32"/>
                </a:solidFill>
                <a:latin typeface="Open Sans"/>
                <a:ea typeface="Open Sans"/>
                <a:cs typeface="Open Sans"/>
                <a:sym typeface="Open Sans"/>
              </a:rPr>
              <a:t>(PS2, ESS1, ESS2)</a:t>
            </a:r>
            <a:endParaRPr sz="1000" b="0" i="0" u="none" strike="noStrike" cap="none" dirty="0">
              <a:solidFill>
                <a:schemeClr val="dk1"/>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b="1" i="0" u="none" strike="noStrike" cap="none" dirty="0">
                <a:solidFill>
                  <a:schemeClr val="tx1"/>
                </a:solidFill>
                <a:latin typeface="Open Sans"/>
                <a:ea typeface="Open Sans"/>
                <a:cs typeface="Open Sans"/>
                <a:sym typeface="Open Sans"/>
              </a:rPr>
              <a:t>2.3 The Sun is the primary source of light in the solar system. (PS1, PS2, PS3,PS4, ESS1)</a:t>
            </a:r>
            <a:endParaRPr sz="1000" b="1" i="0" u="none" strike="noStrike" cap="none" dirty="0">
              <a:solidFill>
                <a:schemeClr val="tx1"/>
              </a:solidFill>
              <a:latin typeface="Open Sans"/>
              <a:ea typeface="Open Sans"/>
              <a:cs typeface="Open Sans"/>
              <a:sym typeface="Open Sans"/>
            </a:endParaRPr>
          </a:p>
          <a:p>
            <a:pPr marL="457200" marR="0" lvl="0" indent="-304800" algn="l" rtl="0">
              <a:lnSpc>
                <a:spcPct val="100000"/>
              </a:lnSpc>
              <a:spcBef>
                <a:spcPts val="100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What are the impacts of changes on the Sun on humans?</a:t>
            </a:r>
            <a:endParaRPr sz="1200" b="1"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rgbClr val="FF0000"/>
                </a:solidFill>
                <a:latin typeface="Open Sans"/>
                <a:ea typeface="Open Sans"/>
                <a:cs typeface="Open Sans"/>
                <a:sym typeface="Open Sans"/>
              </a:rPr>
              <a:t>3.1 The Sun is made of churning plasma, causing the surface to be made of complex, tangled magnetic fields. (PS1, PS2, ESS1, ESS2)</a:t>
            </a:r>
            <a:endParaRPr sz="1000" b="0" i="0" u="none" strike="noStrike" cap="none" dirty="0">
              <a:solidFill>
                <a:srgbClr val="FF0000"/>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i="0" u="none" strike="noStrike" cap="none" dirty="0">
                <a:solidFill>
                  <a:schemeClr val="tx1"/>
                </a:solidFill>
                <a:latin typeface="Open Sans"/>
                <a:ea typeface="Open Sans"/>
                <a:cs typeface="Open Sans"/>
                <a:sym typeface="Open Sans"/>
              </a:rPr>
              <a:t>3.2 Energy from the Sun is created in the core and travels outward through the Sun and into the heliosphere. (PS1, PS3, PS4, ESS1, ESS2, ESS3)</a:t>
            </a:r>
            <a:endParaRPr sz="1000" i="0" u="none" strike="noStrike" cap="none" dirty="0">
              <a:solidFill>
                <a:schemeClr val="tx1"/>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3.3 Our Sun, like all stars, has a life cycle. </a:t>
            </a:r>
            <a:r>
              <a:rPr lang="en-US" sz="1000" b="0" i="0" u="none" strike="noStrike" cap="none" dirty="0">
                <a:solidFill>
                  <a:srgbClr val="2E2E32"/>
                </a:solidFill>
                <a:latin typeface="Open Sans"/>
                <a:ea typeface="Open Sans"/>
                <a:cs typeface="Open Sans"/>
                <a:sym typeface="Open Sans"/>
              </a:rPr>
              <a:t>(PS1, LS1, ESS1)</a:t>
            </a:r>
            <a:endParaRPr sz="1000" b="1" i="0" u="none" strike="noStrike" cap="none" dirty="0">
              <a:solidFill>
                <a:schemeClr val="dk1"/>
              </a:solidFill>
              <a:latin typeface="Open Sans"/>
              <a:ea typeface="Open Sans"/>
              <a:cs typeface="Open Sans"/>
              <a:sym typeface="Open Sans"/>
            </a:endParaRPr>
          </a:p>
        </p:txBody>
      </p:sp>
      <p:sp>
        <p:nvSpPr>
          <p:cNvPr id="206" name="Google Shape;206;g2a3f83c96ff_1_6"/>
          <p:cNvSpPr/>
          <p:nvPr/>
        </p:nvSpPr>
        <p:spPr>
          <a:xfrm>
            <a:off x="92825" y="3910925"/>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Heliophysics </a:t>
            </a:r>
            <a:endParaRPr sz="1400" b="0"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Resource Database</a:t>
            </a:r>
            <a:endParaRPr sz="1400" b="0" i="0" u="none" strike="noStrike" cap="none">
              <a:solidFill>
                <a:schemeClr val="lt1"/>
              </a:solidFill>
              <a:latin typeface="Open Sans"/>
              <a:ea typeface="Open Sans"/>
              <a:cs typeface="Open Sans"/>
              <a:sym typeface="Open Sans"/>
            </a:endParaRPr>
          </a:p>
        </p:txBody>
      </p:sp>
      <p:cxnSp>
        <p:nvCxnSpPr>
          <p:cNvPr id="207" name="Google Shape;207;g2a3f83c96ff_1_6"/>
          <p:cNvCxnSpPr>
            <a:stCxn id="202" idx="2"/>
            <a:endCxn id="203" idx="0"/>
          </p:cNvCxnSpPr>
          <p:nvPr/>
        </p:nvCxnSpPr>
        <p:spPr>
          <a:xfrm>
            <a:off x="1267325" y="1857400"/>
            <a:ext cx="0" cy="218400"/>
          </a:xfrm>
          <a:prstGeom prst="straightConnector1">
            <a:avLst/>
          </a:prstGeom>
          <a:noFill/>
          <a:ln w="19050" cap="flat" cmpd="sng">
            <a:solidFill>
              <a:srgbClr val="D56A49"/>
            </a:solidFill>
            <a:prstDash val="solid"/>
            <a:round/>
            <a:headEnd type="none" w="sm" len="sm"/>
            <a:tailEnd type="triangle" w="med" len="med"/>
          </a:ln>
        </p:spPr>
      </p:cxnSp>
      <p:cxnSp>
        <p:nvCxnSpPr>
          <p:cNvPr id="208" name="Google Shape;208;g2a3f83c96ff_1_6"/>
          <p:cNvCxnSpPr/>
          <p:nvPr/>
        </p:nvCxnSpPr>
        <p:spPr>
          <a:xfrm>
            <a:off x="1267325" y="2774963"/>
            <a:ext cx="0" cy="218400"/>
          </a:xfrm>
          <a:prstGeom prst="straightConnector1">
            <a:avLst/>
          </a:prstGeom>
          <a:noFill/>
          <a:ln w="19050" cap="flat" cmpd="sng">
            <a:solidFill>
              <a:srgbClr val="D56A49"/>
            </a:solidFill>
            <a:prstDash val="solid"/>
            <a:round/>
            <a:headEnd type="none" w="sm" len="sm"/>
            <a:tailEnd type="triangle" w="med" len="med"/>
          </a:ln>
        </p:spPr>
      </p:cxnSp>
      <p:cxnSp>
        <p:nvCxnSpPr>
          <p:cNvPr id="209" name="Google Shape;209;g2a3f83c96ff_1_6"/>
          <p:cNvCxnSpPr/>
          <p:nvPr/>
        </p:nvCxnSpPr>
        <p:spPr>
          <a:xfrm>
            <a:off x="1267325" y="3683763"/>
            <a:ext cx="0" cy="218400"/>
          </a:xfrm>
          <a:prstGeom prst="straightConnector1">
            <a:avLst/>
          </a:prstGeom>
          <a:noFill/>
          <a:ln w="19050" cap="flat" cmpd="sng">
            <a:solidFill>
              <a:srgbClr val="D56A49"/>
            </a:solidFill>
            <a:prstDash val="solid"/>
            <a:round/>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1" y="985837"/>
            <a:ext cx="3010144" cy="2915885"/>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US" dirty="0">
                <a:solidFill>
                  <a:schemeClr val="dk1"/>
                </a:solidFill>
              </a:rPr>
              <a:t>How does the sun affect us?</a:t>
            </a:r>
          </a:p>
          <a:p>
            <a:pPr marL="0" lvl="0" indent="0" algn="l" rtl="0">
              <a:lnSpc>
                <a:spcPct val="90000"/>
              </a:lnSpc>
              <a:spcBef>
                <a:spcPts val="1000"/>
              </a:spcBef>
              <a:spcAft>
                <a:spcPts val="0"/>
              </a:spcAft>
              <a:buNone/>
            </a:pPr>
            <a:endParaRPr lang="en-US" dirty="0">
              <a:solidFill>
                <a:schemeClr val="dk1"/>
              </a:solidFill>
            </a:endParaRPr>
          </a:p>
          <a:p>
            <a:pPr marL="0" lvl="0" indent="0" algn="ctr" rtl="0">
              <a:lnSpc>
                <a:spcPct val="90000"/>
              </a:lnSpc>
              <a:spcBef>
                <a:spcPts val="1000"/>
              </a:spcBef>
              <a:spcAft>
                <a:spcPts val="0"/>
              </a:spcAft>
              <a:buNone/>
            </a:pPr>
            <a:r>
              <a:rPr lang="en-US" dirty="0">
                <a:solidFill>
                  <a:schemeClr val="dk1"/>
                </a:solidFill>
              </a:rPr>
              <a:t>Gravity</a:t>
            </a:r>
          </a:p>
          <a:p>
            <a:pPr marL="0" lvl="0" indent="0" algn="ctr" rtl="0">
              <a:lnSpc>
                <a:spcPct val="90000"/>
              </a:lnSpc>
              <a:spcBef>
                <a:spcPts val="1000"/>
              </a:spcBef>
              <a:spcAft>
                <a:spcPts val="0"/>
              </a:spcAft>
              <a:buNone/>
            </a:pPr>
            <a:r>
              <a:rPr lang="en-US" dirty="0">
                <a:solidFill>
                  <a:schemeClr val="dk1"/>
                </a:solidFill>
              </a:rPr>
              <a:t>Visible Light</a:t>
            </a:r>
          </a:p>
          <a:p>
            <a:pPr marL="0" lvl="0" indent="0" algn="ctr" rtl="0">
              <a:lnSpc>
                <a:spcPct val="90000"/>
              </a:lnSpc>
              <a:spcBef>
                <a:spcPts val="1000"/>
              </a:spcBef>
              <a:spcAft>
                <a:spcPts val="0"/>
              </a:spcAft>
              <a:buNone/>
            </a:pPr>
            <a:r>
              <a:rPr lang="en-US" dirty="0">
                <a:solidFill>
                  <a:schemeClr val="dk1"/>
                </a:solidFill>
              </a:rPr>
              <a:t>Solar Flares</a:t>
            </a:r>
          </a:p>
          <a:p>
            <a:pPr marL="0" lvl="0" indent="0" algn="ctr" rtl="0">
              <a:lnSpc>
                <a:spcPct val="90000"/>
              </a:lnSpc>
              <a:spcBef>
                <a:spcPts val="1000"/>
              </a:spcBef>
              <a:spcAft>
                <a:spcPts val="0"/>
              </a:spcAft>
              <a:buNone/>
            </a:pPr>
            <a:r>
              <a:rPr lang="en-US" dirty="0">
                <a:solidFill>
                  <a:schemeClr val="dk1"/>
                </a:solidFill>
              </a:rPr>
              <a:t>Coronal Mass Ejections</a:t>
            </a:r>
          </a:p>
          <a:p>
            <a:pPr marL="0" lvl="0" indent="0" algn="ctr" rtl="0">
              <a:lnSpc>
                <a:spcPct val="90000"/>
              </a:lnSpc>
              <a:spcBef>
                <a:spcPts val="1000"/>
              </a:spcBef>
              <a:spcAft>
                <a:spcPts val="0"/>
              </a:spcAft>
              <a:buNone/>
            </a:pPr>
            <a:r>
              <a:rPr lang="en-US" dirty="0">
                <a:solidFill>
                  <a:schemeClr val="dk1"/>
                </a:solidFill>
              </a:rPr>
              <a:t>Solar Wind</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dirty="0">
              <a:solidFill>
                <a:schemeClr val="dk1"/>
              </a:solidFill>
            </a:endParaRPr>
          </a:p>
        </p:txBody>
      </p:sp>
      <p:grpSp>
        <p:nvGrpSpPr>
          <p:cNvPr id="135" name="Google Shape;135;p16"/>
          <p:cNvGrpSpPr/>
          <p:nvPr/>
        </p:nvGrpSpPr>
        <p:grpSpPr>
          <a:xfrm flipH="1">
            <a:off x="-1" y="133025"/>
            <a:ext cx="6838900"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   Experiencing the Sun</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2D19E365-ABBC-71DC-EF3F-E4C7B0802AF9}"/>
              </a:ext>
            </a:extLst>
          </p:cNvPr>
          <p:cNvPicPr>
            <a:picLocks noChangeAspect="1"/>
          </p:cNvPicPr>
          <p:nvPr/>
        </p:nvPicPr>
        <p:blipFill>
          <a:blip r:embed="rId4"/>
          <a:stretch>
            <a:fillRect/>
          </a:stretch>
        </p:blipFill>
        <p:spPr>
          <a:xfrm>
            <a:off x="3466829" y="793991"/>
            <a:ext cx="5582841" cy="3721894"/>
          </a:xfrm>
          <a:prstGeom prst="rect">
            <a:avLst/>
          </a:prstGeom>
        </p:spPr>
      </p:pic>
    </p:spTree>
    <p:extLst>
      <p:ext uri="{BB962C8B-B14F-4D97-AF65-F5344CB8AC3E}">
        <p14:creationId xmlns:p14="http://schemas.microsoft.com/office/powerpoint/2010/main" val="172698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55807" y="1431347"/>
            <a:ext cx="4042500" cy="29388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dirty="0">
              <a:solidFill>
                <a:schemeClr val="dk1"/>
              </a:solidFill>
            </a:endParaRPr>
          </a:p>
        </p:txBody>
      </p:sp>
      <p:grpSp>
        <p:nvGrpSpPr>
          <p:cNvPr id="135" name="Google Shape;135;p16"/>
          <p:cNvGrpSpPr/>
          <p:nvPr/>
        </p:nvGrpSpPr>
        <p:grpSpPr>
          <a:xfrm flipH="1">
            <a:off x="0" y="133025"/>
            <a:ext cx="57605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2" name="Picture 1">
            <a:extLst>
              <a:ext uri="{FF2B5EF4-FFF2-40B4-BE49-F238E27FC236}">
                <a16:creationId xmlns:a16="http://schemas.microsoft.com/office/drawing/2014/main" id="{B6218134-F87A-918D-7652-865515874044}"/>
              </a:ext>
            </a:extLst>
          </p:cNvPr>
          <p:cNvPicPr>
            <a:picLocks noChangeAspect="1"/>
          </p:cNvPicPr>
          <p:nvPr/>
        </p:nvPicPr>
        <p:blipFill>
          <a:blip r:embed="rId4"/>
          <a:stretch>
            <a:fillRect/>
          </a:stretch>
        </p:blipFill>
        <p:spPr>
          <a:xfrm>
            <a:off x="5011684" y="1498181"/>
            <a:ext cx="3903627" cy="2574131"/>
          </a:xfrm>
          <a:prstGeom prst="rect">
            <a:avLst/>
          </a:prstGeom>
        </p:spPr>
      </p:pic>
      <p:sp>
        <p:nvSpPr>
          <p:cNvPr id="3" name="TextBox 2">
            <a:extLst>
              <a:ext uri="{FF2B5EF4-FFF2-40B4-BE49-F238E27FC236}">
                <a16:creationId xmlns:a16="http://schemas.microsoft.com/office/drawing/2014/main" id="{566B9CA7-0305-BC1B-6131-E9DCBCC280C2}"/>
              </a:ext>
            </a:extLst>
          </p:cNvPr>
          <p:cNvSpPr txBox="1"/>
          <p:nvPr/>
        </p:nvSpPr>
        <p:spPr>
          <a:xfrm>
            <a:off x="228689" y="1333988"/>
            <a:ext cx="4724370" cy="2523768"/>
          </a:xfrm>
          <a:prstGeom prst="rect">
            <a:avLst/>
          </a:prstGeom>
          <a:noFill/>
        </p:spPr>
        <p:txBody>
          <a:bodyPr wrap="none" rtlCol="0">
            <a:spAutoFit/>
          </a:bodyPr>
          <a:lstStyle/>
          <a:p>
            <a:r>
              <a:rPr lang="en-US" sz="1800" b="1" dirty="0"/>
              <a:t>1.2 The Sun is active and can impact </a:t>
            </a:r>
          </a:p>
          <a:p>
            <a:r>
              <a:rPr lang="en-US" sz="1800" b="1" dirty="0"/>
              <a:t>technology on Earth via space weather. </a:t>
            </a:r>
          </a:p>
          <a:p>
            <a:r>
              <a:rPr lang="en-US" sz="1800" b="1" dirty="0"/>
              <a:t>(PS1,PS2, PS4, ESS2, ESS3)</a:t>
            </a:r>
          </a:p>
          <a:p>
            <a:endParaRPr lang="en-US" sz="1800" b="1" dirty="0"/>
          </a:p>
          <a:p>
            <a:r>
              <a:rPr lang="en-US" sz="1800" b="1" dirty="0"/>
              <a:t>3.1 The Sun is made of churning plasma, </a:t>
            </a:r>
          </a:p>
          <a:p>
            <a:r>
              <a:rPr lang="en-US" sz="1800" b="1" dirty="0"/>
              <a:t>causing the surface to be made of </a:t>
            </a:r>
          </a:p>
          <a:p>
            <a:r>
              <a:rPr lang="en-US" sz="1800" b="1" dirty="0"/>
              <a:t>complex, tangled magnetic fields. </a:t>
            </a:r>
          </a:p>
          <a:p>
            <a:r>
              <a:rPr lang="en-US" sz="1800" b="1" dirty="0"/>
              <a:t>(PS1, PS2, ESS1, ESS2)</a:t>
            </a:r>
          </a:p>
          <a:p>
            <a:endParaRPr lang="en-US" dirty="0"/>
          </a:p>
        </p:txBody>
      </p:sp>
    </p:spTree>
    <p:extLst>
      <p:ext uri="{BB962C8B-B14F-4D97-AF65-F5344CB8AC3E}">
        <p14:creationId xmlns:p14="http://schemas.microsoft.com/office/powerpoint/2010/main" val="66768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62922"/>
            <a:ext cx="4260300" cy="3559071"/>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Gravity is not really a force.</a:t>
            </a:r>
          </a:p>
        </p:txBody>
      </p:sp>
      <p:grpSp>
        <p:nvGrpSpPr>
          <p:cNvPr id="135" name="Google Shape;135;p16"/>
          <p:cNvGrpSpPr/>
          <p:nvPr/>
        </p:nvGrpSpPr>
        <p:grpSpPr>
          <a:xfrm flipH="1">
            <a:off x="-1" y="133025"/>
            <a:ext cx="7618375"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March 2024: Easy Stuff - Gravity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47377C4A-6F98-3039-715C-2E4D1FE5FA99}"/>
              </a:ext>
            </a:extLst>
          </p:cNvPr>
          <p:cNvPicPr>
            <a:picLocks noChangeAspect="1"/>
          </p:cNvPicPr>
          <p:nvPr/>
        </p:nvPicPr>
        <p:blipFill>
          <a:blip r:embed="rId4"/>
          <a:stretch>
            <a:fillRect/>
          </a:stretch>
        </p:blipFill>
        <p:spPr>
          <a:xfrm>
            <a:off x="4746843" y="1243011"/>
            <a:ext cx="4318000" cy="2428875"/>
          </a:xfrm>
          <a:prstGeom prst="rect">
            <a:avLst/>
          </a:prstGeom>
        </p:spPr>
      </p:pic>
      <p:sp>
        <p:nvSpPr>
          <p:cNvPr id="4" name="TextBox 3">
            <a:extLst>
              <a:ext uri="{FF2B5EF4-FFF2-40B4-BE49-F238E27FC236}">
                <a16:creationId xmlns:a16="http://schemas.microsoft.com/office/drawing/2014/main" id="{5979F9C3-81C4-1523-FF3A-324DC773147A}"/>
              </a:ext>
            </a:extLst>
          </p:cNvPr>
          <p:cNvSpPr txBox="1"/>
          <p:nvPr/>
        </p:nvSpPr>
        <p:spPr>
          <a:xfrm>
            <a:off x="4864894" y="3936206"/>
            <a:ext cx="3268844" cy="523220"/>
          </a:xfrm>
          <a:prstGeom prst="rect">
            <a:avLst/>
          </a:prstGeom>
          <a:noFill/>
        </p:spPr>
        <p:txBody>
          <a:bodyPr wrap="none" rtlCol="0">
            <a:spAutoFit/>
          </a:bodyPr>
          <a:lstStyle/>
          <a:p>
            <a:r>
              <a:rPr lang="en-US" dirty="0"/>
              <a:t>Credit:  Y. </a:t>
            </a:r>
            <a:r>
              <a:rPr lang="en-US" dirty="0" err="1"/>
              <a:t>Gominet</a:t>
            </a:r>
            <a:r>
              <a:rPr lang="en-US" dirty="0"/>
              <a:t>/Paris Observatory</a:t>
            </a:r>
          </a:p>
          <a:p>
            <a:r>
              <a:rPr lang="en-US" dirty="0"/>
              <a:t>https://physics.aps.org/articles/v12/113</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2158</Words>
  <Application>Microsoft Office PowerPoint</Application>
  <PresentationFormat>On-screen Show (16:9)</PresentationFormat>
  <Paragraphs>288</Paragraphs>
  <Slides>26</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Lato</vt:lpstr>
      <vt:lpstr>Open Sans</vt:lpstr>
      <vt:lpstr>Calibri</vt:lpstr>
      <vt:lpstr>Roboto</vt:lpstr>
      <vt:lpstr>Wingdings</vt:lpstr>
      <vt:lpstr>Helvetica Neue</vt:lpstr>
      <vt:lpstr>Simple Light</vt:lpstr>
      <vt:lpstr>The Heliophysics Big Year</vt:lpstr>
      <vt:lpstr>March 2023:     What is Heliophysics?</vt:lpstr>
      <vt:lpstr>Heliophysics Big Year Timeline </vt:lpstr>
      <vt:lpstr>PowerPoint Presentation</vt:lpstr>
      <vt:lpstr>March 2024 :    NASA’s Big Questions</vt:lpstr>
      <vt:lpstr>How to Teach Heliophysics</vt:lpstr>
      <vt:lpstr>March 2024 –   Experiencing the Sun</vt:lpstr>
      <vt:lpstr>March 2024</vt:lpstr>
      <vt:lpstr>March 2024: Easy Stuff - Gravity </vt:lpstr>
      <vt:lpstr>March 2024: Easy Stuff - Radiation </vt:lpstr>
      <vt:lpstr>March 2024: Harder Stuff - Solar Flares </vt:lpstr>
      <vt:lpstr>March 2024: Harder Stuff - Coronal Mass Ejections </vt:lpstr>
      <vt:lpstr>March 2024:     Space Weather</vt:lpstr>
      <vt:lpstr>PowerPoint Presentation</vt:lpstr>
      <vt:lpstr>March 2024:     Beginners – Space Weather</vt:lpstr>
      <vt:lpstr>March 2024:     Beginners – Space Weather</vt:lpstr>
      <vt:lpstr>March 2024:     Beginners – Space Weather</vt:lpstr>
      <vt:lpstr>March 2024:     Intermediate – CME speeds and arrival</vt:lpstr>
      <vt:lpstr>March 2024:     Intermediate – CME speeds and arrival</vt:lpstr>
      <vt:lpstr>March 2024:     Intermediate – CME speeds and arrival</vt:lpstr>
      <vt:lpstr>March 2024:     Intermediate – CME speeds and arrival</vt:lpstr>
      <vt:lpstr>March 2024:     Advanced – CME Deceleration</vt:lpstr>
      <vt:lpstr>March 2024:     Advanced – CME Deceleration</vt:lpstr>
      <vt:lpstr>March 2024:     Advanced – CME Decelleration</vt:lpstr>
      <vt:lpstr>March 2024:     Advanced – CME Decelleration</vt:lpstr>
      <vt:lpstr>April 2023:   Total Solar Eclipse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Heliophysics Big Year</dc:title>
  <dc:creator>Sten Odenwald</dc:creator>
  <cp:lastModifiedBy>Sten Odenwald</cp:lastModifiedBy>
  <cp:revision>32</cp:revision>
  <dcterms:modified xsi:type="dcterms:W3CDTF">2024-03-20T00:00:20Z</dcterms:modified>
</cp:coreProperties>
</file>