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8" r:id="rId3"/>
    <p:sldId id="296" r:id="rId4"/>
    <p:sldId id="297" r:id="rId5"/>
    <p:sldId id="298" r:id="rId6"/>
    <p:sldId id="313" r:id="rId7"/>
    <p:sldId id="290" r:id="rId8"/>
    <p:sldId id="343" r:id="rId9"/>
    <p:sldId id="259" r:id="rId10"/>
    <p:sldId id="344" r:id="rId11"/>
    <p:sldId id="331" r:id="rId12"/>
    <p:sldId id="332" r:id="rId13"/>
    <p:sldId id="333" r:id="rId14"/>
    <p:sldId id="334" r:id="rId15"/>
    <p:sldId id="335" r:id="rId16"/>
    <p:sldId id="336" r:id="rId17"/>
    <p:sldId id="295" r:id="rId18"/>
    <p:sldId id="345" r:id="rId19"/>
    <p:sldId id="337" r:id="rId20"/>
    <p:sldId id="346" r:id="rId21"/>
    <p:sldId id="347" r:id="rId22"/>
    <p:sldId id="348" r:id="rId23"/>
    <p:sldId id="338" r:id="rId24"/>
    <p:sldId id="349" r:id="rId25"/>
    <p:sldId id="339" r:id="rId26"/>
    <p:sldId id="353" r:id="rId27"/>
    <p:sldId id="354" r:id="rId28"/>
    <p:sldId id="350" r:id="rId29"/>
    <p:sldId id="279" r:id="rId30"/>
  </p:sldIdLst>
  <p:sldSz cx="9144000" cy="5143500" type="screen16x9"/>
  <p:notesSz cx="6858000" cy="9144000"/>
  <p:embeddedFontLst>
    <p:embeddedFont>
      <p:font typeface="Helvetica Neue" panose="020B060402020202020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Open Sans" panose="020B0606030504020204" pitchFamily="34" charset="0"/>
      <p:regular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til Hunt Estev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97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1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76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5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06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2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236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22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989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92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1a4e4da6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1a4e4da6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0368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05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82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302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403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044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07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599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45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54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e7dad027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1e7dad027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1a4e4da6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1a4e4da6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2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a3f83c96f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a3f83c96ff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lang="en-US" sz="1300" b="1">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lang="en-US" sz="1300" b="1">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100"/>
              <a:buNone/>
            </a:pPr>
            <a:endParaRPr sz="1600">
              <a:solidFill>
                <a:srgbClr val="1B1B1B"/>
              </a:solidFill>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lang="en-US" sz="1300" b="1">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marL="749300" lvl="0" indent="-311150" algn="l" rtl="0">
              <a:lnSpc>
                <a:spcPct val="115000"/>
              </a:lnSpc>
              <a:spcBef>
                <a:spcPts val="0"/>
              </a:spcBef>
              <a:spcAft>
                <a:spcPts val="0"/>
              </a:spcAft>
              <a:buClr>
                <a:schemeClr val="dk1"/>
              </a:buClr>
              <a:buSzPts val="1300"/>
              <a:buChar char="■"/>
            </a:pPr>
            <a:r>
              <a:rPr lang="en-US" sz="1300" b="1">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marL="749300" lvl="0" indent="-311150" algn="l" rtl="0">
              <a:lnSpc>
                <a:spcPct val="115000"/>
              </a:lnSpc>
              <a:spcBef>
                <a:spcPts val="0"/>
              </a:spcBef>
              <a:spcAft>
                <a:spcPts val="0"/>
              </a:spcAft>
              <a:buClr>
                <a:schemeClr val="dk1"/>
              </a:buClr>
              <a:buSzPts val="1300"/>
              <a:buChar char="■"/>
            </a:pPr>
            <a:r>
              <a:rPr lang="en-US" sz="1300" b="1">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marL="749300" lvl="0" indent="-311150" algn="l" rtl="0">
              <a:lnSpc>
                <a:spcPct val="115000"/>
              </a:lnSpc>
              <a:spcBef>
                <a:spcPts val="0"/>
              </a:spcBef>
              <a:spcAft>
                <a:spcPts val="0"/>
              </a:spcAft>
              <a:buClr>
                <a:schemeClr val="dk1"/>
              </a:buClr>
              <a:buSzPts val="1300"/>
              <a:buChar char="■"/>
            </a:pPr>
            <a:r>
              <a:rPr lang="en-US" sz="1300" b="1">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28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49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nasa.gov/science-research/heliophysics/nasa-announces-monthly-themes-to-celebrate-the-heliophysics-big-ye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91900" y="371287"/>
            <a:ext cx="4403077" cy="4400927"/>
          </a:xfrm>
          <a:prstGeom prst="rect">
            <a:avLst/>
          </a:prstGeom>
          <a:noFill/>
          <a:ln>
            <a:noFill/>
          </a:ln>
        </p:spPr>
      </p:pic>
      <p:pic>
        <p:nvPicPr>
          <p:cNvPr id="55" name="Google Shape;55;p13"/>
          <p:cNvPicPr preferRelativeResize="0"/>
          <p:nvPr/>
        </p:nvPicPr>
        <p:blipFill>
          <a:blip r:embed="rId4">
            <a:alphaModFix/>
          </a:blip>
          <a:stretch>
            <a:fillRect/>
          </a:stretch>
        </p:blipFill>
        <p:spPr>
          <a:xfrm>
            <a:off x="0" y="2935175"/>
            <a:ext cx="7659574" cy="585200"/>
          </a:xfrm>
          <a:prstGeom prst="rect">
            <a:avLst/>
          </a:prstGeom>
          <a:noFill/>
          <a:ln>
            <a:noFill/>
          </a:ln>
        </p:spPr>
      </p:pic>
      <p:sp>
        <p:nvSpPr>
          <p:cNvPr id="56" name="Google Shape;56;p13"/>
          <p:cNvSpPr/>
          <p:nvPr/>
        </p:nvSpPr>
        <p:spPr>
          <a:xfrm>
            <a:off x="7562775" y="2933963"/>
            <a:ext cx="585300" cy="5853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ctrTitle"/>
          </p:nvPr>
        </p:nvSpPr>
        <p:spPr>
          <a:xfrm>
            <a:off x="311700" y="1474750"/>
            <a:ext cx="8520600" cy="1322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8" name="Google Shape;58;p13"/>
          <p:cNvPicPr preferRelativeResize="0"/>
          <p:nvPr/>
        </p:nvPicPr>
        <p:blipFill>
          <a:blip r:embed="rId5">
            <a:alphaModFix/>
          </a:blip>
          <a:stretch>
            <a:fillRect/>
          </a:stretch>
        </p:blipFill>
        <p:spPr>
          <a:xfrm>
            <a:off x="7978575" y="380951"/>
            <a:ext cx="879575" cy="727374"/>
          </a:xfrm>
          <a:prstGeom prst="rect">
            <a:avLst/>
          </a:prstGeom>
          <a:noFill/>
          <a:ln>
            <a:noFill/>
          </a:ln>
        </p:spPr>
      </p:pic>
      <p:sp>
        <p:nvSpPr>
          <p:cNvPr id="59" name="Google Shape;59;p13"/>
          <p:cNvSpPr txBox="1">
            <a:spLocks noGrp="1"/>
          </p:cNvSpPr>
          <p:nvPr>
            <p:ph type="subTitle" idx="1"/>
          </p:nvPr>
        </p:nvSpPr>
        <p:spPr>
          <a:xfrm>
            <a:off x="311700" y="2906650"/>
            <a:ext cx="5364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60" name="Google Shape;60;p13"/>
          <p:cNvSpPr txBox="1">
            <a:spLocks noGrp="1"/>
          </p:cNvSpPr>
          <p:nvPr>
            <p:ph type="subTitle" idx="1"/>
          </p:nvPr>
        </p:nvSpPr>
        <p:spPr>
          <a:xfrm>
            <a:off x="191900" y="588180"/>
            <a:ext cx="5364600" cy="312900"/>
          </a:xfrm>
          <a:prstGeom prst="rect">
            <a:avLst/>
          </a:prstGeom>
        </p:spPr>
        <p:txBody>
          <a:bodyPr spcFirstLastPara="1" wrap="square" lIns="91425" tIns="91425" rIns="91425" bIns="91425" anchor="ctr" anchorCtr="0">
            <a:normAutofit/>
          </a:bodyPr>
          <a:lstStyle/>
          <a:p>
            <a:pPr marL="0" lvl="0" indent="0" algn="l" rtl="0">
              <a:lnSpc>
                <a:spcPct val="80000"/>
              </a:lnSpc>
              <a:spcBef>
                <a:spcPts val="0"/>
              </a:spcBef>
              <a:spcAft>
                <a:spcPts val="0"/>
              </a:spcAft>
              <a:buSzPts val="935"/>
              <a:buNone/>
            </a:pPr>
            <a:r>
              <a:rPr lang="en"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61" name="Google Shape;61;p13"/>
          <p:cNvSpPr txBox="1">
            <a:spLocks noGrp="1"/>
          </p:cNvSpPr>
          <p:nvPr>
            <p:ph type="subTitle" idx="1"/>
          </p:nvPr>
        </p:nvSpPr>
        <p:spPr>
          <a:xfrm>
            <a:off x="191900" y="4333269"/>
            <a:ext cx="5364600" cy="392700"/>
          </a:xfrm>
          <a:prstGeom prst="rect">
            <a:avLst/>
          </a:prstGeom>
        </p:spPr>
        <p:txBody>
          <a:bodyPr spcFirstLastPara="1" wrap="square" lIns="91425" tIns="91425" rIns="91425" bIns="91425" anchor="ctr" anchorCtr="0">
            <a:normAutofit lnSpcReduction="10000"/>
          </a:bodyPr>
          <a:lstStyle/>
          <a:p>
            <a:pPr marL="0" lvl="0" indent="0" algn="l" rtl="0">
              <a:lnSpc>
                <a:spcPct val="115000"/>
              </a:lnSpc>
              <a:spcBef>
                <a:spcPts val="0"/>
              </a:spcBef>
              <a:spcAft>
                <a:spcPts val="600"/>
              </a:spcAft>
              <a:buSzPts val="1100"/>
              <a:buNone/>
            </a:pPr>
            <a:r>
              <a:rPr lang="en"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2" name="Google Shape;62;p13"/>
          <p:cNvSpPr/>
          <p:nvPr/>
        </p:nvSpPr>
        <p:spPr>
          <a:xfrm>
            <a:off x="5826113" y="375275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6116438" y="375275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6406763" y="375274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6697088" y="375275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6987413" y="375275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7277738" y="3752738"/>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7568063" y="3752763"/>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7858388" y="3752764"/>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8148713" y="375275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8439038" y="37527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8729363" y="37527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0" y="3657650"/>
            <a:ext cx="54840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5414163" y="3657200"/>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6">
            <a:alphaModFix/>
          </a:blip>
          <a:stretch>
            <a:fillRect/>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2500" cy="29388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Color does not exist in Nature.</a:t>
            </a:r>
          </a:p>
          <a:p>
            <a:pPr marL="0" lvl="0" indent="0" algn="l" rtl="0">
              <a:lnSpc>
                <a:spcPct val="90000"/>
              </a:lnSpc>
              <a:spcBef>
                <a:spcPts val="1000"/>
              </a:spcBef>
              <a:spcAft>
                <a:spcPts val="0"/>
              </a:spcAft>
              <a:buNone/>
            </a:pPr>
            <a:r>
              <a:rPr lang="en-US" dirty="0">
                <a:solidFill>
                  <a:schemeClr val="dk1"/>
                </a:solidFill>
              </a:rPr>
              <a:t>Color is a purely internal coding of the wavelengths of visible light by the brain.</a:t>
            </a:r>
          </a:p>
          <a:p>
            <a:pPr marL="0" lvl="0" indent="0" algn="l" rtl="0">
              <a:lnSpc>
                <a:spcPct val="90000"/>
              </a:lnSpc>
              <a:spcBef>
                <a:spcPts val="1000"/>
              </a:spcBef>
              <a:spcAft>
                <a:spcPts val="0"/>
              </a:spcAft>
              <a:buNone/>
            </a:pPr>
            <a:r>
              <a:rPr lang="en-US" dirty="0">
                <a:solidFill>
                  <a:schemeClr val="dk1"/>
                </a:solidFill>
              </a:rPr>
              <a:t>It is called a ‘qualia’ by brain researchers, and like consciousness, it is not known where the perception of color comes from.</a:t>
            </a:r>
            <a:endParaRPr dirty="0">
              <a:solidFill>
                <a:schemeClr val="dk1"/>
              </a:solidFill>
            </a:endParaRP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Origin of Color</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2" name="Picture 1">
            <a:extLst>
              <a:ext uri="{FF2B5EF4-FFF2-40B4-BE49-F238E27FC236}">
                <a16:creationId xmlns:a16="http://schemas.microsoft.com/office/drawing/2014/main" id="{AD5541C3-ECC2-41DC-ED33-A663FD95099A}"/>
              </a:ext>
            </a:extLst>
          </p:cNvPr>
          <p:cNvPicPr>
            <a:picLocks noChangeAspect="1"/>
          </p:cNvPicPr>
          <p:nvPr/>
        </p:nvPicPr>
        <p:blipFill>
          <a:blip r:embed="rId4"/>
          <a:stretch>
            <a:fillRect/>
          </a:stretch>
        </p:blipFill>
        <p:spPr>
          <a:xfrm>
            <a:off x="4425750" y="1185537"/>
            <a:ext cx="4408202" cy="2938801"/>
          </a:xfrm>
          <a:prstGeom prst="rect">
            <a:avLst/>
          </a:prstGeom>
        </p:spPr>
      </p:pic>
    </p:spTree>
    <p:extLst>
      <p:ext uri="{BB962C8B-B14F-4D97-AF65-F5344CB8AC3E}">
        <p14:creationId xmlns:p14="http://schemas.microsoft.com/office/powerpoint/2010/main" val="370509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233119" y="1102350"/>
            <a:ext cx="4042500" cy="2938800"/>
          </a:xfrm>
          <a:prstGeom prst="rect">
            <a:avLst/>
          </a:prstGeom>
        </p:spPr>
        <p:txBody>
          <a:bodyPr spcFirstLastPara="1" wrap="square" lIns="91425" tIns="91425" rIns="91425" bIns="91425" anchor="t" anchorCtr="0">
            <a:normAutofit fontScale="92500" lnSpcReduction="10000"/>
          </a:bodyPr>
          <a:lstStyle/>
          <a:p>
            <a:pPr marL="0" lvl="0" indent="0" algn="l" rtl="0">
              <a:lnSpc>
                <a:spcPct val="90000"/>
              </a:lnSpc>
              <a:spcBef>
                <a:spcPts val="1000"/>
              </a:spcBef>
              <a:spcAft>
                <a:spcPts val="0"/>
              </a:spcAft>
              <a:buNone/>
            </a:pPr>
            <a:r>
              <a:rPr lang="en-US" dirty="0">
                <a:solidFill>
                  <a:schemeClr val="dk1"/>
                </a:solidFill>
              </a:rPr>
              <a:t>The interaction of light with matter tends to favor some wavelengths over others.</a:t>
            </a:r>
          </a:p>
          <a:p>
            <a:pPr marL="0" lvl="0" indent="0" algn="l" rtl="0">
              <a:lnSpc>
                <a:spcPct val="90000"/>
              </a:lnSpc>
              <a:spcBef>
                <a:spcPts val="1000"/>
              </a:spcBef>
              <a:spcAft>
                <a:spcPts val="0"/>
              </a:spcAft>
              <a:buNone/>
            </a:pPr>
            <a:r>
              <a:rPr lang="en-US" dirty="0">
                <a:solidFill>
                  <a:schemeClr val="dk1"/>
                </a:solidFill>
              </a:rPr>
              <a:t>Light from the sun passing through dust in the atmosphere causes shorter wavelengths to be deflected out of the light into other directions.</a:t>
            </a:r>
          </a:p>
          <a:p>
            <a:pPr marL="0" lvl="0" indent="0" algn="l" rtl="0">
              <a:lnSpc>
                <a:spcPct val="90000"/>
              </a:lnSpc>
              <a:spcBef>
                <a:spcPts val="1000"/>
              </a:spcBef>
              <a:spcAft>
                <a:spcPts val="0"/>
              </a:spcAft>
              <a:buNone/>
            </a:pPr>
            <a:r>
              <a:rPr lang="en-US" dirty="0">
                <a:solidFill>
                  <a:schemeClr val="dk1"/>
                </a:solidFill>
              </a:rPr>
              <a:t>This leaves behind longer wavelength light, which we perceive as red. Meanwhile, the shorter wavelength light is scattered across the sky giving the sky a blue color</a:t>
            </a:r>
            <a:endParaRPr dirty="0">
              <a:solidFill>
                <a:schemeClr val="dk1"/>
              </a:solidFill>
            </a:endParaRP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Origin of Color</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2" name="Picture 1">
            <a:extLst>
              <a:ext uri="{FF2B5EF4-FFF2-40B4-BE49-F238E27FC236}">
                <a16:creationId xmlns:a16="http://schemas.microsoft.com/office/drawing/2014/main" id="{AD5541C3-ECC2-41DC-ED33-A663FD95099A}"/>
              </a:ext>
            </a:extLst>
          </p:cNvPr>
          <p:cNvPicPr>
            <a:picLocks noChangeAspect="1"/>
          </p:cNvPicPr>
          <p:nvPr/>
        </p:nvPicPr>
        <p:blipFill>
          <a:blip r:embed="rId4"/>
          <a:stretch>
            <a:fillRect/>
          </a:stretch>
        </p:blipFill>
        <p:spPr>
          <a:xfrm>
            <a:off x="4425750" y="1185537"/>
            <a:ext cx="4408202" cy="2938801"/>
          </a:xfrm>
          <a:prstGeom prst="rect">
            <a:avLst/>
          </a:prstGeom>
        </p:spPr>
      </p:pic>
    </p:spTree>
    <p:extLst>
      <p:ext uri="{BB962C8B-B14F-4D97-AF65-F5344CB8AC3E}">
        <p14:creationId xmlns:p14="http://schemas.microsoft.com/office/powerpoint/2010/main" val="330946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2500" cy="3580502"/>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Like sunlight during a sunset, visible light interacting with matter can cause some of this light to be absorbed if the chemistry of the material is just right.</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The matter will pass some wavelengths but not others.</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We call this a ‘light filter’, or just a filter for short.</a:t>
            </a:r>
            <a:endParaRPr dirty="0">
              <a:solidFill>
                <a:schemeClr val="dk1"/>
              </a:solidFill>
            </a:endParaRP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F</a:t>
            </a:r>
            <a:r>
              <a:rPr lang="en-US" sz="2420" b="1" dirty="0" err="1">
                <a:solidFill>
                  <a:schemeClr val="lt1"/>
                </a:solidFill>
                <a:latin typeface="Helvetica Neue"/>
                <a:ea typeface="Helvetica Neue"/>
                <a:cs typeface="Helvetica Neue"/>
                <a:sym typeface="Helvetica Neue"/>
              </a:rPr>
              <a:t>i</a:t>
            </a:r>
            <a:r>
              <a:rPr lang="en" sz="2420" b="1" dirty="0">
                <a:solidFill>
                  <a:schemeClr val="lt1"/>
                </a:solidFill>
                <a:latin typeface="Helvetica Neue"/>
                <a:ea typeface="Helvetica Neue"/>
                <a:cs typeface="Helvetica Neue"/>
                <a:sym typeface="Helvetica Neue"/>
              </a:rPr>
              <a:t>ltered Light</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6CA3A254-0334-F6DC-1FAA-0EB6E78851CC}"/>
              </a:ext>
            </a:extLst>
          </p:cNvPr>
          <p:cNvPicPr>
            <a:picLocks noChangeAspect="1"/>
          </p:cNvPicPr>
          <p:nvPr/>
        </p:nvPicPr>
        <p:blipFill>
          <a:blip r:embed="rId4"/>
          <a:stretch>
            <a:fillRect/>
          </a:stretch>
        </p:blipFill>
        <p:spPr>
          <a:xfrm>
            <a:off x="4420837" y="1300038"/>
            <a:ext cx="4529138" cy="2264569"/>
          </a:xfrm>
          <a:prstGeom prst="rect">
            <a:avLst/>
          </a:prstGeom>
        </p:spPr>
      </p:pic>
    </p:spTree>
    <p:extLst>
      <p:ext uri="{BB962C8B-B14F-4D97-AF65-F5344CB8AC3E}">
        <p14:creationId xmlns:p14="http://schemas.microsoft.com/office/powerpoint/2010/main" val="142050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2500" cy="3416196"/>
          </a:xfrm>
          <a:prstGeom prst="rect">
            <a:avLst/>
          </a:prstGeom>
        </p:spPr>
        <p:txBody>
          <a:bodyPr spcFirstLastPara="1" wrap="square" lIns="91425" tIns="91425" rIns="91425" bIns="91425" anchor="t" anchorCtr="0">
            <a:normAutofit fontScale="92500" lnSpcReduction="10000"/>
          </a:bodyPr>
          <a:lstStyle/>
          <a:p>
            <a:pPr marL="0" lvl="0" indent="0" algn="l" rtl="0">
              <a:lnSpc>
                <a:spcPct val="90000"/>
              </a:lnSpc>
              <a:spcBef>
                <a:spcPts val="1000"/>
              </a:spcBef>
              <a:spcAft>
                <a:spcPts val="0"/>
              </a:spcAft>
              <a:buNone/>
            </a:pPr>
            <a:r>
              <a:rPr lang="en-US" dirty="0">
                <a:solidFill>
                  <a:schemeClr val="dk1"/>
                </a:solidFill>
              </a:rPr>
              <a:t>Filters can be designed to pass only specific wavelengths.</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In photography, and in the human retina, light is filtered into its Red, Green and Blue components.</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The same principle applies to fashion and art using different pigments. By balancing the RGB properties of compounds, millions of different colors can be created</a:t>
            </a: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How filters work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B9F23C17-D4FF-863D-5CA3-DD15178AC624}"/>
              </a:ext>
            </a:extLst>
          </p:cNvPr>
          <p:cNvPicPr>
            <a:picLocks noChangeAspect="1"/>
          </p:cNvPicPr>
          <p:nvPr/>
        </p:nvPicPr>
        <p:blipFill>
          <a:blip r:embed="rId4"/>
          <a:stretch>
            <a:fillRect/>
          </a:stretch>
        </p:blipFill>
        <p:spPr>
          <a:xfrm>
            <a:off x="4968590" y="962923"/>
            <a:ext cx="3900635" cy="3130446"/>
          </a:xfrm>
          <a:prstGeom prst="rect">
            <a:avLst/>
          </a:prstGeom>
        </p:spPr>
      </p:pic>
    </p:spTree>
    <p:extLst>
      <p:ext uri="{BB962C8B-B14F-4D97-AF65-F5344CB8AC3E}">
        <p14:creationId xmlns:p14="http://schemas.microsoft.com/office/powerpoint/2010/main" val="262124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1207293"/>
            <a:ext cx="2388638" cy="2694429"/>
          </a:xfrm>
          <a:prstGeom prst="rect">
            <a:avLst/>
          </a:prstGeom>
        </p:spPr>
        <p:txBody>
          <a:bodyPr spcFirstLastPara="1" wrap="square" lIns="91425" tIns="91425" rIns="91425" bIns="91425" anchor="t" anchorCtr="0">
            <a:normAutofit fontScale="92500"/>
          </a:bodyPr>
          <a:lstStyle/>
          <a:p>
            <a:pPr marL="0" lvl="0" indent="0" algn="l" rtl="0">
              <a:lnSpc>
                <a:spcPct val="90000"/>
              </a:lnSpc>
              <a:spcBef>
                <a:spcPts val="1000"/>
              </a:spcBef>
              <a:spcAft>
                <a:spcPts val="0"/>
              </a:spcAft>
              <a:buNone/>
            </a:pPr>
            <a:r>
              <a:rPr lang="en-US" dirty="0">
                <a:solidFill>
                  <a:schemeClr val="dk1"/>
                </a:solidFill>
              </a:rPr>
              <a:t>Different physical processes produce light in different specific colors.</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In Heliophysics we use this principle to diagnose why the sun works the way it does.</a:t>
            </a:r>
            <a:endParaRPr dirty="0">
              <a:solidFill>
                <a:schemeClr val="dk1"/>
              </a:solidFill>
            </a:endParaRP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a:t>
            </a:r>
            <a:r>
              <a:rPr lang="en-US" sz="2420" b="1" dirty="0">
                <a:solidFill>
                  <a:schemeClr val="lt1"/>
                </a:solidFill>
                <a:latin typeface="Helvetica Neue"/>
                <a:ea typeface="Helvetica Neue"/>
                <a:cs typeface="Helvetica Neue"/>
                <a:sym typeface="Helvetica Neue"/>
              </a:rPr>
              <a:t>Filters in Heliophysics</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6CB381FE-547D-61D4-C696-EBBA84FF0172}"/>
              </a:ext>
            </a:extLst>
          </p:cNvPr>
          <p:cNvPicPr>
            <a:picLocks noChangeAspect="1"/>
          </p:cNvPicPr>
          <p:nvPr/>
        </p:nvPicPr>
        <p:blipFill>
          <a:blip r:embed="rId4"/>
          <a:stretch>
            <a:fillRect/>
          </a:stretch>
        </p:blipFill>
        <p:spPr>
          <a:xfrm>
            <a:off x="3524701" y="749825"/>
            <a:ext cx="5237073" cy="3948697"/>
          </a:xfrm>
          <a:prstGeom prst="rect">
            <a:avLst/>
          </a:prstGeom>
        </p:spPr>
      </p:pic>
    </p:spTree>
    <p:extLst>
      <p:ext uri="{BB962C8B-B14F-4D97-AF65-F5344CB8AC3E}">
        <p14:creationId xmlns:p14="http://schemas.microsoft.com/office/powerpoint/2010/main" val="77826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a:t>
            </a:r>
            <a:r>
              <a:rPr lang="en-US" sz="2420" b="1" dirty="0">
                <a:solidFill>
                  <a:schemeClr val="lt1"/>
                </a:solidFill>
                <a:latin typeface="Helvetica Neue"/>
                <a:ea typeface="Helvetica Neue"/>
                <a:cs typeface="Helvetica Neue"/>
                <a:sym typeface="Helvetica Neue"/>
              </a:rPr>
              <a:t>Filters in Heliophysics</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66142F2D-5F2E-169C-C13B-C0ED43DBD25E}"/>
              </a:ext>
            </a:extLst>
          </p:cNvPr>
          <p:cNvPicPr>
            <a:picLocks noChangeAspect="1"/>
          </p:cNvPicPr>
          <p:nvPr/>
        </p:nvPicPr>
        <p:blipFill>
          <a:blip r:embed="rId4"/>
          <a:stretch>
            <a:fillRect/>
          </a:stretch>
        </p:blipFill>
        <p:spPr>
          <a:xfrm>
            <a:off x="1195792" y="768014"/>
            <a:ext cx="6936396" cy="3901723"/>
          </a:xfrm>
          <a:prstGeom prst="rect">
            <a:avLst/>
          </a:prstGeom>
        </p:spPr>
      </p:pic>
    </p:spTree>
    <p:extLst>
      <p:ext uri="{BB962C8B-B14F-4D97-AF65-F5344CB8AC3E}">
        <p14:creationId xmlns:p14="http://schemas.microsoft.com/office/powerpoint/2010/main" val="342796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699" y="962923"/>
            <a:ext cx="4738932" cy="3631452"/>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b="1" dirty="0">
                <a:solidFill>
                  <a:schemeClr val="dk1"/>
                </a:solidFill>
              </a:rPr>
              <a:t>Beginners: </a:t>
            </a:r>
            <a:r>
              <a:rPr lang="en-US" dirty="0">
                <a:solidFill>
                  <a:schemeClr val="dk1"/>
                </a:solidFill>
              </a:rPr>
              <a:t>You want to study the sun by using a filter that passes only the light from hydrogen at a wavelength near 656 nanometers (nm). Which filter should you use?</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A) Passes wavelengths shorter than 700 nm.</a:t>
            </a:r>
          </a:p>
          <a:p>
            <a:pPr marL="0" lvl="0" indent="0" algn="l" rtl="0">
              <a:lnSpc>
                <a:spcPct val="90000"/>
              </a:lnSpc>
              <a:spcBef>
                <a:spcPts val="1000"/>
              </a:spcBef>
              <a:spcAft>
                <a:spcPts val="0"/>
              </a:spcAft>
              <a:buNone/>
            </a:pPr>
            <a:r>
              <a:rPr lang="en-US" dirty="0">
                <a:solidFill>
                  <a:schemeClr val="dk1"/>
                </a:solidFill>
              </a:rPr>
              <a:t>B) Passes wavelengths longer than 450 nm</a:t>
            </a:r>
          </a:p>
          <a:p>
            <a:pPr marL="0" lvl="0" indent="0" algn="l" rtl="0">
              <a:lnSpc>
                <a:spcPct val="90000"/>
              </a:lnSpc>
              <a:spcBef>
                <a:spcPts val="1000"/>
              </a:spcBef>
              <a:spcAft>
                <a:spcPts val="0"/>
              </a:spcAft>
              <a:buNone/>
            </a:pPr>
            <a:r>
              <a:rPr lang="en-US" dirty="0">
                <a:solidFill>
                  <a:schemeClr val="dk1"/>
                </a:solidFill>
              </a:rPr>
              <a:t>C) Passes wavelengths from 500 to 700 nm</a:t>
            </a:r>
          </a:p>
          <a:p>
            <a:pPr marL="0" lvl="0" indent="0" algn="l" rtl="0">
              <a:lnSpc>
                <a:spcPct val="90000"/>
              </a:lnSpc>
              <a:spcBef>
                <a:spcPts val="1000"/>
              </a:spcBef>
              <a:spcAft>
                <a:spcPts val="0"/>
              </a:spcAft>
              <a:buNone/>
            </a:pPr>
            <a:r>
              <a:rPr lang="en-US" dirty="0">
                <a:solidFill>
                  <a:schemeClr val="dk1"/>
                </a:solidFill>
              </a:rPr>
              <a:t>D) Passes wavelengths from 650 to 660 nm.</a:t>
            </a:r>
            <a:endParaRPr dirty="0">
              <a:solidFill>
                <a:schemeClr val="dk1"/>
              </a:solidFill>
            </a:endParaRP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S</a:t>
            </a:r>
            <a:r>
              <a:rPr lang="en-US" sz="2420" b="1" dirty="0" err="1">
                <a:solidFill>
                  <a:schemeClr val="lt1"/>
                </a:solidFill>
                <a:latin typeface="Helvetica Neue"/>
                <a:ea typeface="Helvetica Neue"/>
                <a:cs typeface="Helvetica Neue"/>
                <a:sym typeface="Helvetica Neue"/>
              </a:rPr>
              <a:t>i</a:t>
            </a:r>
            <a:r>
              <a:rPr lang="en" sz="2420" b="1" dirty="0">
                <a:solidFill>
                  <a:schemeClr val="lt1"/>
                </a:solidFill>
                <a:latin typeface="Helvetica Neue"/>
                <a:ea typeface="Helvetica Neue"/>
                <a:cs typeface="Helvetica Neue"/>
                <a:sym typeface="Helvetica Neue"/>
              </a:rPr>
              <a:t>mple Transmission Filters</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BB423313-4A1E-243F-AE93-DDF14EE7A974}"/>
              </a:ext>
            </a:extLst>
          </p:cNvPr>
          <p:cNvPicPr>
            <a:picLocks noChangeAspect="1"/>
          </p:cNvPicPr>
          <p:nvPr/>
        </p:nvPicPr>
        <p:blipFill>
          <a:blip r:embed="rId4"/>
          <a:stretch>
            <a:fillRect/>
          </a:stretch>
        </p:blipFill>
        <p:spPr>
          <a:xfrm>
            <a:off x="5242144" y="1301347"/>
            <a:ext cx="3672128" cy="1997868"/>
          </a:xfrm>
          <a:prstGeom prst="rect">
            <a:avLst/>
          </a:prstGeom>
        </p:spPr>
      </p:pic>
    </p:spTree>
    <p:extLst>
      <p:ext uri="{BB962C8B-B14F-4D97-AF65-F5344CB8AC3E}">
        <p14:creationId xmlns:p14="http://schemas.microsoft.com/office/powerpoint/2010/main" val="105370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5" name="Google Shape;135;p16"/>
          <p:cNvGrpSpPr/>
          <p:nvPr/>
        </p:nvGrpSpPr>
        <p:grpSpPr>
          <a:xfrm flipH="1">
            <a:off x="-1" y="133025"/>
            <a:ext cx="80002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Simple Transmission Filters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7" name="Picture 6">
            <a:extLst>
              <a:ext uri="{FF2B5EF4-FFF2-40B4-BE49-F238E27FC236}">
                <a16:creationId xmlns:a16="http://schemas.microsoft.com/office/drawing/2014/main" id="{4EF05370-C332-67FB-C0E3-D6EAE184F46B}"/>
              </a:ext>
            </a:extLst>
          </p:cNvPr>
          <p:cNvPicPr>
            <a:picLocks noChangeAspect="1"/>
          </p:cNvPicPr>
          <p:nvPr/>
        </p:nvPicPr>
        <p:blipFill>
          <a:blip r:embed="rId4"/>
          <a:stretch>
            <a:fillRect/>
          </a:stretch>
        </p:blipFill>
        <p:spPr>
          <a:xfrm>
            <a:off x="1285263" y="767182"/>
            <a:ext cx="6424612" cy="3834043"/>
          </a:xfrm>
          <a:prstGeom prst="rect">
            <a:avLst/>
          </a:prstGeom>
        </p:spPr>
      </p:pic>
    </p:spTree>
    <p:extLst>
      <p:ext uri="{BB962C8B-B14F-4D97-AF65-F5344CB8AC3E}">
        <p14:creationId xmlns:p14="http://schemas.microsoft.com/office/powerpoint/2010/main" val="38592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5" name="Google Shape;135;p16"/>
          <p:cNvGrpSpPr/>
          <p:nvPr/>
        </p:nvGrpSpPr>
        <p:grpSpPr>
          <a:xfrm flipH="1">
            <a:off x="-1" y="133025"/>
            <a:ext cx="80002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Simple Transmission Filters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A4947C76-DD19-D2B6-5D5A-916C991D4F72}"/>
              </a:ext>
            </a:extLst>
          </p:cNvPr>
          <p:cNvPicPr>
            <a:picLocks noChangeAspect="1"/>
          </p:cNvPicPr>
          <p:nvPr/>
        </p:nvPicPr>
        <p:blipFill>
          <a:blip r:embed="rId4"/>
          <a:stretch>
            <a:fillRect/>
          </a:stretch>
        </p:blipFill>
        <p:spPr>
          <a:xfrm>
            <a:off x="580649" y="805121"/>
            <a:ext cx="7419550" cy="3750583"/>
          </a:xfrm>
          <a:prstGeom prst="rect">
            <a:avLst/>
          </a:prstGeom>
        </p:spPr>
      </p:pic>
    </p:spTree>
    <p:extLst>
      <p:ext uri="{BB962C8B-B14F-4D97-AF65-F5344CB8AC3E}">
        <p14:creationId xmlns:p14="http://schemas.microsoft.com/office/powerpoint/2010/main" val="16292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2500" cy="717652"/>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Zinc oxide and bandpass filters </a:t>
            </a:r>
            <a:endParaRPr dirty="0">
              <a:solidFill>
                <a:schemeClr val="dk1"/>
              </a:solidFill>
            </a:endParaRPr>
          </a:p>
        </p:txBody>
      </p:sp>
      <p:grpSp>
        <p:nvGrpSpPr>
          <p:cNvPr id="135" name="Google Shape;135;p16"/>
          <p:cNvGrpSpPr/>
          <p:nvPr/>
        </p:nvGrpSpPr>
        <p:grpSpPr>
          <a:xfrm flipH="1">
            <a:off x="-2" y="133025"/>
            <a:ext cx="8264176"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Intermediate:  UV F</a:t>
            </a:r>
            <a:r>
              <a:rPr lang="en-US" sz="2420" b="1" dirty="0" err="1">
                <a:solidFill>
                  <a:schemeClr val="lt1"/>
                </a:solidFill>
                <a:latin typeface="Helvetica Neue"/>
                <a:ea typeface="Helvetica Neue"/>
                <a:cs typeface="Helvetica Neue"/>
                <a:sym typeface="Helvetica Neue"/>
              </a:rPr>
              <a:t>i</a:t>
            </a:r>
            <a:r>
              <a:rPr lang="en" sz="2420" b="1" dirty="0">
                <a:solidFill>
                  <a:schemeClr val="lt1"/>
                </a:solidFill>
                <a:latin typeface="Helvetica Neue"/>
                <a:ea typeface="Helvetica Neue"/>
                <a:cs typeface="Helvetica Neue"/>
                <a:sym typeface="Helvetica Neue"/>
              </a:rPr>
              <a:t>lters and Sunblock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B0C20B99-B07D-80CF-AFC0-4218DC947586}"/>
              </a:ext>
            </a:extLst>
          </p:cNvPr>
          <p:cNvPicPr>
            <a:picLocks noChangeAspect="1"/>
          </p:cNvPicPr>
          <p:nvPr/>
        </p:nvPicPr>
        <p:blipFill>
          <a:blip r:embed="rId4"/>
          <a:stretch>
            <a:fillRect/>
          </a:stretch>
        </p:blipFill>
        <p:spPr>
          <a:xfrm>
            <a:off x="4907474" y="1396550"/>
            <a:ext cx="4042501" cy="2329175"/>
          </a:xfrm>
          <a:prstGeom prst="rect">
            <a:avLst/>
          </a:prstGeom>
        </p:spPr>
      </p:pic>
      <p:pic>
        <p:nvPicPr>
          <p:cNvPr id="5" name="Picture 4">
            <a:extLst>
              <a:ext uri="{FF2B5EF4-FFF2-40B4-BE49-F238E27FC236}">
                <a16:creationId xmlns:a16="http://schemas.microsoft.com/office/drawing/2014/main" id="{09291266-8296-167E-7049-0F55A528B9AD}"/>
              </a:ext>
            </a:extLst>
          </p:cNvPr>
          <p:cNvPicPr>
            <a:picLocks noChangeAspect="1"/>
          </p:cNvPicPr>
          <p:nvPr/>
        </p:nvPicPr>
        <p:blipFill>
          <a:blip r:embed="rId5"/>
          <a:stretch>
            <a:fillRect/>
          </a:stretch>
        </p:blipFill>
        <p:spPr>
          <a:xfrm>
            <a:off x="744563" y="1680575"/>
            <a:ext cx="3176773" cy="2806664"/>
          </a:xfrm>
          <a:prstGeom prst="rect">
            <a:avLst/>
          </a:prstGeom>
        </p:spPr>
      </p:pic>
    </p:spTree>
    <p:extLst>
      <p:ext uri="{BB962C8B-B14F-4D97-AF65-F5344CB8AC3E}">
        <p14:creationId xmlns:p14="http://schemas.microsoft.com/office/powerpoint/2010/main" val="353322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311700" y="971625"/>
            <a:ext cx="3474488" cy="3174000"/>
          </a:xfrm>
          <a:prstGeom prst="rect">
            <a:avLst/>
          </a:prstGeom>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sz="1700" dirty="0">
                <a:solidFill>
                  <a:schemeClr val="dk1"/>
                </a:solidFill>
              </a:rPr>
              <a:t>Heliophysics is the discipline in space science that deals with the matter and energy of our Sun and its effects on the solar system. </a:t>
            </a:r>
          </a:p>
          <a:p>
            <a:pPr marL="0" lvl="0" indent="0" algn="l" rtl="0">
              <a:lnSpc>
                <a:spcPct val="90000"/>
              </a:lnSpc>
              <a:spcBef>
                <a:spcPts val="1000"/>
              </a:spcBef>
              <a:spcAft>
                <a:spcPts val="0"/>
              </a:spcAft>
              <a:buNone/>
            </a:pPr>
            <a:r>
              <a:rPr lang="en-US" sz="1700" dirty="0">
                <a:solidFill>
                  <a:schemeClr val="dk1"/>
                </a:solidFill>
              </a:rPr>
              <a:t>It also studies how the Sun varies and how those changes pose a hazard to humans on Earth and in space</a:t>
            </a:r>
          </a:p>
          <a:p>
            <a:pPr marL="0" lvl="0" indent="0" algn="l" rtl="0">
              <a:lnSpc>
                <a:spcPct val="90000"/>
              </a:lnSpc>
              <a:spcBef>
                <a:spcPts val="1000"/>
              </a:spcBef>
              <a:spcAft>
                <a:spcPts val="0"/>
              </a:spcAft>
              <a:buNone/>
            </a:pPr>
            <a:endParaRPr sz="1700" dirty="0">
              <a:solidFill>
                <a:schemeClr val="dk1"/>
              </a:solidFill>
            </a:endParaRPr>
          </a:p>
        </p:txBody>
      </p:sp>
      <p:grpSp>
        <p:nvGrpSpPr>
          <p:cNvPr id="113" name="Google Shape;113;p15"/>
          <p:cNvGrpSpPr/>
          <p:nvPr/>
        </p:nvGrpSpPr>
        <p:grpSpPr>
          <a:xfrm flipH="1">
            <a:off x="-1" y="133025"/>
            <a:ext cx="8151019" cy="582900"/>
            <a:chOff x="3383700" y="220025"/>
            <a:chExt cx="5760575" cy="582900"/>
          </a:xfrm>
        </p:grpSpPr>
        <p:sp>
          <p:nvSpPr>
            <p:cNvPr id="114" name="Google Shape;114;p15"/>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5"/>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December 2023:     What is Heliophysics?</a:t>
            </a:r>
            <a:endParaRPr sz="2420" b="1" dirty="0">
              <a:solidFill>
                <a:schemeClr val="lt1"/>
              </a:solidFill>
              <a:latin typeface="Helvetica Neue"/>
              <a:ea typeface="Helvetica Neue"/>
              <a:cs typeface="Helvetica Neue"/>
              <a:sym typeface="Helvetica Neue"/>
            </a:endParaRPr>
          </a:p>
        </p:txBody>
      </p:sp>
      <p:sp>
        <p:nvSpPr>
          <p:cNvPr id="117" name="Google Shape;117;p15"/>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5"/>
          <p:cNvGrpSpPr/>
          <p:nvPr/>
        </p:nvGrpSpPr>
        <p:grpSpPr>
          <a:xfrm>
            <a:off x="0" y="4695025"/>
            <a:ext cx="5902800" cy="283500"/>
            <a:chOff x="0" y="4548925"/>
            <a:chExt cx="5902800" cy="283500"/>
          </a:xfrm>
        </p:grpSpPr>
        <p:sp>
          <p:nvSpPr>
            <p:cNvPr id="125" name="Google Shape;125;p15"/>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5"/>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28" name="Google Shape;128;p15"/>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729F48B5-0178-F9AA-CABD-3DE43C028BFA}"/>
              </a:ext>
            </a:extLst>
          </p:cNvPr>
          <p:cNvPicPr>
            <a:picLocks noChangeAspect="1"/>
          </p:cNvPicPr>
          <p:nvPr/>
        </p:nvPicPr>
        <p:blipFill>
          <a:blip r:embed="rId4"/>
          <a:stretch>
            <a:fillRect/>
          </a:stretch>
        </p:blipFill>
        <p:spPr>
          <a:xfrm>
            <a:off x="4046254" y="1078707"/>
            <a:ext cx="5004642" cy="28096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5988" cy="336619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Applying a sunblock lotion.</a:t>
            </a:r>
          </a:p>
          <a:p>
            <a:pPr marL="0" lvl="0" indent="0" algn="l" rtl="0">
              <a:lnSpc>
                <a:spcPct val="90000"/>
              </a:lnSpc>
              <a:spcBef>
                <a:spcPts val="1000"/>
              </a:spcBef>
              <a:spcAft>
                <a:spcPts val="0"/>
              </a:spcAft>
              <a:buNone/>
            </a:pPr>
            <a:r>
              <a:rPr lang="en-US" dirty="0">
                <a:solidFill>
                  <a:schemeClr val="dk1"/>
                </a:solidFill>
              </a:rPr>
              <a:t>A sunbather applies a sunblock to her entire exposed body surface. </a:t>
            </a:r>
          </a:p>
          <a:p>
            <a:pPr marL="0" lvl="0" indent="0" algn="l" rtl="0">
              <a:lnSpc>
                <a:spcPct val="90000"/>
              </a:lnSpc>
              <a:spcBef>
                <a:spcPts val="1000"/>
              </a:spcBef>
              <a:spcAft>
                <a:spcPts val="0"/>
              </a:spcAft>
              <a:buNone/>
            </a:pPr>
            <a:r>
              <a:rPr lang="en-US" dirty="0">
                <a:solidFill>
                  <a:schemeClr val="dk1"/>
                </a:solidFill>
              </a:rPr>
              <a:t>How much should she use to get an SPF of 45 so that she can be in the sun for the entire day?</a:t>
            </a:r>
          </a:p>
          <a:p>
            <a:pPr marL="0" lvl="0" indent="0" algn="l" rtl="0">
              <a:lnSpc>
                <a:spcPct val="90000"/>
              </a:lnSpc>
              <a:spcBef>
                <a:spcPts val="1000"/>
              </a:spcBef>
              <a:spcAft>
                <a:spcPts val="0"/>
              </a:spcAft>
              <a:buNone/>
            </a:pPr>
            <a:r>
              <a:rPr lang="en-US" dirty="0">
                <a:solidFill>
                  <a:schemeClr val="dk1"/>
                </a:solidFill>
              </a:rPr>
              <a:t>Surface area = 1.8 meters</a:t>
            </a:r>
            <a:r>
              <a:rPr lang="en-US" baseline="30000" dirty="0">
                <a:solidFill>
                  <a:schemeClr val="dk1"/>
                </a:solidFill>
              </a:rPr>
              <a:t>2</a:t>
            </a:r>
          </a:p>
          <a:p>
            <a:pPr marL="0" lvl="0" indent="0" algn="l" rtl="0">
              <a:lnSpc>
                <a:spcPct val="90000"/>
              </a:lnSpc>
              <a:spcBef>
                <a:spcPts val="1000"/>
              </a:spcBef>
              <a:spcAft>
                <a:spcPts val="0"/>
              </a:spcAft>
              <a:buNone/>
            </a:pPr>
            <a:r>
              <a:rPr lang="en-US" dirty="0">
                <a:solidFill>
                  <a:schemeClr val="dk1"/>
                </a:solidFill>
              </a:rPr>
              <a:t>Bathing suit coverage = 30%</a:t>
            </a:r>
          </a:p>
          <a:p>
            <a:pPr marL="0" lvl="0" indent="0" algn="l" rtl="0">
              <a:lnSpc>
                <a:spcPct val="90000"/>
              </a:lnSpc>
              <a:spcBef>
                <a:spcPts val="1000"/>
              </a:spcBef>
              <a:spcAft>
                <a:spcPts val="0"/>
              </a:spcAft>
              <a:buNone/>
            </a:pPr>
            <a:r>
              <a:rPr lang="en-US" dirty="0">
                <a:solidFill>
                  <a:schemeClr val="dk1"/>
                </a:solidFill>
              </a:rPr>
              <a:t>Cream density = 2.4 gm/cm</a:t>
            </a:r>
            <a:r>
              <a:rPr lang="en-US" baseline="30000" dirty="0">
                <a:solidFill>
                  <a:schemeClr val="dk1"/>
                </a:solidFill>
              </a:rPr>
              <a:t>3</a:t>
            </a:r>
            <a:endParaRPr baseline="30000" dirty="0">
              <a:solidFill>
                <a:schemeClr val="dk1"/>
              </a:solidFill>
            </a:endParaRPr>
          </a:p>
        </p:txBody>
      </p:sp>
      <p:grpSp>
        <p:nvGrpSpPr>
          <p:cNvPr id="135" name="Google Shape;135;p16"/>
          <p:cNvGrpSpPr/>
          <p:nvPr/>
        </p:nvGrpSpPr>
        <p:grpSpPr>
          <a:xfrm flipH="1">
            <a:off x="-2" y="133025"/>
            <a:ext cx="8264176"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Intermediate:  UV F</a:t>
            </a:r>
            <a:r>
              <a:rPr lang="en-US" sz="2420" b="1" dirty="0" err="1">
                <a:solidFill>
                  <a:schemeClr val="lt1"/>
                </a:solidFill>
                <a:latin typeface="Helvetica Neue"/>
                <a:ea typeface="Helvetica Neue"/>
                <a:cs typeface="Helvetica Neue"/>
                <a:sym typeface="Helvetica Neue"/>
              </a:rPr>
              <a:t>i</a:t>
            </a:r>
            <a:r>
              <a:rPr lang="en" sz="2420" b="1" dirty="0">
                <a:solidFill>
                  <a:schemeClr val="lt1"/>
                </a:solidFill>
                <a:latin typeface="Helvetica Neue"/>
                <a:ea typeface="Helvetica Neue"/>
                <a:cs typeface="Helvetica Neue"/>
                <a:sym typeface="Helvetica Neue"/>
              </a:rPr>
              <a:t>lters and Sunblock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4" name="Picture 3">
            <a:extLst>
              <a:ext uri="{FF2B5EF4-FFF2-40B4-BE49-F238E27FC236}">
                <a16:creationId xmlns:a16="http://schemas.microsoft.com/office/drawing/2014/main" id="{5DC1AF28-5CBC-75D7-8609-360A504F585E}"/>
              </a:ext>
            </a:extLst>
          </p:cNvPr>
          <p:cNvPicPr>
            <a:picLocks noChangeAspect="1"/>
          </p:cNvPicPr>
          <p:nvPr/>
        </p:nvPicPr>
        <p:blipFill>
          <a:blip r:embed="rId4"/>
          <a:stretch>
            <a:fillRect/>
          </a:stretch>
        </p:blipFill>
        <p:spPr>
          <a:xfrm>
            <a:off x="4417301" y="962923"/>
            <a:ext cx="4262547" cy="2924175"/>
          </a:xfrm>
          <a:prstGeom prst="rect">
            <a:avLst/>
          </a:prstGeom>
        </p:spPr>
      </p:pic>
      <p:sp>
        <p:nvSpPr>
          <p:cNvPr id="6" name="TextBox 5">
            <a:extLst>
              <a:ext uri="{FF2B5EF4-FFF2-40B4-BE49-F238E27FC236}">
                <a16:creationId xmlns:a16="http://schemas.microsoft.com/office/drawing/2014/main" id="{7BF08A9B-EDA2-39C0-6EEB-E54BE3FB70E3}"/>
              </a:ext>
            </a:extLst>
          </p:cNvPr>
          <p:cNvSpPr txBox="1"/>
          <p:nvPr/>
        </p:nvSpPr>
        <p:spPr>
          <a:xfrm>
            <a:off x="5490431" y="4021336"/>
            <a:ext cx="2372765" cy="523220"/>
          </a:xfrm>
          <a:prstGeom prst="rect">
            <a:avLst/>
          </a:prstGeom>
          <a:noFill/>
        </p:spPr>
        <p:txBody>
          <a:bodyPr wrap="none" rtlCol="0">
            <a:spAutoFit/>
          </a:bodyPr>
          <a:lstStyle/>
          <a:p>
            <a:r>
              <a:rPr lang="en-US" dirty="0"/>
              <a:t>Credit Paul McCormick:</a:t>
            </a:r>
          </a:p>
          <a:p>
            <a:r>
              <a:rPr lang="en-US" dirty="0"/>
              <a:t> http://tinyurl.com/3aj9v7mb</a:t>
            </a:r>
          </a:p>
        </p:txBody>
      </p:sp>
    </p:spTree>
    <p:extLst>
      <p:ext uri="{BB962C8B-B14F-4D97-AF65-F5344CB8AC3E}">
        <p14:creationId xmlns:p14="http://schemas.microsoft.com/office/powerpoint/2010/main" val="389962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699" y="962923"/>
            <a:ext cx="4510331" cy="336619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Skin coverage:  1.8 m</a:t>
            </a:r>
            <a:r>
              <a:rPr lang="en-US" baseline="30000" dirty="0">
                <a:solidFill>
                  <a:schemeClr val="dk1"/>
                </a:solidFill>
              </a:rPr>
              <a:t>2</a:t>
            </a:r>
            <a:r>
              <a:rPr lang="en-US" dirty="0">
                <a:solidFill>
                  <a:schemeClr val="dk1"/>
                </a:solidFill>
              </a:rPr>
              <a:t> x 0.7 =  </a:t>
            </a:r>
            <a:r>
              <a:rPr lang="en-US" b="1" dirty="0">
                <a:solidFill>
                  <a:srgbClr val="FF0000"/>
                </a:solidFill>
              </a:rPr>
              <a:t>1.3 m</a:t>
            </a:r>
            <a:r>
              <a:rPr lang="en-US" b="1" baseline="30000" dirty="0">
                <a:solidFill>
                  <a:srgbClr val="FF0000"/>
                </a:solidFill>
              </a:rPr>
              <a:t>2</a:t>
            </a:r>
          </a:p>
          <a:p>
            <a:pPr marL="0" lvl="0" indent="0" algn="l" rtl="0">
              <a:lnSpc>
                <a:spcPct val="90000"/>
              </a:lnSpc>
              <a:spcBef>
                <a:spcPts val="1000"/>
              </a:spcBef>
              <a:spcAft>
                <a:spcPts val="0"/>
              </a:spcAft>
              <a:buNone/>
            </a:pPr>
            <a:r>
              <a:rPr lang="en-US" dirty="0">
                <a:solidFill>
                  <a:schemeClr val="dk1"/>
                </a:solidFill>
              </a:rPr>
              <a:t>Graph says we need a </a:t>
            </a:r>
            <a:r>
              <a:rPr lang="en-US" b="1" dirty="0">
                <a:solidFill>
                  <a:srgbClr val="FF0000"/>
                </a:solidFill>
              </a:rPr>
              <a:t>20 micron </a:t>
            </a:r>
            <a:r>
              <a:rPr lang="en-US" dirty="0">
                <a:solidFill>
                  <a:schemeClr val="dk1"/>
                </a:solidFill>
              </a:rPr>
              <a:t>layer to get to SPF = 45.</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Volume of liquid = Area x thickness</a:t>
            </a:r>
          </a:p>
          <a:p>
            <a:pPr marL="0" lvl="0" indent="0" algn="l" rtl="0">
              <a:lnSpc>
                <a:spcPct val="90000"/>
              </a:lnSpc>
              <a:spcBef>
                <a:spcPts val="1000"/>
              </a:spcBef>
              <a:spcAft>
                <a:spcPts val="0"/>
              </a:spcAft>
              <a:buNone/>
            </a:pPr>
            <a:r>
              <a:rPr lang="en-US" dirty="0">
                <a:solidFill>
                  <a:schemeClr val="dk1"/>
                </a:solidFill>
              </a:rPr>
              <a:t>=1.3m</a:t>
            </a:r>
            <a:r>
              <a:rPr lang="en-US" baseline="30000" dirty="0">
                <a:solidFill>
                  <a:schemeClr val="dk1"/>
                </a:solidFill>
              </a:rPr>
              <a:t>2</a:t>
            </a:r>
            <a:r>
              <a:rPr lang="en-US" dirty="0">
                <a:solidFill>
                  <a:schemeClr val="dk1"/>
                </a:solidFill>
              </a:rPr>
              <a:t> x 20 x 10</a:t>
            </a:r>
            <a:r>
              <a:rPr lang="en-US" baseline="30000" dirty="0">
                <a:solidFill>
                  <a:schemeClr val="dk1"/>
                </a:solidFill>
              </a:rPr>
              <a:t>-6</a:t>
            </a:r>
            <a:r>
              <a:rPr lang="en-US" dirty="0">
                <a:solidFill>
                  <a:schemeClr val="dk1"/>
                </a:solidFill>
              </a:rPr>
              <a:t> meters = 2.6x10</a:t>
            </a:r>
            <a:r>
              <a:rPr lang="en-US" baseline="30000" dirty="0">
                <a:solidFill>
                  <a:schemeClr val="dk1"/>
                </a:solidFill>
              </a:rPr>
              <a:t>-5</a:t>
            </a:r>
            <a:r>
              <a:rPr lang="en-US" dirty="0">
                <a:solidFill>
                  <a:schemeClr val="dk1"/>
                </a:solidFill>
              </a:rPr>
              <a:t> m</a:t>
            </a:r>
            <a:r>
              <a:rPr lang="en-US" baseline="30000" dirty="0">
                <a:solidFill>
                  <a:schemeClr val="dk1"/>
                </a:solidFill>
              </a:rPr>
              <a:t>3</a:t>
            </a:r>
          </a:p>
          <a:p>
            <a:pPr marL="0" lvl="0" indent="0" algn="l" rtl="0">
              <a:lnSpc>
                <a:spcPct val="90000"/>
              </a:lnSpc>
              <a:spcBef>
                <a:spcPts val="1000"/>
              </a:spcBef>
              <a:spcAft>
                <a:spcPts val="0"/>
              </a:spcAft>
              <a:buNone/>
            </a:pPr>
            <a:r>
              <a:rPr lang="en-US" dirty="0">
                <a:solidFill>
                  <a:schemeClr val="dk1"/>
                </a:solidFill>
              </a:rPr>
              <a:t>In terms of cubic centimeters:</a:t>
            </a:r>
          </a:p>
          <a:p>
            <a:pPr marL="0" lvl="0" indent="0" algn="l" rtl="0">
              <a:lnSpc>
                <a:spcPct val="90000"/>
              </a:lnSpc>
              <a:spcBef>
                <a:spcPts val="1000"/>
              </a:spcBef>
              <a:spcAft>
                <a:spcPts val="0"/>
              </a:spcAft>
              <a:buNone/>
            </a:pPr>
            <a:r>
              <a:rPr lang="en-US" dirty="0">
                <a:solidFill>
                  <a:schemeClr val="dk1"/>
                </a:solidFill>
              </a:rPr>
              <a:t>2.6x10</a:t>
            </a:r>
            <a:r>
              <a:rPr lang="en-US" baseline="30000" dirty="0">
                <a:solidFill>
                  <a:schemeClr val="dk1"/>
                </a:solidFill>
              </a:rPr>
              <a:t>-5</a:t>
            </a:r>
            <a:r>
              <a:rPr lang="en-US" dirty="0">
                <a:solidFill>
                  <a:schemeClr val="dk1"/>
                </a:solidFill>
              </a:rPr>
              <a:t> m</a:t>
            </a:r>
            <a:r>
              <a:rPr lang="en-US" baseline="30000" dirty="0">
                <a:solidFill>
                  <a:schemeClr val="dk1"/>
                </a:solidFill>
              </a:rPr>
              <a:t>3</a:t>
            </a:r>
            <a:r>
              <a:rPr lang="en-US" dirty="0">
                <a:solidFill>
                  <a:schemeClr val="dk1"/>
                </a:solidFill>
              </a:rPr>
              <a:t> x (100 cm/m)</a:t>
            </a:r>
            <a:r>
              <a:rPr lang="en-US" baseline="30000" dirty="0">
                <a:solidFill>
                  <a:schemeClr val="dk1"/>
                </a:solidFill>
              </a:rPr>
              <a:t>3</a:t>
            </a:r>
            <a:r>
              <a:rPr lang="en-US" dirty="0">
                <a:solidFill>
                  <a:schemeClr val="dk1"/>
                </a:solidFill>
              </a:rPr>
              <a:t> = </a:t>
            </a:r>
            <a:r>
              <a:rPr lang="en-US" b="1" dirty="0">
                <a:solidFill>
                  <a:srgbClr val="FF0000"/>
                </a:solidFill>
              </a:rPr>
              <a:t>26 cm</a:t>
            </a:r>
            <a:r>
              <a:rPr lang="en-US" b="1" baseline="30000" dirty="0">
                <a:solidFill>
                  <a:srgbClr val="FF0000"/>
                </a:solidFill>
              </a:rPr>
              <a:t>3</a:t>
            </a:r>
            <a:r>
              <a:rPr lang="en-US" dirty="0">
                <a:solidFill>
                  <a:schemeClr val="dk1"/>
                </a:solidFill>
              </a:rPr>
              <a:t>.</a:t>
            </a:r>
          </a:p>
          <a:p>
            <a:pPr marL="0" lvl="0" indent="0" algn="l" rtl="0">
              <a:lnSpc>
                <a:spcPct val="90000"/>
              </a:lnSpc>
              <a:spcBef>
                <a:spcPts val="1000"/>
              </a:spcBef>
              <a:spcAft>
                <a:spcPts val="0"/>
              </a:spcAft>
              <a:buNone/>
            </a:pPr>
            <a:endParaRPr lang="en-US" dirty="0">
              <a:solidFill>
                <a:schemeClr val="dk1"/>
              </a:solidFill>
            </a:endParaRPr>
          </a:p>
        </p:txBody>
      </p:sp>
      <p:grpSp>
        <p:nvGrpSpPr>
          <p:cNvPr id="135" name="Google Shape;135;p16"/>
          <p:cNvGrpSpPr/>
          <p:nvPr/>
        </p:nvGrpSpPr>
        <p:grpSpPr>
          <a:xfrm flipH="1">
            <a:off x="-2" y="133025"/>
            <a:ext cx="8264176"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Intermediate:  UV F</a:t>
            </a:r>
            <a:r>
              <a:rPr lang="en-US" sz="2420" b="1" dirty="0" err="1">
                <a:solidFill>
                  <a:schemeClr val="lt1"/>
                </a:solidFill>
                <a:latin typeface="Helvetica Neue"/>
                <a:ea typeface="Helvetica Neue"/>
                <a:cs typeface="Helvetica Neue"/>
                <a:sym typeface="Helvetica Neue"/>
              </a:rPr>
              <a:t>i</a:t>
            </a:r>
            <a:r>
              <a:rPr lang="en" sz="2420" b="1" dirty="0">
                <a:solidFill>
                  <a:schemeClr val="lt1"/>
                </a:solidFill>
                <a:latin typeface="Helvetica Neue"/>
                <a:ea typeface="Helvetica Neue"/>
                <a:cs typeface="Helvetica Neue"/>
                <a:sym typeface="Helvetica Neue"/>
              </a:rPr>
              <a:t>lters and Sunblock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4" name="Picture 3">
            <a:extLst>
              <a:ext uri="{FF2B5EF4-FFF2-40B4-BE49-F238E27FC236}">
                <a16:creationId xmlns:a16="http://schemas.microsoft.com/office/drawing/2014/main" id="{5DC1AF28-5CBC-75D7-8609-360A504F585E}"/>
              </a:ext>
            </a:extLst>
          </p:cNvPr>
          <p:cNvPicPr>
            <a:picLocks noChangeAspect="1"/>
          </p:cNvPicPr>
          <p:nvPr/>
        </p:nvPicPr>
        <p:blipFill>
          <a:blip r:embed="rId4"/>
          <a:stretch>
            <a:fillRect/>
          </a:stretch>
        </p:blipFill>
        <p:spPr>
          <a:xfrm>
            <a:off x="4672013" y="962923"/>
            <a:ext cx="4007835" cy="2924175"/>
          </a:xfrm>
          <a:prstGeom prst="rect">
            <a:avLst/>
          </a:prstGeom>
        </p:spPr>
      </p:pic>
      <p:sp>
        <p:nvSpPr>
          <p:cNvPr id="6" name="TextBox 5">
            <a:extLst>
              <a:ext uri="{FF2B5EF4-FFF2-40B4-BE49-F238E27FC236}">
                <a16:creationId xmlns:a16="http://schemas.microsoft.com/office/drawing/2014/main" id="{7BF08A9B-EDA2-39C0-6EEB-E54BE3FB70E3}"/>
              </a:ext>
            </a:extLst>
          </p:cNvPr>
          <p:cNvSpPr txBox="1"/>
          <p:nvPr/>
        </p:nvSpPr>
        <p:spPr>
          <a:xfrm>
            <a:off x="5490431" y="4021336"/>
            <a:ext cx="2372765" cy="523220"/>
          </a:xfrm>
          <a:prstGeom prst="rect">
            <a:avLst/>
          </a:prstGeom>
          <a:noFill/>
        </p:spPr>
        <p:txBody>
          <a:bodyPr wrap="none" rtlCol="0">
            <a:spAutoFit/>
          </a:bodyPr>
          <a:lstStyle/>
          <a:p>
            <a:r>
              <a:rPr lang="en-US" dirty="0"/>
              <a:t>Credit Paul McCormick:</a:t>
            </a:r>
          </a:p>
          <a:p>
            <a:r>
              <a:rPr lang="en-US" dirty="0"/>
              <a:t> http://tinyurl.com/3aj9v7mb</a:t>
            </a:r>
          </a:p>
        </p:txBody>
      </p:sp>
      <p:sp>
        <p:nvSpPr>
          <p:cNvPr id="2" name="Oval 1">
            <a:extLst>
              <a:ext uri="{FF2B5EF4-FFF2-40B4-BE49-F238E27FC236}">
                <a16:creationId xmlns:a16="http://schemas.microsoft.com/office/drawing/2014/main" id="{EAB14E77-59A5-727A-E378-21C6D4D5D295}"/>
              </a:ext>
            </a:extLst>
          </p:cNvPr>
          <p:cNvSpPr/>
          <p:nvPr/>
        </p:nvSpPr>
        <p:spPr>
          <a:xfrm>
            <a:off x="7236619" y="1785938"/>
            <a:ext cx="182931" cy="1643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37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3431625" cy="336619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We need to apply 26 cm</a:t>
            </a:r>
            <a:r>
              <a:rPr lang="en-US" baseline="30000" dirty="0">
                <a:solidFill>
                  <a:schemeClr val="dk1"/>
                </a:solidFill>
              </a:rPr>
              <a:t>3</a:t>
            </a:r>
            <a:r>
              <a:rPr lang="en-US" dirty="0">
                <a:solidFill>
                  <a:schemeClr val="dk1"/>
                </a:solidFill>
              </a:rPr>
              <a:t> of sunblock. The density is 2.4 gm/cm</a:t>
            </a:r>
            <a:r>
              <a:rPr lang="en-US" baseline="30000" dirty="0">
                <a:solidFill>
                  <a:schemeClr val="dk1"/>
                </a:solidFill>
              </a:rPr>
              <a:t>3</a:t>
            </a:r>
            <a:r>
              <a:rPr lang="en-US" dirty="0">
                <a:solidFill>
                  <a:schemeClr val="dk1"/>
                </a:solidFill>
              </a:rPr>
              <a:t> so we need</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26/2.4 = </a:t>
            </a:r>
            <a:r>
              <a:rPr lang="en-US" b="1" dirty="0">
                <a:solidFill>
                  <a:srgbClr val="FF0000"/>
                </a:solidFill>
              </a:rPr>
              <a:t>11 grams of sunblock</a:t>
            </a:r>
            <a:r>
              <a:rPr lang="en-US" dirty="0">
                <a:solidFill>
                  <a:schemeClr val="dk1"/>
                </a:solidFill>
              </a:rPr>
              <a:t>.</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Lower quality screens have lower density and require more cream to get the same SPF.</a:t>
            </a:r>
          </a:p>
          <a:p>
            <a:pPr marL="0" lvl="0" indent="0" algn="l" rtl="0">
              <a:lnSpc>
                <a:spcPct val="90000"/>
              </a:lnSpc>
              <a:spcBef>
                <a:spcPts val="1000"/>
              </a:spcBef>
              <a:spcAft>
                <a:spcPts val="0"/>
              </a:spcAft>
              <a:buNone/>
            </a:pPr>
            <a:endParaRPr lang="en-US" dirty="0">
              <a:solidFill>
                <a:schemeClr val="dk1"/>
              </a:solidFill>
            </a:endParaRPr>
          </a:p>
        </p:txBody>
      </p:sp>
      <p:grpSp>
        <p:nvGrpSpPr>
          <p:cNvPr id="135" name="Google Shape;135;p16"/>
          <p:cNvGrpSpPr/>
          <p:nvPr/>
        </p:nvGrpSpPr>
        <p:grpSpPr>
          <a:xfrm flipH="1">
            <a:off x="-2" y="133025"/>
            <a:ext cx="8264176"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Intermediate:  UV F</a:t>
            </a:r>
            <a:r>
              <a:rPr lang="en-US" sz="2420" b="1" dirty="0" err="1">
                <a:solidFill>
                  <a:schemeClr val="lt1"/>
                </a:solidFill>
                <a:latin typeface="Helvetica Neue"/>
                <a:ea typeface="Helvetica Neue"/>
                <a:cs typeface="Helvetica Neue"/>
                <a:sym typeface="Helvetica Neue"/>
              </a:rPr>
              <a:t>i</a:t>
            </a:r>
            <a:r>
              <a:rPr lang="en" sz="2420" b="1" dirty="0">
                <a:solidFill>
                  <a:schemeClr val="lt1"/>
                </a:solidFill>
                <a:latin typeface="Helvetica Neue"/>
                <a:ea typeface="Helvetica Neue"/>
                <a:cs typeface="Helvetica Neue"/>
                <a:sym typeface="Helvetica Neue"/>
              </a:rPr>
              <a:t>lters and Sunblock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83A28F1E-E4DF-3FD1-6B5D-BE145707603B}"/>
              </a:ext>
            </a:extLst>
          </p:cNvPr>
          <p:cNvPicPr>
            <a:picLocks noChangeAspect="1"/>
          </p:cNvPicPr>
          <p:nvPr/>
        </p:nvPicPr>
        <p:blipFill>
          <a:blip r:embed="rId4"/>
          <a:stretch>
            <a:fillRect/>
          </a:stretch>
        </p:blipFill>
        <p:spPr>
          <a:xfrm>
            <a:off x="3953905" y="918360"/>
            <a:ext cx="5006340" cy="3573780"/>
          </a:xfrm>
          <a:prstGeom prst="rect">
            <a:avLst/>
          </a:prstGeom>
        </p:spPr>
      </p:pic>
    </p:spTree>
    <p:extLst>
      <p:ext uri="{BB962C8B-B14F-4D97-AF65-F5344CB8AC3E}">
        <p14:creationId xmlns:p14="http://schemas.microsoft.com/office/powerpoint/2010/main" val="2442592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2500" cy="3294752"/>
          </a:xfrm>
          <a:prstGeom prst="rect">
            <a:avLst/>
          </a:prstGeom>
        </p:spPr>
        <p:txBody>
          <a:bodyPr spcFirstLastPara="1" wrap="square" lIns="91425" tIns="91425" rIns="91425" bIns="91425" anchor="t" anchorCtr="0">
            <a:normAutofit fontScale="77500" lnSpcReduction="20000"/>
          </a:bodyPr>
          <a:lstStyle/>
          <a:p>
            <a:pPr marL="0" lvl="0" indent="0" algn="l" rtl="0">
              <a:lnSpc>
                <a:spcPct val="90000"/>
              </a:lnSpc>
              <a:spcBef>
                <a:spcPts val="1000"/>
              </a:spcBef>
              <a:spcAft>
                <a:spcPts val="0"/>
              </a:spcAft>
              <a:buNone/>
            </a:pPr>
            <a:r>
              <a:rPr lang="en-US" sz="2300" b="1" dirty="0">
                <a:solidFill>
                  <a:schemeClr val="dk1"/>
                </a:solidFill>
              </a:rPr>
              <a:t>Opacity and color.</a:t>
            </a:r>
          </a:p>
          <a:p>
            <a:pPr marL="0" lvl="0" indent="0" algn="l" rtl="0">
              <a:lnSpc>
                <a:spcPct val="160000"/>
              </a:lnSpc>
              <a:spcBef>
                <a:spcPts val="1000"/>
              </a:spcBef>
              <a:spcAft>
                <a:spcPts val="0"/>
              </a:spcAft>
              <a:buNone/>
            </a:pPr>
            <a:r>
              <a:rPr lang="en-US" dirty="0">
                <a:solidFill>
                  <a:schemeClr val="dk1"/>
                </a:solidFill>
              </a:rPr>
              <a:t>Light is attenuated when it passes through matter according to Beer’s Law, which can be stated mathematically as</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sz="3600" dirty="0">
                <a:solidFill>
                  <a:schemeClr val="dk1"/>
                </a:solidFill>
              </a:rPr>
              <a:t>I(X) = I</a:t>
            </a:r>
            <a:r>
              <a:rPr lang="en-US" sz="3600" baseline="-25000" dirty="0">
                <a:solidFill>
                  <a:schemeClr val="dk1"/>
                </a:solidFill>
              </a:rPr>
              <a:t>o </a:t>
            </a:r>
            <a:r>
              <a:rPr lang="en-US" sz="3600" dirty="0">
                <a:solidFill>
                  <a:schemeClr val="dk1"/>
                </a:solidFill>
              </a:rPr>
              <a:t>e</a:t>
            </a:r>
            <a:r>
              <a:rPr lang="en-US" sz="3600" baseline="30000" dirty="0">
                <a:solidFill>
                  <a:schemeClr val="dk1"/>
                </a:solidFill>
              </a:rPr>
              <a:t>-</a:t>
            </a:r>
            <a:r>
              <a:rPr lang="en-US" sz="3600" baseline="30000" dirty="0" err="1">
                <a:solidFill>
                  <a:schemeClr val="dk1"/>
                </a:solidFill>
              </a:rPr>
              <a:t>kX</a:t>
            </a:r>
            <a:endParaRPr lang="en-US" sz="3600" baseline="30000" dirty="0">
              <a:solidFill>
                <a:schemeClr val="dk1"/>
              </a:solidFill>
            </a:endParaRPr>
          </a:p>
          <a:p>
            <a:pPr marL="0" lvl="0" indent="0" algn="l" rtl="0">
              <a:lnSpc>
                <a:spcPct val="90000"/>
              </a:lnSpc>
              <a:spcBef>
                <a:spcPts val="1000"/>
              </a:spcBef>
              <a:spcAft>
                <a:spcPts val="0"/>
              </a:spcAft>
              <a:buNone/>
            </a:pPr>
            <a:endParaRPr lang="en-US" sz="3600" baseline="30000" dirty="0">
              <a:solidFill>
                <a:schemeClr val="dk1"/>
              </a:solidFill>
            </a:endParaRPr>
          </a:p>
          <a:p>
            <a:pPr marL="0" lvl="0" indent="0" algn="l" rtl="0">
              <a:lnSpc>
                <a:spcPct val="170000"/>
              </a:lnSpc>
              <a:spcBef>
                <a:spcPts val="1000"/>
              </a:spcBef>
              <a:spcAft>
                <a:spcPts val="0"/>
              </a:spcAft>
              <a:buNone/>
            </a:pPr>
            <a:r>
              <a:rPr lang="en-US" sz="1400" dirty="0">
                <a:solidFill>
                  <a:schemeClr val="dk1"/>
                </a:solidFill>
              </a:rPr>
              <a:t>where k is the absorption coefficient, which depends on the wavelength of the light and the composition of matter</a:t>
            </a:r>
            <a:endParaRPr sz="1400" dirty="0">
              <a:solidFill>
                <a:schemeClr val="dk1"/>
              </a:solidFill>
            </a:endParaRPr>
          </a:p>
        </p:txBody>
      </p:sp>
      <p:grpSp>
        <p:nvGrpSpPr>
          <p:cNvPr id="135" name="Google Shape;135;p16"/>
          <p:cNvGrpSpPr/>
          <p:nvPr/>
        </p:nvGrpSpPr>
        <p:grpSpPr>
          <a:xfrm flipH="1">
            <a:off x="-1" y="133025"/>
            <a:ext cx="8158163"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Advanced – Light transport through matter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3A2F0F0A-BE2B-895E-DDAC-63B401D92519}"/>
              </a:ext>
            </a:extLst>
          </p:cNvPr>
          <p:cNvPicPr>
            <a:picLocks noChangeAspect="1"/>
          </p:cNvPicPr>
          <p:nvPr/>
        </p:nvPicPr>
        <p:blipFill>
          <a:blip r:embed="rId4"/>
          <a:stretch>
            <a:fillRect/>
          </a:stretch>
        </p:blipFill>
        <p:spPr>
          <a:xfrm>
            <a:off x="5104603" y="1406564"/>
            <a:ext cx="3581447" cy="2175449"/>
          </a:xfrm>
          <a:prstGeom prst="rect">
            <a:avLst/>
          </a:prstGeom>
        </p:spPr>
      </p:pic>
      <p:cxnSp>
        <p:nvCxnSpPr>
          <p:cNvPr id="5" name="Straight Connector 4">
            <a:extLst>
              <a:ext uri="{FF2B5EF4-FFF2-40B4-BE49-F238E27FC236}">
                <a16:creationId xmlns:a16="http://schemas.microsoft.com/office/drawing/2014/main" id="{210D5C78-EA6F-D1D5-7A24-673750ED2324}"/>
              </a:ext>
            </a:extLst>
          </p:cNvPr>
          <p:cNvCxnSpPr/>
          <p:nvPr/>
        </p:nvCxnSpPr>
        <p:spPr>
          <a:xfrm>
            <a:off x="5993606" y="3350419"/>
            <a:ext cx="1915094"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3FA1B0FB-E772-0EE3-5D52-8CCC07D8757F}"/>
              </a:ext>
            </a:extLst>
          </p:cNvPr>
          <p:cNvSpPr txBox="1"/>
          <p:nvPr/>
        </p:nvSpPr>
        <p:spPr>
          <a:xfrm>
            <a:off x="5856065" y="3543921"/>
            <a:ext cx="2282997" cy="307777"/>
          </a:xfrm>
          <a:prstGeom prst="rect">
            <a:avLst/>
          </a:prstGeom>
          <a:noFill/>
        </p:spPr>
        <p:txBody>
          <a:bodyPr wrap="none" rtlCol="0">
            <a:spAutoFit/>
          </a:bodyPr>
          <a:lstStyle/>
          <a:p>
            <a:r>
              <a:rPr lang="en-US" dirty="0"/>
              <a:t>x=0                            x = X</a:t>
            </a:r>
          </a:p>
        </p:txBody>
      </p:sp>
    </p:spTree>
    <p:extLst>
      <p:ext uri="{BB962C8B-B14F-4D97-AF65-F5344CB8AC3E}">
        <p14:creationId xmlns:p14="http://schemas.microsoft.com/office/powerpoint/2010/main" val="135362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4042500" cy="2387496"/>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This can also be expressed in terms of the optical depth of the material given by the Greek letter tau (</a:t>
            </a:r>
            <a:r>
              <a:rPr lang="en-US" dirty="0">
                <a:solidFill>
                  <a:schemeClr val="dk1"/>
                </a:solidFill>
                <a:latin typeface="Symbol" panose="05050102010706020507" pitchFamily="18" charset="2"/>
              </a:rPr>
              <a:t>t</a:t>
            </a:r>
            <a:r>
              <a:rPr lang="en-US" dirty="0">
                <a:solidFill>
                  <a:schemeClr val="dk1"/>
                </a:solidFill>
              </a:rPr>
              <a:t>).</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sz="3600" dirty="0">
                <a:solidFill>
                  <a:schemeClr val="dk1"/>
                </a:solidFill>
              </a:rPr>
              <a:t>       I(X) = I</a:t>
            </a:r>
            <a:r>
              <a:rPr lang="en-US" sz="3600" baseline="-25000" dirty="0">
                <a:solidFill>
                  <a:schemeClr val="dk1"/>
                </a:solidFill>
              </a:rPr>
              <a:t>o </a:t>
            </a:r>
            <a:r>
              <a:rPr lang="en-US" sz="3600" dirty="0">
                <a:solidFill>
                  <a:schemeClr val="dk1"/>
                </a:solidFill>
              </a:rPr>
              <a:t>e</a:t>
            </a:r>
            <a:r>
              <a:rPr lang="en-US" sz="3600" baseline="30000" dirty="0">
                <a:solidFill>
                  <a:schemeClr val="dk1"/>
                </a:solidFill>
              </a:rPr>
              <a:t>-</a:t>
            </a:r>
            <a:r>
              <a:rPr lang="en-US" sz="3600" b="1" baseline="30000" dirty="0">
                <a:solidFill>
                  <a:schemeClr val="dk1"/>
                </a:solidFill>
                <a:latin typeface="Symbol" panose="05050102010706020507" pitchFamily="18" charset="2"/>
              </a:rPr>
              <a:t>t</a:t>
            </a:r>
          </a:p>
          <a:p>
            <a:pPr marL="0" lvl="0" indent="0" algn="l" rtl="0">
              <a:lnSpc>
                <a:spcPct val="90000"/>
              </a:lnSpc>
              <a:spcBef>
                <a:spcPts val="1000"/>
              </a:spcBef>
              <a:spcAft>
                <a:spcPts val="0"/>
              </a:spcAft>
              <a:buNone/>
            </a:pPr>
            <a:endParaRPr lang="en-US" sz="3600" baseline="30000" dirty="0">
              <a:solidFill>
                <a:schemeClr val="dk1"/>
              </a:solidFill>
            </a:endParaRPr>
          </a:p>
        </p:txBody>
      </p:sp>
      <p:grpSp>
        <p:nvGrpSpPr>
          <p:cNvPr id="135" name="Google Shape;135;p16"/>
          <p:cNvGrpSpPr/>
          <p:nvPr/>
        </p:nvGrpSpPr>
        <p:grpSpPr>
          <a:xfrm flipH="1">
            <a:off x="-1" y="133025"/>
            <a:ext cx="8158163"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Advanced – Light transport through matter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3A2F0F0A-BE2B-895E-DDAC-63B401D92519}"/>
              </a:ext>
            </a:extLst>
          </p:cNvPr>
          <p:cNvPicPr>
            <a:picLocks noChangeAspect="1"/>
          </p:cNvPicPr>
          <p:nvPr/>
        </p:nvPicPr>
        <p:blipFill>
          <a:blip r:embed="rId4"/>
          <a:stretch>
            <a:fillRect/>
          </a:stretch>
        </p:blipFill>
        <p:spPr>
          <a:xfrm>
            <a:off x="5104603" y="1406564"/>
            <a:ext cx="3581447" cy="2175449"/>
          </a:xfrm>
          <a:prstGeom prst="rect">
            <a:avLst/>
          </a:prstGeom>
        </p:spPr>
      </p:pic>
      <p:cxnSp>
        <p:nvCxnSpPr>
          <p:cNvPr id="5" name="Straight Connector 4">
            <a:extLst>
              <a:ext uri="{FF2B5EF4-FFF2-40B4-BE49-F238E27FC236}">
                <a16:creationId xmlns:a16="http://schemas.microsoft.com/office/drawing/2014/main" id="{210D5C78-EA6F-D1D5-7A24-673750ED2324}"/>
              </a:ext>
            </a:extLst>
          </p:cNvPr>
          <p:cNvCxnSpPr/>
          <p:nvPr/>
        </p:nvCxnSpPr>
        <p:spPr>
          <a:xfrm>
            <a:off x="5993606" y="3350419"/>
            <a:ext cx="1915094"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3FA1B0FB-E772-0EE3-5D52-8CCC07D8757F}"/>
              </a:ext>
            </a:extLst>
          </p:cNvPr>
          <p:cNvSpPr txBox="1"/>
          <p:nvPr/>
        </p:nvSpPr>
        <p:spPr>
          <a:xfrm>
            <a:off x="5856065" y="3543921"/>
            <a:ext cx="2282997" cy="307777"/>
          </a:xfrm>
          <a:prstGeom prst="rect">
            <a:avLst/>
          </a:prstGeom>
          <a:noFill/>
        </p:spPr>
        <p:txBody>
          <a:bodyPr wrap="none" rtlCol="0">
            <a:spAutoFit/>
          </a:bodyPr>
          <a:lstStyle/>
          <a:p>
            <a:r>
              <a:rPr lang="en-US" dirty="0"/>
              <a:t>x=0                            x = X</a:t>
            </a:r>
          </a:p>
        </p:txBody>
      </p:sp>
      <p:cxnSp>
        <p:nvCxnSpPr>
          <p:cNvPr id="2" name="Straight Connector 1">
            <a:extLst>
              <a:ext uri="{FF2B5EF4-FFF2-40B4-BE49-F238E27FC236}">
                <a16:creationId xmlns:a16="http://schemas.microsoft.com/office/drawing/2014/main" id="{F843FB75-4B59-7FB3-228C-661E652C02C8}"/>
              </a:ext>
            </a:extLst>
          </p:cNvPr>
          <p:cNvCxnSpPr/>
          <p:nvPr/>
        </p:nvCxnSpPr>
        <p:spPr>
          <a:xfrm>
            <a:off x="5993606" y="1295401"/>
            <a:ext cx="1915094"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027880F5-9D51-D10D-7EF9-DA9000F1F337}"/>
              </a:ext>
            </a:extLst>
          </p:cNvPr>
          <p:cNvSpPr txBox="1"/>
          <p:nvPr/>
        </p:nvSpPr>
        <p:spPr>
          <a:xfrm>
            <a:off x="5837202" y="876462"/>
            <a:ext cx="2151551" cy="307777"/>
          </a:xfrm>
          <a:prstGeom prst="rect">
            <a:avLst/>
          </a:prstGeom>
          <a:noFill/>
        </p:spPr>
        <p:txBody>
          <a:bodyPr wrap="none" rtlCol="0">
            <a:spAutoFit/>
          </a:bodyPr>
          <a:lstStyle/>
          <a:p>
            <a:r>
              <a:rPr lang="en-US" dirty="0"/>
              <a:t> 0                                   </a:t>
            </a:r>
            <a:r>
              <a:rPr lang="en-US" dirty="0">
                <a:latin typeface="Symbol" panose="05050102010706020507" pitchFamily="18" charset="2"/>
              </a:rPr>
              <a:t>t</a:t>
            </a:r>
          </a:p>
        </p:txBody>
      </p:sp>
    </p:spTree>
    <p:extLst>
      <p:ext uri="{BB962C8B-B14F-4D97-AF65-F5344CB8AC3E}">
        <p14:creationId xmlns:p14="http://schemas.microsoft.com/office/powerpoint/2010/main" val="303277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699" y="962922"/>
            <a:ext cx="4567481" cy="3387621"/>
          </a:xfrm>
          <a:prstGeom prst="rect">
            <a:avLst/>
          </a:prstGeom>
        </p:spPr>
        <p:txBody>
          <a:bodyPr spcFirstLastPara="1" wrap="square" lIns="91425" tIns="91425" rIns="91425" bIns="91425" anchor="t" anchorCtr="0">
            <a:normAutofit fontScale="92500" lnSpcReduction="10000"/>
          </a:bodyPr>
          <a:lstStyle/>
          <a:p>
            <a:pPr marL="0" lvl="0" indent="0" algn="l" rtl="0">
              <a:lnSpc>
                <a:spcPct val="90000"/>
              </a:lnSpc>
              <a:spcBef>
                <a:spcPts val="1000"/>
              </a:spcBef>
              <a:spcAft>
                <a:spcPts val="0"/>
              </a:spcAft>
              <a:buNone/>
            </a:pPr>
            <a:r>
              <a:rPr lang="en-US" dirty="0">
                <a:solidFill>
                  <a:schemeClr val="dk1"/>
                </a:solidFill>
              </a:rPr>
              <a:t>Absorption of radiation depends on the wavelength of the radiation.</a:t>
            </a:r>
          </a:p>
          <a:p>
            <a:pPr marL="0" lvl="0" indent="0" algn="l" rtl="0">
              <a:lnSpc>
                <a:spcPct val="90000"/>
              </a:lnSpc>
              <a:spcBef>
                <a:spcPts val="1000"/>
              </a:spcBef>
              <a:spcAft>
                <a:spcPts val="0"/>
              </a:spcAft>
              <a:buNone/>
            </a:pPr>
            <a:r>
              <a:rPr lang="en-US" dirty="0">
                <a:solidFill>
                  <a:schemeClr val="dk1"/>
                </a:solidFill>
              </a:rPr>
              <a:t>Suppose that you have a material which has the following property:</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K = 0.35 cm</a:t>
            </a:r>
            <a:r>
              <a:rPr lang="en-US" baseline="30000" dirty="0">
                <a:solidFill>
                  <a:schemeClr val="dk1"/>
                </a:solidFill>
              </a:rPr>
              <a:t>-1</a:t>
            </a:r>
            <a:r>
              <a:rPr lang="en-US" dirty="0">
                <a:solidFill>
                  <a:schemeClr val="dk1"/>
                </a:solidFill>
              </a:rPr>
              <a:t> at a wavelength of 300 nm</a:t>
            </a:r>
          </a:p>
          <a:p>
            <a:pPr marL="0" lvl="0" indent="0" algn="l" rtl="0">
              <a:lnSpc>
                <a:spcPct val="90000"/>
              </a:lnSpc>
              <a:spcBef>
                <a:spcPts val="1000"/>
              </a:spcBef>
              <a:spcAft>
                <a:spcPts val="0"/>
              </a:spcAft>
              <a:buNone/>
            </a:pPr>
            <a:r>
              <a:rPr lang="en-US" dirty="0">
                <a:solidFill>
                  <a:schemeClr val="dk1"/>
                </a:solidFill>
              </a:rPr>
              <a:t>K = 0.05 cm</a:t>
            </a:r>
            <a:r>
              <a:rPr lang="en-US" baseline="30000" dirty="0">
                <a:solidFill>
                  <a:schemeClr val="dk1"/>
                </a:solidFill>
              </a:rPr>
              <a:t>-1</a:t>
            </a:r>
            <a:r>
              <a:rPr lang="en-US" dirty="0">
                <a:solidFill>
                  <a:schemeClr val="dk1"/>
                </a:solidFill>
              </a:rPr>
              <a:t> at a wavelength of 800 nm</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What percentage of the light at these two wavelengths will remain after passing through 1.5 centimeters of a filtering material?</a:t>
            </a:r>
            <a:endParaRPr dirty="0">
              <a:solidFill>
                <a:schemeClr val="dk1"/>
              </a:solidFill>
            </a:endParaRPr>
          </a:p>
        </p:txBody>
      </p:sp>
      <p:grpSp>
        <p:nvGrpSpPr>
          <p:cNvPr id="135" name="Google Shape;135;p16"/>
          <p:cNvGrpSpPr/>
          <p:nvPr/>
        </p:nvGrpSpPr>
        <p:grpSpPr>
          <a:xfrm flipH="1">
            <a:off x="-1" y="133025"/>
            <a:ext cx="82641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Advanced – Light transport through matter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5" name="Picture 4">
            <a:extLst>
              <a:ext uri="{FF2B5EF4-FFF2-40B4-BE49-F238E27FC236}">
                <a16:creationId xmlns:a16="http://schemas.microsoft.com/office/drawing/2014/main" id="{BB82439A-696D-016F-652D-3E3F7E14CF23}"/>
              </a:ext>
            </a:extLst>
          </p:cNvPr>
          <p:cNvPicPr>
            <a:picLocks noChangeAspect="1"/>
          </p:cNvPicPr>
          <p:nvPr/>
        </p:nvPicPr>
        <p:blipFill>
          <a:blip r:embed="rId4"/>
          <a:stretch>
            <a:fillRect/>
          </a:stretch>
        </p:blipFill>
        <p:spPr>
          <a:xfrm>
            <a:off x="4720368" y="1501777"/>
            <a:ext cx="4279744" cy="1632526"/>
          </a:xfrm>
          <a:prstGeom prst="rect">
            <a:avLst/>
          </a:prstGeom>
        </p:spPr>
      </p:pic>
    </p:spTree>
    <p:extLst>
      <p:ext uri="{BB962C8B-B14F-4D97-AF65-F5344CB8AC3E}">
        <p14:creationId xmlns:p14="http://schemas.microsoft.com/office/powerpoint/2010/main" val="936816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699" y="962922"/>
            <a:ext cx="4567481" cy="3387621"/>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K = 0.35 cm</a:t>
            </a:r>
            <a:r>
              <a:rPr lang="en-US" baseline="30000" dirty="0">
                <a:solidFill>
                  <a:schemeClr val="dk1"/>
                </a:solidFill>
              </a:rPr>
              <a:t>-1</a:t>
            </a:r>
            <a:r>
              <a:rPr lang="en-US" dirty="0">
                <a:solidFill>
                  <a:schemeClr val="dk1"/>
                </a:solidFill>
              </a:rPr>
              <a:t> at a wavelength of 300 nm</a:t>
            </a:r>
          </a:p>
          <a:p>
            <a:pPr marL="0" lvl="0" indent="0" algn="l" rtl="0">
              <a:lnSpc>
                <a:spcPct val="90000"/>
              </a:lnSpc>
              <a:spcBef>
                <a:spcPts val="1000"/>
              </a:spcBef>
              <a:spcAft>
                <a:spcPts val="0"/>
              </a:spcAft>
              <a:buNone/>
            </a:pPr>
            <a:r>
              <a:rPr lang="en-US" dirty="0">
                <a:solidFill>
                  <a:schemeClr val="dk1"/>
                </a:solidFill>
              </a:rPr>
              <a:t>X = 1.5 centimeters</a:t>
            </a: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82641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Advanced – Light transport through matter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3" name="TextBox 2">
            <a:extLst>
              <a:ext uri="{FF2B5EF4-FFF2-40B4-BE49-F238E27FC236}">
                <a16:creationId xmlns:a16="http://schemas.microsoft.com/office/drawing/2014/main" id="{8C26DD02-5565-07DA-8958-485A9F9E0D05}"/>
              </a:ext>
            </a:extLst>
          </p:cNvPr>
          <p:cNvSpPr txBox="1"/>
          <p:nvPr/>
        </p:nvSpPr>
        <p:spPr>
          <a:xfrm>
            <a:off x="599437" y="2040999"/>
            <a:ext cx="3615376" cy="2257028"/>
          </a:xfrm>
          <a:prstGeom prst="rect">
            <a:avLst/>
          </a:prstGeom>
          <a:noFill/>
        </p:spPr>
        <p:txBody>
          <a:bodyPr wrap="square">
            <a:spAutoFit/>
          </a:bodyPr>
          <a:lstStyle/>
          <a:p>
            <a:pPr marL="0" lvl="0" indent="0" algn="l" rtl="0">
              <a:lnSpc>
                <a:spcPct val="90000"/>
              </a:lnSpc>
              <a:spcBef>
                <a:spcPts val="1000"/>
              </a:spcBef>
              <a:spcAft>
                <a:spcPts val="0"/>
              </a:spcAft>
              <a:buNone/>
            </a:pPr>
            <a:r>
              <a:rPr lang="en-US" sz="2000" b="1" dirty="0">
                <a:solidFill>
                  <a:schemeClr val="dk1"/>
                </a:solidFill>
              </a:rPr>
              <a:t>I(X) = I</a:t>
            </a:r>
            <a:r>
              <a:rPr lang="en-US" sz="2000" b="1" baseline="-25000" dirty="0">
                <a:solidFill>
                  <a:schemeClr val="dk1"/>
                </a:solidFill>
              </a:rPr>
              <a:t>o </a:t>
            </a:r>
            <a:r>
              <a:rPr lang="en-US" sz="2000" b="1" dirty="0">
                <a:solidFill>
                  <a:schemeClr val="dk1"/>
                </a:solidFill>
              </a:rPr>
              <a:t>e</a:t>
            </a:r>
            <a:r>
              <a:rPr lang="en-US" sz="2000" b="1" baseline="30000" dirty="0">
                <a:solidFill>
                  <a:schemeClr val="dk1"/>
                </a:solidFill>
              </a:rPr>
              <a:t>- (0.35) (1.5)</a:t>
            </a:r>
          </a:p>
          <a:p>
            <a:pPr marL="0" lvl="0" indent="0" algn="l" rtl="0">
              <a:lnSpc>
                <a:spcPct val="90000"/>
              </a:lnSpc>
              <a:spcBef>
                <a:spcPts val="1000"/>
              </a:spcBef>
              <a:spcAft>
                <a:spcPts val="0"/>
              </a:spcAft>
              <a:buNone/>
            </a:pPr>
            <a:endParaRPr lang="en-US" sz="1800" dirty="0">
              <a:solidFill>
                <a:schemeClr val="dk1"/>
              </a:solidFill>
            </a:endParaRPr>
          </a:p>
          <a:p>
            <a:pPr marL="0" lvl="0" indent="0" algn="l" rtl="0">
              <a:lnSpc>
                <a:spcPct val="90000"/>
              </a:lnSpc>
              <a:spcBef>
                <a:spcPts val="1000"/>
              </a:spcBef>
              <a:spcAft>
                <a:spcPts val="0"/>
              </a:spcAft>
              <a:buNone/>
            </a:pPr>
            <a:r>
              <a:rPr lang="en-US" sz="1800" dirty="0">
                <a:solidFill>
                  <a:schemeClr val="dk1"/>
                </a:solidFill>
              </a:rPr>
              <a:t>I(1.5) = Io e</a:t>
            </a:r>
            <a:r>
              <a:rPr lang="en-US" sz="1800" baseline="30000" dirty="0">
                <a:solidFill>
                  <a:schemeClr val="dk1"/>
                </a:solidFill>
              </a:rPr>
              <a:t>-0.53     </a:t>
            </a:r>
            <a:r>
              <a:rPr lang="en-US" sz="1800" dirty="0">
                <a:solidFill>
                  <a:schemeClr val="dk1"/>
                </a:solidFill>
              </a:rPr>
              <a:t>     (i.e. </a:t>
            </a:r>
            <a:r>
              <a:rPr lang="en-US" sz="1800" dirty="0">
                <a:solidFill>
                  <a:schemeClr val="dk1"/>
                </a:solidFill>
                <a:latin typeface="Symbol" panose="05050102010706020507" pitchFamily="18" charset="2"/>
              </a:rPr>
              <a:t>t</a:t>
            </a:r>
            <a:r>
              <a:rPr lang="en-US" sz="1800" dirty="0">
                <a:solidFill>
                  <a:schemeClr val="dk1"/>
                </a:solidFill>
              </a:rPr>
              <a:t> = 0.53)</a:t>
            </a:r>
            <a:endParaRPr lang="en-US" sz="1800" baseline="30000" dirty="0">
              <a:solidFill>
                <a:schemeClr val="dk1"/>
              </a:solidFill>
            </a:endParaRPr>
          </a:p>
          <a:p>
            <a:pPr marL="0" lvl="0" indent="0" algn="l" rtl="0">
              <a:lnSpc>
                <a:spcPct val="90000"/>
              </a:lnSpc>
              <a:spcBef>
                <a:spcPts val="1000"/>
              </a:spcBef>
              <a:spcAft>
                <a:spcPts val="0"/>
              </a:spcAft>
              <a:buNone/>
            </a:pPr>
            <a:r>
              <a:rPr lang="en-US" sz="1800" dirty="0">
                <a:solidFill>
                  <a:schemeClr val="dk1"/>
                </a:solidFill>
              </a:rPr>
              <a:t>I(1.5) = I(0) x 0.59</a:t>
            </a:r>
          </a:p>
          <a:p>
            <a:pPr marL="0" lvl="0" indent="0" algn="l" rtl="0">
              <a:lnSpc>
                <a:spcPct val="90000"/>
              </a:lnSpc>
              <a:spcBef>
                <a:spcPts val="1000"/>
              </a:spcBef>
              <a:spcAft>
                <a:spcPts val="0"/>
              </a:spcAft>
              <a:buNone/>
            </a:pPr>
            <a:endParaRPr lang="en-US" sz="1800" dirty="0">
              <a:solidFill>
                <a:schemeClr val="dk1"/>
              </a:solidFill>
            </a:endParaRPr>
          </a:p>
          <a:p>
            <a:pPr marL="0" lvl="0" indent="0" algn="l" rtl="0">
              <a:lnSpc>
                <a:spcPct val="90000"/>
              </a:lnSpc>
              <a:spcBef>
                <a:spcPts val="1000"/>
              </a:spcBef>
              <a:spcAft>
                <a:spcPts val="0"/>
              </a:spcAft>
              <a:buNone/>
            </a:pPr>
            <a:r>
              <a:rPr lang="en-US" sz="1800" dirty="0">
                <a:solidFill>
                  <a:schemeClr val="dk1"/>
                </a:solidFill>
              </a:rPr>
              <a:t>So  100% x I(1.5)/Io = </a:t>
            </a:r>
            <a:r>
              <a:rPr lang="en-US" sz="1800" dirty="0">
                <a:solidFill>
                  <a:srgbClr val="FF0000"/>
                </a:solidFill>
              </a:rPr>
              <a:t>59%</a:t>
            </a:r>
          </a:p>
        </p:txBody>
      </p:sp>
      <p:pic>
        <p:nvPicPr>
          <p:cNvPr id="4" name="Picture 3">
            <a:extLst>
              <a:ext uri="{FF2B5EF4-FFF2-40B4-BE49-F238E27FC236}">
                <a16:creationId xmlns:a16="http://schemas.microsoft.com/office/drawing/2014/main" id="{821FF52B-1AAE-2958-8B23-8B884187D2DD}"/>
              </a:ext>
            </a:extLst>
          </p:cNvPr>
          <p:cNvPicPr>
            <a:picLocks noChangeAspect="1"/>
          </p:cNvPicPr>
          <p:nvPr/>
        </p:nvPicPr>
        <p:blipFill>
          <a:blip r:embed="rId4"/>
          <a:stretch>
            <a:fillRect/>
          </a:stretch>
        </p:blipFill>
        <p:spPr>
          <a:xfrm>
            <a:off x="4765080" y="1055757"/>
            <a:ext cx="4208214" cy="2867820"/>
          </a:xfrm>
          <a:prstGeom prst="rect">
            <a:avLst/>
          </a:prstGeom>
        </p:spPr>
      </p:pic>
    </p:spTree>
    <p:extLst>
      <p:ext uri="{BB962C8B-B14F-4D97-AF65-F5344CB8AC3E}">
        <p14:creationId xmlns:p14="http://schemas.microsoft.com/office/powerpoint/2010/main" val="196948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699" y="962922"/>
            <a:ext cx="4567481" cy="3387621"/>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K = 0.35 cm</a:t>
            </a:r>
            <a:r>
              <a:rPr lang="en-US" baseline="30000" dirty="0">
                <a:solidFill>
                  <a:schemeClr val="dk1"/>
                </a:solidFill>
              </a:rPr>
              <a:t>-1</a:t>
            </a:r>
            <a:r>
              <a:rPr lang="en-US" dirty="0">
                <a:solidFill>
                  <a:schemeClr val="dk1"/>
                </a:solidFill>
              </a:rPr>
              <a:t> at a wavelength of 300 nm</a:t>
            </a:r>
          </a:p>
          <a:p>
            <a:pPr marL="0" lvl="0" indent="0" algn="l" rtl="0">
              <a:lnSpc>
                <a:spcPct val="90000"/>
              </a:lnSpc>
              <a:spcBef>
                <a:spcPts val="1000"/>
              </a:spcBef>
              <a:spcAft>
                <a:spcPts val="0"/>
              </a:spcAft>
              <a:buNone/>
            </a:pPr>
            <a:r>
              <a:rPr lang="en-US" dirty="0">
                <a:solidFill>
                  <a:schemeClr val="dk1"/>
                </a:solidFill>
              </a:rPr>
              <a:t>X = 1.5 centimeters</a:t>
            </a: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82641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Advanced – Light transport through matter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3" name="TextBox 2">
            <a:extLst>
              <a:ext uri="{FF2B5EF4-FFF2-40B4-BE49-F238E27FC236}">
                <a16:creationId xmlns:a16="http://schemas.microsoft.com/office/drawing/2014/main" id="{8C26DD02-5565-07DA-8958-485A9F9E0D05}"/>
              </a:ext>
            </a:extLst>
          </p:cNvPr>
          <p:cNvSpPr txBox="1"/>
          <p:nvPr/>
        </p:nvSpPr>
        <p:spPr>
          <a:xfrm>
            <a:off x="450057" y="2040999"/>
            <a:ext cx="3764756" cy="2257028"/>
          </a:xfrm>
          <a:prstGeom prst="rect">
            <a:avLst/>
          </a:prstGeom>
          <a:noFill/>
        </p:spPr>
        <p:txBody>
          <a:bodyPr wrap="square">
            <a:spAutoFit/>
          </a:bodyPr>
          <a:lstStyle/>
          <a:p>
            <a:pPr marL="0" lvl="0" indent="0" algn="l" rtl="0">
              <a:lnSpc>
                <a:spcPct val="90000"/>
              </a:lnSpc>
              <a:spcBef>
                <a:spcPts val="1000"/>
              </a:spcBef>
              <a:spcAft>
                <a:spcPts val="0"/>
              </a:spcAft>
              <a:buNone/>
            </a:pPr>
            <a:r>
              <a:rPr lang="en-US" sz="2000" b="1" dirty="0">
                <a:solidFill>
                  <a:schemeClr val="dk1"/>
                </a:solidFill>
              </a:rPr>
              <a:t>I(X) = I</a:t>
            </a:r>
            <a:r>
              <a:rPr lang="en-US" sz="2000" b="1" baseline="-25000" dirty="0">
                <a:solidFill>
                  <a:schemeClr val="dk1"/>
                </a:solidFill>
              </a:rPr>
              <a:t>o </a:t>
            </a:r>
            <a:r>
              <a:rPr lang="en-US" sz="2000" b="1" dirty="0">
                <a:solidFill>
                  <a:schemeClr val="dk1"/>
                </a:solidFill>
              </a:rPr>
              <a:t>e</a:t>
            </a:r>
            <a:r>
              <a:rPr lang="en-US" sz="2000" b="1" baseline="30000" dirty="0">
                <a:solidFill>
                  <a:schemeClr val="dk1"/>
                </a:solidFill>
              </a:rPr>
              <a:t>- (0.05) (1.5)</a:t>
            </a:r>
          </a:p>
          <a:p>
            <a:pPr marL="0" lvl="0" indent="0" algn="l" rtl="0">
              <a:lnSpc>
                <a:spcPct val="90000"/>
              </a:lnSpc>
              <a:spcBef>
                <a:spcPts val="1000"/>
              </a:spcBef>
              <a:spcAft>
                <a:spcPts val="0"/>
              </a:spcAft>
              <a:buNone/>
            </a:pPr>
            <a:endParaRPr lang="en-US" sz="1800" dirty="0">
              <a:solidFill>
                <a:schemeClr val="dk1"/>
              </a:solidFill>
            </a:endParaRPr>
          </a:p>
          <a:p>
            <a:pPr marL="0" lvl="0" indent="0" algn="l" rtl="0">
              <a:lnSpc>
                <a:spcPct val="90000"/>
              </a:lnSpc>
              <a:spcBef>
                <a:spcPts val="1000"/>
              </a:spcBef>
              <a:spcAft>
                <a:spcPts val="0"/>
              </a:spcAft>
              <a:buNone/>
            </a:pPr>
            <a:r>
              <a:rPr lang="en-US" sz="1800" dirty="0">
                <a:solidFill>
                  <a:schemeClr val="dk1"/>
                </a:solidFill>
              </a:rPr>
              <a:t>I(1.5) = Io e</a:t>
            </a:r>
            <a:r>
              <a:rPr lang="en-US" sz="1800" baseline="30000" dirty="0">
                <a:solidFill>
                  <a:schemeClr val="dk1"/>
                </a:solidFill>
              </a:rPr>
              <a:t>-0.075          </a:t>
            </a:r>
            <a:r>
              <a:rPr lang="en-US" sz="1800" dirty="0">
                <a:solidFill>
                  <a:schemeClr val="dk1"/>
                </a:solidFill>
              </a:rPr>
              <a:t>(i.e. </a:t>
            </a:r>
            <a:r>
              <a:rPr lang="en-US" sz="1800" dirty="0">
                <a:solidFill>
                  <a:schemeClr val="dk1"/>
                </a:solidFill>
                <a:latin typeface="Symbol" panose="05050102010706020507" pitchFamily="18" charset="2"/>
              </a:rPr>
              <a:t>t</a:t>
            </a:r>
            <a:r>
              <a:rPr lang="en-US" sz="1800" dirty="0">
                <a:solidFill>
                  <a:schemeClr val="dk1"/>
                </a:solidFill>
              </a:rPr>
              <a:t> = 0.075)</a:t>
            </a:r>
            <a:endParaRPr lang="en-US" sz="1800" baseline="30000" dirty="0">
              <a:solidFill>
                <a:schemeClr val="dk1"/>
              </a:solidFill>
            </a:endParaRPr>
          </a:p>
          <a:p>
            <a:pPr marL="0" lvl="0" indent="0" algn="l" rtl="0">
              <a:lnSpc>
                <a:spcPct val="90000"/>
              </a:lnSpc>
              <a:spcBef>
                <a:spcPts val="1000"/>
              </a:spcBef>
              <a:spcAft>
                <a:spcPts val="0"/>
              </a:spcAft>
              <a:buNone/>
            </a:pPr>
            <a:r>
              <a:rPr lang="en-US" sz="1800" dirty="0">
                <a:solidFill>
                  <a:schemeClr val="dk1"/>
                </a:solidFill>
              </a:rPr>
              <a:t>I(1.5) = I(0) x 0.93</a:t>
            </a:r>
          </a:p>
          <a:p>
            <a:pPr marL="0" lvl="0" indent="0" algn="l" rtl="0">
              <a:lnSpc>
                <a:spcPct val="90000"/>
              </a:lnSpc>
              <a:spcBef>
                <a:spcPts val="1000"/>
              </a:spcBef>
              <a:spcAft>
                <a:spcPts val="0"/>
              </a:spcAft>
              <a:buNone/>
            </a:pPr>
            <a:endParaRPr lang="en-US" sz="1800" dirty="0">
              <a:solidFill>
                <a:schemeClr val="dk1"/>
              </a:solidFill>
            </a:endParaRPr>
          </a:p>
          <a:p>
            <a:pPr marL="0" lvl="0" indent="0" algn="l" rtl="0">
              <a:lnSpc>
                <a:spcPct val="90000"/>
              </a:lnSpc>
              <a:spcBef>
                <a:spcPts val="1000"/>
              </a:spcBef>
              <a:spcAft>
                <a:spcPts val="0"/>
              </a:spcAft>
              <a:buNone/>
            </a:pPr>
            <a:r>
              <a:rPr lang="en-US" sz="1800" dirty="0">
                <a:solidFill>
                  <a:schemeClr val="dk1"/>
                </a:solidFill>
              </a:rPr>
              <a:t>So  100% x I(1.5)/Io = </a:t>
            </a:r>
            <a:r>
              <a:rPr lang="en-US" sz="1800" dirty="0">
                <a:solidFill>
                  <a:srgbClr val="FF0000"/>
                </a:solidFill>
              </a:rPr>
              <a:t>93%</a:t>
            </a:r>
          </a:p>
        </p:txBody>
      </p:sp>
      <p:pic>
        <p:nvPicPr>
          <p:cNvPr id="4" name="Picture 3">
            <a:extLst>
              <a:ext uri="{FF2B5EF4-FFF2-40B4-BE49-F238E27FC236}">
                <a16:creationId xmlns:a16="http://schemas.microsoft.com/office/drawing/2014/main" id="{DD96D2C6-874B-CB71-BA99-526902031915}"/>
              </a:ext>
            </a:extLst>
          </p:cNvPr>
          <p:cNvPicPr>
            <a:picLocks noChangeAspect="1"/>
          </p:cNvPicPr>
          <p:nvPr/>
        </p:nvPicPr>
        <p:blipFill>
          <a:blip r:embed="rId4"/>
          <a:stretch>
            <a:fillRect/>
          </a:stretch>
        </p:blipFill>
        <p:spPr>
          <a:xfrm>
            <a:off x="5013204" y="1224679"/>
            <a:ext cx="4027255" cy="2511502"/>
          </a:xfrm>
          <a:prstGeom prst="rect">
            <a:avLst/>
          </a:prstGeom>
        </p:spPr>
      </p:pic>
    </p:spTree>
    <p:extLst>
      <p:ext uri="{BB962C8B-B14F-4D97-AF65-F5344CB8AC3E}">
        <p14:creationId xmlns:p14="http://schemas.microsoft.com/office/powerpoint/2010/main" val="156924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699" y="962923"/>
            <a:ext cx="4638919" cy="29388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So for the light at 300 nm, it will be attenuated to 59% of its initial brightness. The optical depth of the material is </a:t>
            </a:r>
            <a:r>
              <a:rPr lang="en-US" dirty="0">
                <a:solidFill>
                  <a:schemeClr val="dk1"/>
                </a:solidFill>
                <a:latin typeface="Symbol" panose="05050102010706020507" pitchFamily="18" charset="2"/>
              </a:rPr>
              <a:t>t</a:t>
            </a:r>
            <a:r>
              <a:rPr lang="en-US" dirty="0">
                <a:solidFill>
                  <a:schemeClr val="dk1"/>
                </a:solidFill>
              </a:rPr>
              <a:t> = 0.53</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For light at 800 nm, it will be attenuated to 93% of its initial intensity. The optical depth is only </a:t>
            </a:r>
            <a:r>
              <a:rPr lang="en-US" dirty="0">
                <a:solidFill>
                  <a:schemeClr val="dk1"/>
                </a:solidFill>
                <a:latin typeface="Symbol" panose="05050102010706020507" pitchFamily="18" charset="2"/>
              </a:rPr>
              <a:t>t</a:t>
            </a:r>
            <a:r>
              <a:rPr lang="en-US" dirty="0">
                <a:solidFill>
                  <a:schemeClr val="dk1"/>
                </a:solidFill>
              </a:rPr>
              <a:t> = 0.075</a:t>
            </a:r>
            <a:endParaRPr dirty="0">
              <a:solidFill>
                <a:schemeClr val="dk1"/>
              </a:solidFill>
            </a:endParaRPr>
          </a:p>
        </p:txBody>
      </p:sp>
      <p:grpSp>
        <p:nvGrpSpPr>
          <p:cNvPr id="135" name="Google Shape;135;p16"/>
          <p:cNvGrpSpPr/>
          <p:nvPr/>
        </p:nvGrpSpPr>
        <p:grpSpPr>
          <a:xfrm flipH="1">
            <a:off x="-1" y="133025"/>
            <a:ext cx="82641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Advanced – Light transport through matter </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D817DB8F-E0C3-3B2B-00C6-E7C762168E52}"/>
              </a:ext>
            </a:extLst>
          </p:cNvPr>
          <p:cNvPicPr>
            <a:picLocks noChangeAspect="1"/>
          </p:cNvPicPr>
          <p:nvPr/>
        </p:nvPicPr>
        <p:blipFill>
          <a:blip r:embed="rId4"/>
          <a:stretch>
            <a:fillRect/>
          </a:stretch>
        </p:blipFill>
        <p:spPr>
          <a:xfrm>
            <a:off x="5501184" y="1195387"/>
            <a:ext cx="3589021" cy="2990851"/>
          </a:xfrm>
          <a:prstGeom prst="rect">
            <a:avLst/>
          </a:prstGeom>
        </p:spPr>
      </p:pic>
    </p:spTree>
    <p:extLst>
      <p:ext uri="{BB962C8B-B14F-4D97-AF65-F5344CB8AC3E}">
        <p14:creationId xmlns:p14="http://schemas.microsoft.com/office/powerpoint/2010/main" val="3246658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52276" y="1159024"/>
            <a:ext cx="3962549" cy="2955776"/>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sz="3000" dirty="0">
                <a:solidFill>
                  <a:schemeClr val="dk1"/>
                </a:solidFill>
              </a:rPr>
              <a:t>Next Time!</a:t>
            </a:r>
          </a:p>
          <a:p>
            <a:pPr marL="0" lvl="0" indent="0" algn="l" rtl="0">
              <a:lnSpc>
                <a:spcPct val="90000"/>
              </a:lnSpc>
              <a:spcBef>
                <a:spcPts val="1000"/>
              </a:spcBef>
              <a:spcAft>
                <a:spcPts val="0"/>
              </a:spcAft>
              <a:buNone/>
            </a:pPr>
            <a:endParaRPr lang="en-US" sz="3000" dirty="0">
              <a:solidFill>
                <a:schemeClr val="dk1"/>
              </a:solidFill>
            </a:endParaRPr>
          </a:p>
          <a:p>
            <a:pPr marL="0" lvl="0" indent="0" algn="l" rtl="0">
              <a:lnSpc>
                <a:spcPct val="90000"/>
              </a:lnSpc>
              <a:spcBef>
                <a:spcPts val="100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The Sun may be 93 million miles away, but we can still experience it from home, whether its watching eclipses, auroras, or observing its daily influence on our lives. </a:t>
            </a: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p:txBody>
      </p:sp>
      <p:grpSp>
        <p:nvGrpSpPr>
          <p:cNvPr id="135" name="Google Shape;135;p16"/>
          <p:cNvGrpSpPr/>
          <p:nvPr/>
        </p:nvGrpSpPr>
        <p:grpSpPr>
          <a:xfrm flipH="1">
            <a:off x="-1" y="133025"/>
            <a:ext cx="8389257"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2023:  Experiencing the Sun</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4" name="Picture 3">
            <a:extLst>
              <a:ext uri="{FF2B5EF4-FFF2-40B4-BE49-F238E27FC236}">
                <a16:creationId xmlns:a16="http://schemas.microsoft.com/office/drawing/2014/main" id="{9F154D53-E817-3345-0FCE-EE6CF549FE1B}"/>
              </a:ext>
            </a:extLst>
          </p:cNvPr>
          <p:cNvPicPr>
            <a:picLocks noChangeAspect="1"/>
          </p:cNvPicPr>
          <p:nvPr/>
        </p:nvPicPr>
        <p:blipFill>
          <a:blip r:embed="rId4"/>
          <a:stretch>
            <a:fillRect/>
          </a:stretch>
        </p:blipFill>
        <p:spPr>
          <a:xfrm>
            <a:off x="5106638" y="886693"/>
            <a:ext cx="3500437" cy="3500437"/>
          </a:xfrm>
          <a:prstGeom prst="rect">
            <a:avLst/>
          </a:prstGeom>
        </p:spPr>
      </p:pic>
    </p:spTree>
    <p:extLst>
      <p:ext uri="{BB962C8B-B14F-4D97-AF65-F5344CB8AC3E}">
        <p14:creationId xmlns:p14="http://schemas.microsoft.com/office/powerpoint/2010/main" val="391275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4"/>
          <p:cNvGrpSpPr/>
          <p:nvPr/>
        </p:nvGrpSpPr>
        <p:grpSpPr>
          <a:xfrm flipH="1">
            <a:off x="0" y="133025"/>
            <a:ext cx="5760575" cy="582900"/>
            <a:chOff x="3383700" y="220025"/>
            <a:chExt cx="5760575" cy="582900"/>
          </a:xfrm>
        </p:grpSpPr>
        <p:sp>
          <p:nvSpPr>
            <p:cNvPr id="81" name="Google Shape;81;p14"/>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14"/>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lt1"/>
                </a:solidFill>
                <a:latin typeface="Helvetica Neue"/>
                <a:ea typeface="Helvetica Neue"/>
                <a:cs typeface="Helvetica Neue"/>
                <a:sym typeface="Helvetica Neue"/>
              </a:rPr>
              <a:t>Heliophysics Big Year Timeline</a:t>
            </a:r>
            <a:endParaRPr b="1" dirty="0">
              <a:solidFill>
                <a:schemeClr val="lt1"/>
              </a:solidFill>
              <a:latin typeface="Helvetica Neue"/>
              <a:ea typeface="Helvetica Neue"/>
              <a:cs typeface="Helvetica Neue"/>
              <a:sym typeface="Helvetica Neue"/>
            </a:endParaRPr>
          </a:p>
          <a:p>
            <a:pPr marL="0" lvl="0" indent="0" algn="l" rtl="0">
              <a:spcBef>
                <a:spcPts val="0"/>
              </a:spcBef>
              <a:spcAft>
                <a:spcPts val="0"/>
              </a:spcAft>
              <a:buSzPct val="40909"/>
              <a:buNone/>
            </a:pPr>
            <a:endParaRPr sz="2420" b="1" dirty="0">
              <a:solidFill>
                <a:schemeClr val="lt1"/>
              </a:solidFill>
              <a:latin typeface="Helvetica Neue"/>
              <a:ea typeface="Helvetica Neue"/>
              <a:cs typeface="Helvetica Neue"/>
              <a:sym typeface="Helvetica Neue"/>
            </a:endParaRPr>
          </a:p>
        </p:txBody>
      </p:sp>
      <p:sp>
        <p:nvSpPr>
          <p:cNvPr id="84" name="Google Shape;84;p14"/>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4"/>
          <p:cNvGrpSpPr/>
          <p:nvPr/>
        </p:nvGrpSpPr>
        <p:grpSpPr>
          <a:xfrm>
            <a:off x="0" y="4695025"/>
            <a:ext cx="5902800" cy="283500"/>
            <a:chOff x="0" y="4548925"/>
            <a:chExt cx="5902800" cy="283500"/>
          </a:xfrm>
        </p:grpSpPr>
        <p:sp>
          <p:nvSpPr>
            <p:cNvPr id="92" name="Google Shape;92;p14"/>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4"/>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95" name="Google Shape;95;p14"/>
          <p:cNvPicPr preferRelativeResize="0"/>
          <p:nvPr/>
        </p:nvPicPr>
        <p:blipFill>
          <a:blip r:embed="rId3">
            <a:alphaModFix/>
          </a:blip>
          <a:stretch>
            <a:fillRect/>
          </a:stretch>
        </p:blipFill>
        <p:spPr>
          <a:xfrm>
            <a:off x="8264175" y="4601225"/>
            <a:ext cx="685800" cy="471054"/>
          </a:xfrm>
          <a:prstGeom prst="rect">
            <a:avLst/>
          </a:prstGeom>
          <a:noFill/>
          <a:ln>
            <a:noFill/>
          </a:ln>
        </p:spPr>
      </p:pic>
      <p:grpSp>
        <p:nvGrpSpPr>
          <p:cNvPr id="96" name="Google Shape;96;p14"/>
          <p:cNvGrpSpPr/>
          <p:nvPr/>
        </p:nvGrpSpPr>
        <p:grpSpPr>
          <a:xfrm>
            <a:off x="5632317" y="917050"/>
            <a:ext cx="3305700" cy="3483050"/>
            <a:chOff x="5632317" y="1189775"/>
            <a:chExt cx="3305700" cy="3483050"/>
          </a:xfrm>
        </p:grpSpPr>
        <p:sp>
          <p:nvSpPr>
            <p:cNvPr id="97" name="Google Shape;97;p14"/>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mn-lt"/>
                  <a:ea typeface="Roboto"/>
                  <a:cs typeface="Roboto"/>
                  <a:sym typeface="Roboto"/>
                </a:rPr>
                <a:t>Solar Parker </a:t>
              </a:r>
              <a:endParaRPr b="1" dirty="0">
                <a:solidFill>
                  <a:srgbClr val="FFFFFF"/>
                </a:solidFill>
                <a:latin typeface="+mn-lt"/>
                <a:ea typeface="Roboto"/>
                <a:cs typeface="Roboto"/>
                <a:sym typeface="Roboto"/>
              </a:endParaRPr>
            </a:p>
            <a:p>
              <a:pPr marL="0" lvl="0" indent="0" algn="ctr" rtl="0">
                <a:spcBef>
                  <a:spcPts val="0"/>
                </a:spcBef>
                <a:spcAft>
                  <a:spcPts val="0"/>
                </a:spcAft>
                <a:buNone/>
              </a:pPr>
              <a:r>
                <a:rPr lang="en" b="1" dirty="0">
                  <a:solidFill>
                    <a:srgbClr val="FFFFFF"/>
                  </a:solidFill>
                  <a:latin typeface="+mn-lt"/>
                  <a:ea typeface="Roboto"/>
                  <a:cs typeface="Roboto"/>
                  <a:sym typeface="Roboto"/>
                </a:rPr>
                <a:t>Probe Perihelion</a:t>
              </a:r>
              <a:endParaRPr b="1" dirty="0">
                <a:solidFill>
                  <a:srgbClr val="FFFFFF"/>
                </a:solidFill>
                <a:latin typeface="+mn-lt"/>
                <a:ea typeface="Roboto"/>
                <a:cs typeface="Roboto"/>
                <a:sym typeface="Roboto"/>
              </a:endParaRPr>
            </a:p>
          </p:txBody>
        </p:sp>
        <p:sp>
          <p:nvSpPr>
            <p:cNvPr id="98" name="Google Shape;98;p14"/>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latin typeface="+mn-lt"/>
                  <a:ea typeface="Roboto"/>
                  <a:cs typeface="Roboto"/>
                  <a:sym typeface="Roboto"/>
                </a:rPr>
                <a:t>December 24, 2024</a:t>
              </a:r>
              <a:endParaRPr sz="1200" dirty="0">
                <a:latin typeface="+mn-lt"/>
                <a:ea typeface="Roboto"/>
                <a:cs typeface="Roboto"/>
                <a:sym typeface="Roboto"/>
              </a:endParaRPr>
            </a:p>
            <a:p>
              <a:pPr marL="0" lvl="0" indent="0" algn="l" rtl="0">
                <a:lnSpc>
                  <a:spcPct val="115000"/>
                </a:lnSpc>
                <a:spcBef>
                  <a:spcPts val="0"/>
                </a:spcBef>
                <a:spcAft>
                  <a:spcPts val="0"/>
                </a:spcAft>
                <a:buNone/>
              </a:pPr>
              <a:endParaRPr sz="1200" dirty="0">
                <a:latin typeface="Roboto"/>
                <a:ea typeface="Roboto"/>
                <a:cs typeface="Roboto"/>
                <a:sym typeface="Roboto"/>
              </a:endParaRPr>
            </a:p>
          </p:txBody>
        </p:sp>
      </p:grpSp>
      <p:grpSp>
        <p:nvGrpSpPr>
          <p:cNvPr id="99" name="Google Shape;99;p14"/>
          <p:cNvGrpSpPr/>
          <p:nvPr/>
        </p:nvGrpSpPr>
        <p:grpSpPr>
          <a:xfrm>
            <a:off x="-11613" y="917264"/>
            <a:ext cx="3546900" cy="3482836"/>
            <a:chOff x="0" y="1189989"/>
            <a:chExt cx="3546900" cy="3482836"/>
          </a:xfrm>
        </p:grpSpPr>
        <p:sp>
          <p:nvSpPr>
            <p:cNvPr id="100" name="Google Shape;100;p14"/>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mn-lt"/>
                  <a:ea typeface="Roboto"/>
                  <a:cs typeface="Roboto"/>
                  <a:sym typeface="Roboto"/>
                </a:rPr>
                <a:t>Annular Eclipse</a:t>
              </a:r>
              <a:endParaRPr b="1" dirty="0">
                <a:solidFill>
                  <a:srgbClr val="FFFFFF"/>
                </a:solidFill>
                <a:latin typeface="+mn-lt"/>
                <a:ea typeface="Roboto"/>
                <a:cs typeface="Roboto"/>
                <a:sym typeface="Roboto"/>
              </a:endParaRPr>
            </a:p>
          </p:txBody>
        </p:sp>
        <p:sp>
          <p:nvSpPr>
            <p:cNvPr id="101" name="Google Shape;101;p14"/>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latin typeface="+mn-lt"/>
                  <a:ea typeface="Roboto"/>
                  <a:cs typeface="Roboto"/>
                  <a:sym typeface="Roboto"/>
                </a:rPr>
                <a:t>October 14, 2023 </a:t>
              </a:r>
              <a:endParaRPr sz="1200" dirty="0">
                <a:latin typeface="+mn-lt"/>
                <a:ea typeface="Roboto"/>
                <a:cs typeface="Roboto"/>
                <a:sym typeface="Roboto"/>
              </a:endParaRPr>
            </a:p>
          </p:txBody>
        </p:sp>
      </p:grpSp>
      <p:grpSp>
        <p:nvGrpSpPr>
          <p:cNvPr id="102" name="Google Shape;102;p14"/>
          <p:cNvGrpSpPr/>
          <p:nvPr/>
        </p:nvGrpSpPr>
        <p:grpSpPr>
          <a:xfrm>
            <a:off x="2944204" y="917050"/>
            <a:ext cx="3305700" cy="3483050"/>
            <a:chOff x="2944204" y="1189775"/>
            <a:chExt cx="3305700" cy="3483050"/>
          </a:xfrm>
        </p:grpSpPr>
        <p:sp>
          <p:nvSpPr>
            <p:cNvPr id="103" name="Google Shape;103;p14"/>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mn-lt"/>
                  <a:ea typeface="Roboto"/>
                  <a:cs typeface="Roboto"/>
                  <a:sym typeface="Roboto"/>
                </a:rPr>
                <a:t>Total Eclipse</a:t>
              </a:r>
              <a:endParaRPr b="1" dirty="0">
                <a:solidFill>
                  <a:srgbClr val="FFFFFF"/>
                </a:solidFill>
                <a:latin typeface="+mn-lt"/>
                <a:ea typeface="Roboto"/>
                <a:cs typeface="Roboto"/>
                <a:sym typeface="Roboto"/>
              </a:endParaRPr>
            </a:p>
          </p:txBody>
        </p:sp>
        <p:sp>
          <p:nvSpPr>
            <p:cNvPr id="104" name="Google Shape;104;p14"/>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latin typeface="+mn-lt"/>
                  <a:ea typeface="Roboto"/>
                  <a:cs typeface="Roboto"/>
                  <a:sym typeface="Roboto"/>
                </a:rPr>
                <a:t>April 8, 2024</a:t>
              </a:r>
              <a:endParaRPr sz="1200" dirty="0">
                <a:latin typeface="+mn-lt"/>
                <a:ea typeface="Roboto"/>
                <a:cs typeface="Roboto"/>
                <a:sym typeface="Roboto"/>
              </a:endParaRPr>
            </a:p>
            <a:p>
              <a:pPr marL="0" lvl="0" indent="0" algn="l" rtl="0">
                <a:lnSpc>
                  <a:spcPct val="115000"/>
                </a:lnSpc>
                <a:spcBef>
                  <a:spcPts val="0"/>
                </a:spcBef>
                <a:spcAft>
                  <a:spcPts val="0"/>
                </a:spcAft>
                <a:buNone/>
              </a:pPr>
              <a:endParaRPr sz="1200" dirty="0">
                <a:latin typeface="Roboto"/>
                <a:ea typeface="Roboto"/>
                <a:cs typeface="Roboto"/>
                <a:sym typeface="Roboto"/>
              </a:endParaRPr>
            </a:p>
          </p:txBody>
        </p:sp>
      </p:grpSp>
      <p:sp>
        <p:nvSpPr>
          <p:cNvPr id="105" name="Google Shape;105;p14"/>
          <p:cNvSpPr/>
          <p:nvPr/>
        </p:nvSpPr>
        <p:spPr>
          <a:xfrm>
            <a:off x="760500" y="2145875"/>
            <a:ext cx="2025900" cy="2025900"/>
          </a:xfrm>
          <a:prstGeom prst="rect">
            <a:avLst/>
          </a:prstGeom>
          <a:solidFill>
            <a:schemeClr val="lt2"/>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 MEDIA HERE</a:t>
            </a:r>
            <a:endParaRPr/>
          </a:p>
        </p:txBody>
      </p:sp>
      <p:sp>
        <p:nvSpPr>
          <p:cNvPr id="106" name="Google Shape;106;p14"/>
          <p:cNvSpPr/>
          <p:nvPr/>
        </p:nvSpPr>
        <p:spPr>
          <a:xfrm>
            <a:off x="3584088" y="2145875"/>
            <a:ext cx="2025900" cy="2025900"/>
          </a:xfrm>
          <a:prstGeom prst="rect">
            <a:avLst/>
          </a:prstGeom>
          <a:solidFill>
            <a:schemeClr val="lt2"/>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 MEDIA HERE</a:t>
            </a:r>
            <a:endParaRPr/>
          </a:p>
        </p:txBody>
      </p:sp>
      <p:sp>
        <p:nvSpPr>
          <p:cNvPr id="107" name="Google Shape;107;p14"/>
          <p:cNvSpPr/>
          <p:nvPr/>
        </p:nvSpPr>
        <p:spPr>
          <a:xfrm>
            <a:off x="6272225" y="2145875"/>
            <a:ext cx="2025900" cy="2025900"/>
          </a:xfrm>
          <a:prstGeom prst="rect">
            <a:avLst/>
          </a:prstGeom>
          <a:solidFill>
            <a:schemeClr val="lt2"/>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 MEDIA HERE</a:t>
            </a:r>
            <a:endParaRPr/>
          </a:p>
        </p:txBody>
      </p:sp>
      <p:pic>
        <p:nvPicPr>
          <p:cNvPr id="3" name="Picture 2">
            <a:extLst>
              <a:ext uri="{FF2B5EF4-FFF2-40B4-BE49-F238E27FC236}">
                <a16:creationId xmlns:a16="http://schemas.microsoft.com/office/drawing/2014/main" id="{2F173343-9584-3D68-E1D8-055ABD947738}"/>
              </a:ext>
            </a:extLst>
          </p:cNvPr>
          <p:cNvPicPr>
            <a:picLocks noChangeAspect="1"/>
          </p:cNvPicPr>
          <p:nvPr/>
        </p:nvPicPr>
        <p:blipFill>
          <a:blip r:embed="rId4"/>
          <a:stretch>
            <a:fillRect/>
          </a:stretch>
        </p:blipFill>
        <p:spPr>
          <a:xfrm>
            <a:off x="760500" y="2145875"/>
            <a:ext cx="2025900" cy="2088881"/>
          </a:xfrm>
          <a:prstGeom prst="rect">
            <a:avLst/>
          </a:prstGeom>
        </p:spPr>
      </p:pic>
      <p:pic>
        <p:nvPicPr>
          <p:cNvPr id="5" name="Picture 4">
            <a:extLst>
              <a:ext uri="{FF2B5EF4-FFF2-40B4-BE49-F238E27FC236}">
                <a16:creationId xmlns:a16="http://schemas.microsoft.com/office/drawing/2014/main" id="{83105756-A6C6-25FA-A91D-1E44832EFCA4}"/>
              </a:ext>
            </a:extLst>
          </p:cNvPr>
          <p:cNvPicPr>
            <a:picLocks noChangeAspect="1"/>
          </p:cNvPicPr>
          <p:nvPr/>
        </p:nvPicPr>
        <p:blipFill>
          <a:blip r:embed="rId5"/>
          <a:stretch>
            <a:fillRect/>
          </a:stretch>
        </p:blipFill>
        <p:spPr>
          <a:xfrm>
            <a:off x="3591901" y="2145425"/>
            <a:ext cx="2193521" cy="2025900"/>
          </a:xfrm>
          <a:prstGeom prst="rect">
            <a:avLst/>
          </a:prstGeom>
        </p:spPr>
      </p:pic>
      <p:pic>
        <p:nvPicPr>
          <p:cNvPr id="7" name="Picture 6">
            <a:extLst>
              <a:ext uri="{FF2B5EF4-FFF2-40B4-BE49-F238E27FC236}">
                <a16:creationId xmlns:a16="http://schemas.microsoft.com/office/drawing/2014/main" id="{67332426-EDB3-DBD4-F3F6-ED99AF0DBAD7}"/>
              </a:ext>
            </a:extLst>
          </p:cNvPr>
          <p:cNvPicPr>
            <a:picLocks noChangeAspect="1"/>
          </p:cNvPicPr>
          <p:nvPr/>
        </p:nvPicPr>
        <p:blipFill>
          <a:blip r:embed="rId6"/>
          <a:stretch>
            <a:fillRect/>
          </a:stretch>
        </p:blipFill>
        <p:spPr>
          <a:xfrm>
            <a:off x="6254537" y="2117738"/>
            <a:ext cx="2238525" cy="2045598"/>
          </a:xfrm>
          <a:prstGeom prst="rect">
            <a:avLst/>
          </a:prstGeom>
        </p:spPr>
      </p:pic>
      <p:sp>
        <p:nvSpPr>
          <p:cNvPr id="4" name="TextBox 3">
            <a:extLst>
              <a:ext uri="{FF2B5EF4-FFF2-40B4-BE49-F238E27FC236}">
                <a16:creationId xmlns:a16="http://schemas.microsoft.com/office/drawing/2014/main" id="{7E213439-4AB7-699B-FE0F-7CBF02CAE441}"/>
              </a:ext>
            </a:extLst>
          </p:cNvPr>
          <p:cNvSpPr txBox="1"/>
          <p:nvPr/>
        </p:nvSpPr>
        <p:spPr>
          <a:xfrm>
            <a:off x="2275284" y="2417862"/>
            <a:ext cx="4579144" cy="307777"/>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D12E0355-36A1-05D9-700B-A2EF57A9550F}"/>
              </a:ext>
            </a:extLst>
          </p:cNvPr>
          <p:cNvSpPr txBox="1"/>
          <p:nvPr/>
        </p:nvSpPr>
        <p:spPr>
          <a:xfrm>
            <a:off x="2275284" y="2417862"/>
            <a:ext cx="4579144" cy="307777"/>
          </a:xfrm>
          <a:prstGeom prst="rect">
            <a:avLst/>
          </a:prstGeom>
          <a:noFill/>
        </p:spPr>
        <p:txBody>
          <a:bodyPr wrap="square">
            <a:spAutoFit/>
          </a:bodyPr>
          <a:lstStyle/>
          <a:p>
            <a:r>
              <a:rPr lang="en-US" dirty="0"/>
              <a:t> </a:t>
            </a:r>
          </a:p>
        </p:txBody>
      </p:sp>
      <p:sp>
        <p:nvSpPr>
          <p:cNvPr id="10" name="TextBox 9">
            <a:extLst>
              <a:ext uri="{FF2B5EF4-FFF2-40B4-BE49-F238E27FC236}">
                <a16:creationId xmlns:a16="http://schemas.microsoft.com/office/drawing/2014/main" id="{0448D795-C7BB-F957-968C-04A6926BF82B}"/>
              </a:ext>
            </a:extLst>
          </p:cNvPr>
          <p:cNvSpPr txBox="1"/>
          <p:nvPr/>
        </p:nvSpPr>
        <p:spPr>
          <a:xfrm>
            <a:off x="2275284" y="2417862"/>
            <a:ext cx="4579144" cy="307777"/>
          </a:xfrm>
          <a:prstGeom prst="rect">
            <a:avLst/>
          </a:prstGeom>
          <a:noFill/>
        </p:spPr>
        <p:txBody>
          <a:bodyPr wrap="square">
            <a:spAutoFit/>
          </a:bodyPr>
          <a:lstStyle/>
          <a:p>
            <a:r>
              <a:rPr lang="en-US" b="0" dirty="0">
                <a:effectLst/>
              </a:rPr>
              <a:t> </a:t>
            </a:r>
            <a:endParaRPr lang="en-US" dirty="0"/>
          </a:p>
        </p:txBody>
      </p:sp>
      <p:sp>
        <p:nvSpPr>
          <p:cNvPr id="12" name="TextBox 11">
            <a:extLst>
              <a:ext uri="{FF2B5EF4-FFF2-40B4-BE49-F238E27FC236}">
                <a16:creationId xmlns:a16="http://schemas.microsoft.com/office/drawing/2014/main" id="{882D91A8-E24F-F4D9-C48B-E1C6BE60A54B}"/>
              </a:ext>
            </a:extLst>
          </p:cNvPr>
          <p:cNvSpPr txBox="1"/>
          <p:nvPr/>
        </p:nvSpPr>
        <p:spPr>
          <a:xfrm>
            <a:off x="2275284" y="2417862"/>
            <a:ext cx="4579144" cy="307777"/>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4"/>
          <p:cNvGrpSpPr/>
          <p:nvPr/>
        </p:nvGrpSpPr>
        <p:grpSpPr>
          <a:xfrm flipH="1">
            <a:off x="-1" y="133025"/>
            <a:ext cx="7908700" cy="582900"/>
            <a:chOff x="3383700" y="220025"/>
            <a:chExt cx="5760575" cy="582900"/>
          </a:xfrm>
        </p:grpSpPr>
        <p:sp>
          <p:nvSpPr>
            <p:cNvPr id="138" name="Google Shape;138;p4"/>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4"/>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7" name="Google Shape;147;p4"/>
          <p:cNvGrpSpPr/>
          <p:nvPr/>
        </p:nvGrpSpPr>
        <p:grpSpPr>
          <a:xfrm>
            <a:off x="0" y="4695025"/>
            <a:ext cx="5902800" cy="283500"/>
            <a:chOff x="0" y="4548925"/>
            <a:chExt cx="5902800" cy="283500"/>
          </a:xfrm>
        </p:grpSpPr>
        <p:sp>
          <p:nvSpPr>
            <p:cNvPr id="148" name="Google Shape;148;p4"/>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 name="Google Shape;150;p4"/>
          <p:cNvSpPr txBox="1">
            <a:spLocks noGrp="1"/>
          </p:cNvSpPr>
          <p:nvPr>
            <p:ph type="subTitle" idx="4294967295"/>
          </p:nvPr>
        </p:nvSpPr>
        <p:spPr>
          <a:xfrm>
            <a:off x="92825" y="4644900"/>
            <a:ext cx="2038800" cy="383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600"/>
              </a:spcAft>
              <a:buClr>
                <a:schemeClr val="dk2"/>
              </a:buClr>
              <a:buSzPts val="1100"/>
              <a:buFont typeface="Arial"/>
              <a:buNone/>
            </a:pPr>
            <a:r>
              <a:rPr lang="en-US" sz="680" b="1" i="0" u="none" strike="noStrike" cap="none">
                <a:solidFill>
                  <a:schemeClr val="lt1"/>
                </a:solidFill>
                <a:latin typeface="Helvetica Neue"/>
                <a:ea typeface="Helvetica Neue"/>
                <a:cs typeface="Helvetica Neue"/>
                <a:sym typeface="Helvetica Neue"/>
              </a:rPr>
              <a:t>Heliophysics Education Activation Team</a:t>
            </a:r>
            <a:endParaRPr sz="680" b="1" i="0" u="none" strike="noStrike" cap="none">
              <a:solidFill>
                <a:schemeClr val="lt1"/>
              </a:solidFill>
              <a:latin typeface="Helvetica Neue"/>
              <a:ea typeface="Helvetica Neue"/>
              <a:cs typeface="Helvetica Neue"/>
              <a:sym typeface="Helvetica Neue"/>
            </a:endParaRPr>
          </a:p>
        </p:txBody>
      </p:sp>
      <p:pic>
        <p:nvPicPr>
          <p:cNvPr id="151" name="Google Shape;151;p4"/>
          <p:cNvPicPr preferRelativeResize="0"/>
          <p:nvPr/>
        </p:nvPicPr>
        <p:blipFill rotWithShape="1">
          <a:blip r:embed="rId3">
            <a:alphaModFix/>
          </a:blip>
          <a:srcRect/>
          <a:stretch/>
        </p:blipFill>
        <p:spPr>
          <a:xfrm>
            <a:off x="8264175" y="4601225"/>
            <a:ext cx="685800" cy="471054"/>
          </a:xfrm>
          <a:prstGeom prst="rect">
            <a:avLst/>
          </a:prstGeom>
          <a:noFill/>
          <a:ln>
            <a:noFill/>
          </a:ln>
        </p:spPr>
      </p:pic>
      <p:sp>
        <p:nvSpPr>
          <p:cNvPr id="152" name="Google Shape;152;p4"/>
          <p:cNvSpPr txBox="1"/>
          <p:nvPr/>
        </p:nvSpPr>
        <p:spPr>
          <a:xfrm>
            <a:off x="4053677" y="2668522"/>
            <a:ext cx="18473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3" name="Google Shape;153;p4"/>
          <p:cNvSpPr txBox="1"/>
          <p:nvPr/>
        </p:nvSpPr>
        <p:spPr>
          <a:xfrm>
            <a:off x="602150" y="817050"/>
            <a:ext cx="34170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19658B"/>
                </a:solidFill>
                <a:latin typeface="Arial"/>
                <a:ea typeface="Arial"/>
                <a:cs typeface="Arial"/>
                <a:sym typeface="Arial"/>
              </a:rPr>
              <a:t>2023</a:t>
            </a:r>
            <a:endParaRPr sz="1800" b="1" i="0" u="none" strike="noStrike" cap="none" dirty="0">
              <a:solidFill>
                <a:srgbClr val="19658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October-</a:t>
            </a:r>
            <a:r>
              <a:rPr lang="en-US" sz="1800" b="0" i="0" u="none" strike="noStrike" cap="none" dirty="0">
                <a:solidFill>
                  <a:srgbClr val="595959"/>
                </a:solidFill>
                <a:latin typeface="Arial"/>
                <a:ea typeface="Arial"/>
                <a:cs typeface="Arial"/>
                <a:sym typeface="Arial"/>
              </a:rPr>
              <a:t> Annular Solar Eclipse </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November-</a:t>
            </a:r>
            <a:r>
              <a:rPr lang="en-US" sz="1800" b="0" i="0" u="none" strike="noStrike" cap="none" dirty="0">
                <a:solidFill>
                  <a:srgbClr val="595959"/>
                </a:solidFill>
                <a:latin typeface="Arial"/>
                <a:ea typeface="Arial"/>
                <a:cs typeface="Arial"/>
                <a:sym typeface="Arial"/>
              </a:rPr>
              <a:t> Mission Fleet</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December- </a:t>
            </a:r>
            <a:r>
              <a:rPr lang="en-US" sz="1800" b="0" i="0" u="none" strike="noStrike" cap="none" dirty="0">
                <a:solidFill>
                  <a:srgbClr val="595959"/>
                </a:solidFill>
                <a:latin typeface="Arial"/>
                <a:ea typeface="Arial"/>
                <a:cs typeface="Arial"/>
                <a:sym typeface="Arial"/>
              </a:rPr>
              <a:t>Citizen Science</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595959"/>
              </a:solidFill>
              <a:latin typeface="Arial"/>
              <a:ea typeface="Arial"/>
              <a:cs typeface="Arial"/>
              <a:sym typeface="Arial"/>
            </a:endParaRPr>
          </a:p>
        </p:txBody>
      </p:sp>
      <p:sp>
        <p:nvSpPr>
          <p:cNvPr id="154" name="Google Shape;154;p4"/>
          <p:cNvSpPr txBox="1"/>
          <p:nvPr/>
        </p:nvSpPr>
        <p:spPr>
          <a:xfrm>
            <a:off x="4043975" y="817050"/>
            <a:ext cx="4721400" cy="35086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19658B"/>
                </a:solidFill>
                <a:latin typeface="Arial"/>
                <a:ea typeface="Arial"/>
                <a:cs typeface="Arial"/>
                <a:sym typeface="Arial"/>
              </a:rPr>
              <a:t>2024 </a:t>
            </a:r>
            <a:endParaRPr sz="1800" b="1" i="0" u="none" strike="noStrike" cap="none" dirty="0">
              <a:solidFill>
                <a:srgbClr val="19658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FF0000"/>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January- </a:t>
            </a:r>
            <a:r>
              <a:rPr lang="en-US" sz="1800" b="0" i="0" u="none" strike="noStrike" cap="none" dirty="0">
                <a:solidFill>
                  <a:schemeClr val="tx1"/>
                </a:solidFill>
                <a:latin typeface="Arial"/>
                <a:ea typeface="Arial"/>
                <a:cs typeface="Arial"/>
                <a:sym typeface="Arial"/>
              </a:rPr>
              <a:t>The Sun Touches Everything</a:t>
            </a: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rgbClr val="FF0000"/>
                </a:solidFill>
                <a:latin typeface="Arial"/>
                <a:ea typeface="Arial"/>
                <a:cs typeface="Arial"/>
                <a:sym typeface="Arial"/>
              </a:rPr>
              <a:t>February-</a:t>
            </a:r>
            <a:r>
              <a:rPr lang="en-US" sz="1800" b="0" i="0" u="none" strike="noStrike" cap="none" dirty="0">
                <a:solidFill>
                  <a:srgbClr val="FF0000"/>
                </a:solidFill>
                <a:latin typeface="Arial"/>
                <a:ea typeface="Arial"/>
                <a:cs typeface="Arial"/>
                <a:sym typeface="Arial"/>
              </a:rPr>
              <a:t> Fashion</a:t>
            </a:r>
            <a:endParaRPr sz="18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March-</a:t>
            </a:r>
            <a:r>
              <a:rPr lang="en-US" sz="1800" b="0" i="0" u="none" strike="noStrike" cap="none" dirty="0">
                <a:solidFill>
                  <a:srgbClr val="595959"/>
                </a:solidFill>
                <a:latin typeface="Arial"/>
                <a:ea typeface="Arial"/>
                <a:cs typeface="Arial"/>
                <a:sym typeface="Arial"/>
              </a:rPr>
              <a:t> Experiencing the Sun</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April-</a:t>
            </a:r>
            <a:r>
              <a:rPr lang="en-US" sz="1800" b="0" i="0" u="none" strike="noStrike" cap="none" dirty="0">
                <a:solidFill>
                  <a:srgbClr val="595959"/>
                </a:solidFill>
                <a:latin typeface="Arial"/>
                <a:ea typeface="Arial"/>
                <a:cs typeface="Arial"/>
                <a:sym typeface="Arial"/>
              </a:rPr>
              <a:t> Total Solar Eclipse</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May-</a:t>
            </a:r>
            <a:r>
              <a:rPr lang="en-US" sz="1800" b="0" i="0" u="none" strike="noStrike" cap="none" dirty="0">
                <a:solidFill>
                  <a:srgbClr val="595959"/>
                </a:solidFill>
                <a:latin typeface="Arial"/>
                <a:ea typeface="Arial"/>
                <a:cs typeface="Arial"/>
                <a:sym typeface="Arial"/>
              </a:rPr>
              <a:t> Visual Art</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June-</a:t>
            </a:r>
            <a:r>
              <a:rPr lang="en-US" sz="1800" b="0" i="0" u="none" strike="noStrike" cap="none" dirty="0">
                <a:solidFill>
                  <a:srgbClr val="595959"/>
                </a:solidFill>
                <a:latin typeface="Arial"/>
                <a:ea typeface="Arial"/>
                <a:cs typeface="Arial"/>
                <a:sym typeface="Arial"/>
              </a:rPr>
              <a:t> Performance Art</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July-</a:t>
            </a:r>
            <a:r>
              <a:rPr lang="en-US" sz="1800" b="0" i="0" u="none" strike="noStrike" cap="none" dirty="0">
                <a:solidFill>
                  <a:srgbClr val="595959"/>
                </a:solidFill>
                <a:latin typeface="Arial"/>
                <a:ea typeface="Arial"/>
                <a:cs typeface="Arial"/>
                <a:sym typeface="Arial"/>
              </a:rPr>
              <a:t> Physical and Mental Health</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August-</a:t>
            </a:r>
            <a:r>
              <a:rPr lang="en-US" sz="1800" b="0" i="0" u="none" strike="noStrike" cap="none" dirty="0">
                <a:solidFill>
                  <a:srgbClr val="595959"/>
                </a:solidFill>
                <a:latin typeface="Arial"/>
                <a:ea typeface="Arial"/>
                <a:cs typeface="Arial"/>
                <a:sym typeface="Arial"/>
              </a:rPr>
              <a:t> Back to School </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September-</a:t>
            </a:r>
            <a:r>
              <a:rPr lang="en-US" sz="1800" b="0" i="0" u="none" strike="noStrike" cap="none" dirty="0">
                <a:solidFill>
                  <a:srgbClr val="595959"/>
                </a:solidFill>
                <a:latin typeface="Arial"/>
                <a:ea typeface="Arial"/>
                <a:cs typeface="Arial"/>
                <a:sym typeface="Arial"/>
              </a:rPr>
              <a:t> Environment </a:t>
            </a:r>
            <a:r>
              <a:rPr lang="en-US" sz="1800" dirty="0">
                <a:solidFill>
                  <a:srgbClr val="595959"/>
                </a:solidFill>
              </a:rPr>
              <a:t>/</a:t>
            </a:r>
            <a:r>
              <a:rPr lang="en-US" sz="1800" b="0" i="0" u="none" strike="noStrike" cap="none" dirty="0">
                <a:solidFill>
                  <a:srgbClr val="595959"/>
                </a:solidFill>
                <a:latin typeface="Arial"/>
                <a:ea typeface="Arial"/>
                <a:cs typeface="Arial"/>
                <a:sym typeface="Arial"/>
              </a:rPr>
              <a:t> Sustainability </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November-</a:t>
            </a:r>
            <a:r>
              <a:rPr lang="en-US" sz="1800" b="0" i="0" u="none" strike="noStrike" cap="none" dirty="0">
                <a:solidFill>
                  <a:srgbClr val="595959"/>
                </a:solidFill>
                <a:latin typeface="Arial"/>
                <a:ea typeface="Arial"/>
                <a:cs typeface="Arial"/>
                <a:sym typeface="Arial"/>
              </a:rPr>
              <a:t> Bonus Science</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December-</a:t>
            </a:r>
            <a:r>
              <a:rPr lang="en-US" sz="1800" b="0" i="0" u="none" strike="noStrike" cap="none" dirty="0">
                <a:solidFill>
                  <a:srgbClr val="595959"/>
                </a:solidFill>
                <a:latin typeface="Arial"/>
                <a:ea typeface="Arial"/>
                <a:cs typeface="Arial"/>
                <a:sym typeface="Arial"/>
              </a:rPr>
              <a:t> Parker’s Perihelion</a:t>
            </a:r>
            <a:endParaRPr sz="1800" b="0" i="0" u="none" strike="noStrike" cap="none" dirty="0">
              <a:solidFill>
                <a:srgbClr val="595959"/>
              </a:solidFill>
              <a:latin typeface="Arial"/>
              <a:ea typeface="Arial"/>
              <a:cs typeface="Arial"/>
              <a:sym typeface="Arial"/>
            </a:endParaRPr>
          </a:p>
        </p:txBody>
      </p:sp>
      <p:sp>
        <p:nvSpPr>
          <p:cNvPr id="155" name="Google Shape;155;p4"/>
          <p:cNvSpPr txBox="1"/>
          <p:nvPr/>
        </p:nvSpPr>
        <p:spPr>
          <a:xfrm>
            <a:off x="223000" y="4247225"/>
            <a:ext cx="87270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sng" strike="noStrike" cap="none">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https://www.nasa.gov/science-research/heliophysics/nasa-announces-monthly-themes-to-celebrate-the-heliophysics-big-year/</a:t>
            </a:r>
            <a:endParaRPr sz="1900" b="0" i="0" u="none" strike="noStrike" cap="none">
              <a:solidFill>
                <a:srgbClr val="595959"/>
              </a:solidFill>
              <a:latin typeface="Arial"/>
              <a:ea typeface="Arial"/>
              <a:cs typeface="Arial"/>
              <a:sym typeface="Arial"/>
            </a:endParaRPr>
          </a:p>
        </p:txBody>
      </p:sp>
      <p:pic>
        <p:nvPicPr>
          <p:cNvPr id="156" name="Google Shape;156;p4"/>
          <p:cNvPicPr preferRelativeResize="0"/>
          <p:nvPr/>
        </p:nvPicPr>
        <p:blipFill rotWithShape="1">
          <a:blip r:embed="rId5">
            <a:alphaModFix/>
          </a:blip>
          <a:srcRect/>
          <a:stretch/>
        </p:blipFill>
        <p:spPr>
          <a:xfrm>
            <a:off x="430925" y="1176750"/>
            <a:ext cx="262830" cy="283500"/>
          </a:xfrm>
          <a:prstGeom prst="rect">
            <a:avLst/>
          </a:prstGeom>
          <a:noFill/>
          <a:ln>
            <a:noFill/>
          </a:ln>
        </p:spPr>
      </p:pic>
      <p:pic>
        <p:nvPicPr>
          <p:cNvPr id="157" name="Google Shape;157;p4"/>
          <p:cNvPicPr preferRelativeResize="0"/>
          <p:nvPr/>
        </p:nvPicPr>
        <p:blipFill rotWithShape="1">
          <a:blip r:embed="rId5">
            <a:alphaModFix/>
          </a:blip>
          <a:srcRect/>
          <a:stretch/>
        </p:blipFill>
        <p:spPr>
          <a:xfrm>
            <a:off x="430925" y="1460250"/>
            <a:ext cx="262830" cy="283500"/>
          </a:xfrm>
          <a:prstGeom prst="rect">
            <a:avLst/>
          </a:prstGeom>
          <a:noFill/>
          <a:ln>
            <a:noFill/>
          </a:ln>
        </p:spPr>
      </p:pic>
      <p:sp>
        <p:nvSpPr>
          <p:cNvPr id="158" name="Google Shape;158;p4"/>
          <p:cNvSpPr txBox="1"/>
          <p:nvPr/>
        </p:nvSpPr>
        <p:spPr>
          <a:xfrm>
            <a:off x="165450" y="138125"/>
            <a:ext cx="8520600" cy="572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sz="2420" b="1">
                <a:solidFill>
                  <a:srgbClr val="FFFFFF"/>
                </a:solidFill>
                <a:latin typeface="Helvetica Neue"/>
                <a:ea typeface="Helvetica Neue"/>
                <a:cs typeface="Helvetica Neue"/>
                <a:sym typeface="Helvetica Neue"/>
              </a:rPr>
              <a:t>Heliophysics Big Year Themes</a:t>
            </a:r>
            <a:endParaRPr sz="2420" b="1">
              <a:solidFill>
                <a:srgbClr val="FFFFFF"/>
              </a:solidFill>
              <a:latin typeface="Helvetica Neue"/>
              <a:ea typeface="Helvetica Neue"/>
              <a:cs typeface="Helvetica Neue"/>
              <a:sym typeface="Helvetica Neue"/>
            </a:endParaRPr>
          </a:p>
        </p:txBody>
      </p:sp>
      <p:pic>
        <p:nvPicPr>
          <p:cNvPr id="2" name="Google Shape;157;p4">
            <a:extLst>
              <a:ext uri="{FF2B5EF4-FFF2-40B4-BE49-F238E27FC236}">
                <a16:creationId xmlns:a16="http://schemas.microsoft.com/office/drawing/2014/main" id="{DE24647D-EBF6-C584-3DB5-09EAFECBA8B7}"/>
              </a:ext>
            </a:extLst>
          </p:cNvPr>
          <p:cNvPicPr preferRelativeResize="0"/>
          <p:nvPr/>
        </p:nvPicPr>
        <p:blipFill rotWithShape="1">
          <a:blip r:embed="rId5">
            <a:alphaModFix/>
          </a:blip>
          <a:srcRect/>
          <a:stretch/>
        </p:blipFill>
        <p:spPr>
          <a:xfrm>
            <a:off x="402131" y="1743750"/>
            <a:ext cx="262830" cy="283500"/>
          </a:xfrm>
          <a:prstGeom prst="rect">
            <a:avLst/>
          </a:prstGeom>
          <a:noFill/>
          <a:ln>
            <a:noFill/>
          </a:ln>
        </p:spPr>
      </p:pic>
      <p:pic>
        <p:nvPicPr>
          <p:cNvPr id="3" name="Google Shape;157;p4">
            <a:extLst>
              <a:ext uri="{FF2B5EF4-FFF2-40B4-BE49-F238E27FC236}">
                <a16:creationId xmlns:a16="http://schemas.microsoft.com/office/drawing/2014/main" id="{B4D4D808-8435-3739-AAB1-9F849F7F7AB7}"/>
              </a:ext>
            </a:extLst>
          </p:cNvPr>
          <p:cNvPicPr preferRelativeResize="0"/>
          <p:nvPr/>
        </p:nvPicPr>
        <p:blipFill rotWithShape="1">
          <a:blip r:embed="rId5">
            <a:alphaModFix/>
          </a:blip>
          <a:srcRect/>
          <a:stretch/>
        </p:blipFill>
        <p:spPr>
          <a:xfrm>
            <a:off x="4087754" y="1151755"/>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311699" y="971625"/>
            <a:ext cx="6867769" cy="3174000"/>
          </a:xfrm>
          <a:prstGeom prst="rect">
            <a:avLst/>
          </a:prstGeom>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sz="1700" dirty="0">
                <a:solidFill>
                  <a:schemeClr val="dk1"/>
                </a:solidFill>
              </a:rPr>
              <a:t>1.	</a:t>
            </a:r>
            <a:r>
              <a:rPr lang="en-US" sz="2000" dirty="0">
                <a:solidFill>
                  <a:schemeClr val="dk1"/>
                </a:solidFill>
              </a:rPr>
              <a:t>What causes the Sun to vary? </a:t>
            </a:r>
          </a:p>
          <a:p>
            <a:pPr marL="0" lvl="0" indent="0" algn="l" rtl="0">
              <a:lnSpc>
                <a:spcPct val="90000"/>
              </a:lnSpc>
              <a:spcBef>
                <a:spcPts val="1000"/>
              </a:spcBef>
              <a:spcAft>
                <a:spcPts val="0"/>
              </a:spcAft>
              <a:buNone/>
            </a:pPr>
            <a:r>
              <a:rPr lang="en-US" sz="2000" dirty="0">
                <a:solidFill>
                  <a:schemeClr val="dk1"/>
                </a:solidFill>
              </a:rPr>
              <a:t>2.	How do the Earth and the heliosphere respond? </a:t>
            </a:r>
          </a:p>
          <a:p>
            <a:pPr marL="0" lvl="0" indent="0" algn="l" rtl="0">
              <a:lnSpc>
                <a:spcPct val="90000"/>
              </a:lnSpc>
              <a:spcBef>
                <a:spcPts val="1000"/>
              </a:spcBef>
              <a:spcAft>
                <a:spcPts val="0"/>
              </a:spcAft>
              <a:buNone/>
            </a:pPr>
            <a:r>
              <a:rPr lang="en-US" sz="2000" dirty="0">
                <a:solidFill>
                  <a:schemeClr val="dk1"/>
                </a:solidFill>
              </a:rPr>
              <a:t>3.	What are the impacts on humanity?</a:t>
            </a:r>
          </a:p>
          <a:p>
            <a:pPr marL="0" lvl="0" indent="0" algn="l" rtl="0">
              <a:lnSpc>
                <a:spcPct val="90000"/>
              </a:lnSpc>
              <a:spcBef>
                <a:spcPts val="1000"/>
              </a:spcBef>
              <a:spcAft>
                <a:spcPts val="0"/>
              </a:spcAft>
              <a:buNone/>
            </a:pPr>
            <a:endParaRPr sz="1700" dirty="0">
              <a:solidFill>
                <a:schemeClr val="dk1"/>
              </a:solidFill>
            </a:endParaRPr>
          </a:p>
        </p:txBody>
      </p:sp>
      <p:grpSp>
        <p:nvGrpSpPr>
          <p:cNvPr id="113" name="Google Shape;113;p15"/>
          <p:cNvGrpSpPr/>
          <p:nvPr/>
        </p:nvGrpSpPr>
        <p:grpSpPr>
          <a:xfrm flipH="1">
            <a:off x="-1" y="133025"/>
            <a:ext cx="7908700" cy="582900"/>
            <a:chOff x="3383700" y="220025"/>
            <a:chExt cx="5760575" cy="582900"/>
          </a:xfrm>
        </p:grpSpPr>
        <p:sp>
          <p:nvSpPr>
            <p:cNvPr id="114" name="Google Shape;114;p15"/>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5"/>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NASA’s Big Questions</a:t>
            </a:r>
            <a:endParaRPr sz="2420" b="1" dirty="0">
              <a:solidFill>
                <a:schemeClr val="lt1"/>
              </a:solidFill>
              <a:latin typeface="Helvetica Neue"/>
              <a:ea typeface="Helvetica Neue"/>
              <a:cs typeface="Helvetica Neue"/>
              <a:sym typeface="Helvetica Neue"/>
            </a:endParaRPr>
          </a:p>
        </p:txBody>
      </p:sp>
      <p:sp>
        <p:nvSpPr>
          <p:cNvPr id="117" name="Google Shape;117;p15"/>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5"/>
          <p:cNvGrpSpPr/>
          <p:nvPr/>
        </p:nvGrpSpPr>
        <p:grpSpPr>
          <a:xfrm>
            <a:off x="0" y="4695025"/>
            <a:ext cx="5902800" cy="283500"/>
            <a:chOff x="0" y="4548925"/>
            <a:chExt cx="5902800" cy="283500"/>
          </a:xfrm>
        </p:grpSpPr>
        <p:sp>
          <p:nvSpPr>
            <p:cNvPr id="125" name="Google Shape;125;p15"/>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5"/>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28" name="Google Shape;128;p15"/>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2" name="TextBox 1">
            <a:extLst>
              <a:ext uri="{FF2B5EF4-FFF2-40B4-BE49-F238E27FC236}">
                <a16:creationId xmlns:a16="http://schemas.microsoft.com/office/drawing/2014/main" id="{E5C61DA0-2A26-926E-F8C7-BB6FA11BB029}"/>
              </a:ext>
            </a:extLst>
          </p:cNvPr>
          <p:cNvSpPr txBox="1"/>
          <p:nvPr/>
        </p:nvSpPr>
        <p:spPr>
          <a:xfrm>
            <a:off x="1738974" y="2668522"/>
            <a:ext cx="4814138" cy="1477328"/>
          </a:xfrm>
          <a:prstGeom prst="rect">
            <a:avLst/>
          </a:prstGeom>
          <a:noFill/>
        </p:spPr>
        <p:txBody>
          <a:bodyPr wrap="none" rtlCol="0">
            <a:spAutoFit/>
          </a:bodyPr>
          <a:lstStyle/>
          <a:p>
            <a:pPr algn="ctr"/>
            <a:r>
              <a:rPr lang="en-US" sz="1800" dirty="0"/>
              <a:t>These Big Questions form the basis for the</a:t>
            </a:r>
          </a:p>
          <a:p>
            <a:pPr algn="ctr"/>
            <a:endParaRPr lang="en-US" sz="1800" dirty="0"/>
          </a:p>
          <a:p>
            <a:pPr algn="ctr"/>
            <a:r>
              <a:rPr lang="en-US" sz="1800" b="1" dirty="0"/>
              <a:t>Framework for Heliophysics Education</a:t>
            </a:r>
          </a:p>
          <a:p>
            <a:pPr algn="ctr"/>
            <a:endParaRPr lang="en-US" sz="1800" dirty="0"/>
          </a:p>
          <a:p>
            <a:pPr algn="ctr"/>
            <a:r>
              <a:rPr lang="en-US" sz="1800" dirty="0"/>
              <a:t>https://science.nasa.gov/learn/heat/big-ideas/</a:t>
            </a:r>
          </a:p>
        </p:txBody>
      </p:sp>
      <p:sp>
        <p:nvSpPr>
          <p:cNvPr id="4" name="TextBox 3">
            <a:extLst>
              <a:ext uri="{FF2B5EF4-FFF2-40B4-BE49-F238E27FC236}">
                <a16:creationId xmlns:a16="http://schemas.microsoft.com/office/drawing/2014/main" id="{7A28A2F9-7751-F36D-191F-63E7105C8836}"/>
              </a:ext>
            </a:extLst>
          </p:cNvPr>
          <p:cNvSpPr txBox="1"/>
          <p:nvPr/>
        </p:nvSpPr>
        <p:spPr>
          <a:xfrm>
            <a:off x="2286000" y="2417862"/>
            <a:ext cx="4572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4177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g2a3f83c96ff_1_6"/>
          <p:cNvGrpSpPr/>
          <p:nvPr/>
        </p:nvGrpSpPr>
        <p:grpSpPr>
          <a:xfrm flipH="1">
            <a:off x="-803" y="133025"/>
            <a:ext cx="7374688" cy="582900"/>
            <a:chOff x="3383700" y="220025"/>
            <a:chExt cx="5760575" cy="582900"/>
          </a:xfrm>
        </p:grpSpPr>
        <p:sp>
          <p:nvSpPr>
            <p:cNvPr id="186" name="Google Shape;186;g2a3f83c96ff_1_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a3f83c96ff_1_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8" name="Google Shape;188;g2a3f83c96ff_1_6"/>
          <p:cNvSpPr txBox="1">
            <a:spLocks noGrp="1"/>
          </p:cNvSpPr>
          <p:nvPr>
            <p:ph type="title"/>
          </p:nvPr>
        </p:nvSpPr>
        <p:spPr>
          <a:xfrm>
            <a:off x="165450" y="1381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US" sz="2420" b="1">
                <a:solidFill>
                  <a:schemeClr val="lt1"/>
                </a:solidFill>
                <a:latin typeface="Helvetica Neue"/>
                <a:ea typeface="Helvetica Neue"/>
                <a:cs typeface="Helvetica Neue"/>
                <a:sym typeface="Helvetica Neue"/>
              </a:rPr>
              <a:t>How to Teach Heliophysics</a:t>
            </a:r>
            <a:endParaRPr sz="2420" b="1">
              <a:solidFill>
                <a:schemeClr val="lt1"/>
              </a:solidFill>
              <a:latin typeface="Helvetica Neue"/>
              <a:ea typeface="Helvetica Neue"/>
              <a:cs typeface="Helvetica Neue"/>
              <a:sym typeface="Helvetica Neue"/>
            </a:endParaRPr>
          </a:p>
        </p:txBody>
      </p:sp>
      <p:sp>
        <p:nvSpPr>
          <p:cNvPr id="189" name="Google Shape;189;g2a3f83c96ff_1_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a3f83c96ff_1_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2a3f83c96ff_1_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a3f83c96ff_1_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a3f83c96ff_1_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a3f83c96ff_1_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2a3f83c96ff_1_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g2a3f83c96ff_1_6"/>
          <p:cNvGrpSpPr/>
          <p:nvPr/>
        </p:nvGrpSpPr>
        <p:grpSpPr>
          <a:xfrm>
            <a:off x="0" y="4695025"/>
            <a:ext cx="5902800" cy="283500"/>
            <a:chOff x="0" y="4548925"/>
            <a:chExt cx="5902800" cy="283500"/>
          </a:xfrm>
        </p:grpSpPr>
        <p:sp>
          <p:nvSpPr>
            <p:cNvPr id="197" name="Google Shape;197;g2a3f83c96ff_1_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a3f83c96ff_1_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g2a3f83c96ff_1_6"/>
          <p:cNvSpPr txBox="1">
            <a:spLocks noGrp="1"/>
          </p:cNvSpPr>
          <p:nvPr>
            <p:ph type="body" idx="1"/>
          </p:nvPr>
        </p:nvSpPr>
        <p:spPr>
          <a:xfrm>
            <a:off x="92825" y="4644900"/>
            <a:ext cx="2038800" cy="38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US"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200" name="Google Shape;200;g2a3f83c96ff_1_6"/>
          <p:cNvPicPr preferRelativeResize="0"/>
          <p:nvPr/>
        </p:nvPicPr>
        <p:blipFill rotWithShape="1">
          <a:blip r:embed="rId3">
            <a:alphaModFix/>
          </a:blip>
          <a:srcRect/>
          <a:stretch/>
        </p:blipFill>
        <p:spPr>
          <a:xfrm>
            <a:off x="8264175" y="4601225"/>
            <a:ext cx="685800" cy="471054"/>
          </a:xfrm>
          <a:prstGeom prst="rect">
            <a:avLst/>
          </a:prstGeom>
          <a:noFill/>
          <a:ln>
            <a:noFill/>
          </a:ln>
        </p:spPr>
      </p:pic>
      <p:sp>
        <p:nvSpPr>
          <p:cNvPr id="201" name="Google Shape;201;g2a3f83c96ff_1_6"/>
          <p:cNvSpPr txBox="1"/>
          <p:nvPr/>
        </p:nvSpPr>
        <p:spPr>
          <a:xfrm>
            <a:off x="133200" y="671988"/>
            <a:ext cx="8337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9658B"/>
                </a:solidFill>
                <a:latin typeface="Lato"/>
                <a:ea typeface="Lato"/>
                <a:cs typeface="Lato"/>
                <a:sym typeface="Lato"/>
              </a:rPr>
              <a:t>Framework for Heliophysics Education</a:t>
            </a:r>
            <a:endParaRPr sz="1800" b="1" i="0" u="none" strike="noStrike" cap="none">
              <a:solidFill>
                <a:srgbClr val="19658B"/>
              </a:solidFill>
              <a:latin typeface="Arial"/>
              <a:ea typeface="Arial"/>
              <a:cs typeface="Arial"/>
              <a:sym typeface="Arial"/>
            </a:endParaRPr>
          </a:p>
        </p:txBody>
      </p:sp>
      <p:sp>
        <p:nvSpPr>
          <p:cNvPr id="202" name="Google Shape;202;g2a3f83c96ff_1_6"/>
          <p:cNvSpPr/>
          <p:nvPr/>
        </p:nvSpPr>
        <p:spPr>
          <a:xfrm>
            <a:off x="92825" y="1167100"/>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Open Sans"/>
                <a:ea typeface="Open Sans"/>
                <a:cs typeface="Open Sans"/>
                <a:sym typeface="Open Sans"/>
              </a:rPr>
              <a:t>3 Heliophysics Investigatory Questions</a:t>
            </a:r>
            <a:endParaRPr sz="1400" b="0" i="0" u="none" strike="noStrike" cap="none" dirty="0">
              <a:solidFill>
                <a:schemeClr val="lt1"/>
              </a:solidFill>
              <a:latin typeface="Open Sans"/>
              <a:ea typeface="Open Sans"/>
              <a:cs typeface="Open Sans"/>
              <a:sym typeface="Open Sans"/>
            </a:endParaRPr>
          </a:p>
        </p:txBody>
      </p:sp>
      <p:sp>
        <p:nvSpPr>
          <p:cNvPr id="203" name="Google Shape;203;g2a3f83c96ff_1_6"/>
          <p:cNvSpPr/>
          <p:nvPr/>
        </p:nvSpPr>
        <p:spPr>
          <a:xfrm>
            <a:off x="92825" y="2075900"/>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 NGSS-aligned </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Big Ideas per Question </a:t>
            </a:r>
            <a:endParaRPr sz="1400" b="0" i="0" u="none" strike="noStrike" cap="none">
              <a:solidFill>
                <a:schemeClr val="lt1"/>
              </a:solidFill>
              <a:latin typeface="Arial"/>
              <a:ea typeface="Arial"/>
              <a:cs typeface="Arial"/>
              <a:sym typeface="Arial"/>
            </a:endParaRPr>
          </a:p>
        </p:txBody>
      </p:sp>
      <p:sp>
        <p:nvSpPr>
          <p:cNvPr id="204" name="Google Shape;204;g2a3f83c96ff_1_6"/>
          <p:cNvSpPr/>
          <p:nvPr/>
        </p:nvSpPr>
        <p:spPr>
          <a:xfrm>
            <a:off x="92825" y="2984700"/>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 Guiding Questions per Idea</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-1 Question per Level-</a:t>
            </a:r>
            <a:endParaRPr sz="1200" b="0" i="0" u="none" strike="noStrike" cap="none">
              <a:solidFill>
                <a:schemeClr val="lt1"/>
              </a:solidFill>
              <a:latin typeface="Arial"/>
              <a:ea typeface="Arial"/>
              <a:cs typeface="Arial"/>
              <a:sym typeface="Arial"/>
            </a:endParaRPr>
          </a:p>
        </p:txBody>
      </p:sp>
      <p:sp>
        <p:nvSpPr>
          <p:cNvPr id="205" name="Google Shape;205;g2a3f83c96ff_1_6"/>
          <p:cNvSpPr txBox="1"/>
          <p:nvPr/>
        </p:nvSpPr>
        <p:spPr>
          <a:xfrm>
            <a:off x="2353225" y="1133700"/>
            <a:ext cx="6711000" cy="3300617"/>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dk1"/>
              </a:buClr>
              <a:buSzPts val="1200"/>
              <a:buFont typeface="Open Sans"/>
              <a:buAutoNum type="arabicPeriod"/>
            </a:pPr>
            <a:r>
              <a:rPr lang="en-US" sz="1200" b="1" i="0" u="none" strike="noStrike" cap="none" dirty="0">
                <a:solidFill>
                  <a:schemeClr val="dk1"/>
                </a:solidFill>
                <a:latin typeface="Open Sans"/>
                <a:ea typeface="Open Sans"/>
                <a:cs typeface="Open Sans"/>
                <a:sym typeface="Open Sans"/>
              </a:rPr>
              <a:t>What causes the Sun to vary?</a:t>
            </a:r>
            <a:endParaRPr sz="1200" b="1" i="0" u="none" strike="noStrike" cap="none" dirty="0">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1.1 The Sun is really big and its gravity influences all objects in the solar system. </a:t>
            </a:r>
            <a:r>
              <a:rPr lang="en-US" sz="1000" b="0" i="0" u="none" strike="noStrike" cap="none" dirty="0">
                <a:solidFill>
                  <a:schemeClr val="accent2"/>
                </a:solidFill>
                <a:latin typeface="Open Sans"/>
                <a:ea typeface="Open Sans"/>
                <a:cs typeface="Open Sans"/>
                <a:sym typeface="Open Sans"/>
              </a:rPr>
              <a:t>(PS2, ESS1)</a:t>
            </a:r>
            <a:endParaRPr sz="1000" b="0"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i="0" u="none" strike="noStrike" cap="none" dirty="0">
                <a:solidFill>
                  <a:schemeClr val="tx1"/>
                </a:solidFill>
                <a:latin typeface="Open Sans"/>
                <a:ea typeface="Open Sans"/>
                <a:cs typeface="Open Sans"/>
                <a:sym typeface="Open Sans"/>
              </a:rPr>
              <a:t>1.2 The Sun is active and can impact technology on Earth via space weather. (PS1,PS2, PS4, ESS2, ESS3)</a:t>
            </a:r>
            <a:endParaRPr sz="1000" i="0" u="none" strike="noStrike" cap="none" dirty="0">
              <a:solidFill>
                <a:schemeClr val="tx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1.3 The Sun’s energy drives Earth’s climate, but the climate is in a delicate balance  and is changing due to human activity. </a:t>
            </a:r>
            <a:r>
              <a:rPr lang="en-US" sz="1000" b="0" i="0" u="none" strike="noStrike" cap="none" dirty="0">
                <a:solidFill>
                  <a:srgbClr val="2E2E32"/>
                </a:solidFill>
                <a:latin typeface="Open Sans"/>
                <a:ea typeface="Open Sans"/>
                <a:cs typeface="Open Sans"/>
                <a:sym typeface="Open Sans"/>
              </a:rPr>
              <a:t>(PS1, PS2, PS3, LS4, ESS2, ESS3)</a:t>
            </a:r>
            <a:endParaRPr sz="1000" b="1" i="0" u="none" strike="noStrike" cap="none" dirty="0">
              <a:solidFill>
                <a:schemeClr val="dk1"/>
              </a:solidFill>
              <a:latin typeface="Open Sans"/>
              <a:ea typeface="Open Sans"/>
              <a:cs typeface="Open Sans"/>
              <a:sym typeface="Open Sans"/>
            </a:endParaRPr>
          </a:p>
          <a:p>
            <a:pPr marL="457200" marR="0" lvl="0" indent="-304800" algn="l" rtl="0">
              <a:lnSpc>
                <a:spcPct val="100000"/>
              </a:lnSpc>
              <a:spcBef>
                <a:spcPts val="900"/>
              </a:spcBef>
              <a:spcAft>
                <a:spcPts val="0"/>
              </a:spcAft>
              <a:buClr>
                <a:schemeClr val="dk1"/>
              </a:buClr>
              <a:buSzPts val="1200"/>
              <a:buFont typeface="Open Sans"/>
              <a:buAutoNum type="arabicPeriod"/>
            </a:pPr>
            <a:r>
              <a:rPr lang="en-US" sz="1200" b="1" i="0" u="none" strike="noStrike" cap="none" dirty="0">
                <a:solidFill>
                  <a:schemeClr val="dk1"/>
                </a:solidFill>
                <a:latin typeface="Open Sans"/>
                <a:ea typeface="Open Sans"/>
                <a:cs typeface="Open Sans"/>
                <a:sym typeface="Open Sans"/>
              </a:rPr>
              <a:t>How do Earth, the solar system, and the heliosphere respond to changes on the Sun?</a:t>
            </a:r>
            <a:endParaRPr sz="1200" b="1"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2.1 Life on Earth has evolved with complex diversity because of our location near the Sun. It is just right! </a:t>
            </a:r>
            <a:r>
              <a:rPr lang="en-US" sz="1100" b="0" i="0" u="none" strike="noStrike" cap="none" dirty="0">
                <a:solidFill>
                  <a:schemeClr val="dk1"/>
                </a:solidFill>
                <a:latin typeface="Open Sans"/>
                <a:ea typeface="Open Sans"/>
                <a:cs typeface="Open Sans"/>
                <a:sym typeface="Open Sans"/>
              </a:rPr>
              <a:t>(PS3, PS4, LS1, LS2, ESS2)</a:t>
            </a:r>
            <a:endParaRPr sz="1100" b="0"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2.2 The Sun defines the space around it, which is different from interstellar space. </a:t>
            </a:r>
            <a:r>
              <a:rPr lang="en-US" sz="1000" b="0" i="0" u="none" strike="noStrike" cap="none" dirty="0">
                <a:solidFill>
                  <a:srgbClr val="2E2E32"/>
                </a:solidFill>
                <a:latin typeface="Open Sans"/>
                <a:ea typeface="Open Sans"/>
                <a:cs typeface="Open Sans"/>
                <a:sym typeface="Open Sans"/>
              </a:rPr>
              <a:t>(PS2, ESS1, ESS2)</a:t>
            </a:r>
            <a:endParaRPr sz="1000" b="0" i="0" u="none" strike="noStrike" cap="none" dirty="0">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Clr>
                <a:srgbClr val="000000"/>
              </a:buClr>
              <a:buSzPts val="1000"/>
              <a:buFont typeface="Arial"/>
              <a:buNone/>
            </a:pPr>
            <a:r>
              <a:rPr lang="en-US" sz="1000" b="1" i="0" u="none" strike="noStrike" cap="none" dirty="0">
                <a:solidFill>
                  <a:srgbClr val="FF0000"/>
                </a:solidFill>
                <a:latin typeface="Open Sans"/>
                <a:ea typeface="Open Sans"/>
                <a:cs typeface="Open Sans"/>
                <a:sym typeface="Open Sans"/>
              </a:rPr>
              <a:t>2.3 The Sun is the primary source of light in the solar system. (PS1, PS2, PS3,PS4, ESS1)</a:t>
            </a:r>
            <a:endParaRPr sz="1000" b="1" i="0" u="none" strike="noStrike" cap="none" dirty="0">
              <a:solidFill>
                <a:srgbClr val="FF0000"/>
              </a:solidFill>
              <a:latin typeface="Open Sans"/>
              <a:ea typeface="Open Sans"/>
              <a:cs typeface="Open Sans"/>
              <a:sym typeface="Open Sans"/>
            </a:endParaRPr>
          </a:p>
          <a:p>
            <a:pPr marL="457200" marR="0" lvl="0" indent="-304800" algn="l" rtl="0">
              <a:lnSpc>
                <a:spcPct val="100000"/>
              </a:lnSpc>
              <a:spcBef>
                <a:spcPts val="1000"/>
              </a:spcBef>
              <a:spcAft>
                <a:spcPts val="0"/>
              </a:spcAft>
              <a:buClr>
                <a:schemeClr val="dk1"/>
              </a:buClr>
              <a:buSzPts val="1200"/>
              <a:buFont typeface="Open Sans"/>
              <a:buAutoNum type="arabicPeriod"/>
            </a:pPr>
            <a:r>
              <a:rPr lang="en-US" sz="1200" b="1" i="0" u="none" strike="noStrike" cap="none" dirty="0">
                <a:solidFill>
                  <a:schemeClr val="dk1"/>
                </a:solidFill>
                <a:latin typeface="Open Sans"/>
                <a:ea typeface="Open Sans"/>
                <a:cs typeface="Open Sans"/>
                <a:sym typeface="Open Sans"/>
              </a:rPr>
              <a:t>What are the impacts of changes on the Sun on humans?</a:t>
            </a:r>
            <a:endParaRPr sz="1200" b="1"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3.1 The Sun is made of churning plasma, causing the surface to be made of complex, tangled magnetic fields. </a:t>
            </a:r>
            <a:r>
              <a:rPr lang="en-US" sz="1000" b="0" i="0" u="none" strike="noStrike" cap="none" dirty="0">
                <a:solidFill>
                  <a:srgbClr val="2E2E32"/>
                </a:solidFill>
                <a:latin typeface="Open Sans"/>
                <a:ea typeface="Open Sans"/>
                <a:cs typeface="Open Sans"/>
                <a:sym typeface="Open Sans"/>
              </a:rPr>
              <a:t>(PS1, PS2, ESS1, ESS2)</a:t>
            </a:r>
            <a:endParaRPr sz="1000" b="0"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i="0" u="none" strike="noStrike" cap="none" dirty="0">
                <a:solidFill>
                  <a:schemeClr val="tx1"/>
                </a:solidFill>
                <a:latin typeface="Open Sans"/>
                <a:ea typeface="Open Sans"/>
                <a:cs typeface="Open Sans"/>
                <a:sym typeface="Open Sans"/>
              </a:rPr>
              <a:t>3.2 Energy from the Sun is created in the core and travels outward through the Sun and into the heliosphere. (PS1, PS3, PS4, ESS1, ESS2, ESS3)</a:t>
            </a:r>
            <a:endParaRPr sz="1000" i="0" u="none" strike="noStrike" cap="none" dirty="0">
              <a:solidFill>
                <a:schemeClr val="tx1"/>
              </a:solidFill>
              <a:latin typeface="Open Sans"/>
              <a:ea typeface="Open Sans"/>
              <a:cs typeface="Open Sans"/>
              <a:sym typeface="Open Sans"/>
            </a:endParaRPr>
          </a:p>
          <a:p>
            <a:pPr marL="0" marR="0" lvl="0" indent="45720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3.3 Our Sun, like all stars, has a life cycle. </a:t>
            </a:r>
            <a:r>
              <a:rPr lang="en-US" sz="1000" b="0" i="0" u="none" strike="noStrike" cap="none" dirty="0">
                <a:solidFill>
                  <a:srgbClr val="2E2E32"/>
                </a:solidFill>
                <a:latin typeface="Open Sans"/>
                <a:ea typeface="Open Sans"/>
                <a:cs typeface="Open Sans"/>
                <a:sym typeface="Open Sans"/>
              </a:rPr>
              <a:t>(PS1, LS1, ESS1)</a:t>
            </a:r>
            <a:endParaRPr sz="1000" b="1" i="0" u="none" strike="noStrike" cap="none" dirty="0">
              <a:solidFill>
                <a:schemeClr val="dk1"/>
              </a:solidFill>
              <a:latin typeface="Open Sans"/>
              <a:ea typeface="Open Sans"/>
              <a:cs typeface="Open Sans"/>
              <a:sym typeface="Open Sans"/>
            </a:endParaRPr>
          </a:p>
        </p:txBody>
      </p:sp>
      <p:sp>
        <p:nvSpPr>
          <p:cNvPr id="206" name="Google Shape;206;g2a3f83c96ff_1_6"/>
          <p:cNvSpPr/>
          <p:nvPr/>
        </p:nvSpPr>
        <p:spPr>
          <a:xfrm>
            <a:off x="92825" y="3910925"/>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pen Sans"/>
                <a:ea typeface="Open Sans"/>
                <a:cs typeface="Open Sans"/>
                <a:sym typeface="Open Sans"/>
              </a:rPr>
              <a:t>Heliophysics </a:t>
            </a:r>
            <a:endParaRPr sz="1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pen Sans"/>
                <a:ea typeface="Open Sans"/>
                <a:cs typeface="Open Sans"/>
                <a:sym typeface="Open Sans"/>
              </a:rPr>
              <a:t>Resource Database</a:t>
            </a:r>
            <a:endParaRPr sz="1400" b="0" i="0" u="none" strike="noStrike" cap="none">
              <a:solidFill>
                <a:schemeClr val="lt1"/>
              </a:solidFill>
              <a:latin typeface="Open Sans"/>
              <a:ea typeface="Open Sans"/>
              <a:cs typeface="Open Sans"/>
              <a:sym typeface="Open Sans"/>
            </a:endParaRPr>
          </a:p>
        </p:txBody>
      </p:sp>
      <p:cxnSp>
        <p:nvCxnSpPr>
          <p:cNvPr id="207" name="Google Shape;207;g2a3f83c96ff_1_6"/>
          <p:cNvCxnSpPr>
            <a:stCxn id="202" idx="2"/>
            <a:endCxn id="203" idx="0"/>
          </p:cNvCxnSpPr>
          <p:nvPr/>
        </p:nvCxnSpPr>
        <p:spPr>
          <a:xfrm>
            <a:off x="1267325" y="1857400"/>
            <a:ext cx="0" cy="218400"/>
          </a:xfrm>
          <a:prstGeom prst="straightConnector1">
            <a:avLst/>
          </a:prstGeom>
          <a:noFill/>
          <a:ln w="19050" cap="flat" cmpd="sng">
            <a:solidFill>
              <a:srgbClr val="D56A49"/>
            </a:solidFill>
            <a:prstDash val="solid"/>
            <a:round/>
            <a:headEnd type="none" w="sm" len="sm"/>
            <a:tailEnd type="triangle" w="med" len="med"/>
          </a:ln>
        </p:spPr>
      </p:cxnSp>
      <p:cxnSp>
        <p:nvCxnSpPr>
          <p:cNvPr id="208" name="Google Shape;208;g2a3f83c96ff_1_6"/>
          <p:cNvCxnSpPr/>
          <p:nvPr/>
        </p:nvCxnSpPr>
        <p:spPr>
          <a:xfrm>
            <a:off x="1267325" y="2774963"/>
            <a:ext cx="0" cy="218400"/>
          </a:xfrm>
          <a:prstGeom prst="straightConnector1">
            <a:avLst/>
          </a:prstGeom>
          <a:noFill/>
          <a:ln w="19050" cap="flat" cmpd="sng">
            <a:solidFill>
              <a:srgbClr val="D56A49"/>
            </a:solidFill>
            <a:prstDash val="solid"/>
            <a:round/>
            <a:headEnd type="none" w="sm" len="sm"/>
            <a:tailEnd type="triangle" w="med" len="med"/>
          </a:ln>
        </p:spPr>
      </p:cxnSp>
      <p:cxnSp>
        <p:nvCxnSpPr>
          <p:cNvPr id="209" name="Google Shape;209;g2a3f83c96ff_1_6"/>
          <p:cNvCxnSpPr/>
          <p:nvPr/>
        </p:nvCxnSpPr>
        <p:spPr>
          <a:xfrm>
            <a:off x="1267325" y="3683763"/>
            <a:ext cx="0" cy="218400"/>
          </a:xfrm>
          <a:prstGeom prst="straightConnector1">
            <a:avLst/>
          </a:prstGeom>
          <a:noFill/>
          <a:ln w="19050" cap="flat" cmpd="sng">
            <a:solidFill>
              <a:srgbClr val="D56A49"/>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3"/>
            <a:ext cx="3038719" cy="29388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What is color?</a:t>
            </a:r>
          </a:p>
          <a:p>
            <a:pPr marL="0" lvl="0" indent="0" algn="l" rtl="0">
              <a:lnSpc>
                <a:spcPct val="90000"/>
              </a:lnSpc>
              <a:spcBef>
                <a:spcPts val="1000"/>
              </a:spcBef>
              <a:spcAft>
                <a:spcPts val="0"/>
              </a:spcAft>
              <a:buNone/>
            </a:pPr>
            <a:endParaRPr lang="en-US" dirty="0">
              <a:solidFill>
                <a:schemeClr val="dk1"/>
              </a:solidFill>
            </a:endParaRPr>
          </a:p>
          <a:p>
            <a:pPr marL="0" lvl="0" indent="0" algn="ctr" rtl="0">
              <a:lnSpc>
                <a:spcPct val="90000"/>
              </a:lnSpc>
              <a:spcBef>
                <a:spcPts val="1000"/>
              </a:spcBef>
              <a:spcAft>
                <a:spcPts val="0"/>
              </a:spcAft>
              <a:buNone/>
            </a:pPr>
            <a:r>
              <a:rPr lang="en-US" dirty="0">
                <a:solidFill>
                  <a:schemeClr val="dk1"/>
                </a:solidFill>
              </a:rPr>
              <a:t>Investigating visible light </a:t>
            </a:r>
          </a:p>
          <a:p>
            <a:pPr marL="0" lvl="0" indent="0" algn="ctr" rtl="0">
              <a:lnSpc>
                <a:spcPct val="90000"/>
              </a:lnSpc>
              <a:spcBef>
                <a:spcPts val="1000"/>
              </a:spcBef>
              <a:spcAft>
                <a:spcPts val="0"/>
              </a:spcAft>
              <a:buNone/>
            </a:pPr>
            <a:r>
              <a:rPr lang="en-US" dirty="0">
                <a:solidFill>
                  <a:schemeClr val="dk1"/>
                </a:solidFill>
              </a:rPr>
              <a:t>and color filters </a:t>
            </a:r>
          </a:p>
          <a:p>
            <a:pPr marL="0" lvl="0" indent="0" algn="ctr" rtl="0">
              <a:lnSpc>
                <a:spcPct val="90000"/>
              </a:lnSpc>
              <a:spcBef>
                <a:spcPts val="1000"/>
              </a:spcBef>
              <a:spcAft>
                <a:spcPts val="0"/>
              </a:spcAft>
              <a:buNone/>
            </a:pPr>
            <a:r>
              <a:rPr lang="en-US" dirty="0">
                <a:solidFill>
                  <a:schemeClr val="dk1"/>
                </a:solidFill>
              </a:rPr>
              <a:t>in fashion and</a:t>
            </a:r>
          </a:p>
          <a:p>
            <a:pPr marL="0" lvl="0" indent="0" algn="ctr" rtl="0">
              <a:lnSpc>
                <a:spcPct val="90000"/>
              </a:lnSpc>
              <a:spcBef>
                <a:spcPts val="1000"/>
              </a:spcBef>
              <a:spcAft>
                <a:spcPts val="0"/>
              </a:spcAft>
              <a:buNone/>
            </a:pPr>
            <a:r>
              <a:rPr lang="en-US" dirty="0">
                <a:solidFill>
                  <a:schemeClr val="dk1"/>
                </a:solidFill>
              </a:rPr>
              <a:t> </a:t>
            </a:r>
            <a:r>
              <a:rPr lang="en-US" dirty="0" err="1">
                <a:solidFill>
                  <a:schemeClr val="dk1"/>
                </a:solidFill>
              </a:rPr>
              <a:t>heliophysics</a:t>
            </a: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   Fashion, C</a:t>
            </a:r>
            <a:r>
              <a:rPr lang="en-US" sz="2420" b="1" dirty="0">
                <a:solidFill>
                  <a:schemeClr val="lt1"/>
                </a:solidFill>
                <a:latin typeface="Helvetica Neue"/>
                <a:ea typeface="Helvetica Neue"/>
                <a:cs typeface="Helvetica Neue"/>
                <a:sym typeface="Helvetica Neue"/>
              </a:rPr>
              <a:t>o</a:t>
            </a:r>
            <a:r>
              <a:rPr lang="en" sz="2420" b="1" dirty="0">
                <a:solidFill>
                  <a:schemeClr val="lt1"/>
                </a:solidFill>
                <a:latin typeface="Helvetica Neue"/>
                <a:ea typeface="Helvetica Neue"/>
                <a:cs typeface="Helvetica Neue"/>
                <a:sym typeface="Helvetica Neue"/>
              </a:rPr>
              <a:t>lor and Light</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5" name="Picture 4">
            <a:extLst>
              <a:ext uri="{FF2B5EF4-FFF2-40B4-BE49-F238E27FC236}">
                <a16:creationId xmlns:a16="http://schemas.microsoft.com/office/drawing/2014/main" id="{7CFDC667-1303-06F1-2F34-F99851C1BCDC}"/>
              </a:ext>
            </a:extLst>
          </p:cNvPr>
          <p:cNvPicPr>
            <a:picLocks noChangeAspect="1"/>
          </p:cNvPicPr>
          <p:nvPr/>
        </p:nvPicPr>
        <p:blipFill>
          <a:blip r:embed="rId4"/>
          <a:stretch>
            <a:fillRect/>
          </a:stretch>
        </p:blipFill>
        <p:spPr>
          <a:xfrm>
            <a:off x="3898150" y="1085726"/>
            <a:ext cx="4787900" cy="2693194"/>
          </a:xfrm>
          <a:prstGeom prst="rect">
            <a:avLst/>
          </a:prstGeom>
        </p:spPr>
      </p:pic>
    </p:spTree>
    <p:extLst>
      <p:ext uri="{BB962C8B-B14F-4D97-AF65-F5344CB8AC3E}">
        <p14:creationId xmlns:p14="http://schemas.microsoft.com/office/powerpoint/2010/main" val="172698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55807" y="1431347"/>
            <a:ext cx="4042500" cy="29388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The Sun is the primary source of light in the solar system. (PS1, PS2, PS3,PS4, ESS1)</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Energy from the Sun is created in the core and travels outward through the Sun and into the heliosphere. (PS1, PS3, PS4, ESS1, ESS2, ESS3)</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0" y="133025"/>
            <a:ext cx="57605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4" name="TextBox 3">
            <a:extLst>
              <a:ext uri="{FF2B5EF4-FFF2-40B4-BE49-F238E27FC236}">
                <a16:creationId xmlns:a16="http://schemas.microsoft.com/office/drawing/2014/main" id="{EB03F24B-7A78-8A7A-FB58-E58015B431FF}"/>
              </a:ext>
            </a:extLst>
          </p:cNvPr>
          <p:cNvSpPr txBox="1"/>
          <p:nvPr/>
        </p:nvSpPr>
        <p:spPr>
          <a:xfrm>
            <a:off x="298467" y="851263"/>
            <a:ext cx="8199681" cy="369332"/>
          </a:xfrm>
          <a:prstGeom prst="rect">
            <a:avLst/>
          </a:prstGeom>
          <a:noFill/>
        </p:spPr>
        <p:txBody>
          <a:bodyPr wrap="none" rtlCol="0">
            <a:spAutoFit/>
          </a:bodyPr>
          <a:lstStyle/>
          <a:p>
            <a:r>
              <a:rPr lang="en-US" sz="1800" b="1" dirty="0"/>
              <a:t>The sun is a white star not a yellow one so where does color come from?</a:t>
            </a:r>
          </a:p>
        </p:txBody>
      </p:sp>
      <p:pic>
        <p:nvPicPr>
          <p:cNvPr id="2" name="Picture 1">
            <a:extLst>
              <a:ext uri="{FF2B5EF4-FFF2-40B4-BE49-F238E27FC236}">
                <a16:creationId xmlns:a16="http://schemas.microsoft.com/office/drawing/2014/main" id="{B6218134-F87A-918D-7652-865515874044}"/>
              </a:ext>
            </a:extLst>
          </p:cNvPr>
          <p:cNvPicPr>
            <a:picLocks noChangeAspect="1"/>
          </p:cNvPicPr>
          <p:nvPr/>
        </p:nvPicPr>
        <p:blipFill>
          <a:blip r:embed="rId4"/>
          <a:stretch>
            <a:fillRect/>
          </a:stretch>
        </p:blipFill>
        <p:spPr>
          <a:xfrm>
            <a:off x="5011684" y="1498181"/>
            <a:ext cx="3903627" cy="2574131"/>
          </a:xfrm>
          <a:prstGeom prst="rect">
            <a:avLst/>
          </a:prstGeom>
        </p:spPr>
      </p:pic>
    </p:spTree>
    <p:extLst>
      <p:ext uri="{BB962C8B-B14F-4D97-AF65-F5344CB8AC3E}">
        <p14:creationId xmlns:p14="http://schemas.microsoft.com/office/powerpoint/2010/main" val="66768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0" y="962922"/>
            <a:ext cx="4260300" cy="3559071"/>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Light is produced by photons that carry energy. </a:t>
            </a:r>
          </a:p>
          <a:p>
            <a:pPr marL="0" lvl="0" indent="0" algn="l" rtl="0">
              <a:lnSpc>
                <a:spcPct val="90000"/>
              </a:lnSpc>
              <a:spcBef>
                <a:spcPts val="1000"/>
              </a:spcBef>
              <a:spcAft>
                <a:spcPts val="0"/>
              </a:spcAft>
              <a:buNone/>
            </a:pPr>
            <a:r>
              <a:rPr lang="en-US" dirty="0">
                <a:solidFill>
                  <a:schemeClr val="dk1"/>
                </a:solidFill>
              </a:rPr>
              <a:t>The amount of energy they carry depends on their wavelength.</a:t>
            </a:r>
          </a:p>
          <a:p>
            <a:pPr marL="0" lvl="0" indent="0" algn="l" rtl="0">
              <a:lnSpc>
                <a:spcPct val="90000"/>
              </a:lnSpc>
              <a:spcBef>
                <a:spcPts val="1000"/>
              </a:spcBef>
              <a:spcAft>
                <a:spcPts val="0"/>
              </a:spcAft>
              <a:buNone/>
            </a:pPr>
            <a:r>
              <a:rPr lang="en-US" dirty="0">
                <a:solidFill>
                  <a:schemeClr val="dk1"/>
                </a:solidFill>
              </a:rPr>
              <a:t>We can sort these photons from their highest energy to their lowest energy by creating a ‘spectrum’ of wavelengths.</a:t>
            </a:r>
          </a:p>
          <a:p>
            <a:pPr marL="0" lvl="0" indent="0" algn="l" rtl="0">
              <a:lnSpc>
                <a:spcPct val="90000"/>
              </a:lnSpc>
              <a:spcBef>
                <a:spcPts val="1000"/>
              </a:spcBef>
              <a:spcAft>
                <a:spcPts val="0"/>
              </a:spcAft>
              <a:buNone/>
            </a:pPr>
            <a:r>
              <a:rPr lang="en-US" dirty="0">
                <a:solidFill>
                  <a:schemeClr val="dk1"/>
                </a:solidFill>
              </a:rPr>
              <a:t>This spectrum, for wavelengths the human eye is sensitive to is called the Visible Spectrum.</a:t>
            </a:r>
            <a:endParaRPr dirty="0">
              <a:solidFill>
                <a:schemeClr val="dk1"/>
              </a:solidFill>
            </a:endParaRPr>
          </a:p>
        </p:txBody>
      </p:sp>
      <p:grpSp>
        <p:nvGrpSpPr>
          <p:cNvPr id="135" name="Google Shape;135;p16"/>
          <p:cNvGrpSpPr/>
          <p:nvPr/>
        </p:nvGrpSpPr>
        <p:grpSpPr>
          <a:xfrm flipH="1">
            <a:off x="-1" y="133025"/>
            <a:ext cx="7618375"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February 2024:  Sunlight and the Visible Spectrum</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7" name="Picture 6">
            <a:extLst>
              <a:ext uri="{FF2B5EF4-FFF2-40B4-BE49-F238E27FC236}">
                <a16:creationId xmlns:a16="http://schemas.microsoft.com/office/drawing/2014/main" id="{A80F58FD-35BA-4479-F076-9282367B6CB2}"/>
              </a:ext>
            </a:extLst>
          </p:cNvPr>
          <p:cNvPicPr>
            <a:picLocks noChangeAspect="1"/>
          </p:cNvPicPr>
          <p:nvPr/>
        </p:nvPicPr>
        <p:blipFill>
          <a:blip r:embed="rId4"/>
          <a:stretch>
            <a:fillRect/>
          </a:stretch>
        </p:blipFill>
        <p:spPr>
          <a:xfrm>
            <a:off x="5469214" y="799504"/>
            <a:ext cx="3292211" cy="1672234"/>
          </a:xfrm>
          <a:prstGeom prst="rect">
            <a:avLst/>
          </a:prstGeom>
        </p:spPr>
      </p:pic>
      <p:pic>
        <p:nvPicPr>
          <p:cNvPr id="9" name="Picture 8">
            <a:extLst>
              <a:ext uri="{FF2B5EF4-FFF2-40B4-BE49-F238E27FC236}">
                <a16:creationId xmlns:a16="http://schemas.microsoft.com/office/drawing/2014/main" id="{8A12B066-B95F-5552-5F45-0723474875B8}"/>
              </a:ext>
            </a:extLst>
          </p:cNvPr>
          <p:cNvPicPr>
            <a:picLocks noChangeAspect="1"/>
          </p:cNvPicPr>
          <p:nvPr/>
        </p:nvPicPr>
        <p:blipFill>
          <a:blip r:embed="rId5"/>
          <a:stretch>
            <a:fillRect/>
          </a:stretch>
        </p:blipFill>
        <p:spPr>
          <a:xfrm>
            <a:off x="5016474" y="2689536"/>
            <a:ext cx="4042501" cy="165446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2079</Words>
  <Application>Microsoft Office PowerPoint</Application>
  <PresentationFormat>On-screen Show (16:9)</PresentationFormat>
  <Paragraphs>232</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Open Sans</vt:lpstr>
      <vt:lpstr>Symbol</vt:lpstr>
      <vt:lpstr>Roboto</vt:lpstr>
      <vt:lpstr>Calibri</vt:lpstr>
      <vt:lpstr>Helvetica Neue</vt:lpstr>
      <vt:lpstr>Lato</vt:lpstr>
      <vt:lpstr>Arial</vt:lpstr>
      <vt:lpstr>Simple Light</vt:lpstr>
      <vt:lpstr>The Heliophysics Big Year</vt:lpstr>
      <vt:lpstr>December 2023:     What is Heliophysics?</vt:lpstr>
      <vt:lpstr>Heliophysics Big Year Timeline </vt:lpstr>
      <vt:lpstr>PowerPoint Presentation</vt:lpstr>
      <vt:lpstr>February 2024 :    NASA’s Big Questions</vt:lpstr>
      <vt:lpstr>How to Teach Heliophysics</vt:lpstr>
      <vt:lpstr>February 2024 –   Fashion, Color and Light</vt:lpstr>
      <vt:lpstr>February 2024</vt:lpstr>
      <vt:lpstr>February 2024:  Sunlight and the Visible Spectrum</vt:lpstr>
      <vt:lpstr>February 2024:  Origin of Color</vt:lpstr>
      <vt:lpstr>February 2024:  Origin of Color</vt:lpstr>
      <vt:lpstr>February 2024:  Filtered Light</vt:lpstr>
      <vt:lpstr>February 2024:  How filters work</vt:lpstr>
      <vt:lpstr>February 2024:  Filters in Heliophysics</vt:lpstr>
      <vt:lpstr>February 2024:  Filters in Heliophysics</vt:lpstr>
      <vt:lpstr>February 2024:  Simple Transmission Filters</vt:lpstr>
      <vt:lpstr>February 2024 – Simple Transmission Filters  </vt:lpstr>
      <vt:lpstr>February 2024 – Simple Transmission Filters  </vt:lpstr>
      <vt:lpstr>February 2024 – Intermediate:  UV Filters and Sunblock </vt:lpstr>
      <vt:lpstr>February 2024 – Intermediate:  UV Filters and Sunblock </vt:lpstr>
      <vt:lpstr>February 2024 – Intermediate:  UV Filters and Sunblock </vt:lpstr>
      <vt:lpstr>February 2024 – Intermediate:  UV Filters and Sunblock </vt:lpstr>
      <vt:lpstr>February 2024 – Advanced – Light transport through matter </vt:lpstr>
      <vt:lpstr>February 2024 – Advanced – Light transport through matter </vt:lpstr>
      <vt:lpstr>February 2024 - Advanced – Light transport through matter </vt:lpstr>
      <vt:lpstr>February 2024 - Advanced – Light transport through matter </vt:lpstr>
      <vt:lpstr>February 2024 - Advanced – Light transport through matter </vt:lpstr>
      <vt:lpstr>February 2024 - Advanced – Light transport through matter </vt:lpstr>
      <vt:lpstr>February 2023:  Experiencing the Sun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Heliophysics Big Year</dc:title>
  <dc:creator>Sten Odenwald</dc:creator>
  <cp:lastModifiedBy>Sten Odenwald</cp:lastModifiedBy>
  <cp:revision>19</cp:revision>
  <dcterms:modified xsi:type="dcterms:W3CDTF">2024-01-11T12:10:58Z</dcterms:modified>
</cp:coreProperties>
</file>