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Roboto"/>
      <p:regular r:id="rId35"/>
      <p:bold r:id="rId36"/>
      <p:italic r:id="rId37"/>
      <p:boldItalic r:id="rId38"/>
    </p:embeddedFont>
    <p:embeddedFont>
      <p:font typeface="Lato"/>
      <p:regular r:id="rId39"/>
      <p:bold r:id="rId40"/>
      <p:italic r:id="rId41"/>
      <p:boldItalic r:id="rId42"/>
    </p:embeddedFont>
    <p:embeddedFont>
      <p:font typeface="Helvetica Neue"/>
      <p:regular r:id="rId43"/>
      <p:bold r:id="rId44"/>
      <p:italic r:id="rId45"/>
      <p:boldItalic r:id="rId46"/>
    </p:embeddedFont>
    <p:embeddedFont>
      <p:font typeface="Noto Sans Symbols"/>
      <p:regular r:id="rId47"/>
      <p:bold r:id="rId48"/>
    </p:embeddedFont>
    <p:embeddedFont>
      <p:font typeface="Open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3" roundtripDataSignature="AMtx7mhzIl5l9VeCCPMhM+NF5tX3uilp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42" Type="http://schemas.openxmlformats.org/officeDocument/2006/relationships/font" Target="fonts/Lato-boldItalic.fntdata"/><Relationship Id="rId41" Type="http://schemas.openxmlformats.org/officeDocument/2006/relationships/font" Target="fonts/Lato-italic.fntdata"/><Relationship Id="rId44" Type="http://schemas.openxmlformats.org/officeDocument/2006/relationships/font" Target="fonts/HelveticaNeue-bold.fntdata"/><Relationship Id="rId43" Type="http://schemas.openxmlformats.org/officeDocument/2006/relationships/font" Target="fonts/HelveticaNeue-regular.fntdata"/><Relationship Id="rId46" Type="http://schemas.openxmlformats.org/officeDocument/2006/relationships/font" Target="fonts/HelveticaNeue-boldItalic.fntdata"/><Relationship Id="rId45"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NotoSansSymbols-bold.fntdata"/><Relationship Id="rId47" Type="http://schemas.openxmlformats.org/officeDocument/2006/relationships/font" Target="fonts/NotoSansSymbols-regular.fntdata"/><Relationship Id="rId49" Type="http://schemas.openxmlformats.org/officeDocument/2006/relationships/font" Target="fonts/OpenSans-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font" Target="fonts/Roboto-regular.fntdata"/><Relationship Id="rId34" Type="http://schemas.openxmlformats.org/officeDocument/2006/relationships/slide" Target="slides/slide30.xml"/><Relationship Id="rId37" Type="http://schemas.openxmlformats.org/officeDocument/2006/relationships/font" Target="fonts/Roboto-italic.fntdata"/><Relationship Id="rId36" Type="http://schemas.openxmlformats.org/officeDocument/2006/relationships/font" Target="fonts/Roboto-bold.fntdata"/><Relationship Id="rId39" Type="http://schemas.openxmlformats.org/officeDocument/2006/relationships/font" Target="fonts/Lato-regular.fntdata"/><Relationship Id="rId38" Type="http://schemas.openxmlformats.org/officeDocument/2006/relationships/font" Target="fonts/Roboto-bold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OpenSans-italic.fntdata"/><Relationship Id="rId50" Type="http://schemas.openxmlformats.org/officeDocument/2006/relationships/font" Target="fonts/OpenSans-bold.fntdata"/><Relationship Id="rId53" Type="http://customschemas.google.com/relationships/presentationmetadata" Target="metadata"/><Relationship Id="rId52" Type="http://schemas.openxmlformats.org/officeDocument/2006/relationships/font" Target="fonts/OpenSans-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7" name="Google Shape;33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0" name="Google Shape;50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2" name="Google Shape;52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7" name="Google Shape;56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0" name="Google Shape;590;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6" name="Google Shape;616;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8" name="Google Shape;63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0" name="Google Shape;66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2" name="Google Shape;682;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7" name="Google Shape;70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9" name="Google Shape;729;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1" name="Google Shape;75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3" name="Google Shape;77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300">
                <a:solidFill>
                  <a:srgbClr val="1B1B1B"/>
                </a:solidFill>
                <a:latin typeface="Helvetica Neue"/>
                <a:ea typeface="Helvetica Neue"/>
                <a:cs typeface="Helvetica Neue"/>
                <a:sym typeface="Helvetica Neue"/>
              </a:rPr>
              <a:t>The</a:t>
            </a:r>
            <a:r>
              <a:rPr b="1" lang="en-US" sz="1300">
                <a:solidFill>
                  <a:srgbClr val="1B1B1B"/>
                </a:solidFill>
                <a:latin typeface="Helvetica Neue"/>
                <a:ea typeface="Helvetica Neue"/>
                <a:cs typeface="Helvetica Neue"/>
                <a:sym typeface="Helvetica Neue"/>
              </a:rPr>
              <a:t> Framework for Heliophysics Education</a:t>
            </a:r>
            <a:r>
              <a:rPr lang="en-US" sz="1300">
                <a:solidFill>
                  <a:srgbClr val="1B1B1B"/>
                </a:solidFill>
                <a:latin typeface="Helvetica Neue"/>
                <a:ea typeface="Helvetica Neue"/>
                <a:cs typeface="Helvetica Neue"/>
                <a:sym typeface="Helvetica Neue"/>
              </a:rPr>
              <a:t> provides the background and scaffolding educators need to incorporate heliophysics topics into existing STEM curricula. Using the three main questions that heliophysicists investigate as the foundation, this framework connects heliophysics topics with NGSS Disciplinary Core Ideas, to create NGSS-aligned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a:t>
            </a:r>
            <a:r>
              <a:rPr lang="en-US" sz="1600">
                <a:solidFill>
                  <a:srgbClr val="1B1B1B"/>
                </a:solidFill>
                <a:latin typeface="Helvetica Neue"/>
                <a:ea typeface="Helvetica Neue"/>
                <a:cs typeface="Helvetica Neue"/>
                <a:sym typeface="Helvetica Neue"/>
              </a:rPr>
              <a:t>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100"/>
              <a:buNone/>
            </a:pPr>
            <a:r>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US" sz="1300">
                <a:solidFill>
                  <a:srgbClr val="1B1B1B"/>
                </a:solidFill>
                <a:latin typeface="Helvetica Neue"/>
                <a:ea typeface="Helvetica Neue"/>
                <a:cs typeface="Helvetica Neue"/>
                <a:sym typeface="Helvetica Neue"/>
              </a:rPr>
              <a:t>The nine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 encompass the major heliophysics concepts that can be explored through existing Next Generation Science Standards (NGSS) disciplinary core ideas. Each Heliophysics Big Idea has a guiding question for each level, designed to support inquiry-based learning. </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Introductory Learner </a:t>
            </a:r>
            <a:r>
              <a:rPr lang="en-US" sz="1300">
                <a:solidFill>
                  <a:srgbClr val="1B1B1B"/>
                </a:solidFill>
                <a:latin typeface="Helvetica Neue"/>
                <a:ea typeface="Helvetica Neue"/>
                <a:cs typeface="Helvetica Neue"/>
                <a:sym typeface="Helvetica Neue"/>
              </a:rPr>
              <a:t>= A younger learner (K-5), or a learner new to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Intermediate Learner</a:t>
            </a:r>
            <a:r>
              <a:rPr lang="en-US" sz="1300">
                <a:solidFill>
                  <a:srgbClr val="1B1B1B"/>
                </a:solidFill>
                <a:latin typeface="Helvetica Neue"/>
                <a:ea typeface="Helvetica Neue"/>
                <a:cs typeface="Helvetica Neue"/>
                <a:sym typeface="Helvetica Neue"/>
              </a:rPr>
              <a:t> = A middle-aged learner (6-8), or a learner that has some familiarity with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Advanced Learner</a:t>
            </a:r>
            <a:r>
              <a:rPr lang="en-US" sz="1300">
                <a:solidFill>
                  <a:srgbClr val="1B1B1B"/>
                </a:solidFill>
                <a:latin typeface="Helvetica Neue"/>
                <a:ea typeface="Helvetica Neue"/>
                <a:cs typeface="Helvetica Neue"/>
                <a:sym typeface="Helvetica Neue"/>
              </a:rPr>
              <a:t> = An older learner (9-12+), or a learner that has a lot of experience with the subject matter.</a:t>
            </a:r>
            <a:endParaRPr sz="1400">
              <a:solidFill>
                <a:srgbClr val="1B1B1B"/>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0" name="Google Shape;24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3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4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4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4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4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3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3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3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3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3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4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4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4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4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4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6.jpg"/><Relationship Id="rId5"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3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png"/><Relationship Id="rId4"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pn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2.jpg"/><Relationship Id="rId5" Type="http://schemas.openxmlformats.org/officeDocument/2006/relationships/image" Target="../media/image11.jpg"/><Relationship Id="rId6"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www.nasa.gov/science-research/heliophysics/nasa-announces-monthly-themes-to-celebrate-the-heliophysics-big-year/" TargetMode="External"/><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191900" y="371287"/>
            <a:ext cx="4403077" cy="4400927"/>
          </a:xfrm>
          <a:prstGeom prst="rect">
            <a:avLst/>
          </a:prstGeom>
          <a:noFill/>
          <a:ln>
            <a:noFill/>
          </a:ln>
        </p:spPr>
      </p:pic>
      <p:pic>
        <p:nvPicPr>
          <p:cNvPr id="55" name="Google Shape;55;p1"/>
          <p:cNvPicPr preferRelativeResize="0"/>
          <p:nvPr/>
        </p:nvPicPr>
        <p:blipFill rotWithShape="1">
          <a:blip r:embed="rId4">
            <a:alphaModFix/>
          </a:blip>
          <a:srcRect b="0" l="0" r="0" t="0"/>
          <a:stretch/>
        </p:blipFill>
        <p:spPr>
          <a:xfrm>
            <a:off x="0" y="2935175"/>
            <a:ext cx="7659574" cy="585200"/>
          </a:xfrm>
          <a:prstGeom prst="rect">
            <a:avLst/>
          </a:prstGeom>
          <a:noFill/>
          <a:ln>
            <a:noFill/>
          </a:ln>
        </p:spPr>
      </p:pic>
      <p:sp>
        <p:nvSpPr>
          <p:cNvPr id="56" name="Google Shape;56;p1"/>
          <p:cNvSpPr/>
          <p:nvPr/>
        </p:nvSpPr>
        <p:spPr>
          <a:xfrm>
            <a:off x="7562775" y="2933963"/>
            <a:ext cx="585300" cy="5853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
          <p:cNvSpPr txBox="1"/>
          <p:nvPr>
            <p:ph type="ctrTitle"/>
          </p:nvPr>
        </p:nvSpPr>
        <p:spPr>
          <a:xfrm>
            <a:off x="311700" y="1474750"/>
            <a:ext cx="8520600" cy="13224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b="1" lang="en-US">
                <a:latin typeface="Helvetica Neue"/>
                <a:ea typeface="Helvetica Neue"/>
                <a:cs typeface="Helvetica Neue"/>
                <a:sym typeface="Helvetica Neue"/>
              </a:rPr>
              <a:t>The Heliophysics Big Year</a:t>
            </a:r>
            <a:endParaRPr b="1">
              <a:latin typeface="Helvetica Neue"/>
              <a:ea typeface="Helvetica Neue"/>
              <a:cs typeface="Helvetica Neue"/>
              <a:sym typeface="Helvetica Neue"/>
            </a:endParaRPr>
          </a:p>
        </p:txBody>
      </p:sp>
      <p:pic>
        <p:nvPicPr>
          <p:cNvPr id="58" name="Google Shape;58;p1"/>
          <p:cNvPicPr preferRelativeResize="0"/>
          <p:nvPr/>
        </p:nvPicPr>
        <p:blipFill rotWithShape="1">
          <a:blip r:embed="rId5">
            <a:alphaModFix/>
          </a:blip>
          <a:srcRect b="0" l="0" r="0" t="0"/>
          <a:stretch/>
        </p:blipFill>
        <p:spPr>
          <a:xfrm>
            <a:off x="7978575" y="380951"/>
            <a:ext cx="879575" cy="727374"/>
          </a:xfrm>
          <a:prstGeom prst="rect">
            <a:avLst/>
          </a:prstGeom>
          <a:noFill/>
          <a:ln>
            <a:noFill/>
          </a:ln>
        </p:spPr>
      </p:pic>
      <p:sp>
        <p:nvSpPr>
          <p:cNvPr id="59" name="Google Shape;59;p1"/>
          <p:cNvSpPr txBox="1"/>
          <p:nvPr>
            <p:ph idx="1" type="subTitle"/>
          </p:nvPr>
        </p:nvSpPr>
        <p:spPr>
          <a:xfrm>
            <a:off x="311700" y="2906650"/>
            <a:ext cx="5364600" cy="79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solidFill>
                  <a:schemeClr val="lt1"/>
                </a:solidFill>
                <a:latin typeface="Helvetica Neue"/>
                <a:ea typeface="Helvetica Neue"/>
                <a:cs typeface="Helvetica Neue"/>
                <a:sym typeface="Helvetica Neue"/>
              </a:rPr>
              <a:t>Dr. Sten Odenwald, Astronomer</a:t>
            </a:r>
            <a:endParaRPr>
              <a:solidFill>
                <a:schemeClr val="lt1"/>
              </a:solidFill>
              <a:latin typeface="Helvetica Neue"/>
              <a:ea typeface="Helvetica Neue"/>
              <a:cs typeface="Helvetica Neue"/>
              <a:sym typeface="Helvetica Neue"/>
            </a:endParaRPr>
          </a:p>
        </p:txBody>
      </p:sp>
      <p:sp>
        <p:nvSpPr>
          <p:cNvPr id="60" name="Google Shape;60;p1"/>
          <p:cNvSpPr txBox="1"/>
          <p:nvPr>
            <p:ph idx="1" type="subTitle"/>
          </p:nvPr>
        </p:nvSpPr>
        <p:spPr>
          <a:xfrm>
            <a:off x="191900" y="588180"/>
            <a:ext cx="5364600" cy="312900"/>
          </a:xfrm>
          <a:prstGeom prst="rect">
            <a:avLst/>
          </a:prstGeom>
          <a:noFill/>
          <a:ln>
            <a:noFill/>
          </a:ln>
        </p:spPr>
        <p:txBody>
          <a:bodyPr anchorCtr="0" anchor="ctr" bIns="91425" lIns="91425" spcFirstLastPara="1" rIns="91425" wrap="square" tIns="91425">
            <a:normAutofit/>
          </a:bodyPr>
          <a:lstStyle/>
          <a:p>
            <a:pPr indent="0" lvl="0" marL="0" rtl="0" algn="l">
              <a:lnSpc>
                <a:spcPct val="80000"/>
              </a:lnSpc>
              <a:spcBef>
                <a:spcPts val="0"/>
              </a:spcBef>
              <a:spcAft>
                <a:spcPts val="0"/>
              </a:spcAft>
              <a:buSzPts val="935"/>
              <a:buNone/>
            </a:pPr>
            <a:r>
              <a:rPr lang="en-US" sz="780">
                <a:solidFill>
                  <a:schemeClr val="dk1"/>
                </a:solidFill>
                <a:latin typeface="Helvetica Neue"/>
                <a:ea typeface="Helvetica Neue"/>
                <a:cs typeface="Helvetica Neue"/>
                <a:sym typeface="Helvetica Neue"/>
              </a:rPr>
              <a:t>National Aeronautics and Space Administration</a:t>
            </a:r>
            <a:endParaRPr sz="280">
              <a:solidFill>
                <a:schemeClr val="dk1"/>
              </a:solidFill>
              <a:latin typeface="Helvetica Neue"/>
              <a:ea typeface="Helvetica Neue"/>
              <a:cs typeface="Helvetica Neue"/>
              <a:sym typeface="Helvetica Neue"/>
            </a:endParaRPr>
          </a:p>
        </p:txBody>
      </p:sp>
      <p:sp>
        <p:nvSpPr>
          <p:cNvPr id="61" name="Google Shape;61;p1"/>
          <p:cNvSpPr txBox="1"/>
          <p:nvPr>
            <p:ph idx="1" type="subTitle"/>
          </p:nvPr>
        </p:nvSpPr>
        <p:spPr>
          <a:xfrm>
            <a:off x="191900" y="4333269"/>
            <a:ext cx="5364600" cy="392700"/>
          </a:xfrm>
          <a:prstGeom prst="rect">
            <a:avLst/>
          </a:prstGeom>
          <a:noFill/>
          <a:ln>
            <a:noFill/>
          </a:ln>
        </p:spPr>
        <p:txBody>
          <a:bodyPr anchorCtr="0" anchor="ctr" bIns="91425" lIns="91425" spcFirstLastPara="1" rIns="91425" wrap="square" tIns="91425">
            <a:normAutofit lnSpcReduction="10000"/>
          </a:bodyPr>
          <a:lstStyle/>
          <a:p>
            <a:pPr indent="0" lvl="0" marL="0" rtl="0" algn="l">
              <a:lnSpc>
                <a:spcPct val="115000"/>
              </a:lnSpc>
              <a:spcBef>
                <a:spcPts val="0"/>
              </a:spcBef>
              <a:spcAft>
                <a:spcPts val="600"/>
              </a:spcAft>
              <a:buSzPts val="1100"/>
              <a:buNone/>
            </a:pPr>
            <a:r>
              <a:rPr lang="en-US" sz="780">
                <a:solidFill>
                  <a:schemeClr val="dk1"/>
                </a:solidFill>
                <a:latin typeface="Helvetica Neue"/>
                <a:ea typeface="Helvetica Neue"/>
                <a:cs typeface="Helvetica Neue"/>
                <a:sym typeface="Helvetica Neue"/>
              </a:rPr>
              <a:t>NASA Heliophysics Education Activation Team</a:t>
            </a:r>
            <a:endParaRPr sz="780">
              <a:solidFill>
                <a:schemeClr val="dk1"/>
              </a:solidFill>
              <a:latin typeface="Helvetica Neue"/>
              <a:ea typeface="Helvetica Neue"/>
              <a:cs typeface="Helvetica Neue"/>
              <a:sym typeface="Helvetica Neue"/>
            </a:endParaRPr>
          </a:p>
        </p:txBody>
      </p:sp>
      <p:sp>
        <p:nvSpPr>
          <p:cNvPr id="62" name="Google Shape;62;p1"/>
          <p:cNvSpPr/>
          <p:nvPr/>
        </p:nvSpPr>
        <p:spPr>
          <a:xfrm>
            <a:off x="5826113"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6116438"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p:nvPr/>
        </p:nvSpPr>
        <p:spPr>
          <a:xfrm>
            <a:off x="6406763" y="375274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
          <p:cNvSpPr/>
          <p:nvPr/>
        </p:nvSpPr>
        <p:spPr>
          <a:xfrm>
            <a:off x="6697088"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p:nvPr/>
        </p:nvSpPr>
        <p:spPr>
          <a:xfrm>
            <a:off x="6987413"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
          <p:cNvSpPr/>
          <p:nvPr/>
        </p:nvSpPr>
        <p:spPr>
          <a:xfrm>
            <a:off x="7277738" y="3752738"/>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p:nvPr/>
        </p:nvSpPr>
        <p:spPr>
          <a:xfrm>
            <a:off x="7568063" y="3752763"/>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p:nvPr/>
        </p:nvSpPr>
        <p:spPr>
          <a:xfrm>
            <a:off x="7858388" y="3752764"/>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8148713" y="375275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8439038"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p:nvPr/>
        </p:nvSpPr>
        <p:spPr>
          <a:xfrm>
            <a:off x="8729363"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
          <p:cNvSpPr/>
          <p:nvPr/>
        </p:nvSpPr>
        <p:spPr>
          <a:xfrm>
            <a:off x="0" y="3657650"/>
            <a:ext cx="54840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
          <p:cNvSpPr/>
          <p:nvPr/>
        </p:nvSpPr>
        <p:spPr>
          <a:xfrm>
            <a:off x="5414163" y="3657200"/>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5" name="Google Shape;75;p1"/>
          <p:cNvPicPr preferRelativeResize="0"/>
          <p:nvPr/>
        </p:nvPicPr>
        <p:blipFill rotWithShape="1">
          <a:blip r:embed="rId6">
            <a:alphaModFix/>
          </a:blip>
          <a:srcRect b="0" l="0" r="0" t="0"/>
          <a:stretch/>
        </p:blipFill>
        <p:spPr>
          <a:xfrm>
            <a:off x="8029742" y="4195413"/>
            <a:ext cx="777239" cy="668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grpSp>
        <p:nvGrpSpPr>
          <p:cNvPr id="294" name="Google Shape;294;p10"/>
          <p:cNvGrpSpPr/>
          <p:nvPr/>
        </p:nvGrpSpPr>
        <p:grpSpPr>
          <a:xfrm flipH="1">
            <a:off x="0" y="133025"/>
            <a:ext cx="5760575" cy="582900"/>
            <a:chOff x="3383700" y="220025"/>
            <a:chExt cx="5760575" cy="582900"/>
          </a:xfrm>
        </p:grpSpPr>
        <p:sp>
          <p:nvSpPr>
            <p:cNvPr id="295" name="Google Shape;295;p1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7" name="Google Shape;297;p1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a:t>
            </a:r>
            <a:endParaRPr b="1" sz="2420">
              <a:solidFill>
                <a:schemeClr val="lt1"/>
              </a:solidFill>
              <a:latin typeface="Helvetica Neue"/>
              <a:ea typeface="Helvetica Neue"/>
              <a:cs typeface="Helvetica Neue"/>
              <a:sym typeface="Helvetica Neue"/>
            </a:endParaRPr>
          </a:p>
        </p:txBody>
      </p:sp>
      <p:sp>
        <p:nvSpPr>
          <p:cNvPr id="298" name="Google Shape;298;p1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5" name="Google Shape;305;p10"/>
          <p:cNvGrpSpPr/>
          <p:nvPr/>
        </p:nvGrpSpPr>
        <p:grpSpPr>
          <a:xfrm>
            <a:off x="0" y="4695025"/>
            <a:ext cx="5902800" cy="283500"/>
            <a:chOff x="0" y="4548925"/>
            <a:chExt cx="5902800" cy="283500"/>
          </a:xfrm>
        </p:grpSpPr>
        <p:sp>
          <p:nvSpPr>
            <p:cNvPr id="306" name="Google Shape;306;p1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8" name="Google Shape;308;p1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09" name="Google Shape;309;p1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10" name="Google Shape;310;p10"/>
          <p:cNvPicPr preferRelativeResize="0"/>
          <p:nvPr/>
        </p:nvPicPr>
        <p:blipFill rotWithShape="1">
          <a:blip r:embed="rId4">
            <a:alphaModFix/>
          </a:blip>
          <a:srcRect b="0" l="0" r="0" t="0"/>
          <a:stretch/>
        </p:blipFill>
        <p:spPr>
          <a:xfrm>
            <a:off x="361997" y="996306"/>
            <a:ext cx="3687524" cy="3150888"/>
          </a:xfrm>
          <a:prstGeom prst="rect">
            <a:avLst/>
          </a:prstGeom>
          <a:noFill/>
          <a:ln>
            <a:noFill/>
          </a:ln>
        </p:spPr>
      </p:pic>
      <p:pic>
        <p:nvPicPr>
          <p:cNvPr id="311" name="Google Shape;311;p10"/>
          <p:cNvPicPr preferRelativeResize="0"/>
          <p:nvPr/>
        </p:nvPicPr>
        <p:blipFill rotWithShape="1">
          <a:blip r:embed="rId5">
            <a:alphaModFix/>
          </a:blip>
          <a:srcRect b="0" l="0" r="0" t="0"/>
          <a:stretch/>
        </p:blipFill>
        <p:spPr>
          <a:xfrm>
            <a:off x="4761374" y="996306"/>
            <a:ext cx="3972052" cy="32540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1"/>
          <p:cNvSpPr txBox="1"/>
          <p:nvPr>
            <p:ph idx="1" type="body"/>
          </p:nvPr>
        </p:nvSpPr>
        <p:spPr>
          <a:xfrm>
            <a:off x="311700" y="962923"/>
            <a:ext cx="8374350" cy="118734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Sun emits  3.8x10</a:t>
            </a:r>
            <a:r>
              <a:rPr baseline="30000" lang="en-US">
                <a:solidFill>
                  <a:schemeClr val="dk1"/>
                </a:solidFill>
              </a:rPr>
              <a:t>26</a:t>
            </a:r>
            <a:r>
              <a:rPr lang="en-US">
                <a:solidFill>
                  <a:schemeClr val="dk1"/>
                </a:solidFill>
              </a:rPr>
              <a:t> watts of luminous power. This light energy flows out into space in all directions.</a:t>
            </a:r>
            <a:endParaRPr>
              <a:solidFill>
                <a:schemeClr val="dk1"/>
              </a:solidFill>
            </a:endParaRPr>
          </a:p>
        </p:txBody>
      </p:sp>
      <p:grpSp>
        <p:nvGrpSpPr>
          <p:cNvPr id="317" name="Google Shape;317;p11"/>
          <p:cNvGrpSpPr/>
          <p:nvPr/>
        </p:nvGrpSpPr>
        <p:grpSpPr>
          <a:xfrm flipH="1">
            <a:off x="0" y="133025"/>
            <a:ext cx="5760575" cy="582900"/>
            <a:chOff x="3383700" y="220025"/>
            <a:chExt cx="5760575" cy="582900"/>
          </a:xfrm>
        </p:grpSpPr>
        <p:sp>
          <p:nvSpPr>
            <p:cNvPr id="318" name="Google Shape;318;p1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0" name="Google Shape;320;p1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a:t>
            </a:r>
            <a:endParaRPr b="1" sz="2420">
              <a:solidFill>
                <a:schemeClr val="lt1"/>
              </a:solidFill>
              <a:latin typeface="Helvetica Neue"/>
              <a:ea typeface="Helvetica Neue"/>
              <a:cs typeface="Helvetica Neue"/>
              <a:sym typeface="Helvetica Neue"/>
            </a:endParaRPr>
          </a:p>
        </p:txBody>
      </p:sp>
      <p:sp>
        <p:nvSpPr>
          <p:cNvPr id="321" name="Google Shape;321;p1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8" name="Google Shape;328;p11"/>
          <p:cNvGrpSpPr/>
          <p:nvPr/>
        </p:nvGrpSpPr>
        <p:grpSpPr>
          <a:xfrm>
            <a:off x="0" y="4695025"/>
            <a:ext cx="5902800" cy="283500"/>
            <a:chOff x="0" y="4548925"/>
            <a:chExt cx="5902800" cy="283500"/>
          </a:xfrm>
        </p:grpSpPr>
        <p:sp>
          <p:nvSpPr>
            <p:cNvPr id="329" name="Google Shape;329;p1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1" name="Google Shape;331;p1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32" name="Google Shape;332;p1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33" name="Google Shape;333;p11"/>
          <p:cNvPicPr preferRelativeResize="0"/>
          <p:nvPr/>
        </p:nvPicPr>
        <p:blipFill rotWithShape="1">
          <a:blip r:embed="rId4">
            <a:alphaModFix/>
          </a:blip>
          <a:srcRect b="0" l="0" r="0" t="0"/>
          <a:stretch/>
        </p:blipFill>
        <p:spPr>
          <a:xfrm>
            <a:off x="2862415" y="1635178"/>
            <a:ext cx="5137785" cy="2909570"/>
          </a:xfrm>
          <a:prstGeom prst="rect">
            <a:avLst/>
          </a:prstGeom>
          <a:noFill/>
          <a:ln>
            <a:noFill/>
          </a:ln>
        </p:spPr>
      </p:pic>
      <p:sp>
        <p:nvSpPr>
          <p:cNvPr id="334" name="Google Shape;334;p11"/>
          <p:cNvSpPr/>
          <p:nvPr/>
        </p:nvSpPr>
        <p:spPr>
          <a:xfrm>
            <a:off x="4822031" y="1735931"/>
            <a:ext cx="2071688" cy="1914525"/>
          </a:xfrm>
          <a:prstGeom prst="ellipse">
            <a:avLst/>
          </a:prstGeom>
          <a:noFill/>
          <a:ln cap="flat" cmpd="sng" w="381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2"/>
          <p:cNvSpPr txBox="1"/>
          <p:nvPr>
            <p:ph idx="1" type="body"/>
          </p:nvPr>
        </p:nvSpPr>
        <p:spPr>
          <a:xfrm>
            <a:off x="311700" y="962922"/>
            <a:ext cx="4674638" cy="3676877"/>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90000"/>
              </a:lnSpc>
              <a:spcBef>
                <a:spcPts val="1000"/>
              </a:spcBef>
              <a:spcAft>
                <a:spcPts val="0"/>
              </a:spcAft>
              <a:buSzPct val="108108"/>
              <a:buNone/>
            </a:pPr>
            <a:r>
              <a:rPr lang="en-US">
                <a:solidFill>
                  <a:schemeClr val="dk1"/>
                </a:solidFill>
              </a:rPr>
              <a:t>The intensity of sunlight energy is the power flowing across a spherical surface at a distance </a:t>
            </a:r>
            <a:r>
              <a:rPr b="1" lang="en-US">
                <a:solidFill>
                  <a:srgbClr val="FF0000"/>
                </a:solidFill>
              </a:rPr>
              <a:t>d</a:t>
            </a:r>
            <a:r>
              <a:rPr lang="en-US">
                <a:solidFill>
                  <a:schemeClr val="dk1"/>
                </a:solidFill>
              </a:rPr>
              <a:t> from the sun.</a:t>
            </a:r>
            <a:endParaRPr/>
          </a:p>
          <a:p>
            <a:pPr indent="0" lvl="0" marL="0" rtl="0" algn="l">
              <a:lnSpc>
                <a:spcPct val="90000"/>
              </a:lnSpc>
              <a:spcBef>
                <a:spcPts val="1000"/>
              </a:spcBef>
              <a:spcAft>
                <a:spcPts val="0"/>
              </a:spcAft>
              <a:buSzPct val="108108"/>
              <a:buNone/>
            </a:pPr>
            <a:r>
              <a:rPr lang="en-US">
                <a:solidFill>
                  <a:schemeClr val="dk1"/>
                </a:solidFill>
              </a:rPr>
              <a:t>      Power               3.8x10</a:t>
            </a:r>
            <a:r>
              <a:rPr baseline="30000" lang="en-US">
                <a:solidFill>
                  <a:schemeClr val="dk1"/>
                </a:solidFill>
              </a:rPr>
              <a:t>26</a:t>
            </a:r>
            <a:r>
              <a:rPr lang="en-US">
                <a:solidFill>
                  <a:schemeClr val="dk1"/>
                </a:solidFill>
              </a:rPr>
              <a:t> watts</a:t>
            </a:r>
            <a:endParaRPr/>
          </a:p>
          <a:p>
            <a:pPr indent="0" lvl="0" marL="0" rtl="0" algn="l">
              <a:lnSpc>
                <a:spcPct val="90000"/>
              </a:lnSpc>
              <a:spcBef>
                <a:spcPts val="1000"/>
              </a:spcBef>
              <a:spcAft>
                <a:spcPts val="0"/>
              </a:spcAft>
              <a:buSzPct val="108108"/>
              <a:buNone/>
            </a:pPr>
            <a:r>
              <a:rPr lang="en-US">
                <a:solidFill>
                  <a:schemeClr val="dk1"/>
                </a:solidFill>
              </a:rPr>
              <a:t>I = ----------- =  ---------------------------------</a:t>
            </a:r>
            <a:endParaRPr/>
          </a:p>
          <a:p>
            <a:pPr indent="0" lvl="0" marL="0" rtl="0" algn="l">
              <a:lnSpc>
                <a:spcPct val="90000"/>
              </a:lnSpc>
              <a:spcBef>
                <a:spcPts val="1000"/>
              </a:spcBef>
              <a:spcAft>
                <a:spcPts val="0"/>
              </a:spcAft>
              <a:buSzPct val="108108"/>
              <a:buNone/>
            </a:pPr>
            <a:r>
              <a:rPr lang="en-US">
                <a:solidFill>
                  <a:schemeClr val="dk1"/>
                </a:solidFill>
              </a:rPr>
              <a:t>      Area            4 </a:t>
            </a:r>
            <a:r>
              <a:rPr lang="en-US">
                <a:solidFill>
                  <a:schemeClr val="dk1"/>
                </a:solidFill>
                <a:latin typeface="Noto Sans Symbols"/>
                <a:ea typeface="Noto Sans Symbols"/>
                <a:cs typeface="Noto Sans Symbols"/>
                <a:sym typeface="Noto Sans Symbols"/>
              </a:rPr>
              <a:t>π</a:t>
            </a:r>
            <a:r>
              <a:rPr lang="en-US">
                <a:solidFill>
                  <a:schemeClr val="dk1"/>
                </a:solidFill>
              </a:rPr>
              <a:t> (</a:t>
            </a:r>
            <a:r>
              <a:rPr lang="en-US">
                <a:solidFill>
                  <a:srgbClr val="FF0000"/>
                </a:solidFill>
              </a:rPr>
              <a:t>149 million km</a:t>
            </a:r>
            <a:r>
              <a:rPr lang="en-US">
                <a:solidFill>
                  <a:schemeClr val="dk1"/>
                </a:solidFill>
              </a:rPr>
              <a:t>)</a:t>
            </a:r>
            <a:r>
              <a:rPr baseline="30000" lang="en-US">
                <a:solidFill>
                  <a:schemeClr val="dk1"/>
                </a:solidFill>
              </a:rPr>
              <a:t>2</a:t>
            </a:r>
            <a:endParaRPr/>
          </a:p>
          <a:p>
            <a:pPr indent="0" lvl="0" marL="0" rtl="0" algn="l">
              <a:lnSpc>
                <a:spcPct val="90000"/>
              </a:lnSpc>
              <a:spcBef>
                <a:spcPts val="1000"/>
              </a:spcBef>
              <a:spcAft>
                <a:spcPts val="0"/>
              </a:spcAft>
              <a:buSzPct val="108108"/>
              <a:buNone/>
            </a:pPr>
            <a:r>
              <a:t/>
            </a:r>
            <a:endParaRPr baseline="30000">
              <a:solidFill>
                <a:schemeClr val="dk1"/>
              </a:solidFill>
            </a:endParaRPr>
          </a:p>
          <a:p>
            <a:pPr indent="0" lvl="0" marL="0" rtl="0" algn="l">
              <a:lnSpc>
                <a:spcPct val="90000"/>
              </a:lnSpc>
              <a:spcBef>
                <a:spcPts val="1000"/>
              </a:spcBef>
              <a:spcAft>
                <a:spcPts val="0"/>
              </a:spcAft>
              <a:buSzPct val="60810"/>
              <a:buNone/>
            </a:pPr>
            <a:r>
              <a:rPr b="1" lang="en-US" sz="3200">
                <a:solidFill>
                  <a:schemeClr val="dk1"/>
                </a:solidFill>
              </a:rPr>
              <a:t>I = 1,360 watts/meter</a:t>
            </a:r>
            <a:r>
              <a:rPr b="1" baseline="30000" lang="en-US" sz="3200">
                <a:solidFill>
                  <a:schemeClr val="dk1"/>
                </a:solidFill>
              </a:rPr>
              <a:t>2</a:t>
            </a:r>
            <a:r>
              <a:rPr b="1" lang="en-US" sz="3200">
                <a:solidFill>
                  <a:schemeClr val="dk1"/>
                </a:solidFill>
              </a:rPr>
              <a:t> </a:t>
            </a:r>
            <a:endParaRPr/>
          </a:p>
          <a:p>
            <a:pPr indent="0" lvl="0" marL="0" rtl="0" algn="l">
              <a:lnSpc>
                <a:spcPct val="90000"/>
              </a:lnSpc>
              <a:spcBef>
                <a:spcPts val="1000"/>
              </a:spcBef>
              <a:spcAft>
                <a:spcPts val="0"/>
              </a:spcAft>
              <a:buSzPct val="60810"/>
              <a:buNone/>
            </a:pPr>
            <a:r>
              <a:t/>
            </a:r>
            <a:endParaRPr b="1" baseline="30000" sz="3200">
              <a:solidFill>
                <a:schemeClr val="dk1"/>
              </a:solidFill>
            </a:endParaRPr>
          </a:p>
          <a:p>
            <a:pPr indent="0" lvl="0" marL="0" rtl="0" algn="l">
              <a:lnSpc>
                <a:spcPct val="90000"/>
              </a:lnSpc>
              <a:spcBef>
                <a:spcPts val="1000"/>
              </a:spcBef>
              <a:spcAft>
                <a:spcPts val="0"/>
              </a:spcAft>
              <a:buSzPct val="149688"/>
              <a:buNone/>
            </a:pPr>
            <a:r>
              <a:rPr b="1" lang="en-US" sz="1300">
                <a:solidFill>
                  <a:schemeClr val="dk1"/>
                </a:solidFill>
              </a:rPr>
              <a:t>Earth rotates so its surface area is 4x its actual area, </a:t>
            </a:r>
            <a:endParaRPr/>
          </a:p>
          <a:p>
            <a:pPr indent="0" lvl="0" marL="0" rtl="0" algn="l">
              <a:lnSpc>
                <a:spcPct val="90000"/>
              </a:lnSpc>
              <a:spcBef>
                <a:spcPts val="1000"/>
              </a:spcBef>
              <a:spcAft>
                <a:spcPts val="0"/>
              </a:spcAft>
              <a:buSzPct val="149688"/>
              <a:buNone/>
            </a:pPr>
            <a:r>
              <a:rPr b="1" lang="en-US" sz="1300">
                <a:solidFill>
                  <a:schemeClr val="dk1"/>
                </a:solidFill>
              </a:rPr>
              <a:t>so I =  1,360/4 = </a:t>
            </a:r>
            <a:r>
              <a:rPr b="1" lang="en-US" sz="1300">
                <a:solidFill>
                  <a:srgbClr val="FF0000"/>
                </a:solidFill>
              </a:rPr>
              <a:t>340 Watts/m</a:t>
            </a:r>
            <a:r>
              <a:rPr b="1" baseline="30000" lang="en-US" sz="1300">
                <a:solidFill>
                  <a:srgbClr val="FF0000"/>
                </a:solidFill>
              </a:rPr>
              <a:t>2</a:t>
            </a:r>
            <a:endParaRPr b="1" baseline="30000" sz="1300">
              <a:solidFill>
                <a:srgbClr val="FF0000"/>
              </a:solidFill>
            </a:endParaRPr>
          </a:p>
        </p:txBody>
      </p:sp>
      <p:grpSp>
        <p:nvGrpSpPr>
          <p:cNvPr id="340" name="Google Shape;340;p12"/>
          <p:cNvGrpSpPr/>
          <p:nvPr/>
        </p:nvGrpSpPr>
        <p:grpSpPr>
          <a:xfrm flipH="1">
            <a:off x="0" y="133025"/>
            <a:ext cx="5760575" cy="582900"/>
            <a:chOff x="3383700" y="220025"/>
            <a:chExt cx="5760575" cy="582900"/>
          </a:xfrm>
        </p:grpSpPr>
        <p:sp>
          <p:nvSpPr>
            <p:cNvPr id="341" name="Google Shape;341;p1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3" name="Google Shape;343;p1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Albedo</a:t>
            </a:r>
            <a:endParaRPr b="1" sz="2420">
              <a:solidFill>
                <a:schemeClr val="lt1"/>
              </a:solidFill>
              <a:latin typeface="Helvetica Neue"/>
              <a:ea typeface="Helvetica Neue"/>
              <a:cs typeface="Helvetica Neue"/>
              <a:sym typeface="Helvetica Neue"/>
            </a:endParaRPr>
          </a:p>
        </p:txBody>
      </p:sp>
      <p:sp>
        <p:nvSpPr>
          <p:cNvPr id="344" name="Google Shape;344;p1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1" name="Google Shape;351;p12"/>
          <p:cNvGrpSpPr/>
          <p:nvPr/>
        </p:nvGrpSpPr>
        <p:grpSpPr>
          <a:xfrm>
            <a:off x="0" y="4695025"/>
            <a:ext cx="5902800" cy="283500"/>
            <a:chOff x="0" y="4548925"/>
            <a:chExt cx="5902800" cy="283500"/>
          </a:xfrm>
        </p:grpSpPr>
        <p:sp>
          <p:nvSpPr>
            <p:cNvPr id="352" name="Google Shape;352;p1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4" name="Google Shape;354;p1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55" name="Google Shape;355;p1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56" name="Google Shape;356;p12"/>
          <p:cNvPicPr preferRelativeResize="0"/>
          <p:nvPr/>
        </p:nvPicPr>
        <p:blipFill rotWithShape="1">
          <a:blip r:embed="rId4">
            <a:alphaModFix/>
          </a:blip>
          <a:srcRect b="0" l="0" r="0" t="0"/>
          <a:stretch/>
        </p:blipFill>
        <p:spPr>
          <a:xfrm>
            <a:off x="5671808" y="668430"/>
            <a:ext cx="2914833" cy="3527786"/>
          </a:xfrm>
          <a:prstGeom prst="rect">
            <a:avLst/>
          </a:prstGeom>
          <a:noFill/>
          <a:ln>
            <a:noFill/>
          </a:ln>
        </p:spPr>
      </p:pic>
      <p:sp>
        <p:nvSpPr>
          <p:cNvPr id="357" name="Google Shape;357;p12"/>
          <p:cNvSpPr txBox="1"/>
          <p:nvPr/>
        </p:nvSpPr>
        <p:spPr>
          <a:xfrm>
            <a:off x="5836444" y="2764631"/>
            <a:ext cx="104868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FFFF00"/>
                </a:solidFill>
                <a:latin typeface="Arial"/>
                <a:ea typeface="Arial"/>
                <a:cs typeface="Arial"/>
                <a:sym typeface="Arial"/>
              </a:rPr>
              <a:t>1400 w/m</a:t>
            </a:r>
            <a:r>
              <a:rPr b="1" baseline="30000" i="0" lang="en-US" sz="1400" u="none" cap="none" strike="noStrike">
                <a:solidFill>
                  <a:srgbClr val="FFFF00"/>
                </a:solidFill>
                <a:latin typeface="Arial"/>
                <a:ea typeface="Arial"/>
                <a:cs typeface="Arial"/>
                <a:sym typeface="Arial"/>
              </a:rPr>
              <a:t>2</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3"/>
          <p:cNvSpPr txBox="1"/>
          <p:nvPr>
            <p:ph idx="1" type="body"/>
          </p:nvPr>
        </p:nvSpPr>
        <p:spPr>
          <a:xfrm>
            <a:off x="489938" y="908021"/>
            <a:ext cx="4260300" cy="3544782"/>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90000"/>
              </a:lnSpc>
              <a:spcBef>
                <a:spcPts val="1000"/>
              </a:spcBef>
              <a:spcAft>
                <a:spcPts val="0"/>
              </a:spcAft>
              <a:buSzPct val="117647"/>
              <a:buNone/>
            </a:pPr>
            <a:r>
              <a:rPr b="1" lang="en-US">
                <a:solidFill>
                  <a:schemeClr val="dk1"/>
                </a:solidFill>
              </a:rPr>
              <a:t>Sunlight absorption and climate change.</a:t>
            </a:r>
            <a:endParaRPr/>
          </a:p>
          <a:p>
            <a:pPr indent="0" lvl="0" marL="0" rtl="0" algn="l">
              <a:lnSpc>
                <a:spcPct val="90000"/>
              </a:lnSpc>
              <a:spcBef>
                <a:spcPts val="1000"/>
              </a:spcBef>
              <a:spcAft>
                <a:spcPts val="0"/>
              </a:spcAft>
              <a:buSzPct val="117647"/>
              <a:buNone/>
            </a:pPr>
            <a:r>
              <a:t/>
            </a:r>
            <a:endParaRPr b="1">
              <a:solidFill>
                <a:schemeClr val="dk1"/>
              </a:solidFill>
            </a:endParaRPr>
          </a:p>
          <a:p>
            <a:pPr indent="0" lvl="0" marL="0" rtl="0" algn="l">
              <a:lnSpc>
                <a:spcPct val="90000"/>
              </a:lnSpc>
              <a:spcBef>
                <a:spcPts val="1000"/>
              </a:spcBef>
              <a:spcAft>
                <a:spcPts val="0"/>
              </a:spcAft>
              <a:buSzPct val="117647"/>
              <a:buNone/>
            </a:pPr>
            <a:r>
              <a:rPr lang="en-US">
                <a:solidFill>
                  <a:schemeClr val="dk1"/>
                </a:solidFill>
              </a:rPr>
              <a:t>The ability for a surface to reflect light is called its Albedo. </a:t>
            </a:r>
            <a:endParaRPr/>
          </a:p>
          <a:p>
            <a:pPr indent="0" lvl="0" marL="0" rtl="0" algn="l">
              <a:lnSpc>
                <a:spcPct val="90000"/>
              </a:lnSpc>
              <a:spcBef>
                <a:spcPts val="1000"/>
              </a:spcBef>
              <a:spcAft>
                <a:spcPts val="0"/>
              </a:spcAft>
              <a:buSzPct val="117647"/>
              <a:buNone/>
            </a:pPr>
            <a:r>
              <a:t/>
            </a:r>
            <a:endParaRPr>
              <a:solidFill>
                <a:schemeClr val="dk1"/>
              </a:solidFill>
            </a:endParaRPr>
          </a:p>
          <a:p>
            <a:pPr indent="0" lvl="0" marL="0" rtl="0" algn="l">
              <a:lnSpc>
                <a:spcPct val="90000"/>
              </a:lnSpc>
              <a:spcBef>
                <a:spcPts val="1000"/>
              </a:spcBef>
              <a:spcAft>
                <a:spcPts val="0"/>
              </a:spcAft>
              <a:buSzPct val="117647"/>
              <a:buNone/>
            </a:pPr>
            <a:r>
              <a:rPr lang="en-US">
                <a:solidFill>
                  <a:schemeClr val="dk1"/>
                </a:solidFill>
              </a:rPr>
              <a:t>Snow: A=0.7;           Asphalt = 0.1</a:t>
            </a:r>
            <a:endParaRPr/>
          </a:p>
          <a:p>
            <a:pPr indent="0" lvl="0" marL="0" rtl="0" algn="l">
              <a:lnSpc>
                <a:spcPct val="90000"/>
              </a:lnSpc>
              <a:spcBef>
                <a:spcPts val="1000"/>
              </a:spcBef>
              <a:spcAft>
                <a:spcPts val="0"/>
              </a:spcAft>
              <a:buSzPct val="117647"/>
              <a:buNone/>
            </a:pPr>
            <a:r>
              <a:t/>
            </a:r>
            <a:endParaRPr>
              <a:solidFill>
                <a:schemeClr val="dk1"/>
              </a:solidFill>
            </a:endParaRPr>
          </a:p>
          <a:p>
            <a:pPr indent="0" lvl="0" marL="0" rtl="0" algn="l">
              <a:lnSpc>
                <a:spcPct val="90000"/>
              </a:lnSpc>
              <a:spcBef>
                <a:spcPts val="1000"/>
              </a:spcBef>
              <a:spcAft>
                <a:spcPts val="0"/>
              </a:spcAft>
              <a:buSzPct val="117647"/>
              <a:buNone/>
            </a:pPr>
            <a:r>
              <a:rPr lang="en-US">
                <a:solidFill>
                  <a:schemeClr val="dk1"/>
                </a:solidFill>
              </a:rPr>
              <a:t>This means that a surface absorbs</a:t>
            </a:r>
            <a:endParaRPr/>
          </a:p>
          <a:p>
            <a:pPr indent="0" lvl="0" marL="0" rtl="0" algn="l">
              <a:lnSpc>
                <a:spcPct val="90000"/>
              </a:lnSpc>
              <a:spcBef>
                <a:spcPts val="1000"/>
              </a:spcBef>
              <a:spcAft>
                <a:spcPts val="0"/>
              </a:spcAft>
              <a:buSzPct val="117647"/>
              <a:buNone/>
            </a:pPr>
            <a:r>
              <a:rPr lang="en-US">
                <a:solidFill>
                  <a:schemeClr val="dk1"/>
                </a:solidFill>
              </a:rPr>
              <a:t> (1-A) of the energy falling on it.</a:t>
            </a:r>
            <a:endParaRPr/>
          </a:p>
          <a:p>
            <a:pPr indent="0" lvl="0" marL="0" rtl="0" algn="l">
              <a:lnSpc>
                <a:spcPct val="90000"/>
              </a:lnSpc>
              <a:spcBef>
                <a:spcPts val="1000"/>
              </a:spcBef>
              <a:spcAft>
                <a:spcPts val="0"/>
              </a:spcAft>
              <a:buSzPct val="117647"/>
              <a:buNone/>
            </a:pPr>
            <a:r>
              <a:t/>
            </a:r>
            <a:endParaRPr>
              <a:solidFill>
                <a:schemeClr val="dk1"/>
              </a:solidFill>
            </a:endParaRPr>
          </a:p>
          <a:p>
            <a:pPr indent="0" lvl="0" marL="0" rtl="0" algn="l">
              <a:lnSpc>
                <a:spcPct val="90000"/>
              </a:lnSpc>
              <a:spcBef>
                <a:spcPts val="1000"/>
              </a:spcBef>
              <a:spcAft>
                <a:spcPts val="0"/>
              </a:spcAft>
              <a:buSzPct val="117647"/>
              <a:buNone/>
            </a:pPr>
            <a:r>
              <a:rPr lang="en-US">
                <a:solidFill>
                  <a:schemeClr val="dk1"/>
                </a:solidFill>
              </a:rPr>
              <a:t>Snow: (1-0.7) = 0.3    Asphalt = 0.9</a:t>
            </a:r>
            <a:endParaRPr/>
          </a:p>
          <a:p>
            <a:pPr indent="0" lvl="0" marL="0" rtl="0" algn="l">
              <a:lnSpc>
                <a:spcPct val="90000"/>
              </a:lnSpc>
              <a:spcBef>
                <a:spcPts val="1000"/>
              </a:spcBef>
              <a:spcAft>
                <a:spcPts val="0"/>
              </a:spcAft>
              <a:buSzPct val="117647"/>
              <a:buNone/>
            </a:pPr>
            <a:r>
              <a:t/>
            </a:r>
            <a:endParaRPr>
              <a:solidFill>
                <a:schemeClr val="dk1"/>
              </a:solidFill>
            </a:endParaRPr>
          </a:p>
          <a:p>
            <a:pPr indent="0" lvl="0" marL="0" rtl="0" algn="l">
              <a:lnSpc>
                <a:spcPct val="90000"/>
              </a:lnSpc>
              <a:spcBef>
                <a:spcPts val="1000"/>
              </a:spcBef>
              <a:spcAft>
                <a:spcPts val="0"/>
              </a:spcAft>
              <a:buSzPct val="117647"/>
              <a:buNone/>
            </a:pPr>
            <a:r>
              <a:t/>
            </a:r>
            <a:endParaRPr>
              <a:solidFill>
                <a:schemeClr val="dk1"/>
              </a:solidFill>
            </a:endParaRPr>
          </a:p>
          <a:p>
            <a:pPr indent="0" lvl="0" marL="0" rtl="0" algn="l">
              <a:lnSpc>
                <a:spcPct val="90000"/>
              </a:lnSpc>
              <a:spcBef>
                <a:spcPts val="1000"/>
              </a:spcBef>
              <a:spcAft>
                <a:spcPts val="0"/>
              </a:spcAft>
              <a:buSzPct val="117647"/>
              <a:buNone/>
            </a:pPr>
            <a:r>
              <a:t/>
            </a:r>
            <a:endParaRPr>
              <a:solidFill>
                <a:schemeClr val="dk1"/>
              </a:solidFill>
            </a:endParaRPr>
          </a:p>
        </p:txBody>
      </p:sp>
      <p:grpSp>
        <p:nvGrpSpPr>
          <p:cNvPr id="363" name="Google Shape;363;p13"/>
          <p:cNvGrpSpPr/>
          <p:nvPr/>
        </p:nvGrpSpPr>
        <p:grpSpPr>
          <a:xfrm flipH="1">
            <a:off x="0" y="133025"/>
            <a:ext cx="5760575" cy="582900"/>
            <a:chOff x="3383700" y="220025"/>
            <a:chExt cx="5760575" cy="582900"/>
          </a:xfrm>
        </p:grpSpPr>
        <p:sp>
          <p:nvSpPr>
            <p:cNvPr id="364" name="Google Shape;364;p1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6" name="Google Shape;366;p1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Albedo  </a:t>
            </a:r>
            <a:endParaRPr b="1" sz="2420">
              <a:solidFill>
                <a:schemeClr val="lt1"/>
              </a:solidFill>
              <a:latin typeface="Helvetica Neue"/>
              <a:ea typeface="Helvetica Neue"/>
              <a:cs typeface="Helvetica Neue"/>
              <a:sym typeface="Helvetica Neue"/>
            </a:endParaRPr>
          </a:p>
        </p:txBody>
      </p:sp>
      <p:sp>
        <p:nvSpPr>
          <p:cNvPr id="367" name="Google Shape;367;p1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4" name="Google Shape;374;p13"/>
          <p:cNvGrpSpPr/>
          <p:nvPr/>
        </p:nvGrpSpPr>
        <p:grpSpPr>
          <a:xfrm>
            <a:off x="0" y="4695025"/>
            <a:ext cx="5902800" cy="283500"/>
            <a:chOff x="0" y="4548925"/>
            <a:chExt cx="5902800" cy="283500"/>
          </a:xfrm>
        </p:grpSpPr>
        <p:sp>
          <p:nvSpPr>
            <p:cNvPr id="375" name="Google Shape;375;p1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7" name="Google Shape;377;p1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78" name="Google Shape;378;p1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cxnSp>
        <p:nvCxnSpPr>
          <p:cNvPr id="379" name="Google Shape;379;p13"/>
          <p:cNvCxnSpPr/>
          <p:nvPr/>
        </p:nvCxnSpPr>
        <p:spPr>
          <a:xfrm>
            <a:off x="5902800" y="3757613"/>
            <a:ext cx="2691131" cy="0"/>
          </a:xfrm>
          <a:prstGeom prst="straightConnector1">
            <a:avLst/>
          </a:prstGeom>
          <a:noFill/>
          <a:ln cap="flat" cmpd="sng" w="76200">
            <a:solidFill>
              <a:schemeClr val="dk1"/>
            </a:solidFill>
            <a:prstDash val="solid"/>
            <a:round/>
            <a:headEnd len="sm" w="sm" type="none"/>
            <a:tailEnd len="sm" w="sm" type="none"/>
          </a:ln>
        </p:spPr>
      </p:cxnSp>
      <p:sp>
        <p:nvSpPr>
          <p:cNvPr id="380" name="Google Shape;380;p13"/>
          <p:cNvSpPr txBox="1"/>
          <p:nvPr/>
        </p:nvSpPr>
        <p:spPr>
          <a:xfrm>
            <a:off x="6977296" y="3871642"/>
            <a:ext cx="78098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Ground</a:t>
            </a:r>
            <a:endParaRPr/>
          </a:p>
        </p:txBody>
      </p:sp>
      <p:sp>
        <p:nvSpPr>
          <p:cNvPr id="381" name="Google Shape;381;p13"/>
          <p:cNvSpPr/>
          <p:nvPr/>
        </p:nvSpPr>
        <p:spPr>
          <a:xfrm>
            <a:off x="6196817" y="631649"/>
            <a:ext cx="434733" cy="662537"/>
          </a:xfrm>
          <a:prstGeom prst="down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2" name="Google Shape;382;p13"/>
          <p:cNvSpPr/>
          <p:nvPr/>
        </p:nvSpPr>
        <p:spPr>
          <a:xfrm>
            <a:off x="7129225" y="631649"/>
            <a:ext cx="434733" cy="691458"/>
          </a:xfrm>
          <a:prstGeom prst="down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3" name="Google Shape;383;p13"/>
          <p:cNvSpPr/>
          <p:nvPr/>
        </p:nvSpPr>
        <p:spPr>
          <a:xfrm>
            <a:off x="8046808" y="618747"/>
            <a:ext cx="434733" cy="691455"/>
          </a:xfrm>
          <a:prstGeom prst="down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4" name="Google Shape;384;p13"/>
          <p:cNvSpPr txBox="1"/>
          <p:nvPr/>
        </p:nvSpPr>
        <p:spPr>
          <a:xfrm>
            <a:off x="6428262" y="122562"/>
            <a:ext cx="195758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Arial"/>
                <a:ea typeface="Arial"/>
                <a:cs typeface="Arial"/>
                <a:sym typeface="Arial"/>
              </a:rPr>
              <a:t>340 watts/m</a:t>
            </a:r>
            <a:r>
              <a:rPr b="0" baseline="30000" i="0" lang="en-US" sz="2400" u="none" cap="none" strike="noStrike">
                <a:solidFill>
                  <a:srgbClr val="000000"/>
                </a:solidFill>
                <a:latin typeface="Arial"/>
                <a:ea typeface="Arial"/>
                <a:cs typeface="Arial"/>
                <a:sym typeface="Arial"/>
              </a:rPr>
              <a:t>2</a:t>
            </a:r>
            <a:endParaRPr/>
          </a:p>
        </p:txBody>
      </p:sp>
      <p:cxnSp>
        <p:nvCxnSpPr>
          <p:cNvPr id="385" name="Google Shape;385;p13"/>
          <p:cNvCxnSpPr/>
          <p:nvPr/>
        </p:nvCxnSpPr>
        <p:spPr>
          <a:xfrm flipH="1" rot="10800000">
            <a:off x="5902800" y="2356764"/>
            <a:ext cx="768081" cy="17979"/>
          </a:xfrm>
          <a:prstGeom prst="straightConnector1">
            <a:avLst/>
          </a:prstGeom>
          <a:noFill/>
          <a:ln cap="flat" cmpd="sng" w="25400">
            <a:solidFill>
              <a:schemeClr val="accent4"/>
            </a:solidFill>
            <a:prstDash val="solid"/>
            <a:round/>
            <a:headEnd len="sm" w="sm" type="none"/>
            <a:tailEnd len="sm" w="sm" type="none"/>
          </a:ln>
          <a:effectLst>
            <a:outerShdw blurRad="40000" rotWithShape="0" dir="5400000" dist="20000">
              <a:srgbClr val="000000">
                <a:alpha val="37647"/>
              </a:srgbClr>
            </a:outerShdw>
          </a:effectLst>
        </p:spPr>
      </p:cxnSp>
      <p:cxnSp>
        <p:nvCxnSpPr>
          <p:cNvPr id="386" name="Google Shape;386;p13"/>
          <p:cNvCxnSpPr/>
          <p:nvPr/>
        </p:nvCxnSpPr>
        <p:spPr>
          <a:xfrm flipH="1" rot="10800000">
            <a:off x="7035509" y="2335597"/>
            <a:ext cx="768081" cy="17979"/>
          </a:xfrm>
          <a:prstGeom prst="straightConnector1">
            <a:avLst/>
          </a:prstGeom>
          <a:noFill/>
          <a:ln cap="flat" cmpd="sng" w="25400">
            <a:solidFill>
              <a:schemeClr val="accent4"/>
            </a:solidFill>
            <a:prstDash val="solid"/>
            <a:round/>
            <a:headEnd len="sm" w="sm" type="none"/>
            <a:tailEnd len="sm" w="sm" type="none"/>
          </a:ln>
          <a:effectLst>
            <a:outerShdw blurRad="40000" rotWithShape="0" dir="5400000" dist="20000">
              <a:srgbClr val="000000">
                <a:alpha val="37647"/>
              </a:srgbClr>
            </a:outerShdw>
          </a:effectLst>
        </p:spPr>
      </p:cxnSp>
      <p:cxnSp>
        <p:nvCxnSpPr>
          <p:cNvPr id="387" name="Google Shape;387;p13"/>
          <p:cNvCxnSpPr/>
          <p:nvPr/>
        </p:nvCxnSpPr>
        <p:spPr>
          <a:xfrm flipH="1" rot="10800000">
            <a:off x="8080519" y="2344586"/>
            <a:ext cx="768081" cy="17979"/>
          </a:xfrm>
          <a:prstGeom prst="straightConnector1">
            <a:avLst/>
          </a:prstGeom>
          <a:noFill/>
          <a:ln cap="flat" cmpd="sng" w="25400">
            <a:solidFill>
              <a:schemeClr val="accent4"/>
            </a:solidFill>
            <a:prstDash val="solid"/>
            <a:round/>
            <a:headEnd len="sm" w="sm" type="none"/>
            <a:tailEnd len="sm" w="sm" type="none"/>
          </a:ln>
          <a:effectLst>
            <a:outerShdw blurRad="40000" rotWithShape="0" dir="5400000" dist="20000">
              <a:srgbClr val="000000">
                <a:alpha val="37647"/>
              </a:srgbClr>
            </a:outerShdw>
          </a:effectLst>
        </p:spPr>
      </p:cxnSp>
      <p:sp>
        <p:nvSpPr>
          <p:cNvPr id="388" name="Google Shape;388;p13"/>
          <p:cNvSpPr txBox="1"/>
          <p:nvPr/>
        </p:nvSpPr>
        <p:spPr>
          <a:xfrm>
            <a:off x="4553663" y="2278434"/>
            <a:ext cx="114967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Atmosphere</a:t>
            </a:r>
            <a:endParaRPr/>
          </a:p>
        </p:txBody>
      </p:sp>
      <p:sp>
        <p:nvSpPr>
          <p:cNvPr id="389" name="Google Shape;389;p13"/>
          <p:cNvSpPr/>
          <p:nvPr/>
        </p:nvSpPr>
        <p:spPr>
          <a:xfrm>
            <a:off x="6670881" y="1953732"/>
            <a:ext cx="278301" cy="1659772"/>
          </a:xfrm>
          <a:prstGeom prst="up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0" name="Google Shape;390;p13"/>
          <p:cNvSpPr/>
          <p:nvPr/>
        </p:nvSpPr>
        <p:spPr>
          <a:xfrm>
            <a:off x="7770235" y="1953732"/>
            <a:ext cx="276929" cy="1641793"/>
          </a:xfrm>
          <a:prstGeom prst="up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1" name="Google Shape;391;p13"/>
          <p:cNvSpPr/>
          <p:nvPr/>
        </p:nvSpPr>
        <p:spPr>
          <a:xfrm>
            <a:off x="6655056" y="3901723"/>
            <a:ext cx="290325" cy="307775"/>
          </a:xfrm>
          <a:prstGeom prst="down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2" name="Google Shape;392;p13"/>
          <p:cNvSpPr/>
          <p:nvPr/>
        </p:nvSpPr>
        <p:spPr>
          <a:xfrm>
            <a:off x="7790194" y="3901723"/>
            <a:ext cx="290325" cy="307775"/>
          </a:xfrm>
          <a:prstGeom prst="down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3" name="Google Shape;393;p13"/>
          <p:cNvSpPr txBox="1"/>
          <p:nvPr/>
        </p:nvSpPr>
        <p:spPr>
          <a:xfrm>
            <a:off x="5695500" y="3121819"/>
            <a:ext cx="98937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Reflected</a:t>
            </a:r>
            <a:endParaRPr/>
          </a:p>
        </p:txBody>
      </p:sp>
      <p:sp>
        <p:nvSpPr>
          <p:cNvPr id="394" name="Google Shape;394;p13"/>
          <p:cNvSpPr txBox="1"/>
          <p:nvPr/>
        </p:nvSpPr>
        <p:spPr>
          <a:xfrm>
            <a:off x="5611719" y="3871642"/>
            <a:ext cx="10198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Absorbed</a:t>
            </a:r>
            <a:endParaRPr/>
          </a:p>
        </p:txBody>
      </p:sp>
      <p:sp>
        <p:nvSpPr>
          <p:cNvPr id="395" name="Google Shape;395;p13"/>
          <p:cNvSpPr/>
          <p:nvPr/>
        </p:nvSpPr>
        <p:spPr>
          <a:xfrm>
            <a:off x="5175275" y="3901723"/>
            <a:ext cx="419776" cy="307775"/>
          </a:xfrm>
          <a:prstGeom prst="right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96" name="Google Shape;396;p13"/>
          <p:cNvSpPr txBox="1"/>
          <p:nvPr/>
        </p:nvSpPr>
        <p:spPr>
          <a:xfrm>
            <a:off x="4270793" y="3757613"/>
            <a:ext cx="84029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FF0000"/>
                </a:solidFill>
                <a:latin typeface="Arial"/>
                <a:ea typeface="Arial"/>
                <a:cs typeface="Arial"/>
                <a:sym typeface="Arial"/>
              </a:rPr>
              <a:t>Causes</a:t>
            </a:r>
            <a:endParaRPr/>
          </a:p>
          <a:p>
            <a:pPr indent="0" lvl="0" marL="0" marR="0" rtl="0" algn="l">
              <a:lnSpc>
                <a:spcPct val="100000"/>
              </a:lnSpc>
              <a:spcBef>
                <a:spcPts val="0"/>
              </a:spcBef>
              <a:spcAft>
                <a:spcPts val="0"/>
              </a:spcAft>
              <a:buNone/>
            </a:pPr>
            <a:r>
              <a:rPr b="1" i="0" lang="en-US" sz="1400" u="none" cap="none" strike="noStrike">
                <a:solidFill>
                  <a:srgbClr val="FF0000"/>
                </a:solidFill>
                <a:latin typeface="Arial"/>
                <a:ea typeface="Arial"/>
                <a:cs typeface="Arial"/>
                <a:sym typeface="Arial"/>
              </a:rPr>
              <a:t>Heating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4"/>
          <p:cNvSpPr txBox="1"/>
          <p:nvPr>
            <p:ph idx="1" type="body"/>
          </p:nvPr>
        </p:nvSpPr>
        <p:spPr>
          <a:xfrm>
            <a:off x="489938" y="908021"/>
            <a:ext cx="4260300" cy="2620992"/>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b="1">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402" name="Google Shape;402;p14"/>
          <p:cNvGrpSpPr/>
          <p:nvPr/>
        </p:nvGrpSpPr>
        <p:grpSpPr>
          <a:xfrm flipH="1">
            <a:off x="0" y="133025"/>
            <a:ext cx="5760575" cy="582900"/>
            <a:chOff x="3383700" y="220025"/>
            <a:chExt cx="5760575" cy="582900"/>
          </a:xfrm>
        </p:grpSpPr>
        <p:sp>
          <p:nvSpPr>
            <p:cNvPr id="403" name="Google Shape;403;p1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5" name="Google Shape;405;p1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Elementary Problem</a:t>
            </a:r>
            <a:endParaRPr b="1" sz="2420">
              <a:solidFill>
                <a:schemeClr val="lt1"/>
              </a:solidFill>
              <a:latin typeface="Helvetica Neue"/>
              <a:ea typeface="Helvetica Neue"/>
              <a:cs typeface="Helvetica Neue"/>
              <a:sym typeface="Helvetica Neue"/>
            </a:endParaRPr>
          </a:p>
        </p:txBody>
      </p:sp>
      <p:sp>
        <p:nvSpPr>
          <p:cNvPr id="406" name="Google Shape;406;p1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3" name="Google Shape;413;p14"/>
          <p:cNvGrpSpPr/>
          <p:nvPr/>
        </p:nvGrpSpPr>
        <p:grpSpPr>
          <a:xfrm>
            <a:off x="0" y="4695025"/>
            <a:ext cx="5902800" cy="283500"/>
            <a:chOff x="0" y="4548925"/>
            <a:chExt cx="5902800" cy="283500"/>
          </a:xfrm>
        </p:grpSpPr>
        <p:sp>
          <p:nvSpPr>
            <p:cNvPr id="414" name="Google Shape;414;p1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6" name="Google Shape;416;p1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17" name="Google Shape;417;p1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418" name="Google Shape;418;p14"/>
          <p:cNvSpPr txBox="1"/>
          <p:nvPr/>
        </p:nvSpPr>
        <p:spPr>
          <a:xfrm>
            <a:off x="489938" y="1171575"/>
            <a:ext cx="3364707" cy="24622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Problem:</a:t>
            </a:r>
            <a:r>
              <a:rPr b="0" i="0" lang="en-US" sz="1400" u="none" cap="none" strike="noStrike">
                <a:solidFill>
                  <a:srgbClr val="000000"/>
                </a:solidFill>
                <a:latin typeface="Arial"/>
                <a:ea typeface="Arial"/>
                <a:cs typeface="Arial"/>
                <a:sym typeface="Arial"/>
              </a:rPr>
              <a:t> A planet receives 360 W/m</a:t>
            </a:r>
            <a:r>
              <a:rPr b="0" baseline="30000" i="0" lang="en-US" sz="1400" u="none" cap="none" strike="noStrike">
                <a:solidFill>
                  <a:srgbClr val="000000"/>
                </a:solidFill>
                <a:latin typeface="Arial"/>
                <a:ea typeface="Arial"/>
                <a:cs typeface="Arial"/>
                <a:sym typeface="Arial"/>
              </a:rPr>
              <a:t>2</a:t>
            </a:r>
            <a:r>
              <a:rPr b="0" i="0" lang="en-US" sz="1400" u="none" cap="none" strike="noStrike">
                <a:solidFill>
                  <a:srgbClr val="000000"/>
                </a:solidFill>
                <a:latin typeface="Arial"/>
                <a:ea typeface="Arial"/>
                <a:cs typeface="Arial"/>
                <a:sym typeface="Arial"/>
              </a:rPr>
              <a:t> at the top of its atmosphere. How much of  this energy is absorbed by the planet and how much is reflected if:</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30% of its surface is land with A=0.3</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50% of its surface is oceans with A=0.1</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 of its surface is ice caps with A=0.7</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419" name="Google Shape;419;p14"/>
          <p:cNvPicPr preferRelativeResize="0"/>
          <p:nvPr/>
        </p:nvPicPr>
        <p:blipFill rotWithShape="1">
          <a:blip r:embed="rId4">
            <a:alphaModFix/>
          </a:blip>
          <a:srcRect b="0" l="0" r="0" t="0"/>
          <a:stretch/>
        </p:blipFill>
        <p:spPr>
          <a:xfrm>
            <a:off x="4966825" y="819110"/>
            <a:ext cx="3561150" cy="2851649"/>
          </a:xfrm>
          <a:prstGeom prst="rect">
            <a:avLst/>
          </a:prstGeom>
          <a:noFill/>
          <a:ln>
            <a:noFill/>
          </a:ln>
        </p:spPr>
      </p:pic>
      <p:cxnSp>
        <p:nvCxnSpPr>
          <p:cNvPr id="420" name="Google Shape;420;p14"/>
          <p:cNvCxnSpPr/>
          <p:nvPr/>
        </p:nvCxnSpPr>
        <p:spPr>
          <a:xfrm flipH="1" rot="10800000">
            <a:off x="3586163" y="1395204"/>
            <a:ext cx="2450306" cy="1007477"/>
          </a:xfrm>
          <a:prstGeom prst="straightConnector1">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21" name="Google Shape;421;p14"/>
          <p:cNvCxnSpPr/>
          <p:nvPr/>
        </p:nvCxnSpPr>
        <p:spPr>
          <a:xfrm flipH="1" rot="10800000">
            <a:off x="3714750" y="2298132"/>
            <a:ext cx="1980750" cy="487931"/>
          </a:xfrm>
          <a:prstGeom prst="straightConnector1">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22" name="Google Shape;422;p14"/>
          <p:cNvCxnSpPr/>
          <p:nvPr/>
        </p:nvCxnSpPr>
        <p:spPr>
          <a:xfrm>
            <a:off x="3786188" y="3250406"/>
            <a:ext cx="2910291" cy="150019"/>
          </a:xfrm>
          <a:prstGeom prst="straightConnector1">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5"/>
          <p:cNvSpPr txBox="1"/>
          <p:nvPr>
            <p:ph idx="1" type="body"/>
          </p:nvPr>
        </p:nvSpPr>
        <p:spPr>
          <a:xfrm>
            <a:off x="489938" y="908021"/>
            <a:ext cx="4260300" cy="2620992"/>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t/>
            </a:r>
            <a:endParaRPr b="1">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428" name="Google Shape;428;p15"/>
          <p:cNvGrpSpPr/>
          <p:nvPr/>
        </p:nvGrpSpPr>
        <p:grpSpPr>
          <a:xfrm flipH="1">
            <a:off x="0" y="133025"/>
            <a:ext cx="5760575" cy="582900"/>
            <a:chOff x="3383700" y="220025"/>
            <a:chExt cx="5760575" cy="582900"/>
          </a:xfrm>
        </p:grpSpPr>
        <p:sp>
          <p:nvSpPr>
            <p:cNvPr id="429" name="Google Shape;429;p1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1" name="Google Shape;431;p1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Elementary Problem</a:t>
            </a:r>
            <a:endParaRPr b="1" sz="2420">
              <a:solidFill>
                <a:schemeClr val="lt1"/>
              </a:solidFill>
              <a:latin typeface="Helvetica Neue"/>
              <a:ea typeface="Helvetica Neue"/>
              <a:cs typeface="Helvetica Neue"/>
              <a:sym typeface="Helvetica Neue"/>
            </a:endParaRPr>
          </a:p>
        </p:txBody>
      </p:sp>
      <p:sp>
        <p:nvSpPr>
          <p:cNvPr id="432" name="Google Shape;432;p1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9" name="Google Shape;439;p15"/>
          <p:cNvGrpSpPr/>
          <p:nvPr/>
        </p:nvGrpSpPr>
        <p:grpSpPr>
          <a:xfrm>
            <a:off x="0" y="4695025"/>
            <a:ext cx="5902800" cy="283500"/>
            <a:chOff x="0" y="4548925"/>
            <a:chExt cx="5902800" cy="283500"/>
          </a:xfrm>
        </p:grpSpPr>
        <p:sp>
          <p:nvSpPr>
            <p:cNvPr id="440" name="Google Shape;440;p1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2" name="Google Shape;442;p1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43" name="Google Shape;443;p1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444" name="Google Shape;444;p15"/>
          <p:cNvSpPr txBox="1"/>
          <p:nvPr/>
        </p:nvSpPr>
        <p:spPr>
          <a:xfrm>
            <a:off x="489938" y="1171575"/>
            <a:ext cx="3364707" cy="24622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Problem:</a:t>
            </a:r>
            <a:r>
              <a:rPr b="0" i="0" lang="en-US" sz="1400" u="none" cap="none" strike="noStrike">
                <a:solidFill>
                  <a:srgbClr val="000000"/>
                </a:solidFill>
                <a:latin typeface="Arial"/>
                <a:ea typeface="Arial"/>
                <a:cs typeface="Arial"/>
                <a:sym typeface="Arial"/>
              </a:rPr>
              <a:t> A planet receives 360 W/m</a:t>
            </a:r>
            <a:r>
              <a:rPr b="0" baseline="30000" i="0" lang="en-US" sz="1400" u="none" cap="none" strike="noStrike">
                <a:solidFill>
                  <a:srgbClr val="000000"/>
                </a:solidFill>
                <a:latin typeface="Arial"/>
                <a:ea typeface="Arial"/>
                <a:cs typeface="Arial"/>
                <a:sym typeface="Arial"/>
              </a:rPr>
              <a:t>2</a:t>
            </a:r>
            <a:r>
              <a:rPr b="0" i="0" lang="en-US" sz="1400" u="none" cap="none" strike="noStrike">
                <a:solidFill>
                  <a:srgbClr val="000000"/>
                </a:solidFill>
                <a:latin typeface="Arial"/>
                <a:ea typeface="Arial"/>
                <a:cs typeface="Arial"/>
                <a:sym typeface="Arial"/>
              </a:rPr>
              <a:t> at the top of its atmosphere. How much of  this energy is absorbed by the planet and how much is reflected if:</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30% of its surface is land with A=0.3</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50% of its surface is oceans with A=0.1</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 of its surface is ice caps with A=0.7</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5" name="Google Shape;445;p15"/>
          <p:cNvSpPr txBox="1"/>
          <p:nvPr/>
        </p:nvSpPr>
        <p:spPr>
          <a:xfrm>
            <a:off x="285750" y="3779044"/>
            <a:ext cx="6470041"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Absorbed:   0.2 x (1-0.7) + 0.3 x (1-0.3) + 0.5 x (1-0.1) = 0.72 or </a:t>
            </a:r>
            <a:r>
              <a:rPr b="1" i="0" lang="en-US" sz="1400" u="none" cap="none" strike="noStrike">
                <a:solidFill>
                  <a:srgbClr val="FF0000"/>
                </a:solidFill>
                <a:latin typeface="Arial"/>
                <a:ea typeface="Arial"/>
                <a:cs typeface="Arial"/>
                <a:sym typeface="Arial"/>
              </a:rPr>
              <a:t>72% absorbed</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Reflected:   0.2 x 0.7 + 0.3 x 0.3 + 0.5x 0.1                   = 0.28 or </a:t>
            </a:r>
            <a:r>
              <a:rPr b="1" i="0" lang="en-US" sz="1400" u="none" cap="none" strike="noStrike">
                <a:solidFill>
                  <a:srgbClr val="FF0000"/>
                </a:solidFill>
                <a:latin typeface="Arial"/>
                <a:ea typeface="Arial"/>
                <a:cs typeface="Arial"/>
                <a:sym typeface="Arial"/>
              </a:rPr>
              <a:t>28% reflected</a:t>
            </a:r>
            <a:r>
              <a:rPr b="0" i="0" lang="en-US" sz="14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What is missing?   </a:t>
            </a:r>
            <a:r>
              <a:rPr b="0" i="0" lang="en-US" sz="1400" u="none" cap="none" strike="noStrike">
                <a:solidFill>
                  <a:srgbClr val="FF0000"/>
                </a:solidFill>
                <a:latin typeface="Arial"/>
                <a:ea typeface="Arial"/>
                <a:cs typeface="Arial"/>
                <a:sym typeface="Arial"/>
              </a:rPr>
              <a:t>The Atmosphere and clouds</a:t>
            </a:r>
            <a:r>
              <a:rPr b="0" i="0" lang="en-US" sz="1400" u="none" cap="none" strike="noStrike">
                <a:solidFill>
                  <a:srgbClr val="000000"/>
                </a:solidFill>
                <a:latin typeface="Arial"/>
                <a:ea typeface="Arial"/>
                <a:cs typeface="Arial"/>
                <a:sym typeface="Arial"/>
              </a:rPr>
              <a:t>!</a:t>
            </a:r>
            <a:endParaRPr/>
          </a:p>
        </p:txBody>
      </p:sp>
      <p:pic>
        <p:nvPicPr>
          <p:cNvPr id="446" name="Google Shape;446;p15"/>
          <p:cNvPicPr preferRelativeResize="0"/>
          <p:nvPr/>
        </p:nvPicPr>
        <p:blipFill rotWithShape="1">
          <a:blip r:embed="rId4">
            <a:alphaModFix/>
          </a:blip>
          <a:srcRect b="0" l="0" r="0" t="0"/>
          <a:stretch/>
        </p:blipFill>
        <p:spPr>
          <a:xfrm>
            <a:off x="4966825" y="819110"/>
            <a:ext cx="3561150" cy="2851649"/>
          </a:xfrm>
          <a:prstGeom prst="rect">
            <a:avLst/>
          </a:prstGeom>
          <a:noFill/>
          <a:ln>
            <a:noFill/>
          </a:ln>
        </p:spPr>
      </p:pic>
      <p:cxnSp>
        <p:nvCxnSpPr>
          <p:cNvPr id="447" name="Google Shape;447;p15"/>
          <p:cNvCxnSpPr/>
          <p:nvPr/>
        </p:nvCxnSpPr>
        <p:spPr>
          <a:xfrm flipH="1" rot="10800000">
            <a:off x="3586163" y="1395204"/>
            <a:ext cx="2450306" cy="1007477"/>
          </a:xfrm>
          <a:prstGeom prst="straightConnector1">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48" name="Google Shape;448;p15"/>
          <p:cNvCxnSpPr/>
          <p:nvPr/>
        </p:nvCxnSpPr>
        <p:spPr>
          <a:xfrm flipH="1" rot="10800000">
            <a:off x="3714750" y="2298132"/>
            <a:ext cx="1980750" cy="487931"/>
          </a:xfrm>
          <a:prstGeom prst="straightConnector1">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449" name="Google Shape;449;p15"/>
          <p:cNvCxnSpPr/>
          <p:nvPr/>
        </p:nvCxnSpPr>
        <p:spPr>
          <a:xfrm>
            <a:off x="3786188" y="3250406"/>
            <a:ext cx="2910291" cy="150019"/>
          </a:xfrm>
          <a:prstGeom prst="straightConnector1">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16"/>
          <p:cNvSpPr txBox="1"/>
          <p:nvPr>
            <p:ph idx="1" type="body"/>
          </p:nvPr>
        </p:nvSpPr>
        <p:spPr>
          <a:xfrm>
            <a:off x="383250" y="875590"/>
            <a:ext cx="4042500" cy="3559071"/>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800"/>
              <a:buNone/>
            </a:pPr>
            <a:r>
              <a:rPr b="1" lang="en-US" sz="2400">
                <a:solidFill>
                  <a:schemeClr val="dk1"/>
                </a:solidFill>
              </a:rPr>
              <a:t>Latitude effect</a:t>
            </a:r>
            <a:endParaRPr/>
          </a:p>
          <a:p>
            <a:pPr indent="0" lvl="0" marL="0" rtl="0" algn="l">
              <a:lnSpc>
                <a:spcPct val="90000"/>
              </a:lnSpc>
              <a:spcBef>
                <a:spcPts val="1000"/>
              </a:spcBef>
              <a:spcAft>
                <a:spcPts val="0"/>
              </a:spcAft>
              <a:buSzPts val="1800"/>
              <a:buNone/>
            </a:pPr>
            <a:r>
              <a:rPr b="1" lang="en-US" sz="1400">
                <a:solidFill>
                  <a:srgbClr val="FF0000"/>
                </a:solidFill>
              </a:rPr>
              <a:t>Near equator</a:t>
            </a:r>
            <a:r>
              <a:rPr lang="en-US" sz="1400">
                <a:solidFill>
                  <a:schemeClr val="dk1"/>
                </a:solidFill>
              </a:rPr>
              <a:t>, solar rays are mostly vertical to the surface, so sunlight intensity is higher.</a:t>
            </a:r>
            <a:endParaRPr/>
          </a:p>
          <a:p>
            <a:pPr indent="0" lvl="0" marL="0" rtl="0" algn="l">
              <a:lnSpc>
                <a:spcPct val="90000"/>
              </a:lnSpc>
              <a:spcBef>
                <a:spcPts val="1000"/>
              </a:spcBef>
              <a:spcAft>
                <a:spcPts val="0"/>
              </a:spcAft>
              <a:buSzPts val="1800"/>
              <a:buNone/>
            </a:pPr>
            <a:r>
              <a:rPr b="1" lang="en-US" sz="1400">
                <a:solidFill>
                  <a:srgbClr val="FF0000"/>
                </a:solidFill>
              </a:rPr>
              <a:t>Near poles</a:t>
            </a:r>
            <a:r>
              <a:rPr lang="en-US" sz="1400">
                <a:solidFill>
                  <a:schemeClr val="dk1"/>
                </a:solidFill>
              </a:rPr>
              <a:t>, solar rays are spread out over larger area, so intensity is lower.</a:t>
            </a:r>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rPr b="1" lang="en-US" sz="1400">
                <a:solidFill>
                  <a:schemeClr val="dk1"/>
                </a:solidFill>
              </a:rPr>
              <a:t>Intensity = 360 x cos(Latitude) Watts/m</a:t>
            </a:r>
            <a:r>
              <a:rPr b="1" baseline="30000" lang="en-US" sz="1400">
                <a:solidFill>
                  <a:schemeClr val="dk1"/>
                </a:solidFill>
              </a:rPr>
              <a:t>2</a:t>
            </a:r>
            <a:endParaRPr/>
          </a:p>
          <a:p>
            <a:pPr indent="0" lvl="0" marL="0" rtl="0" algn="l">
              <a:lnSpc>
                <a:spcPct val="90000"/>
              </a:lnSpc>
              <a:spcBef>
                <a:spcPts val="1000"/>
              </a:spcBef>
              <a:spcAft>
                <a:spcPts val="0"/>
              </a:spcAft>
              <a:buSzPts val="1800"/>
              <a:buNone/>
            </a:pPr>
            <a:r>
              <a:rPr lang="en-US" sz="1400">
                <a:solidFill>
                  <a:schemeClr val="dk1"/>
                </a:solidFill>
              </a:rPr>
              <a:t>Example: Your latitude is 45</a:t>
            </a:r>
            <a:r>
              <a:rPr baseline="30000" lang="en-US" sz="1400">
                <a:solidFill>
                  <a:schemeClr val="dk1"/>
                </a:solidFill>
              </a:rPr>
              <a:t>o</a:t>
            </a:r>
            <a:r>
              <a:rPr lang="en-US" sz="1400">
                <a:solidFill>
                  <a:schemeClr val="dk1"/>
                </a:solidFill>
              </a:rPr>
              <a:t> North</a:t>
            </a:r>
            <a:endParaRPr/>
          </a:p>
          <a:p>
            <a:pPr indent="0" lvl="0" marL="0" rtl="0" algn="l">
              <a:lnSpc>
                <a:spcPct val="90000"/>
              </a:lnSpc>
              <a:spcBef>
                <a:spcPts val="1000"/>
              </a:spcBef>
              <a:spcAft>
                <a:spcPts val="0"/>
              </a:spcAft>
              <a:buSzPts val="1800"/>
              <a:buNone/>
            </a:pPr>
            <a:r>
              <a:rPr lang="en-US" sz="1400">
                <a:solidFill>
                  <a:schemeClr val="dk1"/>
                </a:solidFill>
              </a:rPr>
              <a:t>Intensity = 360 cos(45) Watts/m</a:t>
            </a:r>
            <a:r>
              <a:rPr baseline="30000" lang="en-US" sz="1400">
                <a:solidFill>
                  <a:schemeClr val="dk1"/>
                </a:solidFill>
              </a:rPr>
              <a:t>2</a:t>
            </a:r>
            <a:endParaRPr/>
          </a:p>
          <a:p>
            <a:pPr indent="0" lvl="0" marL="0" rtl="0" algn="l">
              <a:lnSpc>
                <a:spcPct val="90000"/>
              </a:lnSpc>
              <a:spcBef>
                <a:spcPts val="1000"/>
              </a:spcBef>
              <a:spcAft>
                <a:spcPts val="0"/>
              </a:spcAft>
              <a:buSzPts val="1800"/>
              <a:buNone/>
            </a:pPr>
            <a:r>
              <a:rPr lang="en-US" sz="1400">
                <a:solidFill>
                  <a:schemeClr val="dk1"/>
                </a:solidFill>
              </a:rPr>
              <a:t>               =  </a:t>
            </a:r>
            <a:r>
              <a:rPr b="1" lang="en-US" sz="1400">
                <a:solidFill>
                  <a:srgbClr val="FF0000"/>
                </a:solidFill>
              </a:rPr>
              <a:t>250 Watts/m</a:t>
            </a:r>
            <a:r>
              <a:rPr b="1" baseline="30000" lang="en-US" sz="1400">
                <a:solidFill>
                  <a:srgbClr val="FF0000"/>
                </a:solidFill>
              </a:rPr>
              <a:t>2</a:t>
            </a:r>
            <a:endParaRPr b="1" baseline="30000" sz="1400">
              <a:solidFill>
                <a:srgbClr val="FF0000"/>
              </a:solidFill>
            </a:endParaRPr>
          </a:p>
        </p:txBody>
      </p:sp>
      <p:grpSp>
        <p:nvGrpSpPr>
          <p:cNvPr id="455" name="Google Shape;455;p16"/>
          <p:cNvGrpSpPr/>
          <p:nvPr/>
        </p:nvGrpSpPr>
        <p:grpSpPr>
          <a:xfrm flipH="1">
            <a:off x="-1" y="133025"/>
            <a:ext cx="8065294" cy="582900"/>
            <a:chOff x="3383700" y="220025"/>
            <a:chExt cx="5760575" cy="582900"/>
          </a:xfrm>
        </p:grpSpPr>
        <p:sp>
          <p:nvSpPr>
            <p:cNvPr id="456" name="Google Shape;456;p1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8" name="Google Shape;458;p1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Intermediate -   Surface Heating </a:t>
            </a:r>
            <a:endParaRPr b="1" sz="2420">
              <a:solidFill>
                <a:schemeClr val="lt1"/>
              </a:solidFill>
              <a:latin typeface="Helvetica Neue"/>
              <a:ea typeface="Helvetica Neue"/>
              <a:cs typeface="Helvetica Neue"/>
              <a:sym typeface="Helvetica Neue"/>
            </a:endParaRPr>
          </a:p>
        </p:txBody>
      </p:sp>
      <p:sp>
        <p:nvSpPr>
          <p:cNvPr id="459" name="Google Shape;459;p1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6" name="Google Shape;466;p16"/>
          <p:cNvGrpSpPr/>
          <p:nvPr/>
        </p:nvGrpSpPr>
        <p:grpSpPr>
          <a:xfrm>
            <a:off x="0" y="4695025"/>
            <a:ext cx="5902800" cy="283500"/>
            <a:chOff x="0" y="4548925"/>
            <a:chExt cx="5902800" cy="283500"/>
          </a:xfrm>
        </p:grpSpPr>
        <p:sp>
          <p:nvSpPr>
            <p:cNvPr id="467" name="Google Shape;467;p1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9" name="Google Shape;469;p1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70" name="Google Shape;470;p1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71" name="Google Shape;471;p16"/>
          <p:cNvPicPr preferRelativeResize="0"/>
          <p:nvPr/>
        </p:nvPicPr>
        <p:blipFill rotWithShape="1">
          <a:blip r:embed="rId4">
            <a:alphaModFix/>
          </a:blip>
          <a:srcRect b="0" l="0" r="0" t="0"/>
          <a:stretch/>
        </p:blipFill>
        <p:spPr>
          <a:xfrm>
            <a:off x="4966041" y="1042987"/>
            <a:ext cx="3745717" cy="28860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17"/>
          <p:cNvSpPr txBox="1"/>
          <p:nvPr>
            <p:ph idx="1" type="body"/>
          </p:nvPr>
        </p:nvSpPr>
        <p:spPr>
          <a:xfrm>
            <a:off x="311700" y="962923"/>
            <a:ext cx="2524369" cy="2938800"/>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90000"/>
              </a:lnSpc>
              <a:spcBef>
                <a:spcPts val="1000"/>
              </a:spcBef>
              <a:spcAft>
                <a:spcPts val="0"/>
              </a:spcAft>
              <a:buSzPct val="117647"/>
              <a:buNone/>
            </a:pPr>
            <a:r>
              <a:rPr lang="en-US">
                <a:solidFill>
                  <a:schemeClr val="dk1"/>
                </a:solidFill>
              </a:rPr>
              <a:t>Combined latitude and Seasonal Effects.</a:t>
            </a:r>
            <a:endParaRPr/>
          </a:p>
          <a:p>
            <a:pPr indent="0" lvl="0" marL="0" rtl="0" algn="l">
              <a:lnSpc>
                <a:spcPct val="90000"/>
              </a:lnSpc>
              <a:spcBef>
                <a:spcPts val="1000"/>
              </a:spcBef>
              <a:spcAft>
                <a:spcPts val="0"/>
              </a:spcAft>
              <a:buSzPct val="117647"/>
              <a:buNone/>
            </a:pPr>
            <a:r>
              <a:t/>
            </a:r>
            <a:endParaRPr>
              <a:solidFill>
                <a:schemeClr val="dk1"/>
              </a:solidFill>
            </a:endParaRPr>
          </a:p>
          <a:p>
            <a:pPr indent="0" lvl="0" marL="0" rtl="0" algn="l">
              <a:lnSpc>
                <a:spcPct val="90000"/>
              </a:lnSpc>
              <a:spcBef>
                <a:spcPts val="1000"/>
              </a:spcBef>
              <a:spcAft>
                <a:spcPts val="0"/>
              </a:spcAft>
              <a:buSzPct val="117647"/>
              <a:buNone/>
            </a:pPr>
            <a:r>
              <a:rPr lang="en-US">
                <a:solidFill>
                  <a:schemeClr val="dk1"/>
                </a:solidFill>
              </a:rPr>
              <a:t>What makes things complicated is that both the latitude and day of the year affect how much sunlight the surface of Earth receives. </a:t>
            </a:r>
            <a:endParaRPr/>
          </a:p>
          <a:p>
            <a:pPr indent="0" lvl="0" marL="0" rtl="0" algn="l">
              <a:lnSpc>
                <a:spcPct val="90000"/>
              </a:lnSpc>
              <a:spcBef>
                <a:spcPts val="1000"/>
              </a:spcBef>
              <a:spcAft>
                <a:spcPts val="0"/>
              </a:spcAft>
              <a:buSzPct val="117647"/>
              <a:buNone/>
            </a:pPr>
            <a:r>
              <a:rPr lang="en-US">
                <a:solidFill>
                  <a:schemeClr val="dk1"/>
                </a:solidFill>
              </a:rPr>
              <a:t>This affects climate and using solar panels to gather ‘green’ electricity on your roof-top.</a:t>
            </a:r>
            <a:endParaRPr/>
          </a:p>
          <a:p>
            <a:pPr indent="0" lvl="0" marL="0" rtl="0" algn="l">
              <a:lnSpc>
                <a:spcPct val="90000"/>
              </a:lnSpc>
              <a:spcBef>
                <a:spcPts val="1000"/>
              </a:spcBef>
              <a:spcAft>
                <a:spcPts val="0"/>
              </a:spcAft>
              <a:buSzPct val="117647"/>
              <a:buNone/>
            </a:pPr>
            <a:r>
              <a:t/>
            </a:r>
            <a:endParaRPr>
              <a:solidFill>
                <a:schemeClr val="dk1"/>
              </a:solidFill>
            </a:endParaRPr>
          </a:p>
        </p:txBody>
      </p:sp>
      <p:grpSp>
        <p:nvGrpSpPr>
          <p:cNvPr id="477" name="Google Shape;477;p17"/>
          <p:cNvGrpSpPr/>
          <p:nvPr/>
        </p:nvGrpSpPr>
        <p:grpSpPr>
          <a:xfrm flipH="1">
            <a:off x="0" y="133025"/>
            <a:ext cx="5760575" cy="582900"/>
            <a:chOff x="3383700" y="220025"/>
            <a:chExt cx="5760575" cy="582900"/>
          </a:xfrm>
        </p:grpSpPr>
        <p:sp>
          <p:nvSpPr>
            <p:cNvPr id="478" name="Google Shape;478;p1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0" name="Google Shape;480;p1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Intermediate</a:t>
            </a:r>
            <a:endParaRPr b="1" sz="2420">
              <a:solidFill>
                <a:schemeClr val="lt1"/>
              </a:solidFill>
              <a:latin typeface="Helvetica Neue"/>
              <a:ea typeface="Helvetica Neue"/>
              <a:cs typeface="Helvetica Neue"/>
              <a:sym typeface="Helvetica Neue"/>
            </a:endParaRPr>
          </a:p>
        </p:txBody>
      </p:sp>
      <p:sp>
        <p:nvSpPr>
          <p:cNvPr id="481" name="Google Shape;481;p1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8" name="Google Shape;488;p17"/>
          <p:cNvGrpSpPr/>
          <p:nvPr/>
        </p:nvGrpSpPr>
        <p:grpSpPr>
          <a:xfrm>
            <a:off x="0" y="4695025"/>
            <a:ext cx="5902800" cy="283500"/>
            <a:chOff x="0" y="4548925"/>
            <a:chExt cx="5902800" cy="283500"/>
          </a:xfrm>
        </p:grpSpPr>
        <p:sp>
          <p:nvSpPr>
            <p:cNvPr id="489" name="Google Shape;489;p1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1" name="Google Shape;491;p1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92" name="Google Shape;492;p1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93" name="Google Shape;493;p17"/>
          <p:cNvPicPr preferRelativeResize="0"/>
          <p:nvPr/>
        </p:nvPicPr>
        <p:blipFill rotWithShape="1">
          <a:blip r:embed="rId4">
            <a:alphaModFix/>
          </a:blip>
          <a:srcRect b="0" l="0" r="0" t="0"/>
          <a:stretch/>
        </p:blipFill>
        <p:spPr>
          <a:xfrm>
            <a:off x="3211406" y="962923"/>
            <a:ext cx="5382787" cy="3152775"/>
          </a:xfrm>
          <a:prstGeom prst="rect">
            <a:avLst/>
          </a:prstGeom>
          <a:noFill/>
          <a:ln>
            <a:noFill/>
          </a:ln>
        </p:spPr>
      </p:pic>
      <p:sp>
        <p:nvSpPr>
          <p:cNvPr id="494" name="Google Shape;494;p17"/>
          <p:cNvSpPr/>
          <p:nvPr/>
        </p:nvSpPr>
        <p:spPr>
          <a:xfrm>
            <a:off x="7186613" y="3107531"/>
            <a:ext cx="141437" cy="150019"/>
          </a:xfrm>
          <a:prstGeom prst="ellipse">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95" name="Google Shape;495;p17"/>
          <p:cNvSpPr/>
          <p:nvPr/>
        </p:nvSpPr>
        <p:spPr>
          <a:xfrm>
            <a:off x="7186613" y="1664494"/>
            <a:ext cx="141437" cy="150019"/>
          </a:xfrm>
          <a:prstGeom prst="ellipse">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496" name="Google Shape;496;p17"/>
          <p:cNvCxnSpPr>
            <a:endCxn id="494" idx="0"/>
          </p:cNvCxnSpPr>
          <p:nvPr/>
        </p:nvCxnSpPr>
        <p:spPr>
          <a:xfrm>
            <a:off x="7251032" y="1814531"/>
            <a:ext cx="6300" cy="1293000"/>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647"/>
              </a:srgbClr>
            </a:outerShdw>
          </a:effectLst>
        </p:spPr>
      </p:cxnSp>
      <p:sp>
        <p:nvSpPr>
          <p:cNvPr id="497" name="Google Shape;497;p17"/>
          <p:cNvSpPr txBox="1"/>
          <p:nvPr/>
        </p:nvSpPr>
        <p:spPr>
          <a:xfrm>
            <a:off x="7328050" y="2048530"/>
            <a:ext cx="122982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370 Watt/m</a:t>
            </a:r>
            <a:r>
              <a:rPr b="1" baseline="30000" i="0" lang="en-US" sz="1400" u="none" cap="none" strike="noStrike">
                <a:solidFill>
                  <a:srgbClr val="000000"/>
                </a:solidFill>
                <a:latin typeface="Arial"/>
                <a:ea typeface="Arial"/>
                <a:cs typeface="Arial"/>
                <a:sym typeface="Arial"/>
              </a:rPr>
              <a:t>2</a:t>
            </a:r>
            <a:endParaRPr/>
          </a:p>
          <a:p>
            <a:pPr indent="0" lvl="0" marL="0" marR="0" rtl="0" algn="l">
              <a:lnSpc>
                <a:spcPct val="100000"/>
              </a:lnSpc>
              <a:spcBef>
                <a:spcPts val="0"/>
              </a:spcBef>
              <a:spcAft>
                <a:spcPts val="0"/>
              </a:spcAft>
              <a:buNone/>
            </a:pPr>
            <a:r>
              <a:rPr b="1" i="0" lang="en-US" sz="1400" u="none" cap="none" strike="noStrike">
                <a:solidFill>
                  <a:srgbClr val="000000"/>
                </a:solidFill>
                <a:latin typeface="Arial"/>
                <a:ea typeface="Arial"/>
                <a:cs typeface="Arial"/>
                <a:sym typeface="Arial"/>
              </a:rPr>
              <a:t>difference</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18"/>
          <p:cNvSpPr txBox="1"/>
          <p:nvPr>
            <p:ph idx="1" type="body"/>
          </p:nvPr>
        </p:nvSpPr>
        <p:spPr>
          <a:xfrm>
            <a:off x="311700" y="962923"/>
            <a:ext cx="4042500" cy="3516208"/>
          </a:xfrm>
          <a:prstGeom prst="rect">
            <a:avLst/>
          </a:prstGeom>
          <a:noFill/>
          <a:ln>
            <a:noFill/>
          </a:ln>
        </p:spPr>
        <p:txBody>
          <a:bodyPr anchorCtr="0" anchor="t" bIns="91425" lIns="91425" spcFirstLastPara="1" rIns="91425" wrap="square" tIns="91425">
            <a:normAutofit fontScale="85000" lnSpcReduction="20000"/>
          </a:bodyPr>
          <a:lstStyle/>
          <a:p>
            <a:pPr indent="0" lvl="0" marL="0" rtl="0" algn="l">
              <a:lnSpc>
                <a:spcPct val="90000"/>
              </a:lnSpc>
              <a:spcBef>
                <a:spcPts val="1000"/>
              </a:spcBef>
              <a:spcAft>
                <a:spcPts val="0"/>
              </a:spcAft>
              <a:buSzPct val="100840"/>
              <a:buNone/>
            </a:pPr>
            <a:r>
              <a:rPr b="1" lang="en-US" sz="2100">
                <a:solidFill>
                  <a:srgbClr val="FF0000"/>
                </a:solidFill>
              </a:rPr>
              <a:t>Spacecraft Design</a:t>
            </a:r>
            <a:endParaRPr/>
          </a:p>
          <a:p>
            <a:pPr indent="0" lvl="0" marL="0" rtl="0" algn="l">
              <a:lnSpc>
                <a:spcPct val="90000"/>
              </a:lnSpc>
              <a:spcBef>
                <a:spcPts val="1000"/>
              </a:spcBef>
              <a:spcAft>
                <a:spcPts val="0"/>
              </a:spcAft>
              <a:buSzPct val="117647"/>
              <a:buNone/>
            </a:pPr>
            <a:r>
              <a:t/>
            </a:r>
            <a:endParaRPr>
              <a:solidFill>
                <a:schemeClr val="dk1"/>
              </a:solidFill>
            </a:endParaRPr>
          </a:p>
          <a:p>
            <a:pPr indent="0" lvl="0" marL="0" rtl="0" algn="l">
              <a:lnSpc>
                <a:spcPct val="90000"/>
              </a:lnSpc>
              <a:spcBef>
                <a:spcPts val="1000"/>
              </a:spcBef>
              <a:spcAft>
                <a:spcPts val="0"/>
              </a:spcAft>
              <a:buSzPct val="117647"/>
              <a:buNone/>
            </a:pPr>
            <a:r>
              <a:rPr lang="en-US">
                <a:solidFill>
                  <a:schemeClr val="dk1"/>
                </a:solidFill>
              </a:rPr>
              <a:t>1- </a:t>
            </a:r>
            <a:r>
              <a:rPr b="1" lang="en-US">
                <a:solidFill>
                  <a:srgbClr val="FF0000"/>
                </a:solidFill>
              </a:rPr>
              <a:t>Pointing</a:t>
            </a:r>
            <a:r>
              <a:rPr lang="en-US">
                <a:solidFill>
                  <a:schemeClr val="dk1"/>
                </a:solidFill>
              </a:rPr>
              <a:t>: Solar panels always pointed at sun so their surface is perpendicular. This eliminates ‘latitude and season’ effects.</a:t>
            </a:r>
            <a:endParaRPr/>
          </a:p>
          <a:p>
            <a:pPr indent="0" lvl="0" marL="0" rtl="0" algn="l">
              <a:lnSpc>
                <a:spcPct val="90000"/>
              </a:lnSpc>
              <a:spcBef>
                <a:spcPts val="1000"/>
              </a:spcBef>
              <a:spcAft>
                <a:spcPts val="0"/>
              </a:spcAft>
              <a:buSzPct val="117647"/>
              <a:buNone/>
            </a:pPr>
            <a:r>
              <a:t/>
            </a:r>
            <a:endParaRPr>
              <a:solidFill>
                <a:schemeClr val="dk1"/>
              </a:solidFill>
            </a:endParaRPr>
          </a:p>
          <a:p>
            <a:pPr indent="0" lvl="0" marL="0" rtl="0" algn="l">
              <a:lnSpc>
                <a:spcPct val="90000"/>
              </a:lnSpc>
              <a:spcBef>
                <a:spcPts val="1000"/>
              </a:spcBef>
              <a:spcAft>
                <a:spcPts val="0"/>
              </a:spcAft>
              <a:buSzPct val="117647"/>
              <a:buNone/>
            </a:pPr>
            <a:r>
              <a:rPr lang="en-US">
                <a:solidFill>
                  <a:schemeClr val="dk1"/>
                </a:solidFill>
              </a:rPr>
              <a:t>2 – </a:t>
            </a:r>
            <a:r>
              <a:rPr b="1" lang="en-US">
                <a:solidFill>
                  <a:srgbClr val="FF0000"/>
                </a:solidFill>
              </a:rPr>
              <a:t>Efficiency</a:t>
            </a:r>
            <a:r>
              <a:rPr lang="en-US">
                <a:solidFill>
                  <a:schemeClr val="dk1"/>
                </a:solidFill>
              </a:rPr>
              <a:t>: Use very efficient solar panels that convert 24% of sunlight into electricity.</a:t>
            </a:r>
            <a:endParaRPr/>
          </a:p>
          <a:p>
            <a:pPr indent="0" lvl="0" marL="0" rtl="0" algn="l">
              <a:lnSpc>
                <a:spcPct val="90000"/>
              </a:lnSpc>
              <a:spcBef>
                <a:spcPts val="1000"/>
              </a:spcBef>
              <a:spcAft>
                <a:spcPts val="0"/>
              </a:spcAft>
              <a:buSzPct val="117647"/>
              <a:buNone/>
            </a:pPr>
            <a:r>
              <a:t/>
            </a:r>
            <a:endParaRPr>
              <a:solidFill>
                <a:schemeClr val="dk1"/>
              </a:solidFill>
            </a:endParaRPr>
          </a:p>
          <a:p>
            <a:pPr indent="0" lvl="0" marL="0" rtl="0" algn="l">
              <a:lnSpc>
                <a:spcPct val="90000"/>
              </a:lnSpc>
              <a:spcBef>
                <a:spcPts val="1000"/>
              </a:spcBef>
              <a:spcAft>
                <a:spcPts val="0"/>
              </a:spcAft>
              <a:buSzPct val="117647"/>
              <a:buNone/>
            </a:pPr>
            <a:r>
              <a:rPr lang="en-US">
                <a:solidFill>
                  <a:schemeClr val="dk1"/>
                </a:solidFill>
              </a:rPr>
              <a:t>3- </a:t>
            </a:r>
            <a:r>
              <a:rPr b="1" lang="en-US">
                <a:solidFill>
                  <a:srgbClr val="FF0000"/>
                </a:solidFill>
              </a:rPr>
              <a:t>Location</a:t>
            </a:r>
            <a:r>
              <a:rPr lang="en-US">
                <a:solidFill>
                  <a:schemeClr val="dk1"/>
                </a:solidFill>
              </a:rPr>
              <a:t>: Distance from sun</a:t>
            </a:r>
            <a:endParaRPr/>
          </a:p>
          <a:p>
            <a:pPr indent="0" lvl="0" marL="0" rtl="0" algn="l">
              <a:lnSpc>
                <a:spcPct val="90000"/>
              </a:lnSpc>
              <a:spcBef>
                <a:spcPts val="1000"/>
              </a:spcBef>
              <a:spcAft>
                <a:spcPts val="0"/>
              </a:spcAft>
              <a:buSzPct val="117647"/>
              <a:buNone/>
            </a:pPr>
            <a:r>
              <a:t/>
            </a:r>
            <a:endParaRPr>
              <a:solidFill>
                <a:schemeClr val="dk1"/>
              </a:solidFill>
            </a:endParaRPr>
          </a:p>
          <a:p>
            <a:pPr indent="0" lvl="0" marL="0" rtl="0" algn="l">
              <a:lnSpc>
                <a:spcPct val="90000"/>
              </a:lnSpc>
              <a:spcBef>
                <a:spcPts val="1000"/>
              </a:spcBef>
              <a:spcAft>
                <a:spcPts val="0"/>
              </a:spcAft>
              <a:buSzPct val="117647"/>
              <a:buNone/>
            </a:pPr>
            <a:r>
              <a:rPr lang="en-US">
                <a:solidFill>
                  <a:schemeClr val="dk1"/>
                </a:solidFill>
              </a:rPr>
              <a:t>4- </a:t>
            </a:r>
            <a:r>
              <a:rPr b="1" lang="en-US">
                <a:solidFill>
                  <a:srgbClr val="FF0000"/>
                </a:solidFill>
              </a:rPr>
              <a:t>Maximum power </a:t>
            </a:r>
            <a:r>
              <a:rPr lang="en-US">
                <a:solidFill>
                  <a:schemeClr val="dk1"/>
                </a:solidFill>
              </a:rPr>
              <a:t>needed</a:t>
            </a:r>
            <a:endParaRPr>
              <a:solidFill>
                <a:schemeClr val="dk1"/>
              </a:solidFill>
            </a:endParaRPr>
          </a:p>
        </p:txBody>
      </p:sp>
      <p:grpSp>
        <p:nvGrpSpPr>
          <p:cNvPr id="503" name="Google Shape;503;p18"/>
          <p:cNvGrpSpPr/>
          <p:nvPr/>
        </p:nvGrpSpPr>
        <p:grpSpPr>
          <a:xfrm flipH="1">
            <a:off x="-1" y="133025"/>
            <a:ext cx="6365081" cy="582900"/>
            <a:chOff x="3383700" y="220025"/>
            <a:chExt cx="5760575" cy="582900"/>
          </a:xfrm>
        </p:grpSpPr>
        <p:sp>
          <p:nvSpPr>
            <p:cNvPr id="504" name="Google Shape;504;p1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6" name="Google Shape;506;p1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Intermediate – Solar Panels</a:t>
            </a:r>
            <a:endParaRPr b="1" sz="2420">
              <a:solidFill>
                <a:schemeClr val="lt1"/>
              </a:solidFill>
              <a:latin typeface="Helvetica Neue"/>
              <a:ea typeface="Helvetica Neue"/>
              <a:cs typeface="Helvetica Neue"/>
              <a:sym typeface="Helvetica Neue"/>
            </a:endParaRPr>
          </a:p>
        </p:txBody>
      </p:sp>
      <p:sp>
        <p:nvSpPr>
          <p:cNvPr id="507" name="Google Shape;507;p1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1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4" name="Google Shape;514;p18"/>
          <p:cNvGrpSpPr/>
          <p:nvPr/>
        </p:nvGrpSpPr>
        <p:grpSpPr>
          <a:xfrm>
            <a:off x="0" y="4695025"/>
            <a:ext cx="5902800" cy="283500"/>
            <a:chOff x="0" y="4548925"/>
            <a:chExt cx="5902800" cy="283500"/>
          </a:xfrm>
        </p:grpSpPr>
        <p:sp>
          <p:nvSpPr>
            <p:cNvPr id="515" name="Google Shape;515;p1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7" name="Google Shape;517;p1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18" name="Google Shape;518;p1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19" name="Google Shape;519;p18"/>
          <p:cNvPicPr preferRelativeResize="0"/>
          <p:nvPr/>
        </p:nvPicPr>
        <p:blipFill rotWithShape="1">
          <a:blip r:embed="rId4">
            <a:alphaModFix/>
          </a:blip>
          <a:srcRect b="0" l="0" r="0" t="0"/>
          <a:stretch/>
        </p:blipFill>
        <p:spPr>
          <a:xfrm>
            <a:off x="4591135" y="816744"/>
            <a:ext cx="4122567" cy="329805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19"/>
          <p:cNvSpPr txBox="1"/>
          <p:nvPr>
            <p:ph idx="1" type="body"/>
          </p:nvPr>
        </p:nvSpPr>
        <p:spPr>
          <a:xfrm>
            <a:off x="311699" y="962922"/>
            <a:ext cx="4588913" cy="3580503"/>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Distance from Sun: 150 million km</a:t>
            </a:r>
            <a:endParaRPr/>
          </a:p>
          <a:p>
            <a:pPr indent="0" lvl="0" marL="0" rtl="0" algn="l">
              <a:lnSpc>
                <a:spcPct val="90000"/>
              </a:lnSpc>
              <a:spcBef>
                <a:spcPts val="1000"/>
              </a:spcBef>
              <a:spcAft>
                <a:spcPts val="0"/>
              </a:spcAft>
              <a:buSzPts val="1800"/>
              <a:buNone/>
            </a:pPr>
            <a:r>
              <a:rPr lang="en-US">
                <a:solidFill>
                  <a:schemeClr val="dk1"/>
                </a:solidFill>
              </a:rPr>
              <a:t>        3.8x10</a:t>
            </a:r>
            <a:r>
              <a:rPr baseline="30000" lang="en-US">
                <a:solidFill>
                  <a:schemeClr val="dk1"/>
                </a:solidFill>
              </a:rPr>
              <a:t>26</a:t>
            </a:r>
            <a:r>
              <a:rPr lang="en-US">
                <a:solidFill>
                  <a:schemeClr val="dk1"/>
                </a:solidFill>
              </a:rPr>
              <a:t> Watts</a:t>
            </a:r>
            <a:endParaRPr/>
          </a:p>
          <a:p>
            <a:pPr indent="0" lvl="0" marL="0" rtl="0" algn="l">
              <a:lnSpc>
                <a:spcPct val="90000"/>
              </a:lnSpc>
              <a:spcBef>
                <a:spcPts val="1000"/>
              </a:spcBef>
              <a:spcAft>
                <a:spcPts val="0"/>
              </a:spcAft>
              <a:buSzPts val="1800"/>
              <a:buNone/>
            </a:pPr>
            <a:r>
              <a:rPr lang="en-US">
                <a:solidFill>
                  <a:schemeClr val="dk1"/>
                </a:solidFill>
              </a:rPr>
              <a:t>I = -------------------------------    = </a:t>
            </a:r>
            <a:r>
              <a:rPr b="1" lang="en-US">
                <a:solidFill>
                  <a:srgbClr val="FF0000"/>
                </a:solidFill>
              </a:rPr>
              <a:t>1400 W/m</a:t>
            </a:r>
            <a:r>
              <a:rPr b="1" baseline="30000" lang="en-US">
                <a:solidFill>
                  <a:srgbClr val="FF0000"/>
                </a:solidFill>
              </a:rPr>
              <a:t>2</a:t>
            </a:r>
            <a:endParaRPr/>
          </a:p>
          <a:p>
            <a:pPr indent="0" lvl="0" marL="0" rtl="0" algn="l">
              <a:lnSpc>
                <a:spcPct val="90000"/>
              </a:lnSpc>
              <a:spcBef>
                <a:spcPts val="1000"/>
              </a:spcBef>
              <a:spcAft>
                <a:spcPts val="0"/>
              </a:spcAft>
              <a:buSzPts val="1800"/>
              <a:buNone/>
            </a:pPr>
            <a:r>
              <a:rPr lang="en-US">
                <a:solidFill>
                  <a:schemeClr val="dk1"/>
                </a:solidFill>
              </a:rPr>
              <a:t>      4 </a:t>
            </a:r>
            <a:r>
              <a:rPr lang="en-US">
                <a:solidFill>
                  <a:schemeClr val="dk1"/>
                </a:solidFill>
                <a:latin typeface="Noto Sans Symbols"/>
                <a:ea typeface="Noto Sans Symbols"/>
                <a:cs typeface="Noto Sans Symbols"/>
                <a:sym typeface="Noto Sans Symbols"/>
              </a:rPr>
              <a:t>π</a:t>
            </a:r>
            <a:r>
              <a:rPr lang="en-US">
                <a:solidFill>
                  <a:schemeClr val="dk1"/>
                </a:solidFill>
              </a:rPr>
              <a:t> (1.5x10</a:t>
            </a:r>
            <a:r>
              <a:rPr baseline="30000" lang="en-US">
                <a:solidFill>
                  <a:schemeClr val="dk1"/>
                </a:solidFill>
              </a:rPr>
              <a:t>11</a:t>
            </a:r>
            <a:r>
              <a:rPr lang="en-US">
                <a:solidFill>
                  <a:schemeClr val="dk1"/>
                </a:solidFill>
              </a:rPr>
              <a:t> meters)</a:t>
            </a:r>
            <a:r>
              <a:rPr baseline="30000" lang="en-US">
                <a:solidFill>
                  <a:schemeClr val="dk1"/>
                </a:solidFill>
              </a:rPr>
              <a:t>2</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Power = </a:t>
            </a:r>
            <a:r>
              <a:rPr b="1" lang="en-US">
                <a:solidFill>
                  <a:srgbClr val="FF0000"/>
                </a:solidFill>
              </a:rPr>
              <a:t>1,000 watts</a:t>
            </a:r>
            <a:endParaRPr/>
          </a:p>
          <a:p>
            <a:pPr indent="0" lvl="0" marL="0" rtl="0" algn="l">
              <a:lnSpc>
                <a:spcPct val="90000"/>
              </a:lnSpc>
              <a:spcBef>
                <a:spcPts val="1000"/>
              </a:spcBef>
              <a:spcAft>
                <a:spcPts val="0"/>
              </a:spcAft>
              <a:buSzPts val="1800"/>
              <a:buNone/>
            </a:pPr>
            <a:r>
              <a:rPr lang="en-US">
                <a:solidFill>
                  <a:schemeClr val="dk1"/>
                </a:solidFill>
              </a:rPr>
              <a:t>Efficiency = </a:t>
            </a:r>
            <a:r>
              <a:rPr b="1" lang="en-US">
                <a:solidFill>
                  <a:srgbClr val="FF0000"/>
                </a:solidFill>
              </a:rPr>
              <a:t>10%</a:t>
            </a:r>
            <a:endParaRPr/>
          </a:p>
          <a:p>
            <a:pPr indent="0" lvl="0" marL="0" rtl="0" algn="l">
              <a:lnSpc>
                <a:spcPct val="90000"/>
              </a:lnSpc>
              <a:spcBef>
                <a:spcPts val="1000"/>
              </a:spcBef>
              <a:spcAft>
                <a:spcPts val="0"/>
              </a:spcAft>
              <a:buSzPts val="1800"/>
              <a:buNone/>
            </a:pPr>
            <a:r>
              <a:rPr b="1" lang="en-US">
                <a:solidFill>
                  <a:srgbClr val="FF0000"/>
                </a:solidFill>
              </a:rPr>
              <a:t>Area </a:t>
            </a:r>
            <a:r>
              <a:rPr lang="en-US">
                <a:solidFill>
                  <a:schemeClr val="dk1"/>
                </a:solidFill>
              </a:rPr>
              <a:t>= (1/0.10) x 1000/1400  = </a:t>
            </a:r>
            <a:r>
              <a:rPr b="1" lang="en-US">
                <a:solidFill>
                  <a:srgbClr val="FF0000"/>
                </a:solidFill>
              </a:rPr>
              <a:t>7.1 m</a:t>
            </a:r>
            <a:r>
              <a:rPr b="1" baseline="30000" lang="en-US">
                <a:solidFill>
                  <a:srgbClr val="FF0000"/>
                </a:solidFill>
              </a:rPr>
              <a:t>2</a:t>
            </a:r>
            <a:r>
              <a:rPr b="1" lang="en-US">
                <a:solidFill>
                  <a:srgbClr val="FF0000"/>
                </a:solidFill>
              </a:rPr>
              <a:t>. </a:t>
            </a:r>
            <a:endParaRPr>
              <a:solidFill>
                <a:schemeClr val="dk1"/>
              </a:solidFill>
            </a:endParaRPr>
          </a:p>
        </p:txBody>
      </p:sp>
      <p:grpSp>
        <p:nvGrpSpPr>
          <p:cNvPr id="525" name="Google Shape;525;p19"/>
          <p:cNvGrpSpPr/>
          <p:nvPr/>
        </p:nvGrpSpPr>
        <p:grpSpPr>
          <a:xfrm flipH="1">
            <a:off x="-1" y="133025"/>
            <a:ext cx="7558088" cy="582900"/>
            <a:chOff x="3383700" y="220025"/>
            <a:chExt cx="5760575" cy="582900"/>
          </a:xfrm>
        </p:grpSpPr>
        <p:sp>
          <p:nvSpPr>
            <p:cNvPr id="526" name="Google Shape;526;p1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8" name="Google Shape;528;p1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 Webb Space Telescope</a:t>
            </a:r>
            <a:endParaRPr b="1" sz="2420">
              <a:solidFill>
                <a:schemeClr val="lt1"/>
              </a:solidFill>
              <a:latin typeface="Helvetica Neue"/>
              <a:ea typeface="Helvetica Neue"/>
              <a:cs typeface="Helvetica Neue"/>
              <a:sym typeface="Helvetica Neue"/>
            </a:endParaRPr>
          </a:p>
        </p:txBody>
      </p:sp>
      <p:sp>
        <p:nvSpPr>
          <p:cNvPr id="529" name="Google Shape;529;p1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1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6" name="Google Shape;536;p19"/>
          <p:cNvGrpSpPr/>
          <p:nvPr/>
        </p:nvGrpSpPr>
        <p:grpSpPr>
          <a:xfrm>
            <a:off x="0" y="4695025"/>
            <a:ext cx="5902800" cy="283500"/>
            <a:chOff x="0" y="4548925"/>
            <a:chExt cx="5902800" cy="283500"/>
          </a:xfrm>
        </p:grpSpPr>
        <p:sp>
          <p:nvSpPr>
            <p:cNvPr id="537" name="Google Shape;537;p1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9" name="Google Shape;539;p1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40" name="Google Shape;540;p1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41" name="Google Shape;541;p19"/>
          <p:cNvPicPr preferRelativeResize="0"/>
          <p:nvPr/>
        </p:nvPicPr>
        <p:blipFill rotWithShape="1">
          <a:blip r:embed="rId4">
            <a:alphaModFix/>
          </a:blip>
          <a:srcRect b="0" l="0" r="0" t="0"/>
          <a:stretch/>
        </p:blipFill>
        <p:spPr>
          <a:xfrm>
            <a:off x="4972033" y="1228131"/>
            <a:ext cx="3860267" cy="2673592"/>
          </a:xfrm>
          <a:prstGeom prst="rect">
            <a:avLst/>
          </a:prstGeom>
          <a:noFill/>
          <a:ln>
            <a:noFill/>
          </a:ln>
        </p:spPr>
      </p:pic>
      <p:sp>
        <p:nvSpPr>
          <p:cNvPr id="542" name="Google Shape;542;p19"/>
          <p:cNvSpPr txBox="1"/>
          <p:nvPr/>
        </p:nvSpPr>
        <p:spPr>
          <a:xfrm>
            <a:off x="6007894" y="4157663"/>
            <a:ext cx="260359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2.2 m tall x 3.3m long = 7.3 m</a:t>
            </a:r>
            <a:r>
              <a:rPr b="0" baseline="30000" i="0" lang="en-US" sz="1400" u="none" cap="none" strike="noStrike">
                <a:solidFill>
                  <a:srgbClr val="000000"/>
                </a:solidFill>
                <a:latin typeface="Arial"/>
                <a:ea typeface="Arial"/>
                <a:cs typeface="Arial"/>
                <a:sym typeface="Arial"/>
              </a:rPr>
              <a:t>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idx="1" type="body"/>
          </p:nvPr>
        </p:nvSpPr>
        <p:spPr>
          <a:xfrm>
            <a:off x="311700" y="971625"/>
            <a:ext cx="3474488"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Heliophysics is the discipline in space science that deals with the matter and energy of our Sun and its effects on the solar system. </a:t>
            </a:r>
            <a:endParaRPr/>
          </a:p>
          <a:p>
            <a:pPr indent="0" lvl="0" marL="0" rtl="0" algn="l">
              <a:lnSpc>
                <a:spcPct val="90000"/>
              </a:lnSpc>
              <a:spcBef>
                <a:spcPts val="1000"/>
              </a:spcBef>
              <a:spcAft>
                <a:spcPts val="0"/>
              </a:spcAft>
              <a:buSzPts val="1800"/>
              <a:buNone/>
            </a:pPr>
            <a:r>
              <a:rPr lang="en-US" sz="1700">
                <a:solidFill>
                  <a:schemeClr val="dk1"/>
                </a:solidFill>
              </a:rPr>
              <a:t>It also studies how the Sun varies over time and how those changes can sometimes pose a hazard to humans on Earth and in space.</a:t>
            </a:r>
            <a:endParaRPr/>
          </a:p>
          <a:p>
            <a:pPr indent="0" lvl="0" marL="0" rtl="0" algn="l">
              <a:lnSpc>
                <a:spcPct val="90000"/>
              </a:lnSpc>
              <a:spcBef>
                <a:spcPts val="1000"/>
              </a:spcBef>
              <a:spcAft>
                <a:spcPts val="0"/>
              </a:spcAft>
              <a:buSzPts val="1800"/>
              <a:buNone/>
            </a:pPr>
            <a:r>
              <a:t/>
            </a:r>
            <a:endParaRPr sz="1700">
              <a:solidFill>
                <a:schemeClr val="dk1"/>
              </a:solidFill>
            </a:endParaRPr>
          </a:p>
        </p:txBody>
      </p:sp>
      <p:grpSp>
        <p:nvGrpSpPr>
          <p:cNvPr id="81" name="Google Shape;81;p2"/>
          <p:cNvGrpSpPr/>
          <p:nvPr/>
        </p:nvGrpSpPr>
        <p:grpSpPr>
          <a:xfrm flipH="1">
            <a:off x="-1" y="133025"/>
            <a:ext cx="8151019" cy="582900"/>
            <a:chOff x="3383700" y="220025"/>
            <a:chExt cx="5760575" cy="582900"/>
          </a:xfrm>
        </p:grpSpPr>
        <p:sp>
          <p:nvSpPr>
            <p:cNvPr id="82" name="Google Shape;82;p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December 2023:     What is Heliophysics?</a:t>
            </a:r>
            <a:endParaRPr b="1" sz="2420">
              <a:solidFill>
                <a:schemeClr val="lt1"/>
              </a:solidFill>
              <a:latin typeface="Helvetica Neue"/>
              <a:ea typeface="Helvetica Neue"/>
              <a:cs typeface="Helvetica Neue"/>
              <a:sym typeface="Helvetica Neue"/>
            </a:endParaRPr>
          </a:p>
        </p:txBody>
      </p:sp>
      <p:sp>
        <p:nvSpPr>
          <p:cNvPr id="85" name="Google Shape;85;p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2" name="Google Shape;92;p2"/>
          <p:cNvGrpSpPr/>
          <p:nvPr/>
        </p:nvGrpSpPr>
        <p:grpSpPr>
          <a:xfrm>
            <a:off x="0" y="4695025"/>
            <a:ext cx="5902800" cy="283500"/>
            <a:chOff x="0" y="4548925"/>
            <a:chExt cx="5902800" cy="283500"/>
          </a:xfrm>
        </p:grpSpPr>
        <p:sp>
          <p:nvSpPr>
            <p:cNvPr id="93" name="Google Shape;93;p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96" name="Google Shape;96;p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97" name="Google Shape;97;p2"/>
          <p:cNvPicPr preferRelativeResize="0"/>
          <p:nvPr/>
        </p:nvPicPr>
        <p:blipFill rotWithShape="1">
          <a:blip r:embed="rId4">
            <a:alphaModFix/>
          </a:blip>
          <a:srcRect b="0" l="0" r="0" t="0"/>
          <a:stretch/>
        </p:blipFill>
        <p:spPr>
          <a:xfrm>
            <a:off x="4046254" y="1078707"/>
            <a:ext cx="5004642" cy="2809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0"/>
          <p:cNvSpPr txBox="1"/>
          <p:nvPr>
            <p:ph idx="1" type="body"/>
          </p:nvPr>
        </p:nvSpPr>
        <p:spPr>
          <a:xfrm>
            <a:off x="311699" y="962922"/>
            <a:ext cx="4588913" cy="3580503"/>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The Juno spacecraft is located 832 million km from the sun in orbit around Jupiter. </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It requires 500 watts to operate its experiments.</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If the solar panels convert sunlight into electricity with 24% efficiency, how many square meters of solar panels does the spacecraft need?</a:t>
            </a:r>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548" name="Google Shape;548;p20"/>
          <p:cNvGrpSpPr/>
          <p:nvPr/>
        </p:nvGrpSpPr>
        <p:grpSpPr>
          <a:xfrm flipH="1">
            <a:off x="-1" y="133025"/>
            <a:ext cx="7558088" cy="582900"/>
            <a:chOff x="3383700" y="220025"/>
            <a:chExt cx="5760575" cy="582900"/>
          </a:xfrm>
        </p:grpSpPr>
        <p:sp>
          <p:nvSpPr>
            <p:cNvPr id="549" name="Google Shape;549;p2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1" name="Google Shape;551;p2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  Intermediate Problem</a:t>
            </a:r>
            <a:endParaRPr b="1" sz="2420">
              <a:solidFill>
                <a:schemeClr val="lt1"/>
              </a:solidFill>
              <a:latin typeface="Helvetica Neue"/>
              <a:ea typeface="Helvetica Neue"/>
              <a:cs typeface="Helvetica Neue"/>
              <a:sym typeface="Helvetica Neue"/>
            </a:endParaRPr>
          </a:p>
        </p:txBody>
      </p:sp>
      <p:sp>
        <p:nvSpPr>
          <p:cNvPr id="552" name="Google Shape;552;p2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2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2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9" name="Google Shape;559;p20"/>
          <p:cNvGrpSpPr/>
          <p:nvPr/>
        </p:nvGrpSpPr>
        <p:grpSpPr>
          <a:xfrm>
            <a:off x="0" y="4695025"/>
            <a:ext cx="5902800" cy="283500"/>
            <a:chOff x="0" y="4548925"/>
            <a:chExt cx="5902800" cy="283500"/>
          </a:xfrm>
        </p:grpSpPr>
        <p:sp>
          <p:nvSpPr>
            <p:cNvPr id="560" name="Google Shape;560;p2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2" name="Google Shape;562;p2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63" name="Google Shape;563;p2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64" name="Google Shape;564;p20"/>
          <p:cNvPicPr preferRelativeResize="0"/>
          <p:nvPr/>
        </p:nvPicPr>
        <p:blipFill rotWithShape="1">
          <a:blip r:embed="rId4">
            <a:alphaModFix/>
          </a:blip>
          <a:srcRect b="0" l="0" r="0" t="0"/>
          <a:stretch/>
        </p:blipFill>
        <p:spPr>
          <a:xfrm>
            <a:off x="4900612" y="1199969"/>
            <a:ext cx="4065821" cy="228548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21"/>
          <p:cNvSpPr txBox="1"/>
          <p:nvPr>
            <p:ph idx="1" type="body"/>
          </p:nvPr>
        </p:nvSpPr>
        <p:spPr>
          <a:xfrm>
            <a:off x="311699" y="962922"/>
            <a:ext cx="4588913" cy="3580503"/>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D = 832 million km</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        3.8x10</a:t>
            </a:r>
            <a:r>
              <a:rPr baseline="30000" lang="en-US">
                <a:solidFill>
                  <a:schemeClr val="dk1"/>
                </a:solidFill>
              </a:rPr>
              <a:t>26</a:t>
            </a:r>
            <a:r>
              <a:rPr lang="en-US">
                <a:solidFill>
                  <a:schemeClr val="dk1"/>
                </a:solidFill>
              </a:rPr>
              <a:t> Watts</a:t>
            </a:r>
            <a:endParaRPr/>
          </a:p>
          <a:p>
            <a:pPr indent="0" lvl="0" marL="0" rtl="0" algn="l">
              <a:lnSpc>
                <a:spcPct val="90000"/>
              </a:lnSpc>
              <a:spcBef>
                <a:spcPts val="1000"/>
              </a:spcBef>
              <a:spcAft>
                <a:spcPts val="0"/>
              </a:spcAft>
              <a:buSzPts val="1800"/>
              <a:buNone/>
            </a:pPr>
            <a:r>
              <a:rPr lang="en-US">
                <a:solidFill>
                  <a:schemeClr val="dk1"/>
                </a:solidFill>
              </a:rPr>
              <a:t>I = -------------------------------    = </a:t>
            </a:r>
            <a:r>
              <a:rPr b="1" lang="en-US">
                <a:solidFill>
                  <a:srgbClr val="FF0000"/>
                </a:solidFill>
              </a:rPr>
              <a:t>44 W/m</a:t>
            </a:r>
            <a:r>
              <a:rPr b="1" baseline="30000" lang="en-US">
                <a:solidFill>
                  <a:srgbClr val="FF0000"/>
                </a:solidFill>
              </a:rPr>
              <a:t>2</a:t>
            </a:r>
            <a:endParaRPr/>
          </a:p>
          <a:p>
            <a:pPr indent="0" lvl="0" marL="0" rtl="0" algn="l">
              <a:lnSpc>
                <a:spcPct val="90000"/>
              </a:lnSpc>
              <a:spcBef>
                <a:spcPts val="1000"/>
              </a:spcBef>
              <a:spcAft>
                <a:spcPts val="0"/>
              </a:spcAft>
              <a:buSzPts val="1800"/>
              <a:buNone/>
            </a:pPr>
            <a:r>
              <a:rPr lang="en-US">
                <a:solidFill>
                  <a:schemeClr val="dk1"/>
                </a:solidFill>
              </a:rPr>
              <a:t>      4 </a:t>
            </a:r>
            <a:r>
              <a:rPr lang="en-US">
                <a:solidFill>
                  <a:schemeClr val="dk1"/>
                </a:solidFill>
                <a:latin typeface="Noto Sans Symbols"/>
                <a:ea typeface="Noto Sans Symbols"/>
                <a:cs typeface="Noto Sans Symbols"/>
                <a:sym typeface="Noto Sans Symbols"/>
              </a:rPr>
              <a:t>π</a:t>
            </a:r>
            <a:r>
              <a:rPr lang="en-US">
                <a:solidFill>
                  <a:schemeClr val="dk1"/>
                </a:solidFill>
              </a:rPr>
              <a:t> (8.3x10</a:t>
            </a:r>
            <a:r>
              <a:rPr baseline="30000" lang="en-US">
                <a:solidFill>
                  <a:schemeClr val="dk1"/>
                </a:solidFill>
              </a:rPr>
              <a:t>11</a:t>
            </a:r>
            <a:r>
              <a:rPr lang="en-US">
                <a:solidFill>
                  <a:schemeClr val="dk1"/>
                </a:solidFill>
              </a:rPr>
              <a:t> meters)</a:t>
            </a:r>
            <a:r>
              <a:rPr baseline="30000" lang="en-US">
                <a:solidFill>
                  <a:schemeClr val="dk1"/>
                </a:solidFill>
              </a:rPr>
              <a:t>2</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Power = </a:t>
            </a:r>
            <a:r>
              <a:rPr b="1" lang="en-US">
                <a:solidFill>
                  <a:srgbClr val="FF0000"/>
                </a:solidFill>
              </a:rPr>
              <a:t>500 watts</a:t>
            </a:r>
            <a:endParaRPr/>
          </a:p>
          <a:p>
            <a:pPr indent="0" lvl="0" marL="0" rtl="0" algn="l">
              <a:lnSpc>
                <a:spcPct val="90000"/>
              </a:lnSpc>
              <a:spcBef>
                <a:spcPts val="1000"/>
              </a:spcBef>
              <a:spcAft>
                <a:spcPts val="0"/>
              </a:spcAft>
              <a:buSzPts val="1800"/>
              <a:buNone/>
            </a:pPr>
            <a:r>
              <a:rPr lang="en-US">
                <a:solidFill>
                  <a:schemeClr val="dk1"/>
                </a:solidFill>
              </a:rPr>
              <a:t>Efficiency = </a:t>
            </a:r>
            <a:r>
              <a:rPr b="1" lang="en-US">
                <a:solidFill>
                  <a:srgbClr val="FF0000"/>
                </a:solidFill>
              </a:rPr>
              <a:t>24%</a:t>
            </a:r>
            <a:endParaRPr/>
          </a:p>
          <a:p>
            <a:pPr indent="0" lvl="0" marL="0" rtl="0" algn="l">
              <a:lnSpc>
                <a:spcPct val="90000"/>
              </a:lnSpc>
              <a:spcBef>
                <a:spcPts val="1000"/>
              </a:spcBef>
              <a:spcAft>
                <a:spcPts val="0"/>
              </a:spcAft>
              <a:buSzPts val="1800"/>
              <a:buNone/>
            </a:pPr>
            <a:r>
              <a:rPr b="1" lang="en-US">
                <a:solidFill>
                  <a:srgbClr val="FF0000"/>
                </a:solidFill>
              </a:rPr>
              <a:t>Area </a:t>
            </a:r>
            <a:r>
              <a:rPr lang="en-US">
                <a:solidFill>
                  <a:schemeClr val="dk1"/>
                </a:solidFill>
              </a:rPr>
              <a:t>= (1/0.24) x 500/44  = </a:t>
            </a:r>
            <a:r>
              <a:rPr b="1" lang="en-US">
                <a:solidFill>
                  <a:srgbClr val="FF0000"/>
                </a:solidFill>
              </a:rPr>
              <a:t>47 m</a:t>
            </a:r>
            <a:r>
              <a:rPr b="1" baseline="30000" lang="en-US">
                <a:solidFill>
                  <a:srgbClr val="FF0000"/>
                </a:solidFill>
              </a:rPr>
              <a:t>2</a:t>
            </a:r>
            <a:r>
              <a:rPr b="1" lang="en-US">
                <a:solidFill>
                  <a:srgbClr val="FF0000"/>
                </a:solidFill>
              </a:rPr>
              <a:t>. </a:t>
            </a:r>
            <a:endParaRPr>
              <a:solidFill>
                <a:schemeClr val="dk1"/>
              </a:solidFill>
            </a:endParaRPr>
          </a:p>
        </p:txBody>
      </p:sp>
      <p:grpSp>
        <p:nvGrpSpPr>
          <p:cNvPr id="570" name="Google Shape;570;p21"/>
          <p:cNvGrpSpPr/>
          <p:nvPr/>
        </p:nvGrpSpPr>
        <p:grpSpPr>
          <a:xfrm flipH="1">
            <a:off x="-1" y="133025"/>
            <a:ext cx="7558088" cy="582900"/>
            <a:chOff x="3383700" y="220025"/>
            <a:chExt cx="5760575" cy="582900"/>
          </a:xfrm>
        </p:grpSpPr>
        <p:sp>
          <p:nvSpPr>
            <p:cNvPr id="571" name="Google Shape;571;p2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2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3" name="Google Shape;573;p2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  Intermediate Problem</a:t>
            </a:r>
            <a:endParaRPr b="1" sz="2420">
              <a:solidFill>
                <a:schemeClr val="lt1"/>
              </a:solidFill>
              <a:latin typeface="Helvetica Neue"/>
              <a:ea typeface="Helvetica Neue"/>
              <a:cs typeface="Helvetica Neue"/>
              <a:sym typeface="Helvetica Neue"/>
            </a:endParaRPr>
          </a:p>
        </p:txBody>
      </p:sp>
      <p:sp>
        <p:nvSpPr>
          <p:cNvPr id="574" name="Google Shape;574;p2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81" name="Google Shape;581;p21"/>
          <p:cNvGrpSpPr/>
          <p:nvPr/>
        </p:nvGrpSpPr>
        <p:grpSpPr>
          <a:xfrm>
            <a:off x="0" y="4695025"/>
            <a:ext cx="5902800" cy="283500"/>
            <a:chOff x="0" y="4548925"/>
            <a:chExt cx="5902800" cy="283500"/>
          </a:xfrm>
        </p:grpSpPr>
        <p:sp>
          <p:nvSpPr>
            <p:cNvPr id="582" name="Google Shape;582;p2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2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4" name="Google Shape;584;p2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85" name="Google Shape;585;p2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586" name="Google Shape;586;p21"/>
          <p:cNvSpPr txBox="1"/>
          <p:nvPr/>
        </p:nvSpPr>
        <p:spPr>
          <a:xfrm>
            <a:off x="5761050" y="3789642"/>
            <a:ext cx="235352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 panels  Each:  9m x 1.7m</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Total = 47 m</a:t>
            </a:r>
            <a:r>
              <a:rPr b="0" baseline="30000" i="0" lang="en-US" sz="1400" u="none" cap="none" strike="noStrike">
                <a:solidFill>
                  <a:srgbClr val="000000"/>
                </a:solidFill>
                <a:latin typeface="Arial"/>
                <a:ea typeface="Arial"/>
                <a:cs typeface="Arial"/>
                <a:sym typeface="Arial"/>
              </a:rPr>
              <a:t>2</a:t>
            </a:r>
            <a:r>
              <a:rPr b="0" i="0" lang="en-US" sz="1400" u="none" cap="none" strike="noStrike">
                <a:solidFill>
                  <a:srgbClr val="000000"/>
                </a:solidFill>
                <a:latin typeface="Arial"/>
                <a:ea typeface="Arial"/>
                <a:cs typeface="Arial"/>
                <a:sym typeface="Arial"/>
              </a:rPr>
              <a:t> </a:t>
            </a:r>
            <a:endParaRPr b="0" baseline="30000" i="0" sz="1400" u="none" cap="none" strike="noStrike">
              <a:solidFill>
                <a:srgbClr val="000000"/>
              </a:solidFill>
              <a:latin typeface="Arial"/>
              <a:ea typeface="Arial"/>
              <a:cs typeface="Arial"/>
              <a:sym typeface="Arial"/>
            </a:endParaRPr>
          </a:p>
        </p:txBody>
      </p:sp>
      <p:pic>
        <p:nvPicPr>
          <p:cNvPr id="587" name="Google Shape;587;p21"/>
          <p:cNvPicPr preferRelativeResize="0"/>
          <p:nvPr/>
        </p:nvPicPr>
        <p:blipFill rotWithShape="1">
          <a:blip r:embed="rId4">
            <a:alphaModFix/>
          </a:blip>
          <a:srcRect b="0" l="0" r="0" t="0"/>
          <a:stretch/>
        </p:blipFill>
        <p:spPr>
          <a:xfrm>
            <a:off x="4900612" y="1199969"/>
            <a:ext cx="4065821" cy="228548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22"/>
          <p:cNvSpPr txBox="1"/>
          <p:nvPr>
            <p:ph idx="1" type="body"/>
          </p:nvPr>
        </p:nvSpPr>
        <p:spPr>
          <a:xfrm>
            <a:off x="311700" y="962922"/>
            <a:ext cx="4260300" cy="3380477"/>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SzPts val="1800"/>
              <a:buNone/>
            </a:pPr>
            <a:r>
              <a:rPr lang="en-US">
                <a:solidFill>
                  <a:schemeClr val="dk1"/>
                </a:solidFill>
              </a:rPr>
              <a:t>The latitude of your home is 40</a:t>
            </a:r>
            <a:r>
              <a:rPr baseline="30000" lang="en-US">
                <a:solidFill>
                  <a:schemeClr val="dk1"/>
                </a:solidFill>
              </a:rPr>
              <a:t>o</a:t>
            </a:r>
            <a:r>
              <a:rPr lang="en-US">
                <a:solidFill>
                  <a:schemeClr val="dk1"/>
                </a:solidFill>
              </a:rPr>
              <a:t> N and your south-facing roof has a tilt of 45</a:t>
            </a:r>
            <a:r>
              <a:rPr baseline="30000" lang="en-US">
                <a:solidFill>
                  <a:schemeClr val="dk1"/>
                </a:solidFill>
              </a:rPr>
              <a:t>o</a:t>
            </a:r>
            <a:r>
              <a:rPr lang="en-US">
                <a:solidFill>
                  <a:schemeClr val="dk1"/>
                </a:solidFill>
              </a:rPr>
              <a:t>. Your home needs 30,000 watt-hours to operate each day. </a:t>
            </a:r>
            <a:endParaRPr/>
          </a:p>
          <a:p>
            <a:pPr indent="0" lvl="0" marL="0" rtl="0" algn="l">
              <a:lnSpc>
                <a:spcPct val="90000"/>
              </a:lnSpc>
              <a:spcBef>
                <a:spcPts val="1000"/>
              </a:spcBef>
              <a:spcAft>
                <a:spcPts val="0"/>
              </a:spcAft>
              <a:buSzPts val="1800"/>
              <a:buNone/>
            </a:pPr>
            <a:r>
              <a:rPr lang="en-US">
                <a:solidFill>
                  <a:schemeClr val="dk1"/>
                </a:solidFill>
              </a:rPr>
              <a:t>If the solar panel efficiency is 15% and the solar irradiance is 360 watts/m</a:t>
            </a:r>
            <a:r>
              <a:rPr baseline="30000" lang="en-US">
                <a:solidFill>
                  <a:schemeClr val="dk1"/>
                </a:solidFill>
              </a:rPr>
              <a:t>2</a:t>
            </a:r>
            <a:r>
              <a:rPr lang="en-US">
                <a:solidFill>
                  <a:schemeClr val="dk1"/>
                </a:solidFill>
              </a:rPr>
              <a:t>, what is the minimum area of the solar array that you need on the Winter Solstice at Noon?</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First, draw a figure showing the geometry of the problem.</a:t>
            </a:r>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593" name="Google Shape;593;p22"/>
          <p:cNvGrpSpPr/>
          <p:nvPr/>
        </p:nvGrpSpPr>
        <p:grpSpPr>
          <a:xfrm flipH="1">
            <a:off x="-1" y="133025"/>
            <a:ext cx="8520601" cy="582900"/>
            <a:chOff x="3383700" y="220025"/>
            <a:chExt cx="5760575" cy="582900"/>
          </a:xfrm>
        </p:grpSpPr>
        <p:sp>
          <p:nvSpPr>
            <p:cNvPr id="594" name="Google Shape;594;p2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2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6" name="Google Shape;596;p2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 Advanced – Home Solar Power System</a:t>
            </a:r>
            <a:endParaRPr b="1" sz="2420">
              <a:solidFill>
                <a:schemeClr val="lt1"/>
              </a:solidFill>
              <a:latin typeface="Helvetica Neue"/>
              <a:ea typeface="Helvetica Neue"/>
              <a:cs typeface="Helvetica Neue"/>
              <a:sym typeface="Helvetica Neue"/>
            </a:endParaRPr>
          </a:p>
        </p:txBody>
      </p:sp>
      <p:sp>
        <p:nvSpPr>
          <p:cNvPr id="597" name="Google Shape;597;p2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2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2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4" name="Google Shape;604;p22"/>
          <p:cNvGrpSpPr/>
          <p:nvPr/>
        </p:nvGrpSpPr>
        <p:grpSpPr>
          <a:xfrm>
            <a:off x="0" y="4695025"/>
            <a:ext cx="5902800" cy="283500"/>
            <a:chOff x="0" y="4548925"/>
            <a:chExt cx="5902800" cy="283500"/>
          </a:xfrm>
        </p:grpSpPr>
        <p:sp>
          <p:nvSpPr>
            <p:cNvPr id="605" name="Google Shape;605;p2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7" name="Google Shape;607;p2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08" name="Google Shape;608;p2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609" name="Google Shape;609;p22"/>
          <p:cNvPicPr preferRelativeResize="0"/>
          <p:nvPr/>
        </p:nvPicPr>
        <p:blipFill rotWithShape="1">
          <a:blip r:embed="rId4">
            <a:alphaModFix/>
          </a:blip>
          <a:srcRect b="0" l="0" r="0" t="0"/>
          <a:stretch/>
        </p:blipFill>
        <p:spPr>
          <a:xfrm>
            <a:off x="5253314" y="1373373"/>
            <a:ext cx="3660322" cy="1921669"/>
          </a:xfrm>
          <a:prstGeom prst="rect">
            <a:avLst/>
          </a:prstGeom>
          <a:noFill/>
          <a:ln>
            <a:noFill/>
          </a:ln>
        </p:spPr>
      </p:pic>
      <p:cxnSp>
        <p:nvCxnSpPr>
          <p:cNvPr id="610" name="Google Shape;610;p22"/>
          <p:cNvCxnSpPr/>
          <p:nvPr/>
        </p:nvCxnSpPr>
        <p:spPr>
          <a:xfrm>
            <a:off x="5619300" y="2107406"/>
            <a:ext cx="1498256" cy="0"/>
          </a:xfrm>
          <a:prstGeom prst="straightConnector1">
            <a:avLst/>
          </a:prstGeom>
          <a:noFill/>
          <a:ln cap="flat" cmpd="sng" w="25400">
            <a:solidFill>
              <a:schemeClr val="accent6"/>
            </a:solidFill>
            <a:prstDash val="solid"/>
            <a:round/>
            <a:headEnd len="sm" w="sm" type="none"/>
            <a:tailEnd len="sm" w="sm" type="none"/>
          </a:ln>
          <a:effectLst>
            <a:outerShdw blurRad="40000" rotWithShape="0" dir="5400000" dist="20000">
              <a:srgbClr val="000000">
                <a:alpha val="37647"/>
              </a:srgbClr>
            </a:outerShdw>
          </a:effectLst>
        </p:spPr>
      </p:cxnSp>
      <p:cxnSp>
        <p:nvCxnSpPr>
          <p:cNvPr id="611" name="Google Shape;611;p22"/>
          <p:cNvCxnSpPr/>
          <p:nvPr/>
        </p:nvCxnSpPr>
        <p:spPr>
          <a:xfrm rot="10800000">
            <a:off x="6258250" y="1450181"/>
            <a:ext cx="870975" cy="657225"/>
          </a:xfrm>
          <a:prstGeom prst="straightConnector1">
            <a:avLst/>
          </a:prstGeom>
          <a:noFill/>
          <a:ln cap="flat" cmpd="sng" w="25400">
            <a:solidFill>
              <a:schemeClr val="accent6"/>
            </a:solidFill>
            <a:prstDash val="solid"/>
            <a:round/>
            <a:headEnd len="sm" w="sm" type="none"/>
            <a:tailEnd len="med" w="med" type="triangle"/>
          </a:ln>
          <a:effectLst>
            <a:outerShdw blurRad="40000" rotWithShape="0" dir="5400000" dist="20000">
              <a:srgbClr val="000000">
                <a:alpha val="37647"/>
              </a:srgbClr>
            </a:outerShdw>
          </a:effectLst>
        </p:spPr>
      </p:cxnSp>
      <p:sp>
        <p:nvSpPr>
          <p:cNvPr id="612" name="Google Shape;612;p22"/>
          <p:cNvSpPr txBox="1"/>
          <p:nvPr/>
        </p:nvSpPr>
        <p:spPr>
          <a:xfrm>
            <a:off x="5338659" y="3471080"/>
            <a:ext cx="3347391"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system has to generate 30,000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Watt-hours for the day, but sun only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available for 10 hours a day so we need</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3,000 watts.</a:t>
            </a:r>
            <a:endParaRPr/>
          </a:p>
        </p:txBody>
      </p:sp>
      <p:sp>
        <p:nvSpPr>
          <p:cNvPr id="613" name="Google Shape;613;p22"/>
          <p:cNvSpPr txBox="1"/>
          <p:nvPr/>
        </p:nvSpPr>
        <p:spPr>
          <a:xfrm>
            <a:off x="6237144" y="1778793"/>
            <a:ext cx="38343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400" u="none" cap="none" strike="noStrike">
                <a:solidFill>
                  <a:srgbClr val="FFFF00"/>
                </a:solidFill>
                <a:latin typeface="Arial"/>
                <a:ea typeface="Arial"/>
                <a:cs typeface="Arial"/>
                <a:sym typeface="Arial"/>
              </a:rPr>
              <a:t>45</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23"/>
          <p:cNvSpPr txBox="1"/>
          <p:nvPr>
            <p:ph idx="1" type="body"/>
          </p:nvPr>
        </p:nvSpPr>
        <p:spPr>
          <a:xfrm>
            <a:off x="311700" y="962923"/>
            <a:ext cx="3467344" cy="29388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a:t>
            </a:r>
            <a:endParaRPr>
              <a:solidFill>
                <a:schemeClr val="dk1"/>
              </a:solidFill>
            </a:endParaRPr>
          </a:p>
        </p:txBody>
      </p:sp>
      <p:grpSp>
        <p:nvGrpSpPr>
          <p:cNvPr id="619" name="Google Shape;619;p23"/>
          <p:cNvGrpSpPr/>
          <p:nvPr/>
        </p:nvGrpSpPr>
        <p:grpSpPr>
          <a:xfrm flipH="1">
            <a:off x="0" y="133025"/>
            <a:ext cx="5760575" cy="582900"/>
            <a:chOff x="3383700" y="220025"/>
            <a:chExt cx="5760575" cy="582900"/>
          </a:xfrm>
        </p:grpSpPr>
        <p:sp>
          <p:nvSpPr>
            <p:cNvPr id="620" name="Google Shape;620;p2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2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2" name="Google Shape;622;p2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 Advanced</a:t>
            </a:r>
            <a:endParaRPr b="1" sz="2420">
              <a:solidFill>
                <a:schemeClr val="lt1"/>
              </a:solidFill>
              <a:latin typeface="Helvetica Neue"/>
              <a:ea typeface="Helvetica Neue"/>
              <a:cs typeface="Helvetica Neue"/>
              <a:sym typeface="Helvetica Neue"/>
            </a:endParaRPr>
          </a:p>
        </p:txBody>
      </p:sp>
      <p:sp>
        <p:nvSpPr>
          <p:cNvPr id="623" name="Google Shape;623;p2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2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2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2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2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2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2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30" name="Google Shape;630;p23"/>
          <p:cNvGrpSpPr/>
          <p:nvPr/>
        </p:nvGrpSpPr>
        <p:grpSpPr>
          <a:xfrm>
            <a:off x="0" y="4695025"/>
            <a:ext cx="5902800" cy="283500"/>
            <a:chOff x="0" y="4548925"/>
            <a:chExt cx="5902800" cy="283500"/>
          </a:xfrm>
        </p:grpSpPr>
        <p:sp>
          <p:nvSpPr>
            <p:cNvPr id="631" name="Google Shape;631;p2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33" name="Google Shape;633;p2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34" name="Google Shape;634;p2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635" name="Google Shape;635;p23"/>
          <p:cNvPicPr preferRelativeResize="0"/>
          <p:nvPr/>
        </p:nvPicPr>
        <p:blipFill rotWithShape="1">
          <a:blip r:embed="rId4">
            <a:alphaModFix/>
          </a:blip>
          <a:srcRect b="0" l="0" r="0" t="0"/>
          <a:stretch/>
        </p:blipFill>
        <p:spPr>
          <a:xfrm>
            <a:off x="650278" y="789682"/>
            <a:ext cx="7550944" cy="36302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24"/>
          <p:cNvSpPr txBox="1"/>
          <p:nvPr>
            <p:ph idx="1" type="body"/>
          </p:nvPr>
        </p:nvSpPr>
        <p:spPr>
          <a:xfrm>
            <a:off x="311700" y="962923"/>
            <a:ext cx="4042500" cy="29388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SzPts val="1800"/>
              <a:buNone/>
            </a:pPr>
            <a:r>
              <a:rPr lang="en-US">
                <a:solidFill>
                  <a:schemeClr val="dk1"/>
                </a:solidFill>
              </a:rPr>
              <a:t>We want to calculate the solar irradiance on the array that is tilted at this latitude.</a:t>
            </a:r>
            <a:endParaRPr/>
          </a:p>
          <a:p>
            <a:pPr indent="0" lvl="0" marL="0" rtl="0" algn="l">
              <a:lnSpc>
                <a:spcPct val="90000"/>
              </a:lnSpc>
              <a:spcBef>
                <a:spcPts val="1000"/>
              </a:spcBef>
              <a:spcAft>
                <a:spcPts val="0"/>
              </a:spcAft>
              <a:buSzPts val="1800"/>
              <a:buNone/>
            </a:pPr>
            <a:r>
              <a:rPr lang="en-US">
                <a:solidFill>
                  <a:schemeClr val="dk1"/>
                </a:solidFill>
              </a:rPr>
              <a:t>At Noon, the sun has an elevation above the south horizon of</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180 – 23.5 – 90 – 40 = </a:t>
            </a:r>
            <a:r>
              <a:rPr b="1" lang="en-US">
                <a:solidFill>
                  <a:srgbClr val="FF0000"/>
                </a:solidFill>
              </a:rPr>
              <a:t>26.5</a:t>
            </a:r>
            <a:r>
              <a:rPr b="1" baseline="30000" lang="en-US">
                <a:solidFill>
                  <a:srgbClr val="FF0000"/>
                </a:solidFill>
              </a:rPr>
              <a:t>o</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641" name="Google Shape;641;p24"/>
          <p:cNvGrpSpPr/>
          <p:nvPr/>
        </p:nvGrpSpPr>
        <p:grpSpPr>
          <a:xfrm flipH="1">
            <a:off x="0" y="133025"/>
            <a:ext cx="5760575" cy="582900"/>
            <a:chOff x="3383700" y="220025"/>
            <a:chExt cx="5760575" cy="582900"/>
          </a:xfrm>
        </p:grpSpPr>
        <p:sp>
          <p:nvSpPr>
            <p:cNvPr id="642" name="Google Shape;642;p2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44" name="Google Shape;644;p2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 Advanced</a:t>
            </a:r>
            <a:endParaRPr b="1" sz="2420">
              <a:solidFill>
                <a:schemeClr val="lt1"/>
              </a:solidFill>
              <a:latin typeface="Helvetica Neue"/>
              <a:ea typeface="Helvetica Neue"/>
              <a:cs typeface="Helvetica Neue"/>
              <a:sym typeface="Helvetica Neue"/>
            </a:endParaRPr>
          </a:p>
        </p:txBody>
      </p:sp>
      <p:sp>
        <p:nvSpPr>
          <p:cNvPr id="645" name="Google Shape;645;p2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2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2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2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52" name="Google Shape;652;p24"/>
          <p:cNvGrpSpPr/>
          <p:nvPr/>
        </p:nvGrpSpPr>
        <p:grpSpPr>
          <a:xfrm>
            <a:off x="0" y="4695025"/>
            <a:ext cx="5902800" cy="283500"/>
            <a:chOff x="0" y="4548925"/>
            <a:chExt cx="5902800" cy="283500"/>
          </a:xfrm>
        </p:grpSpPr>
        <p:sp>
          <p:nvSpPr>
            <p:cNvPr id="653" name="Google Shape;653;p2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2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5" name="Google Shape;655;p2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56" name="Google Shape;656;p2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657" name="Google Shape;657;p24"/>
          <p:cNvPicPr preferRelativeResize="0"/>
          <p:nvPr/>
        </p:nvPicPr>
        <p:blipFill rotWithShape="1">
          <a:blip r:embed="rId4">
            <a:alphaModFix/>
          </a:blip>
          <a:srcRect b="0" l="0" r="0" t="0"/>
          <a:stretch/>
        </p:blipFill>
        <p:spPr>
          <a:xfrm>
            <a:off x="4046422" y="1724163"/>
            <a:ext cx="4912828" cy="23619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26"/>
          <p:cNvSpPr txBox="1"/>
          <p:nvPr>
            <p:ph idx="1" type="body"/>
          </p:nvPr>
        </p:nvSpPr>
        <p:spPr>
          <a:xfrm>
            <a:off x="311700" y="962923"/>
            <a:ext cx="4042500" cy="3523352"/>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90000"/>
              </a:lnSpc>
              <a:spcBef>
                <a:spcPts val="1000"/>
              </a:spcBef>
              <a:spcAft>
                <a:spcPts val="0"/>
              </a:spcAft>
              <a:buSzPts val="1800"/>
              <a:buNone/>
            </a:pPr>
            <a:r>
              <a:rPr lang="en-US">
                <a:solidFill>
                  <a:schemeClr val="dk1"/>
                </a:solidFill>
              </a:rPr>
              <a:t>But the roof is tilted northwards at an angle of 180- 45 = 135</a:t>
            </a:r>
            <a:r>
              <a:rPr baseline="30000" lang="en-US">
                <a:solidFill>
                  <a:schemeClr val="dk1"/>
                </a:solidFill>
              </a:rPr>
              <a:t>o</a:t>
            </a:r>
            <a:r>
              <a:rPr lang="en-US">
                <a:solidFill>
                  <a:schemeClr val="dk1"/>
                </a:solidFill>
              </a:rPr>
              <a:t>, so that means the perpendicular axis to the roof is tilted at 135 – 90 = 45</a:t>
            </a:r>
            <a:r>
              <a:rPr baseline="30000" lang="en-US">
                <a:solidFill>
                  <a:schemeClr val="dk1"/>
                </a:solidFill>
              </a:rPr>
              <a:t>o</a:t>
            </a:r>
            <a:r>
              <a:rPr lang="en-US">
                <a:solidFill>
                  <a:schemeClr val="dk1"/>
                </a:solidFill>
              </a:rPr>
              <a:t> towards the south.</a:t>
            </a:r>
            <a:endParaRPr/>
          </a:p>
          <a:p>
            <a:pPr indent="0" lvl="0" marL="0" rtl="0" algn="l">
              <a:lnSpc>
                <a:spcPct val="90000"/>
              </a:lnSpc>
              <a:spcBef>
                <a:spcPts val="1000"/>
              </a:spcBef>
              <a:spcAft>
                <a:spcPts val="0"/>
              </a:spcAft>
              <a:buSzPts val="1800"/>
              <a:buNone/>
            </a:pPr>
            <a:r>
              <a:rPr lang="en-US">
                <a:solidFill>
                  <a:schemeClr val="dk1"/>
                </a:solidFill>
              </a:rPr>
              <a:t>The difference between the normal direction and the solar direction is just </a:t>
            </a:r>
            <a:endParaRPr/>
          </a:p>
          <a:p>
            <a:pPr indent="0" lvl="0" marL="0" rtl="0" algn="l">
              <a:lnSpc>
                <a:spcPct val="90000"/>
              </a:lnSpc>
              <a:spcBef>
                <a:spcPts val="1000"/>
              </a:spcBef>
              <a:spcAft>
                <a:spcPts val="0"/>
              </a:spcAft>
              <a:buSzPts val="1800"/>
              <a:buNone/>
            </a:pPr>
            <a:r>
              <a:rPr lang="en-US">
                <a:solidFill>
                  <a:schemeClr val="dk1"/>
                </a:solidFill>
              </a:rPr>
              <a:t>45-26.5 = -18.5</a:t>
            </a:r>
            <a:r>
              <a:rPr baseline="30000" lang="en-US">
                <a:solidFill>
                  <a:schemeClr val="dk1"/>
                </a:solidFill>
              </a:rPr>
              <a:t>o </a:t>
            </a:r>
            <a:endParaRPr/>
          </a:p>
          <a:p>
            <a:pPr indent="0" lvl="0" marL="0" rtl="0" algn="l">
              <a:lnSpc>
                <a:spcPct val="90000"/>
              </a:lnSpc>
              <a:spcBef>
                <a:spcPts val="1000"/>
              </a:spcBef>
              <a:spcAft>
                <a:spcPts val="0"/>
              </a:spcAft>
              <a:buSzPts val="1800"/>
              <a:buNone/>
            </a:pPr>
            <a:r>
              <a:rPr lang="en-US">
                <a:solidFill>
                  <a:schemeClr val="dk1"/>
                </a:solidFill>
              </a:rPr>
              <a:t>The solar intensity falling on the roof is just</a:t>
            </a:r>
            <a:endParaRPr/>
          </a:p>
          <a:p>
            <a:pPr indent="0" lvl="0" marL="0" rtl="0" algn="l">
              <a:lnSpc>
                <a:spcPct val="90000"/>
              </a:lnSpc>
              <a:spcBef>
                <a:spcPts val="1000"/>
              </a:spcBef>
              <a:spcAft>
                <a:spcPts val="0"/>
              </a:spcAft>
              <a:buSzPts val="1800"/>
              <a:buNone/>
            </a:pPr>
            <a:r>
              <a:rPr lang="en-US">
                <a:solidFill>
                  <a:schemeClr val="dk1"/>
                </a:solidFill>
              </a:rPr>
              <a:t>I = 360 sin(90-18.5) = </a:t>
            </a:r>
            <a:r>
              <a:rPr b="1" lang="en-US">
                <a:solidFill>
                  <a:srgbClr val="FF0000"/>
                </a:solidFill>
              </a:rPr>
              <a:t>341 watts/m</a:t>
            </a:r>
            <a:r>
              <a:rPr b="1" baseline="30000" lang="en-US">
                <a:solidFill>
                  <a:srgbClr val="FF0000"/>
                </a:solidFill>
              </a:rPr>
              <a:t>2</a:t>
            </a:r>
            <a:endParaRPr/>
          </a:p>
          <a:p>
            <a:pPr indent="0" lvl="0" marL="0" rtl="0" algn="l">
              <a:lnSpc>
                <a:spcPct val="90000"/>
              </a:lnSpc>
              <a:spcBef>
                <a:spcPts val="1000"/>
              </a:spcBef>
              <a:spcAft>
                <a:spcPts val="0"/>
              </a:spcAft>
              <a:buSzPts val="1800"/>
              <a:buNone/>
            </a:pPr>
            <a:r>
              <a:t/>
            </a:r>
            <a:endParaRPr baseline="30000">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663" name="Google Shape;663;p26"/>
          <p:cNvGrpSpPr/>
          <p:nvPr/>
        </p:nvGrpSpPr>
        <p:grpSpPr>
          <a:xfrm flipH="1">
            <a:off x="0" y="133025"/>
            <a:ext cx="5760575" cy="582900"/>
            <a:chOff x="3383700" y="220025"/>
            <a:chExt cx="5760575" cy="582900"/>
          </a:xfrm>
        </p:grpSpPr>
        <p:sp>
          <p:nvSpPr>
            <p:cNvPr id="664" name="Google Shape;664;p2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66" name="Google Shape;666;p2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 Advanced</a:t>
            </a:r>
            <a:endParaRPr b="1" sz="2420">
              <a:solidFill>
                <a:schemeClr val="lt1"/>
              </a:solidFill>
              <a:latin typeface="Helvetica Neue"/>
              <a:ea typeface="Helvetica Neue"/>
              <a:cs typeface="Helvetica Neue"/>
              <a:sym typeface="Helvetica Neue"/>
            </a:endParaRPr>
          </a:p>
        </p:txBody>
      </p:sp>
      <p:sp>
        <p:nvSpPr>
          <p:cNvPr id="667" name="Google Shape;667;p2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2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2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2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2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2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4" name="Google Shape;674;p26"/>
          <p:cNvGrpSpPr/>
          <p:nvPr/>
        </p:nvGrpSpPr>
        <p:grpSpPr>
          <a:xfrm>
            <a:off x="0" y="4695025"/>
            <a:ext cx="5902800" cy="283500"/>
            <a:chOff x="0" y="4548925"/>
            <a:chExt cx="5902800" cy="283500"/>
          </a:xfrm>
        </p:grpSpPr>
        <p:sp>
          <p:nvSpPr>
            <p:cNvPr id="675" name="Google Shape;675;p2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2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77" name="Google Shape;677;p2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678" name="Google Shape;678;p2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679" name="Google Shape;679;p26"/>
          <p:cNvPicPr preferRelativeResize="0"/>
          <p:nvPr/>
        </p:nvPicPr>
        <p:blipFill rotWithShape="1">
          <a:blip r:embed="rId4">
            <a:alphaModFix/>
          </a:blip>
          <a:srcRect b="0" l="0" r="0" t="0"/>
          <a:stretch/>
        </p:blipFill>
        <p:spPr>
          <a:xfrm>
            <a:off x="4354199" y="1504577"/>
            <a:ext cx="4784587" cy="259812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27"/>
          <p:cNvSpPr txBox="1"/>
          <p:nvPr>
            <p:ph idx="1" type="body"/>
          </p:nvPr>
        </p:nvSpPr>
        <p:spPr>
          <a:xfrm>
            <a:off x="311700" y="962923"/>
            <a:ext cx="4042500" cy="3523352"/>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1" lang="en-US">
                <a:solidFill>
                  <a:schemeClr val="dk1"/>
                </a:solidFill>
              </a:rPr>
              <a:t>A bit of logic.</a:t>
            </a:r>
            <a:endParaRPr/>
          </a:p>
          <a:p>
            <a:pPr indent="0" lvl="0" marL="0" rtl="0" algn="l">
              <a:lnSpc>
                <a:spcPct val="90000"/>
              </a:lnSpc>
              <a:spcBef>
                <a:spcPts val="1000"/>
              </a:spcBef>
              <a:spcAft>
                <a:spcPts val="0"/>
              </a:spcAft>
              <a:buSzPts val="1800"/>
              <a:buNone/>
            </a:pPr>
            <a:r>
              <a:rPr lang="en-US">
                <a:solidFill>
                  <a:schemeClr val="dk1"/>
                </a:solidFill>
              </a:rPr>
              <a:t>We need to supply a house with a total of 30,000 watt-hours each 24-hour period. In the daytime we will fully charge our batteries for nighttime use.</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We need to generate from the sun the full 30,000 watt-hours during the daytime. Near the winter solstice we only have 6 hours to do this!</a:t>
            </a:r>
            <a:endParaRPr/>
          </a:p>
          <a:p>
            <a:pPr indent="0" lvl="0" marL="0" rtl="0" algn="l">
              <a:lnSpc>
                <a:spcPct val="90000"/>
              </a:lnSpc>
              <a:spcBef>
                <a:spcPts val="1000"/>
              </a:spcBef>
              <a:spcAft>
                <a:spcPts val="0"/>
              </a:spcAft>
              <a:buSzPts val="1800"/>
              <a:buNone/>
            </a:pPr>
            <a:r>
              <a:t/>
            </a:r>
            <a:endParaRPr baseline="30000">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685" name="Google Shape;685;p27"/>
          <p:cNvGrpSpPr/>
          <p:nvPr/>
        </p:nvGrpSpPr>
        <p:grpSpPr>
          <a:xfrm flipH="1">
            <a:off x="0" y="133025"/>
            <a:ext cx="5760575" cy="582900"/>
            <a:chOff x="3383700" y="220025"/>
            <a:chExt cx="5760575" cy="582900"/>
          </a:xfrm>
        </p:grpSpPr>
        <p:sp>
          <p:nvSpPr>
            <p:cNvPr id="686" name="Google Shape;686;p2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8" name="Google Shape;688;p2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 Advanced</a:t>
            </a:r>
            <a:endParaRPr b="1" sz="2420">
              <a:solidFill>
                <a:schemeClr val="lt1"/>
              </a:solidFill>
              <a:latin typeface="Helvetica Neue"/>
              <a:ea typeface="Helvetica Neue"/>
              <a:cs typeface="Helvetica Neue"/>
              <a:sym typeface="Helvetica Neue"/>
            </a:endParaRPr>
          </a:p>
        </p:txBody>
      </p:sp>
      <p:sp>
        <p:nvSpPr>
          <p:cNvPr id="689" name="Google Shape;689;p2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2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2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2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2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2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2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6" name="Google Shape;696;p27"/>
          <p:cNvGrpSpPr/>
          <p:nvPr/>
        </p:nvGrpSpPr>
        <p:grpSpPr>
          <a:xfrm>
            <a:off x="0" y="4695025"/>
            <a:ext cx="5902800" cy="283500"/>
            <a:chOff x="0" y="4548925"/>
            <a:chExt cx="5902800" cy="283500"/>
          </a:xfrm>
        </p:grpSpPr>
        <p:sp>
          <p:nvSpPr>
            <p:cNvPr id="697" name="Google Shape;697;p2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2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99" name="Google Shape;699;p2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700" name="Google Shape;700;p2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701" name="Google Shape;701;p27"/>
          <p:cNvPicPr preferRelativeResize="0"/>
          <p:nvPr/>
        </p:nvPicPr>
        <p:blipFill rotWithShape="1">
          <a:blip r:embed="rId4">
            <a:alphaModFix/>
          </a:blip>
          <a:srcRect b="0" l="0" r="0" t="0"/>
          <a:stretch/>
        </p:blipFill>
        <p:spPr>
          <a:xfrm>
            <a:off x="4429637" y="962923"/>
            <a:ext cx="4404994" cy="2961172"/>
          </a:xfrm>
          <a:prstGeom prst="rect">
            <a:avLst/>
          </a:prstGeom>
          <a:noFill/>
          <a:ln>
            <a:noFill/>
          </a:ln>
        </p:spPr>
      </p:pic>
      <p:cxnSp>
        <p:nvCxnSpPr>
          <p:cNvPr id="702" name="Google Shape;702;p27"/>
          <p:cNvCxnSpPr/>
          <p:nvPr/>
        </p:nvCxnSpPr>
        <p:spPr>
          <a:xfrm rot="10800000">
            <a:off x="5760575" y="2928938"/>
            <a:ext cx="986825" cy="568776"/>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647"/>
              </a:srgbClr>
            </a:outerShdw>
          </a:effectLst>
        </p:spPr>
      </p:cxnSp>
      <p:cxnSp>
        <p:nvCxnSpPr>
          <p:cNvPr id="703" name="Google Shape;703;p27"/>
          <p:cNvCxnSpPr/>
          <p:nvPr/>
        </p:nvCxnSpPr>
        <p:spPr>
          <a:xfrm flipH="1" rot="10800000">
            <a:off x="6747400" y="2663748"/>
            <a:ext cx="580650" cy="833966"/>
          </a:xfrm>
          <a:prstGeom prst="straightConnector1">
            <a:avLst/>
          </a:prstGeom>
          <a:noFill/>
          <a:ln cap="flat" cmpd="sng" w="25400">
            <a:solidFill>
              <a:schemeClr val="accent2"/>
            </a:solidFill>
            <a:prstDash val="solid"/>
            <a:round/>
            <a:headEnd len="sm" w="sm" type="none"/>
            <a:tailEnd len="sm" w="sm" type="none"/>
          </a:ln>
          <a:effectLst>
            <a:outerShdw blurRad="40000" rotWithShape="0" dir="5400000" dist="20000">
              <a:srgbClr val="000000">
                <a:alpha val="37647"/>
              </a:srgbClr>
            </a:outerShdw>
          </a:effectLst>
        </p:spPr>
      </p:cxnSp>
      <p:sp>
        <p:nvSpPr>
          <p:cNvPr id="704" name="Google Shape;704;p27"/>
          <p:cNvSpPr txBox="1"/>
          <p:nvPr/>
        </p:nvSpPr>
        <p:spPr>
          <a:xfrm>
            <a:off x="5619300" y="4049747"/>
            <a:ext cx="214353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6-hour solar window</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28"/>
          <p:cNvSpPr txBox="1"/>
          <p:nvPr>
            <p:ph idx="1" type="body"/>
          </p:nvPr>
        </p:nvSpPr>
        <p:spPr>
          <a:xfrm>
            <a:off x="311700" y="962923"/>
            <a:ext cx="4042500" cy="3523352"/>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1" lang="en-US">
                <a:solidFill>
                  <a:schemeClr val="dk1"/>
                </a:solidFill>
              </a:rPr>
              <a:t>A bit of logic.</a:t>
            </a:r>
            <a:endParaRPr/>
          </a:p>
          <a:p>
            <a:pPr indent="0" lvl="0" marL="0" rtl="0" algn="l">
              <a:lnSpc>
                <a:spcPct val="90000"/>
              </a:lnSpc>
              <a:spcBef>
                <a:spcPts val="1000"/>
              </a:spcBef>
              <a:spcAft>
                <a:spcPts val="0"/>
              </a:spcAft>
              <a:buSzPts val="1800"/>
              <a:buNone/>
            </a:pPr>
            <a:r>
              <a:rPr lang="en-US">
                <a:solidFill>
                  <a:schemeClr val="dk1"/>
                </a:solidFill>
              </a:rPr>
              <a:t>We need to supply a house with a total of 30,000 watt-hours each 24-hour period. In the daytime we will fully charge our batteries for nighttime use in 6 hours.</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We need to generate from the sun the full 30,000 watt-hours during the 6-hour daytime window. </a:t>
            </a:r>
            <a:endParaRPr/>
          </a:p>
          <a:p>
            <a:pPr indent="0" lvl="0" marL="0" rtl="0" algn="l">
              <a:lnSpc>
                <a:spcPct val="90000"/>
              </a:lnSpc>
              <a:spcBef>
                <a:spcPts val="1000"/>
              </a:spcBef>
              <a:spcAft>
                <a:spcPts val="0"/>
              </a:spcAft>
              <a:buSzPts val="1800"/>
              <a:buNone/>
            </a:pPr>
            <a:r>
              <a:t/>
            </a:r>
            <a:endParaRPr baseline="30000">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710" name="Google Shape;710;p28"/>
          <p:cNvGrpSpPr/>
          <p:nvPr/>
        </p:nvGrpSpPr>
        <p:grpSpPr>
          <a:xfrm flipH="1">
            <a:off x="0" y="133025"/>
            <a:ext cx="5760575" cy="582900"/>
            <a:chOff x="3383700" y="220025"/>
            <a:chExt cx="5760575" cy="582900"/>
          </a:xfrm>
        </p:grpSpPr>
        <p:sp>
          <p:nvSpPr>
            <p:cNvPr id="711" name="Google Shape;711;p2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3" name="Google Shape;713;p2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 Advanced</a:t>
            </a:r>
            <a:endParaRPr b="1" sz="2420">
              <a:solidFill>
                <a:schemeClr val="lt1"/>
              </a:solidFill>
              <a:latin typeface="Helvetica Neue"/>
              <a:ea typeface="Helvetica Neue"/>
              <a:cs typeface="Helvetica Neue"/>
              <a:sym typeface="Helvetica Neue"/>
            </a:endParaRPr>
          </a:p>
        </p:txBody>
      </p:sp>
      <p:sp>
        <p:nvSpPr>
          <p:cNvPr id="714" name="Google Shape;714;p2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2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2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2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2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2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2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1" name="Google Shape;721;p28"/>
          <p:cNvGrpSpPr/>
          <p:nvPr/>
        </p:nvGrpSpPr>
        <p:grpSpPr>
          <a:xfrm>
            <a:off x="0" y="4695025"/>
            <a:ext cx="5902800" cy="283500"/>
            <a:chOff x="0" y="4548925"/>
            <a:chExt cx="5902800" cy="283500"/>
          </a:xfrm>
        </p:grpSpPr>
        <p:sp>
          <p:nvSpPr>
            <p:cNvPr id="722" name="Google Shape;722;p2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2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24" name="Google Shape;724;p2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725" name="Google Shape;725;p2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726" name="Google Shape;726;p28"/>
          <p:cNvPicPr preferRelativeResize="0"/>
          <p:nvPr/>
        </p:nvPicPr>
        <p:blipFill rotWithShape="1">
          <a:blip r:embed="rId4">
            <a:alphaModFix/>
          </a:blip>
          <a:srcRect b="0" l="0" r="0" t="0"/>
          <a:stretch/>
        </p:blipFill>
        <p:spPr>
          <a:xfrm>
            <a:off x="4354199" y="1504577"/>
            <a:ext cx="4784587" cy="259812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29"/>
          <p:cNvSpPr txBox="1"/>
          <p:nvPr>
            <p:ph idx="1" type="body"/>
          </p:nvPr>
        </p:nvSpPr>
        <p:spPr>
          <a:xfrm>
            <a:off x="311700" y="962923"/>
            <a:ext cx="4042500" cy="3523352"/>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1" lang="en-US">
                <a:solidFill>
                  <a:schemeClr val="dk1"/>
                </a:solidFill>
              </a:rPr>
              <a:t>A bit of math</a:t>
            </a:r>
            <a:endParaRPr/>
          </a:p>
          <a:p>
            <a:pPr indent="0" lvl="0" marL="0" rtl="0" algn="l">
              <a:lnSpc>
                <a:spcPct val="90000"/>
              </a:lnSpc>
              <a:spcBef>
                <a:spcPts val="1000"/>
              </a:spcBef>
              <a:spcAft>
                <a:spcPts val="0"/>
              </a:spcAft>
              <a:buSzPts val="1800"/>
              <a:buNone/>
            </a:pPr>
            <a:r>
              <a:rPr lang="en-US">
                <a:solidFill>
                  <a:schemeClr val="dk1"/>
                </a:solidFill>
              </a:rPr>
              <a:t>30,000 watt-hours of energy is needed</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Panels must provide  X (watts) x 6 hours = 30,000 watt-hours.</a:t>
            </a:r>
            <a:endParaRPr/>
          </a:p>
          <a:p>
            <a:pPr indent="0" lvl="0" marL="0" rtl="0" algn="l">
              <a:lnSpc>
                <a:spcPct val="90000"/>
              </a:lnSpc>
              <a:spcBef>
                <a:spcPts val="1000"/>
              </a:spcBef>
              <a:spcAft>
                <a:spcPts val="0"/>
              </a:spcAft>
              <a:buSzPts val="1800"/>
              <a:buNone/>
            </a:pPr>
            <a:r>
              <a:rPr lang="en-US">
                <a:solidFill>
                  <a:schemeClr val="dk1"/>
                </a:solidFill>
              </a:rPr>
              <a:t>So the panels have to produce</a:t>
            </a:r>
            <a:endParaRPr/>
          </a:p>
          <a:p>
            <a:pPr indent="0" lvl="0" marL="0" rtl="0" algn="l">
              <a:lnSpc>
                <a:spcPct val="90000"/>
              </a:lnSpc>
              <a:spcBef>
                <a:spcPts val="1000"/>
              </a:spcBef>
              <a:spcAft>
                <a:spcPts val="0"/>
              </a:spcAft>
              <a:buSzPts val="1800"/>
              <a:buNone/>
            </a:pPr>
            <a:r>
              <a:rPr lang="en-US">
                <a:solidFill>
                  <a:schemeClr val="dk1"/>
                </a:solidFill>
              </a:rPr>
              <a:t>30,000 watt hours/6 hours </a:t>
            </a:r>
            <a:endParaRPr/>
          </a:p>
          <a:p>
            <a:pPr indent="0" lvl="0" marL="0" rtl="0" algn="l">
              <a:lnSpc>
                <a:spcPct val="90000"/>
              </a:lnSpc>
              <a:spcBef>
                <a:spcPts val="1000"/>
              </a:spcBef>
              <a:spcAft>
                <a:spcPts val="0"/>
              </a:spcAft>
              <a:buSzPts val="1800"/>
              <a:buNone/>
            </a:pPr>
            <a:r>
              <a:rPr lang="en-US">
                <a:solidFill>
                  <a:schemeClr val="dk1"/>
                </a:solidFill>
              </a:rPr>
              <a:t>= </a:t>
            </a:r>
            <a:r>
              <a:rPr b="1" lang="en-US">
                <a:solidFill>
                  <a:srgbClr val="FF0000"/>
                </a:solidFill>
              </a:rPr>
              <a:t>5,000 watts</a:t>
            </a:r>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732" name="Google Shape;732;p29"/>
          <p:cNvGrpSpPr/>
          <p:nvPr/>
        </p:nvGrpSpPr>
        <p:grpSpPr>
          <a:xfrm flipH="1">
            <a:off x="0" y="133025"/>
            <a:ext cx="5760575" cy="582900"/>
            <a:chOff x="3383700" y="220025"/>
            <a:chExt cx="5760575" cy="582900"/>
          </a:xfrm>
        </p:grpSpPr>
        <p:sp>
          <p:nvSpPr>
            <p:cNvPr id="733" name="Google Shape;733;p2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2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5" name="Google Shape;735;p2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 Advanced</a:t>
            </a:r>
            <a:endParaRPr b="1" sz="2420">
              <a:solidFill>
                <a:schemeClr val="lt1"/>
              </a:solidFill>
              <a:latin typeface="Helvetica Neue"/>
              <a:ea typeface="Helvetica Neue"/>
              <a:cs typeface="Helvetica Neue"/>
              <a:sym typeface="Helvetica Neue"/>
            </a:endParaRPr>
          </a:p>
        </p:txBody>
      </p:sp>
      <p:sp>
        <p:nvSpPr>
          <p:cNvPr id="736" name="Google Shape;736;p2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2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2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2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2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2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2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43" name="Google Shape;743;p29"/>
          <p:cNvGrpSpPr/>
          <p:nvPr/>
        </p:nvGrpSpPr>
        <p:grpSpPr>
          <a:xfrm>
            <a:off x="0" y="4695025"/>
            <a:ext cx="5902800" cy="283500"/>
            <a:chOff x="0" y="4548925"/>
            <a:chExt cx="5902800" cy="283500"/>
          </a:xfrm>
        </p:grpSpPr>
        <p:sp>
          <p:nvSpPr>
            <p:cNvPr id="744" name="Google Shape;744;p2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2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46" name="Google Shape;746;p2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747" name="Google Shape;747;p2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748" name="Google Shape;748;p29"/>
          <p:cNvPicPr preferRelativeResize="0"/>
          <p:nvPr/>
        </p:nvPicPr>
        <p:blipFill rotWithShape="1">
          <a:blip r:embed="rId4">
            <a:alphaModFix/>
          </a:blip>
          <a:srcRect b="0" l="0" r="0" t="0"/>
          <a:stretch/>
        </p:blipFill>
        <p:spPr>
          <a:xfrm>
            <a:off x="4354199" y="1504577"/>
            <a:ext cx="4784587" cy="25981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30"/>
          <p:cNvSpPr txBox="1"/>
          <p:nvPr>
            <p:ph idx="1" type="body"/>
          </p:nvPr>
        </p:nvSpPr>
        <p:spPr>
          <a:xfrm>
            <a:off x="311700" y="962923"/>
            <a:ext cx="4042500" cy="3523352"/>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1" lang="en-US">
                <a:solidFill>
                  <a:schemeClr val="dk1"/>
                </a:solidFill>
              </a:rPr>
              <a:t>A bit of math</a:t>
            </a:r>
            <a:endParaRPr/>
          </a:p>
          <a:p>
            <a:pPr indent="0" lvl="0" marL="0" rtl="0" algn="l">
              <a:lnSpc>
                <a:spcPct val="90000"/>
              </a:lnSpc>
              <a:spcBef>
                <a:spcPts val="1000"/>
              </a:spcBef>
              <a:spcAft>
                <a:spcPts val="0"/>
              </a:spcAft>
              <a:buSzPts val="1800"/>
              <a:buNone/>
            </a:pPr>
            <a:r>
              <a:rPr lang="en-US">
                <a:solidFill>
                  <a:schemeClr val="dk1"/>
                </a:solidFill>
              </a:rPr>
              <a:t>We need  5,000 watts</a:t>
            </a:r>
            <a:endParaRPr/>
          </a:p>
          <a:p>
            <a:pPr indent="0" lvl="0" marL="0" rtl="0" algn="l">
              <a:lnSpc>
                <a:spcPct val="90000"/>
              </a:lnSpc>
              <a:spcBef>
                <a:spcPts val="1000"/>
              </a:spcBef>
              <a:spcAft>
                <a:spcPts val="0"/>
              </a:spcAft>
              <a:buSzPts val="1800"/>
              <a:buNone/>
            </a:pPr>
            <a:r>
              <a:rPr lang="en-US">
                <a:solidFill>
                  <a:schemeClr val="dk1"/>
                </a:solidFill>
              </a:rPr>
              <a:t>Panels have an efficiency of 15% and the sun supplies  341 watts/m</a:t>
            </a:r>
            <a:r>
              <a:rPr baseline="30000" lang="en-US">
                <a:solidFill>
                  <a:schemeClr val="dk1"/>
                </a:solidFill>
              </a:rPr>
              <a:t>2</a:t>
            </a:r>
            <a:endParaRPr/>
          </a:p>
          <a:p>
            <a:pPr indent="0" lvl="0" marL="0" rtl="0" algn="l">
              <a:lnSpc>
                <a:spcPct val="90000"/>
              </a:lnSpc>
              <a:spcBef>
                <a:spcPts val="1000"/>
              </a:spcBef>
              <a:spcAft>
                <a:spcPts val="0"/>
              </a:spcAft>
              <a:buSzPts val="1800"/>
              <a:buNone/>
            </a:pPr>
            <a:r>
              <a:rPr lang="en-US">
                <a:solidFill>
                  <a:schemeClr val="dk1"/>
                </a:solidFill>
              </a:rPr>
              <a:t>                      5000/0.15</a:t>
            </a:r>
            <a:endParaRPr/>
          </a:p>
          <a:p>
            <a:pPr indent="0" lvl="0" marL="0" rtl="0" algn="l">
              <a:lnSpc>
                <a:spcPct val="90000"/>
              </a:lnSpc>
              <a:spcBef>
                <a:spcPts val="1000"/>
              </a:spcBef>
              <a:spcAft>
                <a:spcPts val="0"/>
              </a:spcAft>
              <a:buSzPts val="1800"/>
              <a:buNone/>
            </a:pPr>
            <a:r>
              <a:rPr lang="en-US">
                <a:solidFill>
                  <a:schemeClr val="dk1"/>
                </a:solidFill>
              </a:rPr>
              <a:t>Panel area = ----------------</a:t>
            </a:r>
            <a:endParaRPr/>
          </a:p>
          <a:p>
            <a:pPr indent="0" lvl="0" marL="0" rtl="0" algn="l">
              <a:lnSpc>
                <a:spcPct val="90000"/>
              </a:lnSpc>
              <a:spcBef>
                <a:spcPts val="1000"/>
              </a:spcBef>
              <a:spcAft>
                <a:spcPts val="0"/>
              </a:spcAft>
              <a:buSzPts val="1800"/>
              <a:buNone/>
            </a:pPr>
            <a:r>
              <a:rPr lang="en-US">
                <a:solidFill>
                  <a:schemeClr val="dk1"/>
                </a:solidFill>
              </a:rPr>
              <a:t>                      341w/m</a:t>
            </a:r>
            <a:r>
              <a:rPr baseline="30000" lang="en-US">
                <a:solidFill>
                  <a:schemeClr val="dk1"/>
                </a:solidFill>
              </a:rPr>
              <a:t>2</a:t>
            </a:r>
            <a:endParaRPr/>
          </a:p>
          <a:p>
            <a:pPr indent="0" lvl="0" marL="0" rtl="0" algn="l">
              <a:lnSpc>
                <a:spcPct val="90000"/>
              </a:lnSpc>
              <a:spcBef>
                <a:spcPts val="1000"/>
              </a:spcBef>
              <a:spcAft>
                <a:spcPts val="0"/>
              </a:spcAft>
              <a:buSzPts val="1800"/>
              <a:buNone/>
            </a:pPr>
            <a:r>
              <a:rPr lang="en-US">
                <a:solidFill>
                  <a:schemeClr val="dk1"/>
                </a:solidFill>
              </a:rPr>
              <a:t>Area = </a:t>
            </a:r>
            <a:r>
              <a:rPr lang="en-US">
                <a:solidFill>
                  <a:srgbClr val="FF0000"/>
                </a:solidFill>
              </a:rPr>
              <a:t>98 meter</a:t>
            </a:r>
            <a:r>
              <a:rPr baseline="30000" lang="en-US">
                <a:solidFill>
                  <a:srgbClr val="FF0000"/>
                </a:solidFill>
              </a:rPr>
              <a:t>2</a:t>
            </a:r>
            <a:r>
              <a:rPr lang="en-US">
                <a:solidFill>
                  <a:schemeClr val="dk1"/>
                </a:solidFill>
              </a:rPr>
              <a:t>.</a:t>
            </a:r>
            <a:endParaRPr/>
          </a:p>
          <a:p>
            <a:pPr indent="0" lvl="0" marL="0" rtl="0" algn="l">
              <a:lnSpc>
                <a:spcPct val="90000"/>
              </a:lnSpc>
              <a:spcBef>
                <a:spcPts val="1000"/>
              </a:spcBef>
              <a:spcAft>
                <a:spcPts val="0"/>
              </a:spcAft>
              <a:buSzPts val="1800"/>
              <a:buNone/>
            </a:pPr>
            <a:r>
              <a:rPr lang="en-US">
                <a:solidFill>
                  <a:schemeClr val="dk1"/>
                </a:solidFill>
              </a:rPr>
              <a:t>Size = 15m x 6.5m  (49 feet x 21 feet)</a:t>
            </a:r>
            <a:endParaRPr>
              <a:solidFill>
                <a:schemeClr val="dk1"/>
              </a:solidFill>
            </a:endParaRPr>
          </a:p>
        </p:txBody>
      </p:sp>
      <p:grpSp>
        <p:nvGrpSpPr>
          <p:cNvPr id="754" name="Google Shape;754;p30"/>
          <p:cNvGrpSpPr/>
          <p:nvPr/>
        </p:nvGrpSpPr>
        <p:grpSpPr>
          <a:xfrm flipH="1">
            <a:off x="0" y="133025"/>
            <a:ext cx="5760575" cy="582900"/>
            <a:chOff x="3383700" y="220025"/>
            <a:chExt cx="5760575" cy="582900"/>
          </a:xfrm>
        </p:grpSpPr>
        <p:sp>
          <p:nvSpPr>
            <p:cNvPr id="755" name="Google Shape;755;p3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3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57" name="Google Shape;757;p3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 Advanced</a:t>
            </a:r>
            <a:endParaRPr b="1" sz="2420">
              <a:solidFill>
                <a:schemeClr val="lt1"/>
              </a:solidFill>
              <a:latin typeface="Helvetica Neue"/>
              <a:ea typeface="Helvetica Neue"/>
              <a:cs typeface="Helvetica Neue"/>
              <a:sym typeface="Helvetica Neue"/>
            </a:endParaRPr>
          </a:p>
        </p:txBody>
      </p:sp>
      <p:sp>
        <p:nvSpPr>
          <p:cNvPr id="758" name="Google Shape;758;p3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3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3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3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3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3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3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65" name="Google Shape;765;p30"/>
          <p:cNvGrpSpPr/>
          <p:nvPr/>
        </p:nvGrpSpPr>
        <p:grpSpPr>
          <a:xfrm>
            <a:off x="0" y="4695025"/>
            <a:ext cx="5902800" cy="283500"/>
            <a:chOff x="0" y="4548925"/>
            <a:chExt cx="5902800" cy="283500"/>
          </a:xfrm>
        </p:grpSpPr>
        <p:sp>
          <p:nvSpPr>
            <p:cNvPr id="766" name="Google Shape;766;p3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3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8" name="Google Shape;768;p3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769" name="Google Shape;769;p3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770" name="Google Shape;770;p30"/>
          <p:cNvPicPr preferRelativeResize="0"/>
          <p:nvPr/>
        </p:nvPicPr>
        <p:blipFill rotWithShape="1">
          <a:blip r:embed="rId4">
            <a:alphaModFix/>
          </a:blip>
          <a:srcRect b="0" l="0" r="0" t="0"/>
          <a:stretch/>
        </p:blipFill>
        <p:spPr>
          <a:xfrm>
            <a:off x="4968518" y="1223552"/>
            <a:ext cx="3649264" cy="242690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grpSp>
        <p:nvGrpSpPr>
          <p:cNvPr id="102" name="Google Shape;102;p3"/>
          <p:cNvGrpSpPr/>
          <p:nvPr/>
        </p:nvGrpSpPr>
        <p:grpSpPr>
          <a:xfrm flipH="1">
            <a:off x="0" y="133025"/>
            <a:ext cx="5760575" cy="582900"/>
            <a:chOff x="3383700" y="220025"/>
            <a:chExt cx="5760575" cy="582900"/>
          </a:xfrm>
        </p:grpSpPr>
        <p:sp>
          <p:nvSpPr>
            <p:cNvPr id="103" name="Google Shape;103;p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 name="Google Shape;105;p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solidFill>
                  <a:schemeClr val="lt1"/>
                </a:solidFill>
                <a:latin typeface="Helvetica Neue"/>
                <a:ea typeface="Helvetica Neue"/>
                <a:cs typeface="Helvetica Neue"/>
                <a:sym typeface="Helvetica Neue"/>
              </a:rPr>
              <a:t>Heliophysics Big Year Timeline</a:t>
            </a:r>
            <a:endParaRPr b="1">
              <a:solidFill>
                <a:schemeClr val="lt1"/>
              </a:solidFill>
              <a:latin typeface="Helvetica Neue"/>
              <a:ea typeface="Helvetica Neue"/>
              <a:cs typeface="Helvetica Neue"/>
              <a:sym typeface="Helvetica Neue"/>
            </a:endParaRPr>
          </a:p>
          <a:p>
            <a:pPr indent="0" lvl="0" marL="0" rtl="0" algn="l">
              <a:lnSpc>
                <a:spcPct val="100000"/>
              </a:lnSpc>
              <a:spcBef>
                <a:spcPts val="0"/>
              </a:spcBef>
              <a:spcAft>
                <a:spcPts val="0"/>
              </a:spcAft>
              <a:buSzPct val="40909"/>
              <a:buNone/>
            </a:pPr>
            <a:r>
              <a:t/>
            </a:r>
            <a:endParaRPr b="1" sz="2420">
              <a:solidFill>
                <a:schemeClr val="lt1"/>
              </a:solidFill>
              <a:latin typeface="Helvetica Neue"/>
              <a:ea typeface="Helvetica Neue"/>
              <a:cs typeface="Helvetica Neue"/>
              <a:sym typeface="Helvetica Neue"/>
            </a:endParaRPr>
          </a:p>
        </p:txBody>
      </p:sp>
      <p:sp>
        <p:nvSpPr>
          <p:cNvPr id="106" name="Google Shape;106;p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3" name="Google Shape;113;p3"/>
          <p:cNvGrpSpPr/>
          <p:nvPr/>
        </p:nvGrpSpPr>
        <p:grpSpPr>
          <a:xfrm>
            <a:off x="0" y="4695025"/>
            <a:ext cx="5902800" cy="283500"/>
            <a:chOff x="0" y="4548925"/>
            <a:chExt cx="5902800" cy="283500"/>
          </a:xfrm>
        </p:grpSpPr>
        <p:sp>
          <p:nvSpPr>
            <p:cNvPr id="114" name="Google Shape;114;p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 name="Google Shape;116;p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17" name="Google Shape;117;p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pSp>
        <p:nvGrpSpPr>
          <p:cNvPr id="118" name="Google Shape;118;p3"/>
          <p:cNvGrpSpPr/>
          <p:nvPr/>
        </p:nvGrpSpPr>
        <p:grpSpPr>
          <a:xfrm>
            <a:off x="5632317" y="917050"/>
            <a:ext cx="3305700" cy="3483050"/>
            <a:chOff x="5632317" y="1189775"/>
            <a:chExt cx="3305700" cy="3483050"/>
          </a:xfrm>
        </p:grpSpPr>
        <p:sp>
          <p:nvSpPr>
            <p:cNvPr id="119" name="Google Shape;119;p3"/>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Solar Parker </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Probe Perihelion</a:t>
              </a:r>
              <a:endParaRPr b="1" i="0" sz="1400" u="none" cap="none" strike="noStrike">
                <a:solidFill>
                  <a:srgbClr val="FFFFFF"/>
                </a:solidFill>
                <a:latin typeface="Arial"/>
                <a:ea typeface="Arial"/>
                <a:cs typeface="Arial"/>
                <a:sym typeface="Arial"/>
              </a:endParaRPr>
            </a:p>
          </p:txBody>
        </p:sp>
        <p:sp>
          <p:nvSpPr>
            <p:cNvPr id="120" name="Google Shape;120;p3"/>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December 24,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grpSp>
        <p:nvGrpSpPr>
          <p:cNvPr id="121" name="Google Shape;121;p3"/>
          <p:cNvGrpSpPr/>
          <p:nvPr/>
        </p:nvGrpSpPr>
        <p:grpSpPr>
          <a:xfrm>
            <a:off x="-11613" y="917264"/>
            <a:ext cx="3546900" cy="3482836"/>
            <a:chOff x="0" y="1189989"/>
            <a:chExt cx="3546900" cy="3482836"/>
          </a:xfrm>
        </p:grpSpPr>
        <p:sp>
          <p:nvSpPr>
            <p:cNvPr id="122" name="Google Shape;122;p3"/>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Annular Eclipse</a:t>
              </a:r>
              <a:endParaRPr b="1" i="0" sz="1400" u="none" cap="none" strike="noStrike">
                <a:solidFill>
                  <a:srgbClr val="FFFFFF"/>
                </a:solidFill>
                <a:latin typeface="Arial"/>
                <a:ea typeface="Arial"/>
                <a:cs typeface="Arial"/>
                <a:sym typeface="Arial"/>
              </a:endParaRPr>
            </a:p>
          </p:txBody>
        </p:sp>
        <p:sp>
          <p:nvSpPr>
            <p:cNvPr id="123" name="Google Shape;123;p3"/>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October 14, 2023 </a:t>
              </a:r>
              <a:endParaRPr b="0" i="0" sz="1200" u="none" cap="none" strike="noStrike">
                <a:solidFill>
                  <a:srgbClr val="000000"/>
                </a:solidFill>
                <a:latin typeface="Arial"/>
                <a:ea typeface="Arial"/>
                <a:cs typeface="Arial"/>
                <a:sym typeface="Arial"/>
              </a:endParaRPr>
            </a:p>
          </p:txBody>
        </p:sp>
      </p:grpSp>
      <p:grpSp>
        <p:nvGrpSpPr>
          <p:cNvPr id="124" name="Google Shape;124;p3"/>
          <p:cNvGrpSpPr/>
          <p:nvPr/>
        </p:nvGrpSpPr>
        <p:grpSpPr>
          <a:xfrm>
            <a:off x="2944204" y="917050"/>
            <a:ext cx="3305700" cy="3483050"/>
            <a:chOff x="2944204" y="1189775"/>
            <a:chExt cx="3305700" cy="3483050"/>
          </a:xfrm>
        </p:grpSpPr>
        <p:sp>
          <p:nvSpPr>
            <p:cNvPr id="125" name="Google Shape;125;p3"/>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Total Eclipse</a:t>
              </a:r>
              <a:endParaRPr b="1" i="0" sz="1400" u="none" cap="none" strike="noStrike">
                <a:solidFill>
                  <a:srgbClr val="FFFFFF"/>
                </a:solidFill>
                <a:latin typeface="Arial"/>
                <a:ea typeface="Arial"/>
                <a:cs typeface="Arial"/>
                <a:sym typeface="Arial"/>
              </a:endParaRPr>
            </a:p>
          </p:txBody>
        </p:sp>
        <p:sp>
          <p:nvSpPr>
            <p:cNvPr id="126" name="Google Shape;126;p3"/>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April 8,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sp>
        <p:nvSpPr>
          <p:cNvPr id="127" name="Google Shape;127;p3"/>
          <p:cNvSpPr/>
          <p:nvPr/>
        </p:nvSpPr>
        <p:spPr>
          <a:xfrm>
            <a:off x="760500"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8" name="Google Shape;128;p3"/>
          <p:cNvSpPr/>
          <p:nvPr/>
        </p:nvSpPr>
        <p:spPr>
          <a:xfrm>
            <a:off x="3584088"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9" name="Google Shape;129;p3"/>
          <p:cNvSpPr/>
          <p:nvPr/>
        </p:nvSpPr>
        <p:spPr>
          <a:xfrm>
            <a:off x="6272225"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pic>
        <p:nvPicPr>
          <p:cNvPr id="130" name="Google Shape;130;p3"/>
          <p:cNvPicPr preferRelativeResize="0"/>
          <p:nvPr/>
        </p:nvPicPr>
        <p:blipFill rotWithShape="1">
          <a:blip r:embed="rId4">
            <a:alphaModFix/>
          </a:blip>
          <a:srcRect b="0" l="0" r="0" t="0"/>
          <a:stretch/>
        </p:blipFill>
        <p:spPr>
          <a:xfrm>
            <a:off x="760500" y="2145875"/>
            <a:ext cx="2025900" cy="2088881"/>
          </a:xfrm>
          <a:prstGeom prst="rect">
            <a:avLst/>
          </a:prstGeom>
          <a:noFill/>
          <a:ln>
            <a:noFill/>
          </a:ln>
        </p:spPr>
      </p:pic>
      <p:pic>
        <p:nvPicPr>
          <p:cNvPr id="131" name="Google Shape;131;p3"/>
          <p:cNvPicPr preferRelativeResize="0"/>
          <p:nvPr/>
        </p:nvPicPr>
        <p:blipFill rotWithShape="1">
          <a:blip r:embed="rId5">
            <a:alphaModFix/>
          </a:blip>
          <a:srcRect b="0" l="0" r="0" t="0"/>
          <a:stretch/>
        </p:blipFill>
        <p:spPr>
          <a:xfrm>
            <a:off x="3591901" y="2145425"/>
            <a:ext cx="2193521" cy="2025900"/>
          </a:xfrm>
          <a:prstGeom prst="rect">
            <a:avLst/>
          </a:prstGeom>
          <a:noFill/>
          <a:ln>
            <a:noFill/>
          </a:ln>
        </p:spPr>
      </p:pic>
      <p:pic>
        <p:nvPicPr>
          <p:cNvPr id="132" name="Google Shape;132;p3"/>
          <p:cNvPicPr preferRelativeResize="0"/>
          <p:nvPr/>
        </p:nvPicPr>
        <p:blipFill rotWithShape="1">
          <a:blip r:embed="rId6">
            <a:alphaModFix/>
          </a:blip>
          <a:srcRect b="0" l="0" r="0" t="0"/>
          <a:stretch/>
        </p:blipFill>
        <p:spPr>
          <a:xfrm>
            <a:off x="6254537" y="2117738"/>
            <a:ext cx="2238525" cy="2045598"/>
          </a:xfrm>
          <a:prstGeom prst="rect">
            <a:avLst/>
          </a:prstGeom>
          <a:noFill/>
          <a:ln>
            <a:noFill/>
          </a:ln>
        </p:spPr>
      </p:pic>
      <p:sp>
        <p:nvSpPr>
          <p:cNvPr id="133" name="Google Shape;133;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sp>
        <p:nvSpPr>
          <p:cNvPr id="135" name="Google Shape;135;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6" name="Google Shape;136;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31"/>
          <p:cNvSpPr txBox="1"/>
          <p:nvPr>
            <p:ph idx="1" type="body"/>
          </p:nvPr>
        </p:nvSpPr>
        <p:spPr>
          <a:xfrm>
            <a:off x="352276" y="1159024"/>
            <a:ext cx="3962549" cy="2955776"/>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90000"/>
              </a:lnSpc>
              <a:spcBef>
                <a:spcPts val="1000"/>
              </a:spcBef>
              <a:spcAft>
                <a:spcPts val="0"/>
              </a:spcAft>
              <a:buSzPts val="1946"/>
              <a:buNone/>
            </a:pPr>
            <a:r>
              <a:rPr lang="en-US" sz="3000">
                <a:solidFill>
                  <a:schemeClr val="dk1"/>
                </a:solidFill>
              </a:rPr>
              <a:t>Next Time!</a:t>
            </a:r>
            <a:endParaRPr/>
          </a:p>
          <a:p>
            <a:pPr indent="0" lvl="0" marL="0" rtl="0" algn="l">
              <a:lnSpc>
                <a:spcPct val="90000"/>
              </a:lnSpc>
              <a:spcBef>
                <a:spcPts val="1000"/>
              </a:spcBef>
              <a:spcAft>
                <a:spcPts val="0"/>
              </a:spcAft>
              <a:buSzPts val="1946"/>
              <a:buNone/>
            </a:pPr>
            <a:r>
              <a:t/>
            </a:r>
            <a:endParaRPr>
              <a:solidFill>
                <a:schemeClr val="dk1"/>
              </a:solidFill>
            </a:endParaRPr>
          </a:p>
          <a:p>
            <a:pPr indent="0" lvl="0" marL="0" rtl="0" algn="l">
              <a:lnSpc>
                <a:spcPct val="90000"/>
              </a:lnSpc>
              <a:spcBef>
                <a:spcPts val="1000"/>
              </a:spcBef>
              <a:spcAft>
                <a:spcPts val="0"/>
              </a:spcAft>
              <a:buSzPts val="1946"/>
              <a:buNone/>
            </a:pPr>
            <a:r>
              <a:rPr lang="en-US">
                <a:solidFill>
                  <a:schemeClr val="dk1"/>
                </a:solidFill>
              </a:rPr>
              <a:t>What is color?</a:t>
            </a:r>
            <a:endParaRPr/>
          </a:p>
          <a:p>
            <a:pPr indent="0" lvl="0" marL="0" rtl="0" algn="l">
              <a:lnSpc>
                <a:spcPct val="90000"/>
              </a:lnSpc>
              <a:spcBef>
                <a:spcPts val="1000"/>
              </a:spcBef>
              <a:spcAft>
                <a:spcPts val="0"/>
              </a:spcAft>
              <a:buSzPts val="1946"/>
              <a:buNone/>
            </a:pPr>
            <a:r>
              <a:t/>
            </a:r>
            <a:endParaRPr>
              <a:solidFill>
                <a:schemeClr val="dk1"/>
              </a:solidFill>
            </a:endParaRPr>
          </a:p>
          <a:p>
            <a:pPr indent="0" lvl="0" marL="0" rtl="0" algn="ctr">
              <a:lnSpc>
                <a:spcPct val="90000"/>
              </a:lnSpc>
              <a:spcBef>
                <a:spcPts val="1000"/>
              </a:spcBef>
              <a:spcAft>
                <a:spcPts val="0"/>
              </a:spcAft>
              <a:buSzPts val="1946"/>
              <a:buNone/>
            </a:pPr>
            <a:r>
              <a:rPr lang="en-US">
                <a:solidFill>
                  <a:schemeClr val="dk1"/>
                </a:solidFill>
              </a:rPr>
              <a:t>Investigating visible light </a:t>
            </a:r>
            <a:endParaRPr/>
          </a:p>
          <a:p>
            <a:pPr indent="0" lvl="0" marL="0" rtl="0" algn="ctr">
              <a:lnSpc>
                <a:spcPct val="90000"/>
              </a:lnSpc>
              <a:spcBef>
                <a:spcPts val="1000"/>
              </a:spcBef>
              <a:spcAft>
                <a:spcPts val="0"/>
              </a:spcAft>
              <a:buSzPts val="1946"/>
              <a:buNone/>
            </a:pPr>
            <a:r>
              <a:rPr lang="en-US">
                <a:solidFill>
                  <a:schemeClr val="dk1"/>
                </a:solidFill>
              </a:rPr>
              <a:t>and color filters </a:t>
            </a:r>
            <a:endParaRPr/>
          </a:p>
          <a:p>
            <a:pPr indent="0" lvl="0" marL="0" rtl="0" algn="ctr">
              <a:lnSpc>
                <a:spcPct val="90000"/>
              </a:lnSpc>
              <a:spcBef>
                <a:spcPts val="1000"/>
              </a:spcBef>
              <a:spcAft>
                <a:spcPts val="0"/>
              </a:spcAft>
              <a:buSzPts val="1946"/>
              <a:buNone/>
            </a:pPr>
            <a:r>
              <a:rPr lang="en-US">
                <a:solidFill>
                  <a:schemeClr val="dk1"/>
                </a:solidFill>
              </a:rPr>
              <a:t>in fashion and heliophysics</a:t>
            </a:r>
            <a:endParaRPr>
              <a:solidFill>
                <a:schemeClr val="dk1"/>
              </a:solidFill>
            </a:endParaRPr>
          </a:p>
          <a:p>
            <a:pPr indent="0" lvl="0" marL="0" rtl="0" algn="l">
              <a:lnSpc>
                <a:spcPct val="90000"/>
              </a:lnSpc>
              <a:spcBef>
                <a:spcPts val="1000"/>
              </a:spcBef>
              <a:spcAft>
                <a:spcPts val="0"/>
              </a:spcAft>
              <a:buSzPts val="1946"/>
              <a:buNone/>
            </a:pPr>
            <a:r>
              <a:t/>
            </a:r>
            <a:endParaRPr>
              <a:solidFill>
                <a:schemeClr val="dk1"/>
              </a:solidFill>
            </a:endParaRPr>
          </a:p>
        </p:txBody>
      </p:sp>
      <p:grpSp>
        <p:nvGrpSpPr>
          <p:cNvPr id="776" name="Google Shape;776;p31"/>
          <p:cNvGrpSpPr/>
          <p:nvPr/>
        </p:nvGrpSpPr>
        <p:grpSpPr>
          <a:xfrm flipH="1">
            <a:off x="-1" y="133025"/>
            <a:ext cx="8389257" cy="582900"/>
            <a:chOff x="3383700" y="220025"/>
            <a:chExt cx="5760575" cy="582900"/>
          </a:xfrm>
        </p:grpSpPr>
        <p:sp>
          <p:nvSpPr>
            <p:cNvPr id="777" name="Google Shape;777;p3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3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9" name="Google Shape;779;p3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February 2023:  Fashion, Color and Light</a:t>
            </a:r>
            <a:endParaRPr b="1" sz="2420">
              <a:solidFill>
                <a:schemeClr val="lt1"/>
              </a:solidFill>
              <a:latin typeface="Helvetica Neue"/>
              <a:ea typeface="Helvetica Neue"/>
              <a:cs typeface="Helvetica Neue"/>
              <a:sym typeface="Helvetica Neue"/>
            </a:endParaRPr>
          </a:p>
        </p:txBody>
      </p:sp>
      <p:sp>
        <p:nvSpPr>
          <p:cNvPr id="780" name="Google Shape;780;p3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3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3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3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3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3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3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87" name="Google Shape;787;p31"/>
          <p:cNvGrpSpPr/>
          <p:nvPr/>
        </p:nvGrpSpPr>
        <p:grpSpPr>
          <a:xfrm>
            <a:off x="0" y="4695025"/>
            <a:ext cx="5902800" cy="283500"/>
            <a:chOff x="0" y="4548925"/>
            <a:chExt cx="5902800" cy="283500"/>
          </a:xfrm>
        </p:grpSpPr>
        <p:sp>
          <p:nvSpPr>
            <p:cNvPr id="788" name="Google Shape;788;p3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3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0" name="Google Shape;790;p3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791" name="Google Shape;791;p3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792" name="Google Shape;792;p31"/>
          <p:cNvPicPr preferRelativeResize="0"/>
          <p:nvPr/>
        </p:nvPicPr>
        <p:blipFill rotWithShape="1">
          <a:blip r:embed="rId4">
            <a:alphaModFix/>
          </a:blip>
          <a:srcRect b="0" l="0" r="0" t="0"/>
          <a:stretch/>
        </p:blipFill>
        <p:spPr>
          <a:xfrm>
            <a:off x="4083718" y="1418425"/>
            <a:ext cx="4746713" cy="26700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grpSp>
        <p:nvGrpSpPr>
          <p:cNvPr id="141" name="Google Shape;141;p4"/>
          <p:cNvGrpSpPr/>
          <p:nvPr/>
        </p:nvGrpSpPr>
        <p:grpSpPr>
          <a:xfrm flipH="1">
            <a:off x="-1" y="133025"/>
            <a:ext cx="7908700" cy="582900"/>
            <a:chOff x="3383700" y="220025"/>
            <a:chExt cx="5760575" cy="582900"/>
          </a:xfrm>
        </p:grpSpPr>
        <p:sp>
          <p:nvSpPr>
            <p:cNvPr id="142" name="Google Shape;142;p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4" name="Google Shape;144;p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1" name="Google Shape;151;p4"/>
          <p:cNvGrpSpPr/>
          <p:nvPr/>
        </p:nvGrpSpPr>
        <p:grpSpPr>
          <a:xfrm>
            <a:off x="0" y="4695025"/>
            <a:ext cx="5902800" cy="283500"/>
            <a:chOff x="0" y="4548925"/>
            <a:chExt cx="5902800" cy="283500"/>
          </a:xfrm>
        </p:grpSpPr>
        <p:sp>
          <p:nvSpPr>
            <p:cNvPr id="152" name="Google Shape;152;p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4" name="Google Shape;154;p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55" name="Google Shape;155;p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56" name="Google Shape;156;p4"/>
          <p:cNvSpPr txBox="1"/>
          <p:nvPr/>
        </p:nvSpPr>
        <p:spPr>
          <a:xfrm>
            <a:off x="4053677" y="2668522"/>
            <a:ext cx="18473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7" name="Google Shape;157;p4"/>
          <p:cNvSpPr txBox="1"/>
          <p:nvPr/>
        </p:nvSpPr>
        <p:spPr>
          <a:xfrm>
            <a:off x="602150" y="817050"/>
            <a:ext cx="34170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19658B"/>
                </a:solidFill>
                <a:latin typeface="Arial"/>
                <a:ea typeface="Arial"/>
                <a:cs typeface="Arial"/>
                <a:sym typeface="Arial"/>
              </a:rPr>
              <a:t>2023</a:t>
            </a:r>
            <a:endParaRPr b="1" i="0" sz="1800" u="none" cap="none" strike="noStrike">
              <a:solidFill>
                <a:srgbClr val="19658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October-</a:t>
            </a:r>
            <a:r>
              <a:rPr b="0" i="0" lang="en-US" sz="1800" u="none" cap="none" strike="noStrike">
                <a:solidFill>
                  <a:srgbClr val="595959"/>
                </a:solidFill>
                <a:latin typeface="Arial"/>
                <a:ea typeface="Arial"/>
                <a:cs typeface="Arial"/>
                <a:sym typeface="Arial"/>
              </a:rPr>
              <a:t> Annular Solar Eclipse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November-</a:t>
            </a:r>
            <a:r>
              <a:rPr b="0" i="0" lang="en-US" sz="1800" u="none" cap="none" strike="noStrike">
                <a:solidFill>
                  <a:srgbClr val="595959"/>
                </a:solidFill>
                <a:latin typeface="Arial"/>
                <a:ea typeface="Arial"/>
                <a:cs typeface="Arial"/>
                <a:sym typeface="Arial"/>
              </a:rPr>
              <a:t> Mission Fleet</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December- </a:t>
            </a:r>
            <a:r>
              <a:rPr b="0" i="0" lang="en-US" sz="1800" u="none" cap="none" strike="noStrike">
                <a:solidFill>
                  <a:srgbClr val="595959"/>
                </a:solidFill>
                <a:latin typeface="Arial"/>
                <a:ea typeface="Arial"/>
                <a:cs typeface="Arial"/>
                <a:sym typeface="Arial"/>
              </a:rPr>
              <a:t>Citizen Science</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sp>
        <p:nvSpPr>
          <p:cNvPr id="158" name="Google Shape;158;p4"/>
          <p:cNvSpPr txBox="1"/>
          <p:nvPr/>
        </p:nvSpPr>
        <p:spPr>
          <a:xfrm>
            <a:off x="4043975" y="817050"/>
            <a:ext cx="4721400" cy="350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9658B"/>
                </a:solidFill>
                <a:latin typeface="Arial"/>
                <a:ea typeface="Arial"/>
                <a:cs typeface="Arial"/>
                <a:sym typeface="Arial"/>
              </a:rPr>
              <a:t>2024 </a:t>
            </a:r>
            <a:endParaRPr b="1" i="0" sz="1800" u="none" cap="none" strike="noStrike">
              <a:solidFill>
                <a:srgbClr val="19658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FF0000"/>
                </a:solidFill>
                <a:latin typeface="Arial"/>
                <a:ea typeface="Arial"/>
                <a:cs typeface="Arial"/>
                <a:sym typeface="Arial"/>
              </a:rPr>
              <a:t>January- </a:t>
            </a:r>
            <a:r>
              <a:rPr b="0" i="0" lang="en-US" sz="1800" u="none" cap="none" strike="noStrike">
                <a:solidFill>
                  <a:srgbClr val="FF0000"/>
                </a:solidFill>
                <a:latin typeface="Arial"/>
                <a:ea typeface="Arial"/>
                <a:cs typeface="Arial"/>
                <a:sym typeface="Arial"/>
              </a:rPr>
              <a:t>The Sun Touches Everything</a:t>
            </a:r>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February-</a:t>
            </a:r>
            <a:r>
              <a:rPr b="0" i="0" lang="en-US" sz="1800" u="none" cap="none" strike="noStrike">
                <a:solidFill>
                  <a:srgbClr val="595959"/>
                </a:solidFill>
                <a:latin typeface="Arial"/>
                <a:ea typeface="Arial"/>
                <a:cs typeface="Arial"/>
                <a:sym typeface="Arial"/>
              </a:rPr>
              <a:t> Fashion</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March-</a:t>
            </a:r>
            <a:r>
              <a:rPr b="0" i="0" lang="en-US" sz="1800" u="none" cap="none" strike="noStrike">
                <a:solidFill>
                  <a:srgbClr val="595959"/>
                </a:solidFill>
                <a:latin typeface="Arial"/>
                <a:ea typeface="Arial"/>
                <a:cs typeface="Arial"/>
                <a:sym typeface="Arial"/>
              </a:rPr>
              <a:t> Experiencing the Sun</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April-</a:t>
            </a:r>
            <a:r>
              <a:rPr b="0" i="0" lang="en-US" sz="1800" u="none" cap="none" strike="noStrike">
                <a:solidFill>
                  <a:srgbClr val="595959"/>
                </a:solidFill>
                <a:latin typeface="Arial"/>
                <a:ea typeface="Arial"/>
                <a:cs typeface="Arial"/>
                <a:sym typeface="Arial"/>
              </a:rPr>
              <a:t> Total Solar Eclipse</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May-</a:t>
            </a:r>
            <a:r>
              <a:rPr b="0" i="0" lang="en-US" sz="1800" u="none" cap="none" strike="noStrike">
                <a:solidFill>
                  <a:srgbClr val="595959"/>
                </a:solidFill>
                <a:latin typeface="Arial"/>
                <a:ea typeface="Arial"/>
                <a:cs typeface="Arial"/>
                <a:sym typeface="Arial"/>
              </a:rPr>
              <a:t> Visual Art</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June-</a:t>
            </a:r>
            <a:r>
              <a:rPr b="0" i="0" lang="en-US" sz="1800" u="none" cap="none" strike="noStrike">
                <a:solidFill>
                  <a:srgbClr val="595959"/>
                </a:solidFill>
                <a:latin typeface="Arial"/>
                <a:ea typeface="Arial"/>
                <a:cs typeface="Arial"/>
                <a:sym typeface="Arial"/>
              </a:rPr>
              <a:t> Performance Art</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July-</a:t>
            </a:r>
            <a:r>
              <a:rPr b="0" i="0" lang="en-US" sz="1800" u="none" cap="none" strike="noStrike">
                <a:solidFill>
                  <a:srgbClr val="595959"/>
                </a:solidFill>
                <a:latin typeface="Arial"/>
                <a:ea typeface="Arial"/>
                <a:cs typeface="Arial"/>
                <a:sym typeface="Arial"/>
              </a:rPr>
              <a:t> Physical and Mental Health</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August-</a:t>
            </a:r>
            <a:r>
              <a:rPr b="0" i="0" lang="en-US" sz="1800" u="none" cap="none" strike="noStrike">
                <a:solidFill>
                  <a:srgbClr val="595959"/>
                </a:solidFill>
                <a:latin typeface="Arial"/>
                <a:ea typeface="Arial"/>
                <a:cs typeface="Arial"/>
                <a:sym typeface="Arial"/>
              </a:rPr>
              <a:t> Back to School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September-</a:t>
            </a:r>
            <a:r>
              <a:rPr b="0" i="0" lang="en-US" sz="1800" u="none" cap="none" strike="noStrike">
                <a:solidFill>
                  <a:srgbClr val="595959"/>
                </a:solidFill>
                <a:latin typeface="Arial"/>
                <a:ea typeface="Arial"/>
                <a:cs typeface="Arial"/>
                <a:sym typeface="Arial"/>
              </a:rPr>
              <a:t> Environment and Sustainability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November-</a:t>
            </a:r>
            <a:r>
              <a:rPr b="0" i="0" lang="en-US" sz="1800" u="none" cap="none" strike="noStrike">
                <a:solidFill>
                  <a:srgbClr val="595959"/>
                </a:solidFill>
                <a:latin typeface="Arial"/>
                <a:ea typeface="Arial"/>
                <a:cs typeface="Arial"/>
                <a:sym typeface="Arial"/>
              </a:rPr>
              <a:t> Bonus Science</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December-</a:t>
            </a:r>
            <a:r>
              <a:rPr b="0" i="0" lang="en-US" sz="1800" u="none" cap="none" strike="noStrike">
                <a:solidFill>
                  <a:srgbClr val="595959"/>
                </a:solidFill>
                <a:latin typeface="Arial"/>
                <a:ea typeface="Arial"/>
                <a:cs typeface="Arial"/>
                <a:sym typeface="Arial"/>
              </a:rPr>
              <a:t> Parker’s Perihelion</a:t>
            </a:r>
            <a:endParaRPr b="0" i="0" sz="1800" u="none" cap="none" strike="noStrike">
              <a:solidFill>
                <a:srgbClr val="595959"/>
              </a:solidFill>
              <a:latin typeface="Arial"/>
              <a:ea typeface="Arial"/>
              <a:cs typeface="Arial"/>
              <a:sym typeface="Arial"/>
            </a:endParaRPr>
          </a:p>
        </p:txBody>
      </p:sp>
      <p:sp>
        <p:nvSpPr>
          <p:cNvPr id="159" name="Google Shape;159;p4"/>
          <p:cNvSpPr txBox="1"/>
          <p:nvPr/>
        </p:nvSpPr>
        <p:spPr>
          <a:xfrm>
            <a:off x="223000" y="4247225"/>
            <a:ext cx="8727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sng" cap="none" strike="noStrike">
                <a:solidFill>
                  <a:srgbClr val="0097A7"/>
                </a:solidFill>
                <a:latin typeface="Arial"/>
                <a:ea typeface="Arial"/>
                <a:cs typeface="Arial"/>
                <a:sym typeface="Arial"/>
                <a:hlinkClick r:id="rId4">
                  <a:extLst>
                    <a:ext uri="{A12FA001-AC4F-418D-AE19-62706E023703}">
                      <ahyp:hlinkClr val="tx"/>
                    </a:ext>
                  </a:extLst>
                </a:hlinkClick>
              </a:rPr>
              <a:t>https://www.nasa.gov/science-research/heliophysics/nasa-announces-monthly-themes-to-celebrate-the-heliophysics-big-year/</a:t>
            </a:r>
            <a:endParaRPr b="0" i="0" sz="1900" u="none" cap="none" strike="noStrike">
              <a:solidFill>
                <a:srgbClr val="595959"/>
              </a:solidFill>
              <a:latin typeface="Arial"/>
              <a:ea typeface="Arial"/>
              <a:cs typeface="Arial"/>
              <a:sym typeface="Arial"/>
            </a:endParaRPr>
          </a:p>
        </p:txBody>
      </p:sp>
      <p:pic>
        <p:nvPicPr>
          <p:cNvPr id="160" name="Google Shape;160;p4"/>
          <p:cNvPicPr preferRelativeResize="0"/>
          <p:nvPr/>
        </p:nvPicPr>
        <p:blipFill rotWithShape="1">
          <a:blip r:embed="rId5">
            <a:alphaModFix/>
          </a:blip>
          <a:srcRect b="0" l="0" r="0" t="0"/>
          <a:stretch/>
        </p:blipFill>
        <p:spPr>
          <a:xfrm>
            <a:off x="430925" y="1176750"/>
            <a:ext cx="262830" cy="283500"/>
          </a:xfrm>
          <a:prstGeom prst="rect">
            <a:avLst/>
          </a:prstGeom>
          <a:noFill/>
          <a:ln>
            <a:noFill/>
          </a:ln>
        </p:spPr>
      </p:pic>
      <p:pic>
        <p:nvPicPr>
          <p:cNvPr id="161" name="Google Shape;161;p4"/>
          <p:cNvPicPr preferRelativeResize="0"/>
          <p:nvPr/>
        </p:nvPicPr>
        <p:blipFill rotWithShape="1">
          <a:blip r:embed="rId5">
            <a:alphaModFix/>
          </a:blip>
          <a:srcRect b="0" l="0" r="0" t="0"/>
          <a:stretch/>
        </p:blipFill>
        <p:spPr>
          <a:xfrm>
            <a:off x="430925" y="1460250"/>
            <a:ext cx="262830" cy="283500"/>
          </a:xfrm>
          <a:prstGeom prst="rect">
            <a:avLst/>
          </a:prstGeom>
          <a:noFill/>
          <a:ln>
            <a:noFill/>
          </a:ln>
        </p:spPr>
      </p:pic>
      <p:sp>
        <p:nvSpPr>
          <p:cNvPr id="162" name="Google Shape;162;p4"/>
          <p:cNvSpPr txBox="1"/>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420"/>
              <a:buFont typeface="Arial"/>
              <a:buNone/>
            </a:pPr>
            <a:r>
              <a:rPr b="1" i="0" lang="en-US" sz="2420" u="none" cap="none" strike="noStrike">
                <a:solidFill>
                  <a:srgbClr val="FFFFFF"/>
                </a:solidFill>
                <a:latin typeface="Helvetica Neue"/>
                <a:ea typeface="Helvetica Neue"/>
                <a:cs typeface="Helvetica Neue"/>
                <a:sym typeface="Helvetica Neue"/>
              </a:rPr>
              <a:t>Heliophysics Big Year Themes</a:t>
            </a:r>
            <a:endParaRPr b="1" i="0" sz="2420" u="none" cap="none" strike="noStrike">
              <a:solidFill>
                <a:srgbClr val="FFFFFF"/>
              </a:solidFill>
              <a:latin typeface="Helvetica Neue"/>
              <a:ea typeface="Helvetica Neue"/>
              <a:cs typeface="Helvetica Neue"/>
              <a:sym typeface="Helvetica Neue"/>
            </a:endParaRPr>
          </a:p>
        </p:txBody>
      </p:sp>
      <p:pic>
        <p:nvPicPr>
          <p:cNvPr id="163" name="Google Shape;163;p4"/>
          <p:cNvPicPr preferRelativeResize="0"/>
          <p:nvPr/>
        </p:nvPicPr>
        <p:blipFill rotWithShape="1">
          <a:blip r:embed="rId5">
            <a:alphaModFix/>
          </a:blip>
          <a:srcRect b="0" l="0" r="0" t="0"/>
          <a:stretch/>
        </p:blipFill>
        <p:spPr>
          <a:xfrm>
            <a:off x="430925" y="1743750"/>
            <a:ext cx="262830" cy="28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5"/>
          <p:cNvSpPr txBox="1"/>
          <p:nvPr>
            <p:ph idx="1" type="body"/>
          </p:nvPr>
        </p:nvSpPr>
        <p:spPr>
          <a:xfrm>
            <a:off x="311699" y="971625"/>
            <a:ext cx="6867769"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1.	</a:t>
            </a:r>
            <a:r>
              <a:rPr lang="en-US" sz="2000">
                <a:solidFill>
                  <a:schemeClr val="dk1"/>
                </a:solidFill>
              </a:rPr>
              <a:t>What causes the Sun to vary? </a:t>
            </a:r>
            <a:endParaRPr/>
          </a:p>
          <a:p>
            <a:pPr indent="0" lvl="0" marL="0" rtl="0" algn="l">
              <a:lnSpc>
                <a:spcPct val="90000"/>
              </a:lnSpc>
              <a:spcBef>
                <a:spcPts val="1000"/>
              </a:spcBef>
              <a:spcAft>
                <a:spcPts val="0"/>
              </a:spcAft>
              <a:buSzPts val="1800"/>
              <a:buNone/>
            </a:pPr>
            <a:r>
              <a:rPr lang="en-US" sz="2000">
                <a:solidFill>
                  <a:schemeClr val="dk1"/>
                </a:solidFill>
              </a:rPr>
              <a:t>2.	How do the Earth and the heliosphere respond? </a:t>
            </a:r>
            <a:endParaRPr/>
          </a:p>
          <a:p>
            <a:pPr indent="0" lvl="0" marL="0" rtl="0" algn="l">
              <a:lnSpc>
                <a:spcPct val="90000"/>
              </a:lnSpc>
              <a:spcBef>
                <a:spcPts val="1000"/>
              </a:spcBef>
              <a:spcAft>
                <a:spcPts val="0"/>
              </a:spcAft>
              <a:buSzPts val="1800"/>
              <a:buNone/>
            </a:pPr>
            <a:r>
              <a:rPr lang="en-US" sz="2000">
                <a:solidFill>
                  <a:schemeClr val="dk1"/>
                </a:solidFill>
              </a:rPr>
              <a:t>3.	What are the impacts on humanity?</a:t>
            </a:r>
            <a:endParaRPr/>
          </a:p>
          <a:p>
            <a:pPr indent="0" lvl="0" marL="0" rtl="0" algn="l">
              <a:lnSpc>
                <a:spcPct val="90000"/>
              </a:lnSpc>
              <a:spcBef>
                <a:spcPts val="1000"/>
              </a:spcBef>
              <a:spcAft>
                <a:spcPts val="0"/>
              </a:spcAft>
              <a:buSzPts val="1800"/>
              <a:buNone/>
            </a:pPr>
            <a:r>
              <a:t/>
            </a:r>
            <a:endParaRPr sz="1700">
              <a:solidFill>
                <a:schemeClr val="dk1"/>
              </a:solidFill>
            </a:endParaRPr>
          </a:p>
        </p:txBody>
      </p:sp>
      <p:grpSp>
        <p:nvGrpSpPr>
          <p:cNvPr id="169" name="Google Shape;169;p5"/>
          <p:cNvGrpSpPr/>
          <p:nvPr/>
        </p:nvGrpSpPr>
        <p:grpSpPr>
          <a:xfrm flipH="1">
            <a:off x="-1" y="133025"/>
            <a:ext cx="7908700" cy="582900"/>
            <a:chOff x="3383700" y="220025"/>
            <a:chExt cx="5760575" cy="582900"/>
          </a:xfrm>
        </p:grpSpPr>
        <p:sp>
          <p:nvSpPr>
            <p:cNvPr id="170" name="Google Shape;170;p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2" name="Google Shape;172;p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2023 :  NASA’s Big Questions</a:t>
            </a:r>
            <a:endParaRPr b="1" sz="2420">
              <a:solidFill>
                <a:schemeClr val="lt1"/>
              </a:solidFill>
              <a:latin typeface="Helvetica Neue"/>
              <a:ea typeface="Helvetica Neue"/>
              <a:cs typeface="Helvetica Neue"/>
              <a:sym typeface="Helvetica Neue"/>
            </a:endParaRPr>
          </a:p>
        </p:txBody>
      </p:sp>
      <p:sp>
        <p:nvSpPr>
          <p:cNvPr id="173" name="Google Shape;173;p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0" name="Google Shape;180;p5"/>
          <p:cNvGrpSpPr/>
          <p:nvPr/>
        </p:nvGrpSpPr>
        <p:grpSpPr>
          <a:xfrm>
            <a:off x="0" y="4695025"/>
            <a:ext cx="5902800" cy="283500"/>
            <a:chOff x="0" y="4548925"/>
            <a:chExt cx="5902800" cy="283500"/>
          </a:xfrm>
        </p:grpSpPr>
        <p:sp>
          <p:nvSpPr>
            <p:cNvPr id="181" name="Google Shape;181;p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3" name="Google Shape;183;p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84" name="Google Shape;184;p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85" name="Google Shape;185;p5"/>
          <p:cNvSpPr txBox="1"/>
          <p:nvPr/>
        </p:nvSpPr>
        <p:spPr>
          <a:xfrm>
            <a:off x="1738974" y="2668522"/>
            <a:ext cx="4814100" cy="1477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These Big Questions form the basis for the</a:t>
            </a:r>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Framework for Heliophysics Education</a:t>
            </a:r>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https://science.nasa.gov/learn/heat/big-ideas/</a:t>
            </a:r>
            <a:endParaRPr/>
          </a:p>
        </p:txBody>
      </p:sp>
      <p:sp>
        <p:nvSpPr>
          <p:cNvPr id="186" name="Google Shape;186;p5"/>
          <p:cNvSpPr txBox="1"/>
          <p:nvPr/>
        </p:nvSpPr>
        <p:spPr>
          <a:xfrm>
            <a:off x="2286000" y="2417862"/>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grpSp>
        <p:nvGrpSpPr>
          <p:cNvPr id="191" name="Google Shape;191;p6"/>
          <p:cNvGrpSpPr/>
          <p:nvPr/>
        </p:nvGrpSpPr>
        <p:grpSpPr>
          <a:xfrm flipH="1">
            <a:off x="-803" y="133025"/>
            <a:ext cx="7374688" cy="582900"/>
            <a:chOff x="3383700" y="220025"/>
            <a:chExt cx="5760575" cy="582900"/>
          </a:xfrm>
        </p:grpSpPr>
        <p:sp>
          <p:nvSpPr>
            <p:cNvPr id="192" name="Google Shape;192;p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4" name="Google Shape;194;p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How to Teach Heliophysics</a:t>
            </a:r>
            <a:endParaRPr b="1" sz="2420">
              <a:solidFill>
                <a:schemeClr val="lt1"/>
              </a:solidFill>
              <a:latin typeface="Helvetica Neue"/>
              <a:ea typeface="Helvetica Neue"/>
              <a:cs typeface="Helvetica Neue"/>
              <a:sym typeface="Helvetica Neue"/>
            </a:endParaRPr>
          </a:p>
        </p:txBody>
      </p:sp>
      <p:sp>
        <p:nvSpPr>
          <p:cNvPr id="195" name="Google Shape;195;p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2" name="Google Shape;202;p6"/>
          <p:cNvGrpSpPr/>
          <p:nvPr/>
        </p:nvGrpSpPr>
        <p:grpSpPr>
          <a:xfrm>
            <a:off x="0" y="4695025"/>
            <a:ext cx="5902800" cy="283500"/>
            <a:chOff x="0" y="4548925"/>
            <a:chExt cx="5902800" cy="283500"/>
          </a:xfrm>
        </p:grpSpPr>
        <p:sp>
          <p:nvSpPr>
            <p:cNvPr id="203" name="Google Shape;203;p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5" name="Google Shape;205;p6"/>
          <p:cNvSpPr txBox="1"/>
          <p:nvPr>
            <p:ph idx="1" type="body"/>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600"/>
              </a:spcAft>
              <a:buSzPts val="1100"/>
              <a:buNone/>
            </a:pPr>
            <a:r>
              <a:rPr b="1" lang="en-US" sz="680">
                <a:solidFill>
                  <a:schemeClr val="lt1"/>
                </a:solidFill>
                <a:latin typeface="Helvetica Neue"/>
                <a:ea typeface="Helvetica Neue"/>
                <a:cs typeface="Helvetica Neue"/>
                <a:sym typeface="Helvetica Neue"/>
              </a:rPr>
              <a:t>Heliophysics Education Activation Team</a:t>
            </a:r>
            <a:endParaRPr b="1" sz="680">
              <a:solidFill>
                <a:schemeClr val="lt1"/>
              </a:solidFill>
              <a:latin typeface="Helvetica Neue"/>
              <a:ea typeface="Helvetica Neue"/>
              <a:cs typeface="Helvetica Neue"/>
              <a:sym typeface="Helvetica Neue"/>
            </a:endParaRPr>
          </a:p>
        </p:txBody>
      </p:sp>
      <p:pic>
        <p:nvPicPr>
          <p:cNvPr id="206" name="Google Shape;206;p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07" name="Google Shape;207;p6"/>
          <p:cNvSpPr txBox="1"/>
          <p:nvPr/>
        </p:nvSpPr>
        <p:spPr>
          <a:xfrm>
            <a:off x="133200" y="671988"/>
            <a:ext cx="833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9658B"/>
                </a:solidFill>
                <a:latin typeface="Lato"/>
                <a:ea typeface="Lato"/>
                <a:cs typeface="Lato"/>
                <a:sym typeface="Lato"/>
              </a:rPr>
              <a:t>Framework for Heliophysics Education</a:t>
            </a:r>
            <a:endParaRPr b="1" i="0" sz="1800" u="none" cap="none" strike="noStrike">
              <a:solidFill>
                <a:srgbClr val="19658B"/>
              </a:solidFill>
              <a:latin typeface="Arial"/>
              <a:ea typeface="Arial"/>
              <a:cs typeface="Arial"/>
              <a:sym typeface="Arial"/>
            </a:endParaRPr>
          </a:p>
        </p:txBody>
      </p:sp>
      <p:sp>
        <p:nvSpPr>
          <p:cNvPr id="208" name="Google Shape;208;p6"/>
          <p:cNvSpPr/>
          <p:nvPr/>
        </p:nvSpPr>
        <p:spPr>
          <a:xfrm>
            <a:off x="92825" y="11671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3 Heliophysics Investigatory Questions</a:t>
            </a:r>
            <a:endParaRPr b="0" i="0" sz="1400" u="none" cap="none" strike="noStrike">
              <a:solidFill>
                <a:schemeClr val="lt1"/>
              </a:solidFill>
              <a:latin typeface="Open Sans"/>
              <a:ea typeface="Open Sans"/>
              <a:cs typeface="Open Sans"/>
              <a:sym typeface="Open Sans"/>
            </a:endParaRPr>
          </a:p>
        </p:txBody>
      </p:sp>
      <p:sp>
        <p:nvSpPr>
          <p:cNvPr id="209" name="Google Shape;209;p6"/>
          <p:cNvSpPr/>
          <p:nvPr/>
        </p:nvSpPr>
        <p:spPr>
          <a:xfrm>
            <a:off x="92825" y="20759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NGSS-aligned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Big Ideas per Question </a:t>
            </a:r>
            <a:endParaRPr b="0" i="0" sz="1400" u="none" cap="none" strike="noStrike">
              <a:solidFill>
                <a:schemeClr val="lt1"/>
              </a:solidFill>
              <a:latin typeface="Arial"/>
              <a:ea typeface="Arial"/>
              <a:cs typeface="Arial"/>
              <a:sym typeface="Arial"/>
            </a:endParaRPr>
          </a:p>
        </p:txBody>
      </p:sp>
      <p:sp>
        <p:nvSpPr>
          <p:cNvPr id="210" name="Google Shape;210;p6"/>
          <p:cNvSpPr/>
          <p:nvPr/>
        </p:nvSpPr>
        <p:spPr>
          <a:xfrm>
            <a:off x="92825" y="29847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Guiding Questions per Idea</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-1 Question per Level-</a:t>
            </a:r>
            <a:endParaRPr b="0" i="0" sz="1200" u="none" cap="none" strike="noStrike">
              <a:solidFill>
                <a:schemeClr val="lt1"/>
              </a:solidFill>
              <a:latin typeface="Arial"/>
              <a:ea typeface="Arial"/>
              <a:cs typeface="Arial"/>
              <a:sym typeface="Arial"/>
            </a:endParaRPr>
          </a:p>
        </p:txBody>
      </p:sp>
      <p:sp>
        <p:nvSpPr>
          <p:cNvPr id="211" name="Google Shape;211;p6"/>
          <p:cNvSpPr txBox="1"/>
          <p:nvPr/>
        </p:nvSpPr>
        <p:spPr>
          <a:xfrm>
            <a:off x="2353225" y="1133700"/>
            <a:ext cx="6711000" cy="34629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00000"/>
              </a:lnSpc>
              <a:spcBef>
                <a:spcPts val="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What causes the Sun to vary?</a:t>
            </a:r>
            <a:endParaRPr b="1" i="0" sz="12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1.1 The Sun is really big and its gravity influences all objects in the solar system. </a:t>
            </a:r>
            <a:r>
              <a:rPr b="0" i="0" lang="en-US" sz="1000" u="none" cap="none" strike="noStrike">
                <a:solidFill>
                  <a:schemeClr val="accent2"/>
                </a:solidFill>
                <a:latin typeface="Open Sans"/>
                <a:ea typeface="Open Sans"/>
                <a:cs typeface="Open Sans"/>
                <a:sym typeface="Open Sans"/>
              </a:rPr>
              <a:t>(PS2, ESS1)</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1.2 The Sun is active and can impact technology on Earth via space weather. (PS1,PS2, PS4, ESS2, ESS3)</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1.3 The Sun’s energy drives Earth’s climate, but the climate is in a delicate balance and is changing due to human activity. </a:t>
            </a:r>
            <a:r>
              <a:rPr b="0" i="0" lang="en-US" sz="1000" u="none" cap="none" strike="noStrike">
                <a:solidFill>
                  <a:srgbClr val="2E2E32"/>
                </a:solidFill>
                <a:latin typeface="Open Sans"/>
                <a:ea typeface="Open Sans"/>
                <a:cs typeface="Open Sans"/>
                <a:sym typeface="Open Sans"/>
              </a:rPr>
              <a:t>(PS1, PS2, PS3, LS4, ESS2, ESS3)</a:t>
            </a:r>
            <a:endParaRPr b="1" i="0" sz="1000" u="none" cap="none" strike="noStrike">
              <a:solidFill>
                <a:schemeClr val="dk1"/>
              </a:solidFill>
              <a:latin typeface="Open Sans"/>
              <a:ea typeface="Open Sans"/>
              <a:cs typeface="Open Sans"/>
              <a:sym typeface="Open Sans"/>
            </a:endParaRPr>
          </a:p>
          <a:p>
            <a:pPr indent="-304800" lvl="0" marL="457200" marR="0" rtl="0" algn="l">
              <a:lnSpc>
                <a:spcPct val="100000"/>
              </a:lnSpc>
              <a:spcBef>
                <a:spcPts val="90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How do Earth, the solar system, and the heliosphere respond to changes on the Sun?</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2.1 Life on Earth has evolved with complex diversity because of our location near the Sun. It is just right! </a:t>
            </a:r>
            <a:r>
              <a:rPr b="0" i="0" lang="en-US" sz="1100" u="none" cap="none" strike="noStrike">
                <a:solidFill>
                  <a:schemeClr val="dk1"/>
                </a:solidFill>
                <a:latin typeface="Open Sans"/>
                <a:ea typeface="Open Sans"/>
                <a:cs typeface="Open Sans"/>
                <a:sym typeface="Open Sans"/>
              </a:rPr>
              <a:t>(PS3, PS4, LS1, LS2, ESS2)</a:t>
            </a:r>
            <a:endParaRPr b="0" i="0" sz="11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2.2 The Sun defines the space around it, which is different from interstellar space. </a:t>
            </a:r>
            <a:r>
              <a:rPr b="0" i="0" lang="en-US" sz="1000" u="none" cap="none" strike="noStrike">
                <a:solidFill>
                  <a:srgbClr val="2E2E32"/>
                </a:solidFill>
                <a:latin typeface="Open Sans"/>
                <a:ea typeface="Open Sans"/>
                <a:cs typeface="Open Sans"/>
                <a:sym typeface="Open Sans"/>
              </a:rPr>
              <a:t>(PS2, ESS1, ESS2)</a:t>
            </a:r>
            <a:endParaRPr b="0" i="0" sz="10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FF0000"/>
                </a:solidFill>
                <a:latin typeface="Open Sans"/>
                <a:ea typeface="Open Sans"/>
                <a:cs typeface="Open Sans"/>
                <a:sym typeface="Open Sans"/>
              </a:rPr>
              <a:t>2.3 The Sun is the primary source of light in the solar system. (PS1, PS2, PS3,PS4, ESS1)</a:t>
            </a:r>
            <a:endParaRPr b="1" i="0" sz="1000" u="none" cap="none" strike="noStrike">
              <a:solidFill>
                <a:srgbClr val="FF0000"/>
              </a:solidFill>
              <a:latin typeface="Open Sans"/>
              <a:ea typeface="Open Sans"/>
              <a:cs typeface="Open Sans"/>
              <a:sym typeface="Open Sans"/>
            </a:endParaRPr>
          </a:p>
          <a:p>
            <a:pPr indent="-304800" lvl="0" marL="457200" marR="0" rtl="0" algn="l">
              <a:lnSpc>
                <a:spcPct val="100000"/>
              </a:lnSpc>
              <a:spcBef>
                <a:spcPts val="1000"/>
              </a:spcBef>
              <a:spcAft>
                <a:spcPts val="0"/>
              </a:spcAft>
              <a:buClr>
                <a:schemeClr val="dk1"/>
              </a:buClr>
              <a:buSzPts val="1200"/>
              <a:buFont typeface="Open Sans"/>
              <a:buAutoNum type="arabicPeriod"/>
            </a:pPr>
            <a:r>
              <a:rPr b="1" i="0" lang="en-US" sz="1200" u="none" cap="none" strike="noStrike">
                <a:solidFill>
                  <a:schemeClr val="dk1"/>
                </a:solidFill>
                <a:latin typeface="Open Sans"/>
                <a:ea typeface="Open Sans"/>
                <a:cs typeface="Open Sans"/>
                <a:sym typeface="Open Sans"/>
              </a:rPr>
              <a:t>What are the impacts of changes on the Sun on humans?</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3.1 The Sun is made of churning plasma, causing the surface to be made of complex, tangled magnetic fields. </a:t>
            </a:r>
            <a:r>
              <a:rPr b="0" i="0" lang="en-US" sz="1000" u="none" cap="none" strike="noStrike">
                <a:solidFill>
                  <a:srgbClr val="2E2E32"/>
                </a:solidFill>
                <a:latin typeface="Open Sans"/>
                <a:ea typeface="Open Sans"/>
                <a:cs typeface="Open Sans"/>
                <a:sym typeface="Open Sans"/>
              </a:rPr>
              <a:t>(PS1, PS2, ESS1, ESS2)</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3.2 Energy from the Sun is created in the core and travels outward through the Sun and into the heliosphere. (PS1, PS3, PS4, ESS1, ESS2, ESS3)</a:t>
            </a:r>
            <a:endParaRPr b="0" i="0" sz="10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3.3 Our Sun, like all stars, has a life cycle. </a:t>
            </a:r>
            <a:r>
              <a:rPr b="0" i="0" lang="en-US" sz="1000" u="none" cap="none" strike="noStrike">
                <a:solidFill>
                  <a:srgbClr val="2E2E32"/>
                </a:solidFill>
                <a:latin typeface="Open Sans"/>
                <a:ea typeface="Open Sans"/>
                <a:cs typeface="Open Sans"/>
                <a:sym typeface="Open Sans"/>
              </a:rPr>
              <a:t>(PS1, LS1, ESS1)</a:t>
            </a:r>
            <a:endParaRPr b="1" i="0" sz="1000" u="none" cap="none" strike="noStrike">
              <a:solidFill>
                <a:schemeClr val="dk1"/>
              </a:solidFill>
              <a:latin typeface="Open Sans"/>
              <a:ea typeface="Open Sans"/>
              <a:cs typeface="Open Sans"/>
              <a:sym typeface="Open Sans"/>
            </a:endParaRPr>
          </a:p>
        </p:txBody>
      </p:sp>
      <p:sp>
        <p:nvSpPr>
          <p:cNvPr id="212" name="Google Shape;212;p6"/>
          <p:cNvSpPr/>
          <p:nvPr/>
        </p:nvSpPr>
        <p:spPr>
          <a:xfrm>
            <a:off x="92825" y="3910925"/>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Heliophysics </a:t>
            </a:r>
            <a:endParaRPr b="0"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Resource Database</a:t>
            </a:r>
            <a:endParaRPr b="0" i="0" sz="1400" u="none" cap="none" strike="noStrike">
              <a:solidFill>
                <a:schemeClr val="lt1"/>
              </a:solidFill>
              <a:latin typeface="Open Sans"/>
              <a:ea typeface="Open Sans"/>
              <a:cs typeface="Open Sans"/>
              <a:sym typeface="Open Sans"/>
            </a:endParaRPr>
          </a:p>
        </p:txBody>
      </p:sp>
      <p:cxnSp>
        <p:nvCxnSpPr>
          <p:cNvPr id="213" name="Google Shape;213;p6"/>
          <p:cNvCxnSpPr>
            <a:stCxn id="208" idx="2"/>
            <a:endCxn id="209" idx="0"/>
          </p:cNvCxnSpPr>
          <p:nvPr/>
        </p:nvCxnSpPr>
        <p:spPr>
          <a:xfrm>
            <a:off x="1267325" y="1857400"/>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14" name="Google Shape;214;p6"/>
          <p:cNvCxnSpPr/>
          <p:nvPr/>
        </p:nvCxnSpPr>
        <p:spPr>
          <a:xfrm>
            <a:off x="1267325" y="2774963"/>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15" name="Google Shape;215;p6"/>
          <p:cNvCxnSpPr/>
          <p:nvPr/>
        </p:nvCxnSpPr>
        <p:spPr>
          <a:xfrm>
            <a:off x="1267325" y="3683763"/>
            <a:ext cx="0" cy="218400"/>
          </a:xfrm>
          <a:prstGeom prst="straightConnector1">
            <a:avLst/>
          </a:prstGeom>
          <a:noFill/>
          <a:ln cap="flat" cmpd="sng" w="19050">
            <a:solidFill>
              <a:srgbClr val="D56A49"/>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7"/>
          <p:cNvSpPr txBox="1"/>
          <p:nvPr>
            <p:ph idx="1" type="body"/>
          </p:nvPr>
        </p:nvSpPr>
        <p:spPr>
          <a:xfrm>
            <a:off x="311700" y="962925"/>
            <a:ext cx="4752000" cy="3055200"/>
          </a:xfrm>
          <a:prstGeom prst="rect">
            <a:avLst/>
          </a:prstGeom>
          <a:noFill/>
          <a:ln>
            <a:noFill/>
          </a:ln>
        </p:spPr>
        <p:txBody>
          <a:bodyPr anchorCtr="0" anchor="t" bIns="91425" lIns="91425" spcFirstLastPara="1" rIns="91425" wrap="square" tIns="91425">
            <a:normAutofit fontScale="92500" lnSpcReduction="10000"/>
          </a:bodyPr>
          <a:lstStyle/>
          <a:p>
            <a:pPr indent="0" lvl="0" marL="0" rtl="0" algn="l">
              <a:lnSpc>
                <a:spcPct val="90000"/>
              </a:lnSpc>
              <a:spcBef>
                <a:spcPts val="1000"/>
              </a:spcBef>
              <a:spcAft>
                <a:spcPts val="0"/>
              </a:spcAft>
              <a:buSzPct val="108108"/>
              <a:buNone/>
            </a:pPr>
            <a:r>
              <a:rPr lang="en-US">
                <a:solidFill>
                  <a:schemeClr val="dk1"/>
                </a:solidFill>
              </a:rPr>
              <a:t>From agriculture to economics, the Sun touches all parts of our lives. This month delves into all the ways we’re influenced by the Sun. </a:t>
            </a:r>
            <a:endParaRPr/>
          </a:p>
          <a:p>
            <a:pPr indent="0" lvl="0" marL="0" rtl="0" algn="l">
              <a:lnSpc>
                <a:spcPct val="90000"/>
              </a:lnSpc>
              <a:spcBef>
                <a:spcPts val="1000"/>
              </a:spcBef>
              <a:spcAft>
                <a:spcPts val="0"/>
              </a:spcAft>
              <a:buSzPct val="108108"/>
              <a:buNone/>
            </a:pPr>
            <a:r>
              <a:t/>
            </a:r>
            <a:endParaRPr>
              <a:solidFill>
                <a:schemeClr val="dk1"/>
              </a:solidFill>
            </a:endParaRPr>
          </a:p>
          <a:p>
            <a:pPr indent="0" lvl="0" marL="0" rtl="0" algn="l">
              <a:lnSpc>
                <a:spcPct val="90000"/>
              </a:lnSpc>
              <a:spcBef>
                <a:spcPts val="1000"/>
              </a:spcBef>
              <a:spcAft>
                <a:spcPts val="0"/>
              </a:spcAft>
              <a:buSzPct val="108108"/>
              <a:buNone/>
            </a:pPr>
            <a:r>
              <a:rPr lang="en-US">
                <a:solidFill>
                  <a:schemeClr val="dk1"/>
                </a:solidFill>
              </a:rPr>
              <a:t>By far the biggest way is through its sunlight, which allows crops to grow.</a:t>
            </a:r>
            <a:endParaRPr>
              <a:solidFill>
                <a:schemeClr val="dk1"/>
              </a:solidFill>
            </a:endParaRPr>
          </a:p>
          <a:p>
            <a:pPr indent="0" lvl="0" marL="0" rtl="0" algn="l">
              <a:lnSpc>
                <a:spcPct val="90000"/>
              </a:lnSpc>
              <a:spcBef>
                <a:spcPts val="1000"/>
              </a:spcBef>
              <a:spcAft>
                <a:spcPts val="0"/>
              </a:spcAft>
              <a:buSzPct val="108108"/>
              <a:buNone/>
            </a:pPr>
            <a:r>
              <a:rPr lang="en-US">
                <a:solidFill>
                  <a:schemeClr val="dk1"/>
                </a:solidFill>
              </a:rPr>
              <a:t> </a:t>
            </a:r>
            <a:endParaRPr/>
          </a:p>
          <a:p>
            <a:pPr indent="0" lvl="0" marL="0" rtl="0" algn="l">
              <a:lnSpc>
                <a:spcPct val="90000"/>
              </a:lnSpc>
              <a:spcBef>
                <a:spcPts val="1000"/>
              </a:spcBef>
              <a:spcAft>
                <a:spcPts val="0"/>
              </a:spcAft>
              <a:buSzPct val="108108"/>
              <a:buNone/>
            </a:pPr>
            <a:r>
              <a:rPr lang="en-US">
                <a:solidFill>
                  <a:schemeClr val="dk1"/>
                </a:solidFill>
              </a:rPr>
              <a:t>For thousands of years, our ancestors erected monuments like Stonehenge to keep track of the motion of the sun and identify when the spring planting season should occur. </a:t>
            </a:r>
            <a:endParaRPr>
              <a:solidFill>
                <a:schemeClr val="dk1"/>
              </a:solidFill>
            </a:endParaRPr>
          </a:p>
        </p:txBody>
      </p:sp>
      <p:grpSp>
        <p:nvGrpSpPr>
          <p:cNvPr id="221" name="Google Shape;221;p7"/>
          <p:cNvGrpSpPr/>
          <p:nvPr/>
        </p:nvGrpSpPr>
        <p:grpSpPr>
          <a:xfrm flipH="1">
            <a:off x="-1" y="133025"/>
            <a:ext cx="7618375" cy="582900"/>
            <a:chOff x="3383700" y="220025"/>
            <a:chExt cx="5760575" cy="582900"/>
          </a:xfrm>
        </p:grpSpPr>
        <p:sp>
          <p:nvSpPr>
            <p:cNvPr id="222" name="Google Shape;222;p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4" name="Google Shape;224;p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  The Sun Touches Everything</a:t>
            </a:r>
            <a:endParaRPr b="1" sz="2420">
              <a:solidFill>
                <a:schemeClr val="lt1"/>
              </a:solidFill>
              <a:latin typeface="Helvetica Neue"/>
              <a:ea typeface="Helvetica Neue"/>
              <a:cs typeface="Helvetica Neue"/>
              <a:sym typeface="Helvetica Neue"/>
            </a:endParaRPr>
          </a:p>
        </p:txBody>
      </p:sp>
      <p:sp>
        <p:nvSpPr>
          <p:cNvPr id="225" name="Google Shape;225;p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2" name="Google Shape;232;p7"/>
          <p:cNvGrpSpPr/>
          <p:nvPr/>
        </p:nvGrpSpPr>
        <p:grpSpPr>
          <a:xfrm>
            <a:off x="0" y="4695025"/>
            <a:ext cx="5902800" cy="283500"/>
            <a:chOff x="0" y="4548925"/>
            <a:chExt cx="5902800" cy="283500"/>
          </a:xfrm>
        </p:grpSpPr>
        <p:sp>
          <p:nvSpPr>
            <p:cNvPr id="233" name="Google Shape;233;p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5" name="Google Shape;235;p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36" name="Google Shape;236;p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37" name="Google Shape;237;p7"/>
          <p:cNvPicPr preferRelativeResize="0"/>
          <p:nvPr/>
        </p:nvPicPr>
        <p:blipFill rotWithShape="1">
          <a:blip r:embed="rId4">
            <a:alphaModFix/>
          </a:blip>
          <a:srcRect b="0" l="0" r="0" t="0"/>
          <a:stretch/>
        </p:blipFill>
        <p:spPr>
          <a:xfrm>
            <a:off x="5719525" y="846410"/>
            <a:ext cx="2819400" cy="3171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8"/>
          <p:cNvSpPr txBox="1"/>
          <p:nvPr>
            <p:ph idx="1" type="body"/>
          </p:nvPr>
        </p:nvSpPr>
        <p:spPr>
          <a:xfrm>
            <a:off x="311700" y="962923"/>
            <a:ext cx="4042500" cy="29388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The Sun is the primary source of light in the solar system. (PS1, PS2, PS3,PS4, ESS1)</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Energy from the Sun is created in the core and travels outward through the Sun and into the heliosphere. (PS1, PS3, PS4, ESS1, ESS2, ESS3)</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243" name="Google Shape;243;p8"/>
          <p:cNvGrpSpPr/>
          <p:nvPr/>
        </p:nvGrpSpPr>
        <p:grpSpPr>
          <a:xfrm flipH="1">
            <a:off x="0" y="133025"/>
            <a:ext cx="5760575" cy="582900"/>
            <a:chOff x="3383700" y="220025"/>
            <a:chExt cx="5760575" cy="582900"/>
          </a:xfrm>
        </p:grpSpPr>
        <p:sp>
          <p:nvSpPr>
            <p:cNvPr id="244" name="Google Shape;244;p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6" name="Google Shape;246;p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a:t>
            </a:r>
            <a:endParaRPr b="1" sz="2420">
              <a:solidFill>
                <a:schemeClr val="lt1"/>
              </a:solidFill>
              <a:latin typeface="Helvetica Neue"/>
              <a:ea typeface="Helvetica Neue"/>
              <a:cs typeface="Helvetica Neue"/>
              <a:sym typeface="Helvetica Neue"/>
            </a:endParaRPr>
          </a:p>
        </p:txBody>
      </p:sp>
      <p:sp>
        <p:nvSpPr>
          <p:cNvPr id="247" name="Google Shape;247;p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4" name="Google Shape;254;p8"/>
          <p:cNvGrpSpPr/>
          <p:nvPr/>
        </p:nvGrpSpPr>
        <p:grpSpPr>
          <a:xfrm>
            <a:off x="0" y="4695025"/>
            <a:ext cx="5902800" cy="283500"/>
            <a:chOff x="0" y="4548925"/>
            <a:chExt cx="5902800" cy="283500"/>
          </a:xfrm>
        </p:grpSpPr>
        <p:sp>
          <p:nvSpPr>
            <p:cNvPr id="255" name="Google Shape;255;p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7" name="Google Shape;257;p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58" name="Google Shape;258;p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59" name="Google Shape;259;p8"/>
          <p:cNvPicPr preferRelativeResize="0"/>
          <p:nvPr/>
        </p:nvPicPr>
        <p:blipFill rotWithShape="1">
          <a:blip r:embed="rId4">
            <a:alphaModFix/>
          </a:blip>
          <a:srcRect b="0" l="0" r="0" t="0"/>
          <a:stretch/>
        </p:blipFill>
        <p:spPr>
          <a:xfrm>
            <a:off x="4354200" y="957823"/>
            <a:ext cx="4408202" cy="2938801"/>
          </a:xfrm>
          <a:prstGeom prst="rect">
            <a:avLst/>
          </a:prstGeom>
          <a:noFill/>
          <a:ln>
            <a:noFill/>
          </a:ln>
        </p:spPr>
      </p:pic>
      <p:sp>
        <p:nvSpPr>
          <p:cNvPr id="260" name="Google Shape;260;p8"/>
          <p:cNvSpPr txBox="1"/>
          <p:nvPr/>
        </p:nvSpPr>
        <p:spPr>
          <a:xfrm>
            <a:off x="4354200" y="4207669"/>
            <a:ext cx="336662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Image credit:   SurferToday.com/sunrise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9"/>
          <p:cNvSpPr txBox="1"/>
          <p:nvPr>
            <p:ph idx="1" type="body"/>
          </p:nvPr>
        </p:nvSpPr>
        <p:spPr>
          <a:xfrm>
            <a:off x="311700" y="962923"/>
            <a:ext cx="2939799" cy="29388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90000"/>
              </a:lnSpc>
              <a:spcBef>
                <a:spcPts val="1000"/>
              </a:spcBef>
              <a:spcAft>
                <a:spcPts val="0"/>
              </a:spcAft>
              <a:buSzPct val="117647"/>
              <a:buNone/>
            </a:pPr>
            <a:r>
              <a:rPr b="1" lang="en-US">
                <a:solidFill>
                  <a:schemeClr val="dk1"/>
                </a:solidFill>
              </a:rPr>
              <a:t>Beginning:  The difference between power and intensity.</a:t>
            </a:r>
            <a:endParaRPr/>
          </a:p>
          <a:p>
            <a:pPr indent="0" lvl="0" marL="0" rtl="0" algn="l">
              <a:lnSpc>
                <a:spcPct val="90000"/>
              </a:lnSpc>
              <a:spcBef>
                <a:spcPts val="1000"/>
              </a:spcBef>
              <a:spcAft>
                <a:spcPts val="0"/>
              </a:spcAft>
              <a:buSzPct val="117647"/>
              <a:buNone/>
            </a:pPr>
            <a:r>
              <a:t/>
            </a:r>
            <a:endParaRPr>
              <a:solidFill>
                <a:schemeClr val="dk1"/>
              </a:solidFill>
            </a:endParaRPr>
          </a:p>
          <a:p>
            <a:pPr indent="0" lvl="0" marL="0" rtl="0" algn="l">
              <a:lnSpc>
                <a:spcPct val="90000"/>
              </a:lnSpc>
              <a:spcBef>
                <a:spcPts val="1000"/>
              </a:spcBef>
              <a:spcAft>
                <a:spcPts val="0"/>
              </a:spcAft>
              <a:buSzPct val="117647"/>
              <a:buNone/>
            </a:pPr>
            <a:r>
              <a:rPr lang="en-US">
                <a:solidFill>
                  <a:schemeClr val="dk1"/>
                </a:solidFill>
              </a:rPr>
              <a:t>Power: The quantity of energy leaving the source every second. : </a:t>
            </a:r>
            <a:r>
              <a:rPr b="1" lang="en-US">
                <a:solidFill>
                  <a:srgbClr val="FF0000"/>
                </a:solidFill>
              </a:rPr>
              <a:t>Unit = Watts</a:t>
            </a:r>
            <a:endParaRPr/>
          </a:p>
          <a:p>
            <a:pPr indent="0" lvl="0" marL="0" rtl="0" algn="l">
              <a:lnSpc>
                <a:spcPct val="90000"/>
              </a:lnSpc>
              <a:spcBef>
                <a:spcPts val="1000"/>
              </a:spcBef>
              <a:spcAft>
                <a:spcPts val="0"/>
              </a:spcAft>
              <a:buSzPct val="117647"/>
              <a:buNone/>
            </a:pPr>
            <a:r>
              <a:t/>
            </a:r>
            <a:endParaRPr>
              <a:solidFill>
                <a:schemeClr val="dk1"/>
              </a:solidFill>
            </a:endParaRPr>
          </a:p>
          <a:p>
            <a:pPr indent="0" lvl="0" marL="0" rtl="0" algn="l">
              <a:lnSpc>
                <a:spcPct val="90000"/>
              </a:lnSpc>
              <a:spcBef>
                <a:spcPts val="1000"/>
              </a:spcBef>
              <a:spcAft>
                <a:spcPts val="0"/>
              </a:spcAft>
              <a:buSzPct val="117647"/>
              <a:buNone/>
            </a:pPr>
            <a:r>
              <a:rPr lang="en-US">
                <a:solidFill>
                  <a:schemeClr val="dk1"/>
                </a:solidFill>
              </a:rPr>
              <a:t>Intensity: The amount of power passing through an area.</a:t>
            </a:r>
            <a:endParaRPr/>
          </a:p>
          <a:p>
            <a:pPr indent="0" lvl="0" marL="0" rtl="0" algn="l">
              <a:lnSpc>
                <a:spcPct val="90000"/>
              </a:lnSpc>
              <a:spcBef>
                <a:spcPts val="1000"/>
              </a:spcBef>
              <a:spcAft>
                <a:spcPts val="0"/>
              </a:spcAft>
              <a:buSzPct val="117647"/>
              <a:buNone/>
            </a:pPr>
            <a:r>
              <a:rPr b="1" lang="en-US">
                <a:solidFill>
                  <a:srgbClr val="FF0000"/>
                </a:solidFill>
              </a:rPr>
              <a:t>Unit = Watts/square-meter</a:t>
            </a:r>
            <a:endParaRPr/>
          </a:p>
          <a:p>
            <a:pPr indent="0" lvl="0" marL="0" rtl="0" algn="l">
              <a:lnSpc>
                <a:spcPct val="90000"/>
              </a:lnSpc>
              <a:spcBef>
                <a:spcPts val="1000"/>
              </a:spcBef>
              <a:spcAft>
                <a:spcPts val="0"/>
              </a:spcAft>
              <a:buSzPct val="117647"/>
              <a:buNone/>
            </a:pPr>
            <a:r>
              <a:t/>
            </a:r>
            <a:endParaRPr>
              <a:solidFill>
                <a:schemeClr val="dk1"/>
              </a:solidFill>
            </a:endParaRPr>
          </a:p>
        </p:txBody>
      </p:sp>
      <p:grpSp>
        <p:nvGrpSpPr>
          <p:cNvPr id="266" name="Google Shape;266;p9"/>
          <p:cNvGrpSpPr/>
          <p:nvPr/>
        </p:nvGrpSpPr>
        <p:grpSpPr>
          <a:xfrm flipH="1">
            <a:off x="0" y="133025"/>
            <a:ext cx="5760575" cy="582900"/>
            <a:chOff x="3383700" y="220025"/>
            <a:chExt cx="5760575" cy="582900"/>
          </a:xfrm>
        </p:grpSpPr>
        <p:sp>
          <p:nvSpPr>
            <p:cNvPr id="267" name="Google Shape;267;p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9" name="Google Shape;269;p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January 2024</a:t>
            </a:r>
            <a:endParaRPr b="1" sz="2420">
              <a:solidFill>
                <a:schemeClr val="lt1"/>
              </a:solidFill>
              <a:latin typeface="Helvetica Neue"/>
              <a:ea typeface="Helvetica Neue"/>
              <a:cs typeface="Helvetica Neue"/>
              <a:sym typeface="Helvetica Neue"/>
            </a:endParaRPr>
          </a:p>
        </p:txBody>
      </p:sp>
      <p:sp>
        <p:nvSpPr>
          <p:cNvPr id="270" name="Google Shape;270;p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7" name="Google Shape;277;p9"/>
          <p:cNvGrpSpPr/>
          <p:nvPr/>
        </p:nvGrpSpPr>
        <p:grpSpPr>
          <a:xfrm>
            <a:off x="0" y="4695025"/>
            <a:ext cx="5902800" cy="283500"/>
            <a:chOff x="0" y="4548925"/>
            <a:chExt cx="5902800" cy="283500"/>
          </a:xfrm>
        </p:grpSpPr>
        <p:sp>
          <p:nvSpPr>
            <p:cNvPr id="278" name="Google Shape;278;p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0" name="Google Shape;280;p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81" name="Google Shape;281;p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82" name="Google Shape;282;p9"/>
          <p:cNvPicPr preferRelativeResize="0"/>
          <p:nvPr/>
        </p:nvPicPr>
        <p:blipFill rotWithShape="1">
          <a:blip r:embed="rId4">
            <a:alphaModFix/>
          </a:blip>
          <a:srcRect b="0" l="0" r="0" t="0"/>
          <a:stretch/>
        </p:blipFill>
        <p:spPr>
          <a:xfrm>
            <a:off x="5667276" y="761400"/>
            <a:ext cx="2939799" cy="3171825"/>
          </a:xfrm>
          <a:prstGeom prst="rect">
            <a:avLst/>
          </a:prstGeom>
          <a:noFill/>
          <a:ln>
            <a:noFill/>
          </a:ln>
        </p:spPr>
      </p:pic>
      <p:sp>
        <p:nvSpPr>
          <p:cNvPr id="283" name="Google Shape;283;p9"/>
          <p:cNvSpPr txBox="1"/>
          <p:nvPr/>
        </p:nvSpPr>
        <p:spPr>
          <a:xfrm>
            <a:off x="3386818" y="2148823"/>
            <a:ext cx="2145139"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Water leaving the nozzle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Water fanning out as it </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travels outwards</a:t>
            </a:r>
            <a:endParaRPr/>
          </a:p>
        </p:txBody>
      </p:sp>
      <p:sp>
        <p:nvSpPr>
          <p:cNvPr id="284" name="Google Shape;284;p9"/>
          <p:cNvSpPr/>
          <p:nvPr/>
        </p:nvSpPr>
        <p:spPr>
          <a:xfrm>
            <a:off x="7083475" y="2432323"/>
            <a:ext cx="864259" cy="260871"/>
          </a:xfrm>
          <a:prstGeom prst="rect">
            <a:avLst/>
          </a:prstGeom>
          <a:no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5" name="Google Shape;285;p9"/>
          <p:cNvSpPr/>
          <p:nvPr/>
        </p:nvSpPr>
        <p:spPr>
          <a:xfrm>
            <a:off x="6600825" y="1210275"/>
            <a:ext cx="818725" cy="260871"/>
          </a:xfrm>
          <a:prstGeom prst="rect">
            <a:avLst/>
          </a:prstGeom>
          <a:no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6" name="Google Shape;286;p9"/>
          <p:cNvSpPr txBox="1"/>
          <p:nvPr/>
        </p:nvSpPr>
        <p:spPr>
          <a:xfrm>
            <a:off x="5931038" y="2370326"/>
            <a:ext cx="77136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More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Intense</a:t>
            </a:r>
            <a:endParaRPr/>
          </a:p>
        </p:txBody>
      </p:sp>
      <p:sp>
        <p:nvSpPr>
          <p:cNvPr id="287" name="Google Shape;287;p9"/>
          <p:cNvSpPr txBox="1"/>
          <p:nvPr/>
        </p:nvSpPr>
        <p:spPr>
          <a:xfrm>
            <a:off x="7820622" y="1069230"/>
            <a:ext cx="77136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Less</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Intense</a:t>
            </a:r>
            <a:endParaRPr/>
          </a:p>
        </p:txBody>
      </p:sp>
      <p:sp>
        <p:nvSpPr>
          <p:cNvPr id="288" name="Google Shape;288;p9"/>
          <p:cNvSpPr/>
          <p:nvPr/>
        </p:nvSpPr>
        <p:spPr>
          <a:xfrm>
            <a:off x="6702403" y="2528284"/>
            <a:ext cx="234178" cy="260871"/>
          </a:xfrm>
          <a:prstGeom prst="right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9" name="Google Shape;289;p9"/>
          <p:cNvSpPr/>
          <p:nvPr/>
        </p:nvSpPr>
        <p:spPr>
          <a:xfrm>
            <a:off x="7618375" y="1232454"/>
            <a:ext cx="202247" cy="238692"/>
          </a:xfrm>
          <a:prstGeom prst="left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Sten Odenwald</dc:creator>
</cp:coreProperties>
</file>