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5143500" cx="9144000"/>
  <p:notesSz cx="6858000" cy="9144000"/>
  <p:embeddedFontLst>
    <p:embeddedFont>
      <p:font typeface="Roboto"/>
      <p:regular r:id="rId44"/>
      <p:bold r:id="rId45"/>
      <p:italic r:id="rId46"/>
      <p:boldItalic r:id="rId47"/>
    </p:embeddedFont>
    <p:embeddedFont>
      <p:font typeface="Helvetica Neue"/>
      <p:regular r:id="rId48"/>
      <p:bold r:id="rId49"/>
      <p:italic r:id="rId50"/>
      <p:boldItalic r:id="rId51"/>
    </p:embeddedFont>
    <p:embeddedFont>
      <p:font typeface="Noto Sans Symbol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i6aSPHzLZaMmvXS9tzV/yYxZIm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regular.fntdata"/><Relationship Id="rId43" Type="http://schemas.openxmlformats.org/officeDocument/2006/relationships/slide" Target="slides/slide39.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font" Target="fonts/Roboto-boldItalic.fntdata"/><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53" Type="http://schemas.openxmlformats.org/officeDocument/2006/relationships/font" Target="fonts/NotoSansSymbols-bold.fntdata"/><Relationship Id="rId52" Type="http://schemas.openxmlformats.org/officeDocument/2006/relationships/font" Target="fonts/NotoSansSymbols-regular.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4" name="Google Shape;8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7" name="Google Shape;85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2" name="Google Shape;88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6" name="Google Shape;92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7" name="Google Shape;94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science.nasa.gov/heliophysics/programs/citizen-science" TargetMode="External"/><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6" name="Google Shape;56;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8" name="Google Shape;58;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9" name="Google Shape;59;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60" name="Google Shape;60;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61" name="Google Shape;61;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2" name="Google Shape;62;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0"/>
          <p:cNvSpPr txBox="1"/>
          <p:nvPr>
            <p:ph idx="1" type="body"/>
          </p:nvPr>
        </p:nvSpPr>
        <p:spPr>
          <a:xfrm>
            <a:off x="261693" y="1085109"/>
            <a:ext cx="3231600" cy="2973281"/>
          </a:xfrm>
          <a:prstGeom prst="rect">
            <a:avLst/>
          </a:prstGeom>
          <a:noFill/>
          <a:ln>
            <a:noFill/>
          </a:ln>
        </p:spPr>
        <p:txBody>
          <a:bodyPr anchorCtr="0" anchor="t" bIns="91425" lIns="91425" spcFirstLastPara="1" rIns="91425" wrap="square" tIns="91425">
            <a:normAutofit/>
          </a:bodyPr>
          <a:lstStyle/>
          <a:p>
            <a:pPr indent="0" lvl="0" marL="0" rtl="0" algn="l">
              <a:lnSpc>
                <a:spcPct val="98181"/>
              </a:lnSpc>
              <a:spcBef>
                <a:spcPts val="1000"/>
              </a:spcBef>
              <a:spcAft>
                <a:spcPts val="0"/>
              </a:spcAft>
              <a:buSzPts val="1800"/>
              <a:buNone/>
            </a:pPr>
            <a:r>
              <a:rPr lang="en-US" sz="1700">
                <a:solidFill>
                  <a:schemeClr val="dk1"/>
                </a:solidFill>
              </a:rPr>
              <a:t>Sungrazer.................................</a:t>
            </a:r>
            <a:endParaRPr/>
          </a:p>
          <a:p>
            <a:pPr indent="0" lvl="0" marL="0" rtl="0" algn="l">
              <a:lnSpc>
                <a:spcPct val="98181"/>
              </a:lnSpc>
              <a:spcBef>
                <a:spcPts val="1000"/>
              </a:spcBef>
              <a:spcAft>
                <a:spcPts val="0"/>
              </a:spcAft>
              <a:buSzPts val="1800"/>
              <a:buNone/>
            </a:pPr>
            <a:r>
              <a:rPr lang="en-US" sz="1700">
                <a:solidFill>
                  <a:schemeClr val="dk1"/>
                </a:solidFill>
              </a:rPr>
              <a:t>Solar Active Region Spotter.....</a:t>
            </a:r>
            <a:endParaRPr/>
          </a:p>
          <a:p>
            <a:pPr indent="0" lvl="0" marL="0" rtl="0" algn="l">
              <a:lnSpc>
                <a:spcPct val="98181"/>
              </a:lnSpc>
              <a:spcBef>
                <a:spcPts val="1000"/>
              </a:spcBef>
              <a:spcAft>
                <a:spcPts val="0"/>
              </a:spcAft>
              <a:buSzPts val="1800"/>
              <a:buNone/>
            </a:pPr>
            <a:r>
              <a:rPr lang="en-US" sz="1700">
                <a:solidFill>
                  <a:schemeClr val="dk1"/>
                </a:solidFill>
              </a:rPr>
              <a:t>Solar Jet Hunter.......................</a:t>
            </a:r>
            <a:endParaRPr/>
          </a:p>
          <a:p>
            <a:pPr indent="0" lvl="0" marL="0" rtl="0" algn="l">
              <a:lnSpc>
                <a:spcPct val="98181"/>
              </a:lnSpc>
              <a:spcBef>
                <a:spcPts val="1000"/>
              </a:spcBef>
              <a:spcAft>
                <a:spcPts val="0"/>
              </a:spcAft>
              <a:buSzPts val="1800"/>
              <a:buNone/>
            </a:pPr>
            <a:r>
              <a:rPr lang="en-US" sz="1700">
                <a:solidFill>
                  <a:schemeClr val="dk1"/>
                </a:solidFill>
              </a:rPr>
              <a:t>Sunsketcher.............................</a:t>
            </a:r>
            <a:endParaRPr/>
          </a:p>
          <a:p>
            <a:pPr indent="0" lvl="0" marL="0" rtl="0" algn="l">
              <a:lnSpc>
                <a:spcPct val="98181"/>
              </a:lnSpc>
              <a:spcBef>
                <a:spcPts val="1000"/>
              </a:spcBef>
              <a:spcAft>
                <a:spcPts val="0"/>
              </a:spcAft>
              <a:buSzPts val="1800"/>
              <a:buNone/>
            </a:pPr>
            <a:r>
              <a:rPr lang="en-US" sz="1700">
                <a:solidFill>
                  <a:schemeClr val="dk1"/>
                </a:solidFill>
              </a:rPr>
              <a:t>Megamovie..............................</a:t>
            </a:r>
            <a:endParaRPr/>
          </a:p>
          <a:p>
            <a:pPr indent="0" lvl="0" marL="0" rtl="0" algn="l">
              <a:lnSpc>
                <a:spcPct val="98181"/>
              </a:lnSpc>
              <a:spcBef>
                <a:spcPts val="1000"/>
              </a:spcBef>
              <a:spcAft>
                <a:spcPts val="0"/>
              </a:spcAft>
              <a:buSzPts val="1800"/>
              <a:buNone/>
            </a:pPr>
            <a:r>
              <a:rPr lang="en-US" sz="1700">
                <a:solidFill>
                  <a:schemeClr val="dk1"/>
                </a:solidFill>
              </a:rPr>
              <a:t>RadioJOVE..............................</a:t>
            </a:r>
            <a:endParaRPr/>
          </a:p>
          <a:p>
            <a:pPr indent="0" lvl="0" marL="0" rtl="0" algn="l">
              <a:lnSpc>
                <a:spcPct val="98181"/>
              </a:lnSpc>
              <a:spcBef>
                <a:spcPts val="1000"/>
              </a:spcBef>
              <a:spcAft>
                <a:spcPts val="0"/>
              </a:spcAft>
              <a:buSzPts val="1800"/>
              <a:buNone/>
            </a:pPr>
            <a:r>
              <a:rPr lang="en-US" sz="1700">
                <a:solidFill>
                  <a:schemeClr val="dk1"/>
                </a:solidFill>
              </a:rPr>
              <a:t>CATE.......................................</a:t>
            </a:r>
            <a:endParaRPr/>
          </a:p>
        </p:txBody>
      </p:sp>
      <p:grpSp>
        <p:nvGrpSpPr>
          <p:cNvPr id="273" name="Google Shape;273;p10"/>
          <p:cNvGrpSpPr/>
          <p:nvPr/>
        </p:nvGrpSpPr>
        <p:grpSpPr>
          <a:xfrm flipH="1">
            <a:off x="0" y="133025"/>
            <a:ext cx="5760575" cy="582900"/>
            <a:chOff x="3383700" y="220025"/>
            <a:chExt cx="5760575" cy="582900"/>
          </a:xfrm>
        </p:grpSpPr>
        <p:sp>
          <p:nvSpPr>
            <p:cNvPr id="274" name="Google Shape;274;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6" name="Google Shape;276;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Citizen Science</a:t>
            </a:r>
            <a:endParaRPr b="1" sz="2420">
              <a:solidFill>
                <a:schemeClr val="lt1"/>
              </a:solidFill>
              <a:latin typeface="Helvetica Neue"/>
              <a:ea typeface="Helvetica Neue"/>
              <a:cs typeface="Helvetica Neue"/>
              <a:sym typeface="Helvetica Neue"/>
            </a:endParaRPr>
          </a:p>
        </p:txBody>
      </p:sp>
      <p:sp>
        <p:nvSpPr>
          <p:cNvPr id="277" name="Google Shape;277;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4" name="Google Shape;284;p10"/>
          <p:cNvGrpSpPr/>
          <p:nvPr/>
        </p:nvGrpSpPr>
        <p:grpSpPr>
          <a:xfrm>
            <a:off x="0" y="4695025"/>
            <a:ext cx="5902800" cy="283500"/>
            <a:chOff x="0" y="4548925"/>
            <a:chExt cx="5902800" cy="283500"/>
          </a:xfrm>
        </p:grpSpPr>
        <p:sp>
          <p:nvSpPr>
            <p:cNvPr id="285" name="Google Shape;285;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 name="Google Shape;287;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8" name="Google Shape;288;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89" name="Google Shape;289;p10"/>
          <p:cNvSpPr txBox="1"/>
          <p:nvPr/>
        </p:nvSpPr>
        <p:spPr>
          <a:xfrm>
            <a:off x="3829050" y="1214438"/>
            <a:ext cx="4793456"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https://sungrazer.nrl.navy.mil/</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https://www.zooniverse.org/projects/eimason/solar-active-region-spotter</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https://science.nasa.gov/citizen-science/summary/solar-jet-hunter/</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https://sunsketcher.org/</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https://eclipsemegamovie.org/</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https://radiojove.gsfc.nasa.gov/</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https://science.nasa.gov/sciact-team/citizen-cate-experiment/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1"/>
          <p:cNvSpPr txBox="1"/>
          <p:nvPr>
            <p:ph idx="1" type="body"/>
          </p:nvPr>
        </p:nvSpPr>
        <p:spPr>
          <a:xfrm>
            <a:off x="337874" y="978156"/>
            <a:ext cx="3374475" cy="2987569"/>
          </a:xfrm>
          <a:prstGeom prst="rect">
            <a:avLst/>
          </a:prstGeom>
          <a:noFill/>
          <a:ln>
            <a:noFill/>
          </a:ln>
        </p:spPr>
        <p:txBody>
          <a:bodyPr anchorCtr="0" anchor="t" bIns="91425" lIns="91425" spcFirstLastPara="1" rIns="91425" wrap="square" tIns="91425">
            <a:normAutofit/>
          </a:bodyPr>
          <a:lstStyle/>
          <a:p>
            <a:pPr indent="0" lvl="0" marL="0" rtl="0" algn="l">
              <a:lnSpc>
                <a:spcPct val="98181"/>
              </a:lnSpc>
              <a:spcBef>
                <a:spcPts val="1000"/>
              </a:spcBef>
              <a:spcAft>
                <a:spcPts val="0"/>
              </a:spcAft>
              <a:buSzPts val="1800"/>
              <a:buNone/>
            </a:pPr>
            <a:r>
              <a:rPr lang="en-US" sz="1700">
                <a:solidFill>
                  <a:schemeClr val="dk1"/>
                </a:solidFill>
              </a:rPr>
              <a:t>Aurorasaurus...............................</a:t>
            </a:r>
            <a:endParaRPr/>
          </a:p>
          <a:p>
            <a:pPr indent="0" lvl="0" marL="0" rtl="0" algn="l">
              <a:lnSpc>
                <a:spcPct val="98181"/>
              </a:lnSpc>
              <a:spcBef>
                <a:spcPts val="1000"/>
              </a:spcBef>
              <a:spcAft>
                <a:spcPts val="0"/>
              </a:spcAft>
              <a:buSzPts val="1800"/>
              <a:buNone/>
            </a:pPr>
            <a:r>
              <a:rPr lang="en-US" sz="1700">
                <a:solidFill>
                  <a:schemeClr val="dk1"/>
                </a:solidFill>
              </a:rPr>
              <a:t>HamSci........................................</a:t>
            </a:r>
            <a:endParaRPr/>
          </a:p>
          <a:p>
            <a:pPr indent="0" lvl="0" marL="0" rtl="0" algn="l">
              <a:lnSpc>
                <a:spcPct val="98181"/>
              </a:lnSpc>
              <a:spcBef>
                <a:spcPts val="1000"/>
              </a:spcBef>
              <a:spcAft>
                <a:spcPts val="0"/>
              </a:spcAft>
              <a:buSzPts val="1800"/>
              <a:buNone/>
            </a:pPr>
            <a:r>
              <a:rPr lang="en-US" sz="1700">
                <a:solidFill>
                  <a:schemeClr val="dk1"/>
                </a:solidFill>
              </a:rPr>
              <a:t>EZIE-Mag....................................</a:t>
            </a:r>
            <a:endParaRPr/>
          </a:p>
          <a:p>
            <a:pPr indent="0" lvl="0" marL="0" rtl="0" algn="l">
              <a:lnSpc>
                <a:spcPct val="98181"/>
              </a:lnSpc>
              <a:spcBef>
                <a:spcPts val="1000"/>
              </a:spcBef>
              <a:spcAft>
                <a:spcPts val="0"/>
              </a:spcAft>
              <a:buSzPts val="1800"/>
              <a:buNone/>
            </a:pPr>
            <a:r>
              <a:rPr lang="en-US" sz="1700">
                <a:solidFill>
                  <a:schemeClr val="dk1"/>
                </a:solidFill>
              </a:rPr>
              <a:t>DEB Initiative...............................</a:t>
            </a:r>
            <a:endParaRPr/>
          </a:p>
          <a:p>
            <a:pPr indent="0" lvl="0" marL="0" rtl="0" algn="l">
              <a:lnSpc>
                <a:spcPct val="98181"/>
              </a:lnSpc>
              <a:spcBef>
                <a:spcPts val="1000"/>
              </a:spcBef>
              <a:spcAft>
                <a:spcPts val="0"/>
              </a:spcAft>
              <a:buSzPts val="1800"/>
              <a:buNone/>
            </a:pPr>
            <a:r>
              <a:rPr lang="en-US" sz="1700">
                <a:solidFill>
                  <a:schemeClr val="dk1"/>
                </a:solidFill>
              </a:rPr>
              <a:t>Soundscapes..............................</a:t>
            </a:r>
            <a:endParaRPr/>
          </a:p>
          <a:p>
            <a:pPr indent="0" lvl="0" marL="0" rtl="0" algn="l">
              <a:lnSpc>
                <a:spcPct val="98181"/>
              </a:lnSpc>
              <a:spcBef>
                <a:spcPts val="1000"/>
              </a:spcBef>
              <a:spcAft>
                <a:spcPts val="0"/>
              </a:spcAft>
              <a:buSzPts val="1800"/>
              <a:buNone/>
            </a:pPr>
            <a:r>
              <a:rPr lang="en-US" sz="1700">
                <a:solidFill>
                  <a:schemeClr val="dk1"/>
                </a:solidFill>
              </a:rPr>
              <a:t>Eclipse Ballooning Project..........</a:t>
            </a:r>
            <a:endParaRPr/>
          </a:p>
          <a:p>
            <a:pPr indent="0" lvl="0" marL="0" rtl="0" algn="l">
              <a:lnSpc>
                <a:spcPct val="98181"/>
              </a:lnSpc>
              <a:spcBef>
                <a:spcPts val="1000"/>
              </a:spcBef>
              <a:spcAft>
                <a:spcPts val="0"/>
              </a:spcAft>
              <a:buSzPts val="1800"/>
              <a:buNone/>
            </a:pPr>
            <a:r>
              <a:rPr lang="en-US" sz="1700">
                <a:solidFill>
                  <a:schemeClr val="dk1"/>
                </a:solidFill>
              </a:rPr>
              <a:t>Heliophysics Audified  HARP.....</a:t>
            </a:r>
            <a:endParaRPr/>
          </a:p>
          <a:p>
            <a:pPr indent="0" lvl="0" marL="0" rtl="0" algn="l">
              <a:lnSpc>
                <a:spcPct val="98181"/>
              </a:lnSpc>
              <a:spcBef>
                <a:spcPts val="1000"/>
              </a:spcBef>
              <a:spcAft>
                <a:spcPts val="0"/>
              </a:spcAft>
              <a:buSzPts val="1800"/>
              <a:buNone/>
            </a:pPr>
            <a:r>
              <a:t/>
            </a:r>
            <a:endParaRPr sz="1700">
              <a:solidFill>
                <a:schemeClr val="dk1"/>
              </a:solidFill>
            </a:endParaRPr>
          </a:p>
        </p:txBody>
      </p:sp>
      <p:grpSp>
        <p:nvGrpSpPr>
          <p:cNvPr id="295" name="Google Shape;295;p11"/>
          <p:cNvGrpSpPr/>
          <p:nvPr/>
        </p:nvGrpSpPr>
        <p:grpSpPr>
          <a:xfrm flipH="1">
            <a:off x="0" y="133025"/>
            <a:ext cx="5760575" cy="582900"/>
            <a:chOff x="3383700" y="220025"/>
            <a:chExt cx="5760575" cy="582900"/>
          </a:xfrm>
        </p:grpSpPr>
        <p:sp>
          <p:nvSpPr>
            <p:cNvPr id="296" name="Google Shape;296;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 name="Google Shape;298;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Citizen Science</a:t>
            </a:r>
            <a:endParaRPr b="1" sz="2420">
              <a:solidFill>
                <a:schemeClr val="lt1"/>
              </a:solidFill>
              <a:latin typeface="Helvetica Neue"/>
              <a:ea typeface="Helvetica Neue"/>
              <a:cs typeface="Helvetica Neue"/>
              <a:sym typeface="Helvetica Neue"/>
            </a:endParaRPr>
          </a:p>
        </p:txBody>
      </p:sp>
      <p:sp>
        <p:nvSpPr>
          <p:cNvPr id="299" name="Google Shape;299;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11"/>
          <p:cNvGrpSpPr/>
          <p:nvPr/>
        </p:nvGrpSpPr>
        <p:grpSpPr>
          <a:xfrm>
            <a:off x="0" y="4695025"/>
            <a:ext cx="5902800" cy="283500"/>
            <a:chOff x="0" y="4548925"/>
            <a:chExt cx="5902800" cy="283500"/>
          </a:xfrm>
        </p:grpSpPr>
        <p:sp>
          <p:nvSpPr>
            <p:cNvPr id="307" name="Google Shape;307;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10" name="Google Shape;310;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311" name="Google Shape;311;p11"/>
          <p:cNvSpPr txBox="1"/>
          <p:nvPr/>
        </p:nvSpPr>
        <p:spPr>
          <a:xfrm>
            <a:off x="3943350" y="1114425"/>
            <a:ext cx="4862776" cy="26314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https://science.nasa.gov/citizen-science/summary/aurorasaurus/</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https://science.nasa.gov/citizen-science/summary/ham-radio-science-citizen-investigation/</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https://ezie.jhuapl.edu/outreach/ezie-mag/</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https://debinitiative.org/</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https://eclipsesoundscapes.org/</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https://science.nasa.gov/sciact-team/nationwide-eclipse-ballooning-project/</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https://listen.spacescience.org/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ph idx="1" type="body"/>
          </p:nvPr>
        </p:nvSpPr>
        <p:spPr>
          <a:xfrm>
            <a:off x="311700" y="962923"/>
            <a:ext cx="4042500" cy="317330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Step 1:</a:t>
            </a:r>
            <a:endParaRPr/>
          </a:p>
          <a:p>
            <a:pPr indent="0" lvl="0" marL="0" rtl="0" algn="l">
              <a:lnSpc>
                <a:spcPct val="90000"/>
              </a:lnSpc>
              <a:spcBef>
                <a:spcPts val="1000"/>
              </a:spcBef>
              <a:spcAft>
                <a:spcPts val="0"/>
              </a:spcAft>
              <a:buSzPts val="1800"/>
              <a:buNone/>
            </a:pPr>
            <a:r>
              <a:rPr lang="en-US">
                <a:solidFill>
                  <a:schemeClr val="dk1"/>
                </a:solidFill>
              </a:rPr>
              <a:t>Solar storms produce clouds of </a:t>
            </a:r>
            <a:endParaRPr/>
          </a:p>
          <a:p>
            <a:pPr indent="0" lvl="0" marL="0" rtl="0" algn="l">
              <a:lnSpc>
                <a:spcPct val="90000"/>
              </a:lnSpc>
              <a:spcBef>
                <a:spcPts val="1000"/>
              </a:spcBef>
              <a:spcAft>
                <a:spcPts val="0"/>
              </a:spcAft>
              <a:buSzPts val="1800"/>
              <a:buNone/>
            </a:pPr>
            <a:r>
              <a:rPr lang="en-US">
                <a:solidFill>
                  <a:schemeClr val="dk1"/>
                </a:solidFill>
              </a:rPr>
              <a:t>plasma called coronal mass ejections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sz="1100">
                <a:solidFill>
                  <a:schemeClr val="dk1"/>
                </a:solidFill>
              </a:rPr>
              <a:t>The Sun is active and can impact technology on Earth via space weather. (PS1, PS2, PS4, ESS2, ESS3)</a:t>
            </a:r>
            <a:endParaRPr sz="1100">
              <a:solidFill>
                <a:schemeClr val="dk1"/>
              </a:solidFill>
            </a:endParaRPr>
          </a:p>
        </p:txBody>
      </p:sp>
      <p:grpSp>
        <p:nvGrpSpPr>
          <p:cNvPr id="317" name="Google Shape;317;p12"/>
          <p:cNvGrpSpPr/>
          <p:nvPr/>
        </p:nvGrpSpPr>
        <p:grpSpPr>
          <a:xfrm flipH="1">
            <a:off x="0" y="133025"/>
            <a:ext cx="5760575" cy="582900"/>
            <a:chOff x="3383700" y="220025"/>
            <a:chExt cx="5760575" cy="582900"/>
          </a:xfrm>
        </p:grpSpPr>
        <p:sp>
          <p:nvSpPr>
            <p:cNvPr id="318" name="Google Shape;318;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 name="Google Shape;320;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Science</a:t>
            </a:r>
            <a:endParaRPr b="1" sz="2420">
              <a:solidFill>
                <a:schemeClr val="lt1"/>
              </a:solidFill>
              <a:latin typeface="Helvetica Neue"/>
              <a:ea typeface="Helvetica Neue"/>
              <a:cs typeface="Helvetica Neue"/>
              <a:sym typeface="Helvetica Neue"/>
            </a:endParaRPr>
          </a:p>
        </p:txBody>
      </p:sp>
      <p:sp>
        <p:nvSpPr>
          <p:cNvPr id="321" name="Google Shape;321;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8" name="Google Shape;328;p12"/>
          <p:cNvGrpSpPr/>
          <p:nvPr/>
        </p:nvGrpSpPr>
        <p:grpSpPr>
          <a:xfrm>
            <a:off x="0" y="4695025"/>
            <a:ext cx="5902800" cy="283500"/>
            <a:chOff x="0" y="4548925"/>
            <a:chExt cx="5902800" cy="283500"/>
          </a:xfrm>
        </p:grpSpPr>
        <p:sp>
          <p:nvSpPr>
            <p:cNvPr id="329" name="Google Shape;329;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1" name="Google Shape;331;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2" name="Google Shape;332;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3" name="Google Shape;333;p12"/>
          <p:cNvPicPr preferRelativeResize="0"/>
          <p:nvPr/>
        </p:nvPicPr>
        <p:blipFill rotWithShape="1">
          <a:blip r:embed="rId4">
            <a:alphaModFix/>
          </a:blip>
          <a:srcRect b="0" l="0" r="0" t="0"/>
          <a:stretch/>
        </p:blipFill>
        <p:spPr>
          <a:xfrm>
            <a:off x="5125660" y="905951"/>
            <a:ext cx="3463473" cy="33315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3"/>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90000"/>
              </a:lnSpc>
              <a:spcBef>
                <a:spcPts val="1000"/>
              </a:spcBef>
              <a:spcAft>
                <a:spcPts val="0"/>
              </a:spcAft>
              <a:buSzPct val="107142"/>
              <a:buNone/>
            </a:pPr>
            <a:r>
              <a:rPr b="1" lang="en-US" sz="2400">
                <a:solidFill>
                  <a:schemeClr val="dk1"/>
                </a:solidFill>
              </a:rPr>
              <a:t>Step 2:</a:t>
            </a:r>
            <a:endParaRPr/>
          </a:p>
          <a:p>
            <a:pPr indent="0" lvl="0" marL="0" rtl="0" algn="l">
              <a:lnSpc>
                <a:spcPct val="90000"/>
              </a:lnSpc>
              <a:spcBef>
                <a:spcPts val="1000"/>
              </a:spcBef>
              <a:spcAft>
                <a:spcPts val="0"/>
              </a:spcAft>
              <a:buSzPct val="107142"/>
              <a:buNone/>
            </a:pPr>
            <a:r>
              <a:t/>
            </a:r>
            <a:endParaRPr sz="2400">
              <a:solidFill>
                <a:schemeClr val="dk1"/>
              </a:solidFill>
            </a:endParaRPr>
          </a:p>
          <a:p>
            <a:pPr indent="0" lvl="0" marL="0" rtl="0" algn="l">
              <a:lnSpc>
                <a:spcPct val="90000"/>
              </a:lnSpc>
              <a:spcBef>
                <a:spcPts val="1000"/>
              </a:spcBef>
              <a:spcAft>
                <a:spcPts val="0"/>
              </a:spcAft>
              <a:buSzPct val="107142"/>
              <a:buNone/>
            </a:pPr>
            <a:r>
              <a:rPr lang="en-US" sz="2400">
                <a:solidFill>
                  <a:schemeClr val="dk1"/>
                </a:solidFill>
              </a:rPr>
              <a:t>Coronal mass ejections can impact </a:t>
            </a:r>
            <a:endParaRPr/>
          </a:p>
          <a:p>
            <a:pPr indent="0" lvl="0" marL="0" rtl="0" algn="l">
              <a:lnSpc>
                <a:spcPct val="90000"/>
              </a:lnSpc>
              <a:spcBef>
                <a:spcPts val="1000"/>
              </a:spcBef>
              <a:spcAft>
                <a:spcPts val="0"/>
              </a:spcAft>
              <a:buSzPct val="107142"/>
              <a:buNone/>
            </a:pPr>
            <a:r>
              <a:rPr lang="en-US" sz="2400">
                <a:solidFill>
                  <a:schemeClr val="dk1"/>
                </a:solidFill>
              </a:rPr>
              <a:t>Earth’s magnetic field causing </a:t>
            </a:r>
            <a:endParaRPr/>
          </a:p>
          <a:p>
            <a:pPr indent="0" lvl="0" marL="0" rtl="0" algn="l">
              <a:lnSpc>
                <a:spcPct val="90000"/>
              </a:lnSpc>
              <a:spcBef>
                <a:spcPts val="1000"/>
              </a:spcBef>
              <a:spcAft>
                <a:spcPts val="0"/>
              </a:spcAft>
              <a:buSzPct val="107142"/>
              <a:buNone/>
            </a:pPr>
            <a:r>
              <a:rPr lang="en-US" sz="2400">
                <a:solidFill>
                  <a:schemeClr val="dk1"/>
                </a:solidFill>
              </a:rPr>
              <a:t>magnetic reconnection. </a:t>
            </a:r>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83673"/>
              <a:buNone/>
            </a:pPr>
            <a:r>
              <a:rPr lang="en-US" sz="1400">
                <a:solidFill>
                  <a:schemeClr val="dk1"/>
                </a:solidFill>
              </a:rPr>
              <a:t>The Sun is active and can impact technology on Earth via space weather. (PS1, PS2, PS4, ESS2, ESS3)</a:t>
            </a:r>
            <a:endParaRPr sz="1400">
              <a:solidFill>
                <a:schemeClr val="dk1"/>
              </a:solidFill>
            </a:endParaRPr>
          </a:p>
        </p:txBody>
      </p:sp>
      <p:grpSp>
        <p:nvGrpSpPr>
          <p:cNvPr id="339" name="Google Shape;339;p13"/>
          <p:cNvGrpSpPr/>
          <p:nvPr/>
        </p:nvGrpSpPr>
        <p:grpSpPr>
          <a:xfrm flipH="1">
            <a:off x="0" y="133025"/>
            <a:ext cx="5760575" cy="582900"/>
            <a:chOff x="3383700" y="220025"/>
            <a:chExt cx="5760575" cy="582900"/>
          </a:xfrm>
        </p:grpSpPr>
        <p:sp>
          <p:nvSpPr>
            <p:cNvPr id="340" name="Google Shape;340;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Science</a:t>
            </a:r>
            <a:endParaRPr b="1" sz="2420">
              <a:solidFill>
                <a:schemeClr val="lt1"/>
              </a:solidFill>
              <a:latin typeface="Helvetica Neue"/>
              <a:ea typeface="Helvetica Neue"/>
              <a:cs typeface="Helvetica Neue"/>
              <a:sym typeface="Helvetica Neue"/>
            </a:endParaRPr>
          </a:p>
        </p:txBody>
      </p:sp>
      <p:sp>
        <p:nvSpPr>
          <p:cNvPr id="343" name="Google Shape;343;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0" name="Google Shape;350;p13"/>
          <p:cNvGrpSpPr/>
          <p:nvPr/>
        </p:nvGrpSpPr>
        <p:grpSpPr>
          <a:xfrm>
            <a:off x="0" y="4695025"/>
            <a:ext cx="5902800" cy="283500"/>
            <a:chOff x="0" y="4548925"/>
            <a:chExt cx="5902800" cy="283500"/>
          </a:xfrm>
        </p:grpSpPr>
        <p:sp>
          <p:nvSpPr>
            <p:cNvPr id="351" name="Google Shape;351;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4" name="Google Shape;354;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55" name="Google Shape;355;p13"/>
          <p:cNvPicPr preferRelativeResize="0"/>
          <p:nvPr/>
        </p:nvPicPr>
        <p:blipFill rotWithShape="1">
          <a:blip r:embed="rId4">
            <a:alphaModFix/>
          </a:blip>
          <a:srcRect b="0" l="0" r="0" t="0"/>
          <a:stretch/>
        </p:blipFill>
        <p:spPr>
          <a:xfrm>
            <a:off x="4545756" y="1146448"/>
            <a:ext cx="4572000" cy="257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311700" y="962923"/>
            <a:ext cx="4042500" cy="348049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90000"/>
              </a:lnSpc>
              <a:spcBef>
                <a:spcPts val="1000"/>
              </a:spcBef>
              <a:spcAft>
                <a:spcPts val="0"/>
              </a:spcAft>
              <a:buSzPct val="99722"/>
              <a:buNone/>
            </a:pPr>
            <a:r>
              <a:rPr b="1" lang="en-US" sz="3800">
                <a:solidFill>
                  <a:schemeClr val="dk1"/>
                </a:solidFill>
              </a:rPr>
              <a:t>Step 3:</a:t>
            </a:r>
            <a:endParaRPr/>
          </a:p>
          <a:p>
            <a:pPr indent="0" lvl="0" marL="0" rtl="0" algn="l">
              <a:lnSpc>
                <a:spcPct val="90000"/>
              </a:lnSpc>
              <a:spcBef>
                <a:spcPts val="1000"/>
              </a:spcBef>
              <a:spcAft>
                <a:spcPts val="0"/>
              </a:spcAft>
              <a:buSzPct val="99722"/>
              <a:buNone/>
            </a:pPr>
            <a:r>
              <a:t/>
            </a:r>
            <a:endParaRPr sz="3800">
              <a:solidFill>
                <a:schemeClr val="dk1"/>
              </a:solidFill>
            </a:endParaRPr>
          </a:p>
          <a:p>
            <a:pPr indent="0" lvl="0" marL="0" rtl="0" algn="l">
              <a:lnSpc>
                <a:spcPct val="90000"/>
              </a:lnSpc>
              <a:spcBef>
                <a:spcPts val="1000"/>
              </a:spcBef>
              <a:spcAft>
                <a:spcPts val="0"/>
              </a:spcAft>
              <a:buSzPct val="99722"/>
              <a:buNone/>
            </a:pPr>
            <a:r>
              <a:rPr lang="en-US" sz="3800">
                <a:solidFill>
                  <a:schemeClr val="dk1"/>
                </a:solidFill>
              </a:rPr>
              <a:t>Magnetic reconnection releases </a:t>
            </a:r>
            <a:endParaRPr/>
          </a:p>
          <a:p>
            <a:pPr indent="0" lvl="0" marL="0" rtl="0" algn="l">
              <a:lnSpc>
                <a:spcPct val="90000"/>
              </a:lnSpc>
              <a:spcBef>
                <a:spcPts val="1000"/>
              </a:spcBef>
              <a:spcAft>
                <a:spcPts val="0"/>
              </a:spcAft>
              <a:buSzPct val="99722"/>
              <a:buNone/>
            </a:pPr>
            <a:r>
              <a:rPr lang="en-US" sz="3800">
                <a:solidFill>
                  <a:schemeClr val="dk1"/>
                </a:solidFill>
              </a:rPr>
              <a:t>energy stored in the magnetic field, </a:t>
            </a:r>
            <a:endParaRPr/>
          </a:p>
          <a:p>
            <a:pPr indent="0" lvl="0" marL="0" rtl="0" algn="l">
              <a:lnSpc>
                <a:spcPct val="90000"/>
              </a:lnSpc>
              <a:spcBef>
                <a:spcPts val="1000"/>
              </a:spcBef>
              <a:spcAft>
                <a:spcPts val="0"/>
              </a:spcAft>
              <a:buSzPct val="99722"/>
              <a:buNone/>
            </a:pPr>
            <a:r>
              <a:rPr lang="en-US" sz="3800">
                <a:solidFill>
                  <a:schemeClr val="dk1"/>
                </a:solidFill>
              </a:rPr>
              <a:t>which  causes charged particles to </a:t>
            </a:r>
            <a:endParaRPr/>
          </a:p>
          <a:p>
            <a:pPr indent="0" lvl="0" marL="0" rtl="0" algn="l">
              <a:lnSpc>
                <a:spcPct val="90000"/>
              </a:lnSpc>
              <a:spcBef>
                <a:spcPts val="1000"/>
              </a:spcBef>
              <a:spcAft>
                <a:spcPts val="0"/>
              </a:spcAft>
              <a:buSzPct val="99722"/>
              <a:buNone/>
            </a:pPr>
            <a:r>
              <a:rPr lang="en-US" sz="3800">
                <a:solidFill>
                  <a:schemeClr val="dk1"/>
                </a:solidFill>
              </a:rPr>
              <a:t>flow into the polar regions</a:t>
            </a:r>
            <a:endParaRPr/>
          </a:p>
          <a:p>
            <a:pPr indent="0" lvl="0" marL="0" rtl="0" algn="l">
              <a:lnSpc>
                <a:spcPct val="90000"/>
              </a:lnSpc>
              <a:spcBef>
                <a:spcPts val="1000"/>
              </a:spcBef>
              <a:spcAft>
                <a:spcPts val="0"/>
              </a:spcAft>
              <a:buSzPct val="210526"/>
              <a:buNone/>
            </a:pPr>
            <a:r>
              <a:t/>
            </a:r>
            <a:endParaRPr>
              <a:solidFill>
                <a:schemeClr val="dk1"/>
              </a:solidFill>
            </a:endParaRPr>
          </a:p>
          <a:p>
            <a:pPr indent="0" lvl="0" marL="0" rtl="0" algn="l">
              <a:lnSpc>
                <a:spcPct val="90000"/>
              </a:lnSpc>
              <a:spcBef>
                <a:spcPts val="1000"/>
              </a:spcBef>
              <a:spcAft>
                <a:spcPts val="0"/>
              </a:spcAft>
              <a:buSzPct val="210526"/>
              <a:buNone/>
            </a:pPr>
            <a:r>
              <a:t/>
            </a:r>
            <a:endParaRPr>
              <a:solidFill>
                <a:schemeClr val="dk1"/>
              </a:solidFill>
            </a:endParaRPr>
          </a:p>
          <a:p>
            <a:pPr indent="0" lvl="0" marL="0" rtl="0" algn="l">
              <a:lnSpc>
                <a:spcPct val="90000"/>
              </a:lnSpc>
              <a:spcBef>
                <a:spcPts val="1000"/>
              </a:spcBef>
              <a:spcAft>
                <a:spcPts val="0"/>
              </a:spcAft>
              <a:buSzPct val="210526"/>
              <a:buNone/>
            </a:pPr>
            <a:r>
              <a:t/>
            </a:r>
            <a:endParaRPr>
              <a:solidFill>
                <a:schemeClr val="dk1"/>
              </a:solidFill>
            </a:endParaRPr>
          </a:p>
          <a:p>
            <a:pPr indent="0" lvl="0" marL="0" rtl="0" algn="l">
              <a:lnSpc>
                <a:spcPct val="90000"/>
              </a:lnSpc>
              <a:spcBef>
                <a:spcPts val="1000"/>
              </a:spcBef>
              <a:spcAft>
                <a:spcPts val="0"/>
              </a:spcAft>
              <a:buSzPct val="210526"/>
              <a:buNone/>
            </a:pPr>
            <a:r>
              <a:t/>
            </a:r>
            <a:endParaRPr>
              <a:solidFill>
                <a:schemeClr val="dk1"/>
              </a:solidFill>
            </a:endParaRPr>
          </a:p>
          <a:p>
            <a:pPr indent="0" lvl="0" marL="0" rtl="0" algn="l">
              <a:lnSpc>
                <a:spcPct val="90000"/>
              </a:lnSpc>
              <a:spcBef>
                <a:spcPts val="1000"/>
              </a:spcBef>
              <a:spcAft>
                <a:spcPts val="0"/>
              </a:spcAft>
              <a:buSzPct val="151578"/>
              <a:buNone/>
            </a:pPr>
            <a:r>
              <a:rPr lang="en-US" sz="2500">
                <a:solidFill>
                  <a:schemeClr val="dk1"/>
                </a:solidFill>
              </a:rPr>
              <a:t>The Sun is active and can impact technology on Earth via space weather. (PS1, PS2, PS4, ESS2, ESS3)</a:t>
            </a:r>
            <a:endParaRPr sz="2500">
              <a:solidFill>
                <a:schemeClr val="dk1"/>
              </a:solidFill>
            </a:endParaRPr>
          </a:p>
        </p:txBody>
      </p:sp>
      <p:grpSp>
        <p:nvGrpSpPr>
          <p:cNvPr id="361" name="Google Shape;361;p14"/>
          <p:cNvGrpSpPr/>
          <p:nvPr/>
        </p:nvGrpSpPr>
        <p:grpSpPr>
          <a:xfrm flipH="1">
            <a:off x="0" y="133025"/>
            <a:ext cx="5760575" cy="582900"/>
            <a:chOff x="3383700" y="220025"/>
            <a:chExt cx="5760575" cy="582900"/>
          </a:xfrm>
        </p:grpSpPr>
        <p:sp>
          <p:nvSpPr>
            <p:cNvPr id="362" name="Google Shape;362;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4" name="Google Shape;364;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Science</a:t>
            </a:r>
            <a:endParaRPr b="1" sz="2420">
              <a:solidFill>
                <a:schemeClr val="lt1"/>
              </a:solidFill>
              <a:latin typeface="Helvetica Neue"/>
              <a:ea typeface="Helvetica Neue"/>
              <a:cs typeface="Helvetica Neue"/>
              <a:sym typeface="Helvetica Neue"/>
            </a:endParaRPr>
          </a:p>
        </p:txBody>
      </p:sp>
      <p:sp>
        <p:nvSpPr>
          <p:cNvPr id="365" name="Google Shape;365;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2" name="Google Shape;372;p14"/>
          <p:cNvGrpSpPr/>
          <p:nvPr/>
        </p:nvGrpSpPr>
        <p:grpSpPr>
          <a:xfrm>
            <a:off x="0" y="4695025"/>
            <a:ext cx="5902800" cy="283500"/>
            <a:chOff x="0" y="4548925"/>
            <a:chExt cx="5902800" cy="283500"/>
          </a:xfrm>
        </p:grpSpPr>
        <p:sp>
          <p:nvSpPr>
            <p:cNvPr id="373" name="Google Shape;373;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5" name="Google Shape;375;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6" name="Google Shape;376;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77" name="Google Shape;377;p14"/>
          <p:cNvPicPr preferRelativeResize="0"/>
          <p:nvPr/>
        </p:nvPicPr>
        <p:blipFill rotWithShape="1">
          <a:blip r:embed="rId4">
            <a:alphaModFix/>
          </a:blip>
          <a:srcRect b="0" l="0" r="0" t="0"/>
          <a:stretch/>
        </p:blipFill>
        <p:spPr>
          <a:xfrm>
            <a:off x="4822901" y="962923"/>
            <a:ext cx="3819893" cy="293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5"/>
          <p:cNvSpPr txBox="1"/>
          <p:nvPr>
            <p:ph idx="1" type="body"/>
          </p:nvPr>
        </p:nvSpPr>
        <p:spPr>
          <a:xfrm>
            <a:off x="311700" y="962922"/>
            <a:ext cx="4042500" cy="3387621"/>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90000"/>
              </a:lnSpc>
              <a:spcBef>
                <a:spcPts val="1000"/>
              </a:spcBef>
              <a:spcAft>
                <a:spcPts val="0"/>
              </a:spcAft>
              <a:buSzPct val="98901"/>
              <a:buNone/>
            </a:pPr>
            <a:r>
              <a:rPr b="1" lang="en-US" sz="2600">
                <a:solidFill>
                  <a:schemeClr val="dk1"/>
                </a:solidFill>
              </a:rPr>
              <a:t>Step 4:</a:t>
            </a:r>
            <a:endParaRPr/>
          </a:p>
          <a:p>
            <a:pPr indent="0" lvl="0" marL="0" rtl="0" algn="l">
              <a:lnSpc>
                <a:spcPct val="90000"/>
              </a:lnSpc>
              <a:spcBef>
                <a:spcPts val="1000"/>
              </a:spcBef>
              <a:spcAft>
                <a:spcPts val="0"/>
              </a:spcAft>
              <a:buSzPct val="98901"/>
              <a:buNone/>
            </a:pPr>
            <a:r>
              <a:t/>
            </a:r>
            <a:endParaRPr sz="2600">
              <a:solidFill>
                <a:schemeClr val="dk1"/>
              </a:solidFill>
            </a:endParaRPr>
          </a:p>
          <a:p>
            <a:pPr indent="0" lvl="0" marL="0" rtl="0" algn="l">
              <a:lnSpc>
                <a:spcPct val="90000"/>
              </a:lnSpc>
              <a:spcBef>
                <a:spcPts val="1000"/>
              </a:spcBef>
              <a:spcAft>
                <a:spcPts val="0"/>
              </a:spcAft>
              <a:buSzPct val="98901"/>
              <a:buNone/>
            </a:pPr>
            <a:r>
              <a:rPr lang="en-US" sz="2600">
                <a:solidFill>
                  <a:schemeClr val="dk1"/>
                </a:solidFill>
              </a:rPr>
              <a:t>These energetic particles, mostly </a:t>
            </a:r>
            <a:endParaRPr/>
          </a:p>
          <a:p>
            <a:pPr indent="0" lvl="0" marL="0" rtl="0" algn="l">
              <a:lnSpc>
                <a:spcPct val="90000"/>
              </a:lnSpc>
              <a:spcBef>
                <a:spcPts val="1000"/>
              </a:spcBef>
              <a:spcAft>
                <a:spcPts val="0"/>
              </a:spcAft>
              <a:buSzPct val="98901"/>
              <a:buNone/>
            </a:pPr>
            <a:r>
              <a:rPr lang="en-US" sz="2600">
                <a:solidFill>
                  <a:schemeClr val="dk1"/>
                </a:solidFill>
              </a:rPr>
              <a:t>electrons, collide with the atmosphere </a:t>
            </a:r>
            <a:endParaRPr/>
          </a:p>
          <a:p>
            <a:pPr indent="0" lvl="0" marL="0" rtl="0" algn="l">
              <a:lnSpc>
                <a:spcPct val="90000"/>
              </a:lnSpc>
              <a:spcBef>
                <a:spcPts val="1000"/>
              </a:spcBef>
              <a:spcAft>
                <a:spcPts val="0"/>
              </a:spcAft>
              <a:buSzPct val="98901"/>
              <a:buNone/>
            </a:pPr>
            <a:r>
              <a:rPr lang="en-US" sz="2600">
                <a:solidFill>
                  <a:schemeClr val="dk1"/>
                </a:solidFill>
              </a:rPr>
              <a:t>to produce the aurora</a:t>
            </a:r>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42857"/>
              <a:buNone/>
            </a:pPr>
            <a:r>
              <a:t/>
            </a:r>
            <a:endParaRPr>
              <a:solidFill>
                <a:schemeClr val="dk1"/>
              </a:solidFill>
            </a:endParaRPr>
          </a:p>
          <a:p>
            <a:pPr indent="0" lvl="0" marL="0" rtl="0" algn="l">
              <a:lnSpc>
                <a:spcPct val="90000"/>
              </a:lnSpc>
              <a:spcBef>
                <a:spcPts val="1000"/>
              </a:spcBef>
              <a:spcAft>
                <a:spcPts val="0"/>
              </a:spcAft>
              <a:buSzPct val="183673"/>
              <a:buNone/>
            </a:pPr>
            <a:r>
              <a:rPr lang="en-US" sz="1400">
                <a:solidFill>
                  <a:schemeClr val="dk1"/>
                </a:solidFill>
              </a:rPr>
              <a:t>The Sun is active and can impact technology on Earth via space weather. (PS1, PS2, PS4, ESS2, ESS3)</a:t>
            </a:r>
            <a:endParaRPr sz="1400">
              <a:solidFill>
                <a:schemeClr val="dk1"/>
              </a:solidFill>
            </a:endParaRPr>
          </a:p>
        </p:txBody>
      </p:sp>
      <p:grpSp>
        <p:nvGrpSpPr>
          <p:cNvPr id="383" name="Google Shape;383;p15"/>
          <p:cNvGrpSpPr/>
          <p:nvPr/>
        </p:nvGrpSpPr>
        <p:grpSpPr>
          <a:xfrm flipH="1">
            <a:off x="0" y="133025"/>
            <a:ext cx="5760575" cy="582900"/>
            <a:chOff x="3383700" y="220025"/>
            <a:chExt cx="5760575" cy="582900"/>
          </a:xfrm>
        </p:grpSpPr>
        <p:sp>
          <p:nvSpPr>
            <p:cNvPr id="384" name="Google Shape;384;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6" name="Google Shape;386;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Science</a:t>
            </a:r>
            <a:endParaRPr b="1" sz="2420">
              <a:solidFill>
                <a:schemeClr val="lt1"/>
              </a:solidFill>
              <a:latin typeface="Helvetica Neue"/>
              <a:ea typeface="Helvetica Neue"/>
              <a:cs typeface="Helvetica Neue"/>
              <a:sym typeface="Helvetica Neue"/>
            </a:endParaRPr>
          </a:p>
        </p:txBody>
      </p:sp>
      <p:sp>
        <p:nvSpPr>
          <p:cNvPr id="387" name="Google Shape;387;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4" name="Google Shape;394;p15"/>
          <p:cNvGrpSpPr/>
          <p:nvPr/>
        </p:nvGrpSpPr>
        <p:grpSpPr>
          <a:xfrm>
            <a:off x="0" y="4695025"/>
            <a:ext cx="5902800" cy="283500"/>
            <a:chOff x="0" y="4548925"/>
            <a:chExt cx="5902800" cy="283500"/>
          </a:xfrm>
        </p:grpSpPr>
        <p:sp>
          <p:nvSpPr>
            <p:cNvPr id="395" name="Google Shape;395;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 name="Google Shape;397;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98" name="Google Shape;398;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99" name="Google Shape;399;p15"/>
          <p:cNvPicPr preferRelativeResize="0"/>
          <p:nvPr/>
        </p:nvPicPr>
        <p:blipFill rotWithShape="1">
          <a:blip r:embed="rId4">
            <a:alphaModFix/>
          </a:blip>
          <a:srcRect b="0" l="0" r="0" t="0"/>
          <a:stretch/>
        </p:blipFill>
        <p:spPr>
          <a:xfrm>
            <a:off x="4929353" y="1110198"/>
            <a:ext cx="3819094" cy="29018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6"/>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64864"/>
              <a:buNone/>
            </a:pPr>
            <a:r>
              <a:rPr lang="en-US" sz="3000">
                <a:solidFill>
                  <a:schemeClr val="dk1"/>
                </a:solidFill>
              </a:rPr>
              <a:t>When to look:</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There are many online sites that give forecasts for aurora sightings in the next few days. Typically the Kp index is used to gauge geomagnetic activity.</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NOAA Space Weather Prediction Center:  https://www.swpc.noaa.gov/</a:t>
            </a:r>
            <a:endParaRPr/>
          </a:p>
          <a:p>
            <a:pPr indent="0" lvl="0" marL="0" rtl="0" algn="l">
              <a:lnSpc>
                <a:spcPct val="90000"/>
              </a:lnSpc>
              <a:spcBef>
                <a:spcPts val="1000"/>
              </a:spcBef>
              <a:spcAft>
                <a:spcPts val="0"/>
              </a:spcAft>
              <a:buSzPct val="108108"/>
              <a:buNone/>
            </a:pPr>
            <a:r>
              <a:t/>
            </a:r>
            <a:endParaRPr>
              <a:solidFill>
                <a:schemeClr val="dk1"/>
              </a:solidFill>
            </a:endParaRPr>
          </a:p>
        </p:txBody>
      </p:sp>
      <p:grpSp>
        <p:nvGrpSpPr>
          <p:cNvPr id="405" name="Google Shape;405;p16"/>
          <p:cNvGrpSpPr/>
          <p:nvPr/>
        </p:nvGrpSpPr>
        <p:grpSpPr>
          <a:xfrm flipH="1">
            <a:off x="0" y="133025"/>
            <a:ext cx="5760575" cy="582900"/>
            <a:chOff x="3383700" y="220025"/>
            <a:chExt cx="5760575" cy="582900"/>
          </a:xfrm>
        </p:grpSpPr>
        <p:sp>
          <p:nvSpPr>
            <p:cNvPr id="406" name="Google Shape;406;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8" name="Google Shape;408;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a:t>
            </a:r>
            <a:endParaRPr b="1" sz="2420">
              <a:solidFill>
                <a:schemeClr val="lt1"/>
              </a:solidFill>
              <a:latin typeface="Helvetica Neue"/>
              <a:ea typeface="Helvetica Neue"/>
              <a:cs typeface="Helvetica Neue"/>
              <a:sym typeface="Helvetica Neue"/>
            </a:endParaRPr>
          </a:p>
        </p:txBody>
      </p:sp>
      <p:sp>
        <p:nvSpPr>
          <p:cNvPr id="409" name="Google Shape;409;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6" name="Google Shape;416;p16"/>
          <p:cNvGrpSpPr/>
          <p:nvPr/>
        </p:nvGrpSpPr>
        <p:grpSpPr>
          <a:xfrm>
            <a:off x="0" y="4695025"/>
            <a:ext cx="5902800" cy="283500"/>
            <a:chOff x="0" y="4548925"/>
            <a:chExt cx="5902800" cy="283500"/>
          </a:xfrm>
        </p:grpSpPr>
        <p:sp>
          <p:nvSpPr>
            <p:cNvPr id="417" name="Google Shape;417;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9" name="Google Shape;419;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0" name="Google Shape;420;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21" name="Google Shape;421;p16"/>
          <p:cNvPicPr preferRelativeResize="0"/>
          <p:nvPr/>
        </p:nvPicPr>
        <p:blipFill rotWithShape="1">
          <a:blip r:embed="rId4">
            <a:alphaModFix/>
          </a:blip>
          <a:srcRect b="0" l="0" r="0" t="0"/>
          <a:stretch/>
        </p:blipFill>
        <p:spPr>
          <a:xfrm>
            <a:off x="4932513" y="847827"/>
            <a:ext cx="4210423" cy="36142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7"/>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Once a coronal mass ejection aimed towards Earth is sighted by NASA spacecraft (SOHO, SDO), magnetic storms are soon to follow in a few days. </a:t>
            </a:r>
            <a:endParaRPr/>
          </a:p>
          <a:p>
            <a:pPr indent="0" lvl="0" marL="0" rtl="0" algn="l">
              <a:lnSpc>
                <a:spcPct val="90000"/>
              </a:lnSpc>
              <a:spcBef>
                <a:spcPts val="1000"/>
              </a:spcBef>
              <a:spcAft>
                <a:spcPts val="0"/>
              </a:spcAft>
              <a:buSzPts val="1800"/>
              <a:buNone/>
            </a:pPr>
            <a:r>
              <a:rPr lang="en-US">
                <a:solidFill>
                  <a:schemeClr val="dk1"/>
                </a:solidFill>
              </a:rPr>
              <a:t>They often happen in the daytime so by looking at geomagnetic disturbances (Kp index) you can tell if the storm is strong enough to produce an auroral event that evening.</a:t>
            </a:r>
            <a:endParaRPr>
              <a:solidFill>
                <a:schemeClr val="dk1"/>
              </a:solidFill>
            </a:endParaRPr>
          </a:p>
        </p:txBody>
      </p:sp>
      <p:grpSp>
        <p:nvGrpSpPr>
          <p:cNvPr id="427" name="Google Shape;427;p17"/>
          <p:cNvGrpSpPr/>
          <p:nvPr/>
        </p:nvGrpSpPr>
        <p:grpSpPr>
          <a:xfrm flipH="1">
            <a:off x="0" y="133025"/>
            <a:ext cx="5760575" cy="582900"/>
            <a:chOff x="3383700" y="220025"/>
            <a:chExt cx="5760575" cy="582900"/>
          </a:xfrm>
        </p:grpSpPr>
        <p:sp>
          <p:nvSpPr>
            <p:cNvPr id="428" name="Google Shape;428;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 name="Google Shape;430;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a:t>
            </a:r>
            <a:endParaRPr b="1" sz="2420">
              <a:solidFill>
                <a:schemeClr val="lt1"/>
              </a:solidFill>
              <a:latin typeface="Helvetica Neue"/>
              <a:ea typeface="Helvetica Neue"/>
              <a:cs typeface="Helvetica Neue"/>
              <a:sym typeface="Helvetica Neue"/>
            </a:endParaRPr>
          </a:p>
        </p:txBody>
      </p:sp>
      <p:sp>
        <p:nvSpPr>
          <p:cNvPr id="431" name="Google Shape;431;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8" name="Google Shape;438;p17"/>
          <p:cNvGrpSpPr/>
          <p:nvPr/>
        </p:nvGrpSpPr>
        <p:grpSpPr>
          <a:xfrm>
            <a:off x="0" y="4695025"/>
            <a:ext cx="5902800" cy="283500"/>
            <a:chOff x="0" y="4548925"/>
            <a:chExt cx="5902800" cy="283500"/>
          </a:xfrm>
        </p:grpSpPr>
        <p:sp>
          <p:nvSpPr>
            <p:cNvPr id="439" name="Google Shape;439;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1" name="Google Shape;441;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2" name="Google Shape;442;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43" name="Google Shape;443;p17"/>
          <p:cNvPicPr preferRelativeResize="0"/>
          <p:nvPr/>
        </p:nvPicPr>
        <p:blipFill rotWithShape="1">
          <a:blip r:embed="rId4">
            <a:alphaModFix/>
          </a:blip>
          <a:srcRect b="0" l="0" r="0" t="0"/>
          <a:stretch/>
        </p:blipFill>
        <p:spPr>
          <a:xfrm>
            <a:off x="4572000" y="962923"/>
            <a:ext cx="4515215" cy="3113490"/>
          </a:xfrm>
          <a:prstGeom prst="rect">
            <a:avLst/>
          </a:prstGeom>
          <a:noFill/>
          <a:ln>
            <a:noFill/>
          </a:ln>
        </p:spPr>
      </p:pic>
      <p:sp>
        <p:nvSpPr>
          <p:cNvPr id="444" name="Google Shape;444;p17"/>
          <p:cNvSpPr txBox="1"/>
          <p:nvPr/>
        </p:nvSpPr>
        <p:spPr>
          <a:xfrm>
            <a:off x="4945062" y="4193470"/>
            <a:ext cx="374257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111111"/>
                </a:solidFill>
                <a:latin typeface="Arial"/>
                <a:ea typeface="Arial"/>
                <a:cs typeface="Arial"/>
                <a:sym typeface="Arial"/>
              </a:rPr>
              <a:t>Magnetic storm beginning on 20 December 2015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8"/>
          <p:cNvSpPr txBox="1"/>
          <p:nvPr>
            <p:ph idx="1" type="body"/>
          </p:nvPr>
        </p:nvSpPr>
        <p:spPr>
          <a:xfrm>
            <a:off x="286894" y="1102350"/>
            <a:ext cx="40425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DIY magnetometers can be built to track them yourself for under $50.</a:t>
            </a:r>
            <a:endParaRPr>
              <a:solidFill>
                <a:schemeClr val="dk1"/>
              </a:solidFill>
            </a:endParaRPr>
          </a:p>
        </p:txBody>
      </p:sp>
      <p:grpSp>
        <p:nvGrpSpPr>
          <p:cNvPr id="450" name="Google Shape;450;p18"/>
          <p:cNvGrpSpPr/>
          <p:nvPr/>
        </p:nvGrpSpPr>
        <p:grpSpPr>
          <a:xfrm flipH="1">
            <a:off x="0" y="133025"/>
            <a:ext cx="5760575" cy="582900"/>
            <a:chOff x="3383700" y="220025"/>
            <a:chExt cx="5760575" cy="582900"/>
          </a:xfrm>
        </p:grpSpPr>
        <p:sp>
          <p:nvSpPr>
            <p:cNvPr id="451" name="Google Shape;451;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3" name="Google Shape;453;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a:t>
            </a:r>
            <a:endParaRPr b="1" sz="2420">
              <a:solidFill>
                <a:schemeClr val="lt1"/>
              </a:solidFill>
              <a:latin typeface="Helvetica Neue"/>
              <a:ea typeface="Helvetica Neue"/>
              <a:cs typeface="Helvetica Neue"/>
              <a:sym typeface="Helvetica Neue"/>
            </a:endParaRPr>
          </a:p>
        </p:txBody>
      </p:sp>
      <p:sp>
        <p:nvSpPr>
          <p:cNvPr id="454" name="Google Shape;454;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1" name="Google Shape;461;p18"/>
          <p:cNvGrpSpPr/>
          <p:nvPr/>
        </p:nvGrpSpPr>
        <p:grpSpPr>
          <a:xfrm>
            <a:off x="0" y="4695025"/>
            <a:ext cx="5902800" cy="283500"/>
            <a:chOff x="0" y="4548925"/>
            <a:chExt cx="5902800" cy="283500"/>
          </a:xfrm>
        </p:grpSpPr>
        <p:sp>
          <p:nvSpPr>
            <p:cNvPr id="462" name="Google Shape;462;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4" name="Google Shape;464;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65" name="Google Shape;465;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66" name="Google Shape;466;p18"/>
          <p:cNvPicPr preferRelativeResize="0"/>
          <p:nvPr/>
        </p:nvPicPr>
        <p:blipFill rotWithShape="1">
          <a:blip r:embed="rId4">
            <a:alphaModFix/>
          </a:blip>
          <a:srcRect b="0" l="0" r="0" t="0"/>
          <a:stretch/>
        </p:blipFill>
        <p:spPr>
          <a:xfrm>
            <a:off x="4265339" y="1148099"/>
            <a:ext cx="4737831" cy="2631000"/>
          </a:xfrm>
          <a:prstGeom prst="rect">
            <a:avLst/>
          </a:prstGeom>
          <a:noFill/>
          <a:ln>
            <a:noFill/>
          </a:ln>
        </p:spPr>
      </p:pic>
      <p:pic>
        <p:nvPicPr>
          <p:cNvPr id="467" name="Google Shape;467;p18"/>
          <p:cNvPicPr preferRelativeResize="0"/>
          <p:nvPr/>
        </p:nvPicPr>
        <p:blipFill rotWithShape="1">
          <a:blip r:embed="rId5">
            <a:alphaModFix/>
          </a:blip>
          <a:srcRect b="0" l="0" r="0" t="0"/>
          <a:stretch/>
        </p:blipFill>
        <p:spPr>
          <a:xfrm>
            <a:off x="458344" y="1956231"/>
            <a:ext cx="3508000" cy="2631000"/>
          </a:xfrm>
          <a:prstGeom prst="rect">
            <a:avLst/>
          </a:prstGeom>
          <a:noFill/>
          <a:ln>
            <a:noFill/>
          </a:ln>
        </p:spPr>
      </p:pic>
      <p:sp>
        <p:nvSpPr>
          <p:cNvPr id="468" name="Google Shape;468;p18"/>
          <p:cNvSpPr txBox="1"/>
          <p:nvPr/>
        </p:nvSpPr>
        <p:spPr>
          <a:xfrm>
            <a:off x="4649657" y="3903496"/>
            <a:ext cx="43669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See ‘DIY Magnetometers’ by Sten Odenwald</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Email me for details:  odenwald@astronomycafe.net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9"/>
          <p:cNvSpPr txBox="1"/>
          <p:nvPr>
            <p:ph idx="1" type="body"/>
          </p:nvPr>
        </p:nvSpPr>
        <p:spPr>
          <a:xfrm>
            <a:off x="311700" y="962923"/>
            <a:ext cx="85206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i="0" lang="en-US" sz="1600">
                <a:solidFill>
                  <a:srgbClr val="2F2E2C"/>
                </a:solidFill>
                <a:latin typeface="Arial"/>
                <a:ea typeface="Arial"/>
                <a:cs typeface="Arial"/>
                <a:sym typeface="Arial"/>
              </a:rPr>
              <a:t>Aurora science provides some interesting opportunities to see how math is used in the Real World  (Earth-1). </a:t>
            </a:r>
            <a:endParaRPr/>
          </a:p>
          <a:p>
            <a:pPr indent="0" lvl="0" marL="0" rtl="0" algn="l">
              <a:lnSpc>
                <a:spcPct val="90000"/>
              </a:lnSpc>
              <a:spcBef>
                <a:spcPts val="1000"/>
              </a:spcBef>
              <a:spcAft>
                <a:spcPts val="0"/>
              </a:spcAft>
              <a:buSzPts val="1800"/>
              <a:buNone/>
            </a:pPr>
            <a:r>
              <a:rPr b="0" i="0" lang="en-US" sz="1600">
                <a:solidFill>
                  <a:srgbClr val="2F2E2C"/>
                </a:solidFill>
                <a:latin typeface="Arial"/>
                <a:ea typeface="Arial"/>
                <a:cs typeface="Arial"/>
                <a:sym typeface="Arial"/>
              </a:rPr>
              <a:t>SpaceMath@NASA has developed over 1000 math problems designed for grades 3-12.</a:t>
            </a:r>
            <a:endParaRPr/>
          </a:p>
          <a:p>
            <a:pPr indent="0" lvl="0" marL="0" rtl="0" algn="l">
              <a:lnSpc>
                <a:spcPct val="90000"/>
              </a:lnSpc>
              <a:spcBef>
                <a:spcPts val="1000"/>
              </a:spcBef>
              <a:spcAft>
                <a:spcPts val="0"/>
              </a:spcAft>
              <a:buSzPts val="1800"/>
              <a:buNone/>
            </a:pPr>
            <a:r>
              <a:t/>
            </a:r>
            <a:endParaRPr b="0" i="0" sz="16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1600">
                <a:solidFill>
                  <a:srgbClr val="2F2E2C"/>
                </a:solidFill>
                <a:latin typeface="Arial"/>
                <a:ea typeface="Arial"/>
                <a:cs typeface="Arial"/>
                <a:sym typeface="Arial"/>
              </a:rPr>
              <a:t>Main webpage:    </a:t>
            </a:r>
            <a:r>
              <a:rPr lang="en-US" sz="2400">
                <a:solidFill>
                  <a:srgbClr val="2F2E2C"/>
                </a:solidFill>
                <a:latin typeface="Arial"/>
                <a:ea typeface="Arial"/>
                <a:cs typeface="Arial"/>
                <a:sym typeface="Arial"/>
              </a:rPr>
              <a:t>http://spacemath.gsfc.nasa.gov</a:t>
            </a:r>
            <a:endParaRPr/>
          </a:p>
          <a:p>
            <a:pPr indent="0" lvl="0" marL="0" rtl="0" algn="l">
              <a:lnSpc>
                <a:spcPct val="90000"/>
              </a:lnSpc>
              <a:spcBef>
                <a:spcPts val="1000"/>
              </a:spcBef>
              <a:spcAft>
                <a:spcPts val="0"/>
              </a:spcAft>
              <a:buSzPts val="1800"/>
              <a:buNone/>
            </a:pPr>
            <a:r>
              <a:t/>
            </a:r>
            <a:endParaRPr b="0" i="0" sz="16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1600">
                <a:solidFill>
                  <a:srgbClr val="2F2E2C"/>
                </a:solidFill>
                <a:latin typeface="Arial"/>
                <a:ea typeface="Arial"/>
                <a:cs typeface="Arial"/>
                <a:sym typeface="Arial"/>
              </a:rPr>
              <a:t>S</a:t>
            </a:r>
            <a:r>
              <a:rPr b="0" i="0" lang="en-US" sz="1600">
                <a:solidFill>
                  <a:srgbClr val="2F2E2C"/>
                </a:solidFill>
                <a:latin typeface="Arial"/>
                <a:ea typeface="Arial"/>
                <a:cs typeface="Arial"/>
                <a:sym typeface="Arial"/>
              </a:rPr>
              <a:t>earch engine:    </a:t>
            </a:r>
            <a:r>
              <a:rPr b="0" i="0" lang="en-US" sz="2400">
                <a:solidFill>
                  <a:srgbClr val="2F2E2C"/>
                </a:solidFill>
                <a:latin typeface="Arial"/>
                <a:ea typeface="Arial"/>
                <a:cs typeface="Arial"/>
                <a:sym typeface="Arial"/>
              </a:rPr>
              <a:t>https://spacemath.gsfc.nasa.gov/Search.html</a:t>
            </a:r>
            <a:endParaRPr/>
          </a:p>
        </p:txBody>
      </p:sp>
      <p:grpSp>
        <p:nvGrpSpPr>
          <p:cNvPr id="474" name="Google Shape;474;p19"/>
          <p:cNvGrpSpPr/>
          <p:nvPr/>
        </p:nvGrpSpPr>
        <p:grpSpPr>
          <a:xfrm flipH="1">
            <a:off x="0" y="133025"/>
            <a:ext cx="5760575" cy="582900"/>
            <a:chOff x="3383700" y="220025"/>
            <a:chExt cx="5760575" cy="582900"/>
          </a:xfrm>
        </p:grpSpPr>
        <p:sp>
          <p:nvSpPr>
            <p:cNvPr id="475" name="Google Shape;475;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Math</a:t>
            </a:r>
            <a:endParaRPr b="1" sz="2420">
              <a:solidFill>
                <a:schemeClr val="lt1"/>
              </a:solidFill>
              <a:latin typeface="Helvetica Neue"/>
              <a:ea typeface="Helvetica Neue"/>
              <a:cs typeface="Helvetica Neue"/>
              <a:sym typeface="Helvetica Neue"/>
            </a:endParaRPr>
          </a:p>
        </p:txBody>
      </p:sp>
      <p:sp>
        <p:nvSpPr>
          <p:cNvPr id="478" name="Google Shape;478;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5" name="Google Shape;485;p19"/>
          <p:cNvGrpSpPr/>
          <p:nvPr/>
        </p:nvGrpSpPr>
        <p:grpSpPr>
          <a:xfrm>
            <a:off x="0" y="4695025"/>
            <a:ext cx="5902800" cy="283500"/>
            <a:chOff x="0" y="4548925"/>
            <a:chExt cx="5902800" cy="283500"/>
          </a:xfrm>
        </p:grpSpPr>
        <p:sp>
          <p:nvSpPr>
            <p:cNvPr id="486" name="Google Shape;486;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89" name="Google Shape;489;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and how those changes pose a hazard to humans on Earth and in space</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81" name="Google Shape;81;p2"/>
          <p:cNvGrpSpPr/>
          <p:nvPr/>
        </p:nvGrpSpPr>
        <p:grpSpPr>
          <a:xfrm flipH="1">
            <a:off x="-1" y="133025"/>
            <a:ext cx="8151019" cy="582900"/>
            <a:chOff x="3383700" y="220025"/>
            <a:chExt cx="5760575" cy="582900"/>
          </a:xfrm>
        </p:grpSpPr>
        <p:sp>
          <p:nvSpPr>
            <p:cNvPr id="82" name="Google Shape;82;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What is Heliophysics?</a:t>
            </a:r>
            <a:endParaRPr b="1" sz="2420">
              <a:solidFill>
                <a:schemeClr val="lt1"/>
              </a:solidFill>
              <a:latin typeface="Helvetica Neue"/>
              <a:ea typeface="Helvetica Neue"/>
              <a:cs typeface="Helvetica Neue"/>
              <a:sym typeface="Helvetica Neue"/>
            </a:endParaRPr>
          </a:p>
        </p:txBody>
      </p:sp>
      <p:sp>
        <p:nvSpPr>
          <p:cNvPr id="85" name="Google Shape;85;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 name="Google Shape;92;p2"/>
          <p:cNvGrpSpPr/>
          <p:nvPr/>
        </p:nvGrpSpPr>
        <p:grpSpPr>
          <a:xfrm>
            <a:off x="0" y="4695025"/>
            <a:ext cx="5902800" cy="283500"/>
            <a:chOff x="0" y="4548925"/>
            <a:chExt cx="5902800" cy="283500"/>
          </a:xfrm>
        </p:grpSpPr>
        <p:sp>
          <p:nvSpPr>
            <p:cNvPr id="93" name="Google Shape;93;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6" name="Google Shape;96;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0"/>
          <p:cNvSpPr txBox="1"/>
          <p:nvPr>
            <p:ph idx="1" type="body"/>
          </p:nvPr>
        </p:nvSpPr>
        <p:spPr>
          <a:xfrm>
            <a:off x="311700" y="962923"/>
            <a:ext cx="85206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i="0" lang="en-US" sz="2400">
                <a:solidFill>
                  <a:srgbClr val="2F2E2C"/>
                </a:solidFill>
                <a:latin typeface="Arial"/>
                <a:ea typeface="Arial"/>
                <a:cs typeface="Arial"/>
                <a:sym typeface="Arial"/>
              </a:rPr>
              <a:t>How high up are aurora?</a:t>
            </a:r>
            <a:endParaRPr/>
          </a:p>
          <a:p>
            <a:pPr indent="0" lvl="0" marL="0" rtl="0" algn="l">
              <a:lnSpc>
                <a:spcPct val="90000"/>
              </a:lnSpc>
              <a:spcBef>
                <a:spcPts val="1000"/>
              </a:spcBef>
              <a:spcAft>
                <a:spcPts val="0"/>
              </a:spcAft>
              <a:buSzPts val="1800"/>
              <a:buNone/>
            </a:pPr>
            <a:r>
              <a:t/>
            </a:r>
            <a:endParaRPr sz="24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F2E2C"/>
                </a:solidFill>
                <a:latin typeface="Arial"/>
                <a:ea typeface="Arial"/>
                <a:cs typeface="Arial"/>
                <a:sym typeface="Arial"/>
              </a:rPr>
              <a:t>Do they ever reach the ground?</a:t>
            </a:r>
            <a:endParaRPr/>
          </a:p>
          <a:p>
            <a:pPr indent="0" lvl="0" marL="0" rtl="0" algn="l">
              <a:lnSpc>
                <a:spcPct val="90000"/>
              </a:lnSpc>
              <a:spcBef>
                <a:spcPts val="1000"/>
              </a:spcBef>
              <a:spcAft>
                <a:spcPts val="0"/>
              </a:spcAft>
              <a:buSzPts val="1800"/>
              <a:buNone/>
            </a:pPr>
            <a:r>
              <a:t/>
            </a:r>
            <a:endParaRPr sz="24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F2E2C"/>
                </a:solidFill>
                <a:latin typeface="Arial"/>
                <a:ea typeface="Arial"/>
                <a:cs typeface="Arial"/>
                <a:sym typeface="Arial"/>
              </a:rPr>
              <a:t>Can you hear an aurora?</a:t>
            </a:r>
            <a:endParaRPr/>
          </a:p>
        </p:txBody>
      </p:sp>
      <p:grpSp>
        <p:nvGrpSpPr>
          <p:cNvPr id="495" name="Google Shape;495;p20"/>
          <p:cNvGrpSpPr/>
          <p:nvPr/>
        </p:nvGrpSpPr>
        <p:grpSpPr>
          <a:xfrm flipH="1">
            <a:off x="-1" y="133025"/>
            <a:ext cx="8379619" cy="582900"/>
            <a:chOff x="3383700" y="220025"/>
            <a:chExt cx="5760575" cy="582900"/>
          </a:xfrm>
        </p:grpSpPr>
        <p:sp>
          <p:nvSpPr>
            <p:cNvPr id="496" name="Google Shape;496;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8" name="Google Shape;498;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Questions Answered by Math </a:t>
            </a:r>
            <a:endParaRPr b="1" sz="2420">
              <a:solidFill>
                <a:schemeClr val="lt1"/>
              </a:solidFill>
              <a:latin typeface="Helvetica Neue"/>
              <a:ea typeface="Helvetica Neue"/>
              <a:cs typeface="Helvetica Neue"/>
              <a:sym typeface="Helvetica Neue"/>
            </a:endParaRPr>
          </a:p>
        </p:txBody>
      </p:sp>
      <p:sp>
        <p:nvSpPr>
          <p:cNvPr id="499" name="Google Shape;499;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6" name="Google Shape;506;p20"/>
          <p:cNvGrpSpPr/>
          <p:nvPr/>
        </p:nvGrpSpPr>
        <p:grpSpPr>
          <a:xfrm>
            <a:off x="0" y="4695025"/>
            <a:ext cx="5902800" cy="283500"/>
            <a:chOff x="0" y="4548925"/>
            <a:chExt cx="5902800" cy="283500"/>
          </a:xfrm>
        </p:grpSpPr>
        <p:sp>
          <p:nvSpPr>
            <p:cNvPr id="507" name="Google Shape;507;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9" name="Google Shape;509;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0" name="Google Shape;510;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1"/>
          <p:cNvSpPr txBox="1"/>
          <p:nvPr>
            <p:ph idx="1" type="body"/>
          </p:nvPr>
        </p:nvSpPr>
        <p:spPr>
          <a:xfrm>
            <a:off x="311700" y="962923"/>
            <a:ext cx="3738806"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i="0" lang="en-US" sz="1600">
                <a:solidFill>
                  <a:srgbClr val="2F2E2C"/>
                </a:solidFill>
                <a:latin typeface="Arial"/>
                <a:ea typeface="Arial"/>
                <a:cs typeface="Arial"/>
                <a:sym typeface="Arial"/>
              </a:rPr>
              <a:t>In the early 1900s, Norwegian scientist </a:t>
            </a:r>
            <a:r>
              <a:rPr i="0" lang="en-US" sz="1600" u="none" strike="noStrike">
                <a:solidFill>
                  <a:schemeClr val="dk1"/>
                </a:solidFill>
                <a:latin typeface="Arial"/>
                <a:ea typeface="Arial"/>
                <a:cs typeface="Arial"/>
                <a:sym typeface="Arial"/>
              </a:rPr>
              <a:t>Carl Stormer</a:t>
            </a:r>
            <a:r>
              <a:rPr i="0" lang="en-US" sz="1600">
                <a:solidFill>
                  <a:schemeClr val="dk1"/>
                </a:solidFill>
                <a:latin typeface="Arial"/>
                <a:ea typeface="Arial"/>
                <a:cs typeface="Arial"/>
                <a:sym typeface="Arial"/>
              </a:rPr>
              <a:t> </a:t>
            </a:r>
            <a:r>
              <a:rPr b="0" i="0" lang="en-US" sz="1600">
                <a:solidFill>
                  <a:srgbClr val="2F2E2C"/>
                </a:solidFill>
                <a:latin typeface="Arial"/>
                <a:ea typeface="Arial"/>
                <a:cs typeface="Arial"/>
                <a:sym typeface="Arial"/>
              </a:rPr>
              <a:t>and an assistant donned fur coats and braved freezing Arctic temperatures in order to take simultaneous photographs of auroral features from different locations in Norway. </a:t>
            </a:r>
            <a:endParaRPr/>
          </a:p>
          <a:p>
            <a:pPr indent="0" lvl="0" marL="0" rtl="0" algn="l">
              <a:lnSpc>
                <a:spcPct val="90000"/>
              </a:lnSpc>
              <a:spcBef>
                <a:spcPts val="1000"/>
              </a:spcBef>
              <a:spcAft>
                <a:spcPts val="0"/>
              </a:spcAft>
              <a:buSzPts val="1800"/>
              <a:buNone/>
            </a:pPr>
            <a:r>
              <a:rPr b="0" i="0" lang="en-US" sz="1600">
                <a:solidFill>
                  <a:srgbClr val="2F2E2C"/>
                </a:solidFill>
                <a:latin typeface="Arial"/>
                <a:ea typeface="Arial"/>
                <a:cs typeface="Arial"/>
                <a:sym typeface="Arial"/>
              </a:rPr>
              <a:t>By comparing pairs of pictures, Stormer could triangulate the height of portions of the aurora</a:t>
            </a:r>
            <a:endParaRPr/>
          </a:p>
        </p:txBody>
      </p:sp>
      <p:grpSp>
        <p:nvGrpSpPr>
          <p:cNvPr id="516" name="Google Shape;516;p21"/>
          <p:cNvGrpSpPr/>
          <p:nvPr/>
        </p:nvGrpSpPr>
        <p:grpSpPr>
          <a:xfrm flipH="1">
            <a:off x="0" y="133025"/>
            <a:ext cx="5760575" cy="582900"/>
            <a:chOff x="3383700" y="220025"/>
            <a:chExt cx="5760575" cy="582900"/>
          </a:xfrm>
        </p:grpSpPr>
        <p:sp>
          <p:nvSpPr>
            <p:cNvPr id="517" name="Google Shape;517;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9" name="Google Shape;519;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a:t>
            </a:r>
            <a:endParaRPr b="1" sz="2420">
              <a:solidFill>
                <a:schemeClr val="lt1"/>
              </a:solidFill>
              <a:latin typeface="Helvetica Neue"/>
              <a:ea typeface="Helvetica Neue"/>
              <a:cs typeface="Helvetica Neue"/>
              <a:sym typeface="Helvetica Neue"/>
            </a:endParaRPr>
          </a:p>
        </p:txBody>
      </p:sp>
      <p:sp>
        <p:nvSpPr>
          <p:cNvPr id="520" name="Google Shape;520;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7" name="Google Shape;527;p21"/>
          <p:cNvGrpSpPr/>
          <p:nvPr/>
        </p:nvGrpSpPr>
        <p:grpSpPr>
          <a:xfrm>
            <a:off x="0" y="4695025"/>
            <a:ext cx="5902800" cy="283500"/>
            <a:chOff x="0" y="4548925"/>
            <a:chExt cx="5902800" cy="283500"/>
          </a:xfrm>
        </p:grpSpPr>
        <p:sp>
          <p:nvSpPr>
            <p:cNvPr id="528" name="Google Shape;528;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0" name="Google Shape;530;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31" name="Google Shape;531;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32" name="Google Shape;532;p21"/>
          <p:cNvPicPr preferRelativeResize="0"/>
          <p:nvPr/>
        </p:nvPicPr>
        <p:blipFill rotWithShape="1">
          <a:blip r:embed="rId4">
            <a:alphaModFix/>
          </a:blip>
          <a:srcRect b="0" l="0" r="0" t="0"/>
          <a:stretch/>
        </p:blipFill>
        <p:spPr>
          <a:xfrm>
            <a:off x="4121575" y="1116806"/>
            <a:ext cx="4762500" cy="2238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2"/>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The Parallax Method</a:t>
            </a:r>
            <a:endParaRPr/>
          </a:p>
          <a:p>
            <a:pPr indent="0" lvl="0" marL="0" rtl="0" algn="l">
              <a:lnSpc>
                <a:spcPct val="90000"/>
              </a:lnSpc>
              <a:spcBef>
                <a:spcPts val="1000"/>
              </a:spcBef>
              <a:spcAft>
                <a:spcPts val="0"/>
              </a:spcAft>
              <a:buSzPts val="1800"/>
              <a:buNone/>
            </a:pPr>
            <a:r>
              <a:rPr b="0" i="0" lang="en-US" sz="1400">
                <a:solidFill>
                  <a:srgbClr val="2F2E2C"/>
                </a:solidFill>
                <a:latin typeface="Arial"/>
                <a:ea typeface="Arial"/>
                <a:cs typeface="Arial"/>
                <a:sym typeface="Arial"/>
              </a:rPr>
              <a:t>The technology that Ryuho Kataoka, an associate professor at the National Institute of Polar Research in Tokyo, and his colleagues used provides more precise measurements.</a:t>
            </a:r>
            <a:endParaRPr/>
          </a:p>
          <a:p>
            <a:pPr indent="0" lvl="0" marL="0" rtl="0" algn="l">
              <a:lnSpc>
                <a:spcPct val="90000"/>
              </a:lnSpc>
              <a:spcBef>
                <a:spcPts val="1000"/>
              </a:spcBef>
              <a:spcAft>
                <a:spcPts val="0"/>
              </a:spcAft>
              <a:buSzPts val="1800"/>
              <a:buNone/>
            </a:pPr>
            <a:r>
              <a:rPr b="0" i="0" lang="en-US" sz="1400">
                <a:solidFill>
                  <a:srgbClr val="2F2E2C"/>
                </a:solidFill>
                <a:latin typeface="Arial"/>
                <a:ea typeface="Arial"/>
                <a:cs typeface="Arial"/>
                <a:sym typeface="Arial"/>
              </a:rPr>
              <a:t>They set up digital Nikon cameras—equipped with wide-angle fisheye lenses capable of capturing expanses of sky in Alaska.</a:t>
            </a:r>
            <a:endParaRPr/>
          </a:p>
          <a:p>
            <a:pPr indent="0" lvl="0" marL="0" rtl="0" algn="l">
              <a:lnSpc>
                <a:spcPct val="90000"/>
              </a:lnSpc>
              <a:spcBef>
                <a:spcPts val="1000"/>
              </a:spcBef>
              <a:spcAft>
                <a:spcPts val="0"/>
              </a:spcAft>
              <a:buSzPts val="1800"/>
              <a:buNone/>
            </a:pPr>
            <a:r>
              <a:rPr lang="en-US" sz="1400">
                <a:solidFill>
                  <a:schemeClr val="dk1"/>
                </a:solidFill>
                <a:latin typeface="Arial"/>
                <a:ea typeface="Arial"/>
                <a:cs typeface="Arial"/>
                <a:sym typeface="Arial"/>
              </a:rPr>
              <a:t>https://www.sciencefriday.com/articles/a-double-take-on-the-northern-lights/</a:t>
            </a:r>
            <a:endParaRPr sz="1400">
              <a:solidFill>
                <a:schemeClr val="dk1"/>
              </a:solidFill>
              <a:latin typeface="Arial"/>
              <a:ea typeface="Arial"/>
              <a:cs typeface="Arial"/>
              <a:sym typeface="Arial"/>
            </a:endParaRPr>
          </a:p>
        </p:txBody>
      </p:sp>
      <p:grpSp>
        <p:nvGrpSpPr>
          <p:cNvPr id="538" name="Google Shape;538;p22"/>
          <p:cNvGrpSpPr/>
          <p:nvPr/>
        </p:nvGrpSpPr>
        <p:grpSpPr>
          <a:xfrm flipH="1">
            <a:off x="-1" y="133025"/>
            <a:ext cx="7472363" cy="582900"/>
            <a:chOff x="3383700" y="220025"/>
            <a:chExt cx="5760575" cy="582900"/>
          </a:xfrm>
        </p:grpSpPr>
        <p:sp>
          <p:nvSpPr>
            <p:cNvPr id="539" name="Google Shape;539;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1" name="Google Shape;541;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By Parallax</a:t>
            </a:r>
            <a:endParaRPr b="1" sz="2420">
              <a:solidFill>
                <a:schemeClr val="lt1"/>
              </a:solidFill>
              <a:latin typeface="Helvetica Neue"/>
              <a:ea typeface="Helvetica Neue"/>
              <a:cs typeface="Helvetica Neue"/>
              <a:sym typeface="Helvetica Neue"/>
            </a:endParaRPr>
          </a:p>
        </p:txBody>
      </p:sp>
      <p:sp>
        <p:nvSpPr>
          <p:cNvPr id="542" name="Google Shape;542;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9" name="Google Shape;549;p22"/>
          <p:cNvGrpSpPr/>
          <p:nvPr/>
        </p:nvGrpSpPr>
        <p:grpSpPr>
          <a:xfrm>
            <a:off x="0" y="4695025"/>
            <a:ext cx="5902800" cy="283500"/>
            <a:chOff x="0" y="4548925"/>
            <a:chExt cx="5902800" cy="283500"/>
          </a:xfrm>
        </p:grpSpPr>
        <p:sp>
          <p:nvSpPr>
            <p:cNvPr id="550" name="Google Shape;550;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2" name="Google Shape;552;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53" name="Google Shape;553;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54" name="Google Shape;554;p22"/>
          <p:cNvPicPr preferRelativeResize="0"/>
          <p:nvPr/>
        </p:nvPicPr>
        <p:blipFill rotWithShape="1">
          <a:blip r:embed="rId4">
            <a:alphaModFix/>
          </a:blip>
          <a:srcRect b="0" l="0" r="0" t="0"/>
          <a:stretch/>
        </p:blipFill>
        <p:spPr>
          <a:xfrm>
            <a:off x="4307754" y="1168248"/>
            <a:ext cx="4642221" cy="22717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3"/>
          <p:cNvSpPr txBox="1"/>
          <p:nvPr>
            <p:ph idx="1" type="body"/>
          </p:nvPr>
        </p:nvSpPr>
        <p:spPr>
          <a:xfrm>
            <a:off x="213138" y="916462"/>
            <a:ext cx="7160662" cy="582901"/>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Select the Reference Star</a:t>
            </a:r>
            <a:endParaRPr/>
          </a:p>
        </p:txBody>
      </p:sp>
      <p:grpSp>
        <p:nvGrpSpPr>
          <p:cNvPr id="560" name="Google Shape;560;p23"/>
          <p:cNvGrpSpPr/>
          <p:nvPr/>
        </p:nvGrpSpPr>
        <p:grpSpPr>
          <a:xfrm flipH="1">
            <a:off x="-1" y="133025"/>
            <a:ext cx="7472363" cy="582900"/>
            <a:chOff x="3383700" y="220025"/>
            <a:chExt cx="5760575" cy="582900"/>
          </a:xfrm>
        </p:grpSpPr>
        <p:sp>
          <p:nvSpPr>
            <p:cNvPr id="561" name="Google Shape;561;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3" name="Google Shape;563;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564" name="Google Shape;564;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1" name="Google Shape;571;p23"/>
          <p:cNvGrpSpPr/>
          <p:nvPr/>
        </p:nvGrpSpPr>
        <p:grpSpPr>
          <a:xfrm>
            <a:off x="0" y="4695025"/>
            <a:ext cx="5902800" cy="283500"/>
            <a:chOff x="0" y="4548925"/>
            <a:chExt cx="5902800" cy="283500"/>
          </a:xfrm>
        </p:grpSpPr>
        <p:sp>
          <p:nvSpPr>
            <p:cNvPr id="572" name="Google Shape;572;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4" name="Google Shape;574;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75" name="Google Shape;575;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76" name="Google Shape;576;p23"/>
          <p:cNvPicPr preferRelativeResize="0"/>
          <p:nvPr/>
        </p:nvPicPr>
        <p:blipFill rotWithShape="1">
          <a:blip r:embed="rId4">
            <a:alphaModFix/>
          </a:blip>
          <a:srcRect b="0" l="0" r="0" t="0"/>
          <a:stretch/>
        </p:blipFill>
        <p:spPr>
          <a:xfrm>
            <a:off x="256687" y="805543"/>
            <a:ext cx="8338126" cy="38342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4"/>
          <p:cNvSpPr txBox="1"/>
          <p:nvPr>
            <p:ph idx="1" type="body"/>
          </p:nvPr>
        </p:nvSpPr>
        <p:spPr>
          <a:xfrm>
            <a:off x="355668" y="1919689"/>
            <a:ext cx="3551913" cy="241582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3600">
                <a:solidFill>
                  <a:schemeClr val="dk1"/>
                </a:solidFill>
              </a:rPr>
              <a:t>Blink Image A</a:t>
            </a:r>
            <a:endParaRPr/>
          </a:p>
        </p:txBody>
      </p:sp>
      <p:grpSp>
        <p:nvGrpSpPr>
          <p:cNvPr id="582" name="Google Shape;582;p24"/>
          <p:cNvGrpSpPr/>
          <p:nvPr/>
        </p:nvGrpSpPr>
        <p:grpSpPr>
          <a:xfrm flipH="1">
            <a:off x="-1" y="133025"/>
            <a:ext cx="7472363" cy="582900"/>
            <a:chOff x="3383700" y="220025"/>
            <a:chExt cx="5760575" cy="582900"/>
          </a:xfrm>
        </p:grpSpPr>
        <p:sp>
          <p:nvSpPr>
            <p:cNvPr id="583" name="Google Shape;583;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5" name="Google Shape;585;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586" name="Google Shape;586;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3" name="Google Shape;593;p24"/>
          <p:cNvGrpSpPr/>
          <p:nvPr/>
        </p:nvGrpSpPr>
        <p:grpSpPr>
          <a:xfrm>
            <a:off x="0" y="4695025"/>
            <a:ext cx="5902800" cy="283500"/>
            <a:chOff x="0" y="4548925"/>
            <a:chExt cx="5902800" cy="283500"/>
          </a:xfrm>
        </p:grpSpPr>
        <p:sp>
          <p:nvSpPr>
            <p:cNvPr id="594" name="Google Shape;594;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6" name="Google Shape;596;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97" name="Google Shape;597;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98" name="Google Shape;598;p24"/>
          <p:cNvPicPr preferRelativeResize="0"/>
          <p:nvPr/>
        </p:nvPicPr>
        <p:blipFill rotWithShape="1">
          <a:blip r:embed="rId4">
            <a:alphaModFix/>
          </a:blip>
          <a:srcRect b="0" l="0" r="0" t="0"/>
          <a:stretch/>
        </p:blipFill>
        <p:spPr>
          <a:xfrm>
            <a:off x="4942005" y="761400"/>
            <a:ext cx="3551913" cy="35741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25"/>
          <p:cNvSpPr txBox="1"/>
          <p:nvPr>
            <p:ph idx="1" type="body"/>
          </p:nvPr>
        </p:nvSpPr>
        <p:spPr>
          <a:xfrm>
            <a:off x="225975" y="2120210"/>
            <a:ext cx="4042500" cy="79444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3200">
                <a:solidFill>
                  <a:schemeClr val="dk1"/>
                </a:solidFill>
              </a:rPr>
              <a:t>Blink Image B</a:t>
            </a:r>
            <a:endParaRPr/>
          </a:p>
        </p:txBody>
      </p:sp>
      <p:grpSp>
        <p:nvGrpSpPr>
          <p:cNvPr id="604" name="Google Shape;604;p25"/>
          <p:cNvGrpSpPr/>
          <p:nvPr/>
        </p:nvGrpSpPr>
        <p:grpSpPr>
          <a:xfrm flipH="1">
            <a:off x="-1" y="133025"/>
            <a:ext cx="7472363" cy="582900"/>
            <a:chOff x="3383700" y="220025"/>
            <a:chExt cx="5760575" cy="582900"/>
          </a:xfrm>
        </p:grpSpPr>
        <p:sp>
          <p:nvSpPr>
            <p:cNvPr id="605" name="Google Shape;605;p2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2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608" name="Google Shape;608;p2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5" name="Google Shape;615;p25"/>
          <p:cNvGrpSpPr/>
          <p:nvPr/>
        </p:nvGrpSpPr>
        <p:grpSpPr>
          <a:xfrm>
            <a:off x="0" y="4695025"/>
            <a:ext cx="5902800" cy="283500"/>
            <a:chOff x="0" y="4548925"/>
            <a:chExt cx="5902800" cy="283500"/>
          </a:xfrm>
        </p:grpSpPr>
        <p:sp>
          <p:nvSpPr>
            <p:cNvPr id="616" name="Google Shape;616;p2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8" name="Google Shape;618;p2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19" name="Google Shape;619;p2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20" name="Google Shape;620;p25"/>
          <p:cNvPicPr preferRelativeResize="0"/>
          <p:nvPr/>
        </p:nvPicPr>
        <p:blipFill rotWithShape="1">
          <a:blip r:embed="rId4">
            <a:alphaModFix/>
          </a:blip>
          <a:srcRect b="0" l="0" r="0" t="0"/>
          <a:stretch/>
        </p:blipFill>
        <p:spPr>
          <a:xfrm>
            <a:off x="4745076" y="1060649"/>
            <a:ext cx="3861999" cy="33804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6"/>
          <p:cNvSpPr txBox="1"/>
          <p:nvPr>
            <p:ph idx="1" type="body"/>
          </p:nvPr>
        </p:nvSpPr>
        <p:spPr>
          <a:xfrm>
            <a:off x="311700" y="962922"/>
            <a:ext cx="4042500" cy="350906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Parallax Shift</a:t>
            </a:r>
            <a:endParaRPr/>
          </a:p>
          <a:p>
            <a:pPr indent="0" lvl="0" marL="0" rtl="0" algn="l">
              <a:lnSpc>
                <a:spcPct val="90000"/>
              </a:lnSpc>
              <a:spcBef>
                <a:spcPts val="1000"/>
              </a:spcBef>
              <a:spcAft>
                <a:spcPts val="0"/>
              </a:spcAft>
              <a:buSzPts val="1800"/>
              <a:buNone/>
            </a:pPr>
            <a:r>
              <a:rPr lang="en-US">
                <a:solidFill>
                  <a:schemeClr val="dk1"/>
                </a:solidFill>
              </a:rPr>
              <a:t>Image is 0.5</a:t>
            </a:r>
            <a:r>
              <a:rPr baseline="30000" lang="en-US">
                <a:solidFill>
                  <a:schemeClr val="dk1"/>
                </a:solidFill>
              </a:rPr>
              <a:t>o</a:t>
            </a:r>
            <a:r>
              <a:rPr lang="en-US">
                <a:solidFill>
                  <a:schemeClr val="dk1"/>
                </a:solidFill>
              </a:rPr>
              <a:t> x 26 moons = 13</a:t>
            </a:r>
            <a:r>
              <a:rPr baseline="30000" lang="en-US">
                <a:solidFill>
                  <a:schemeClr val="dk1"/>
                </a:solidFill>
              </a:rPr>
              <a:t>o</a:t>
            </a:r>
            <a:endParaRPr/>
          </a:p>
          <a:p>
            <a:pPr indent="0" lvl="0" marL="0" rtl="0" algn="l">
              <a:lnSpc>
                <a:spcPct val="90000"/>
              </a:lnSpc>
              <a:spcBef>
                <a:spcPts val="1000"/>
              </a:spcBef>
              <a:spcAft>
                <a:spcPts val="0"/>
              </a:spcAft>
              <a:buSzPts val="1800"/>
              <a:buNone/>
            </a:pPr>
            <a:r>
              <a:rPr lang="en-US">
                <a:solidFill>
                  <a:schemeClr val="dk1"/>
                </a:solidFill>
              </a:rPr>
              <a:t>From the scale of the image: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Using the star as a reference:</a:t>
            </a:r>
            <a:endParaRPr/>
          </a:p>
          <a:p>
            <a:pPr indent="0" lvl="0" marL="0" rtl="0" algn="l">
              <a:lnSpc>
                <a:spcPct val="90000"/>
              </a:lnSpc>
              <a:spcBef>
                <a:spcPts val="1000"/>
              </a:spcBef>
              <a:spcAft>
                <a:spcPts val="0"/>
              </a:spcAft>
              <a:buSzPts val="1800"/>
              <a:buNone/>
            </a:pPr>
            <a:r>
              <a:rPr lang="en-US">
                <a:solidFill>
                  <a:schemeClr val="dk1"/>
                </a:solidFill>
              </a:rPr>
              <a:t>Length A =   2 degrees</a:t>
            </a:r>
            <a:endParaRPr/>
          </a:p>
          <a:p>
            <a:pPr indent="0" lvl="0" marL="0" rtl="0" algn="l">
              <a:lnSpc>
                <a:spcPct val="90000"/>
              </a:lnSpc>
              <a:spcBef>
                <a:spcPts val="1000"/>
              </a:spcBef>
              <a:spcAft>
                <a:spcPts val="0"/>
              </a:spcAft>
              <a:buSzPts val="1800"/>
              <a:buNone/>
            </a:pPr>
            <a:r>
              <a:rPr lang="en-US">
                <a:solidFill>
                  <a:schemeClr val="dk1"/>
                </a:solidFill>
              </a:rPr>
              <a:t>Length B =   3 degrees</a:t>
            </a:r>
            <a:endParaRPr/>
          </a:p>
          <a:p>
            <a:pPr indent="0" lvl="0" marL="0" rtl="0" algn="l">
              <a:lnSpc>
                <a:spcPct val="90000"/>
              </a:lnSpc>
              <a:spcBef>
                <a:spcPts val="1000"/>
              </a:spcBef>
              <a:spcAft>
                <a:spcPts val="0"/>
              </a:spcAft>
              <a:buSzPts val="1800"/>
              <a:buNone/>
            </a:pPr>
            <a:r>
              <a:rPr lang="en-US">
                <a:solidFill>
                  <a:schemeClr val="dk1"/>
                </a:solidFill>
              </a:rPr>
              <a:t>Difference Angle = 1.0 degrees</a:t>
            </a:r>
            <a:endParaRPr/>
          </a:p>
        </p:txBody>
      </p:sp>
      <p:grpSp>
        <p:nvGrpSpPr>
          <p:cNvPr id="626" name="Google Shape;626;p26"/>
          <p:cNvGrpSpPr/>
          <p:nvPr/>
        </p:nvGrpSpPr>
        <p:grpSpPr>
          <a:xfrm flipH="1">
            <a:off x="-1" y="133025"/>
            <a:ext cx="7472363" cy="582900"/>
            <a:chOff x="3383700" y="220025"/>
            <a:chExt cx="5760575" cy="582900"/>
          </a:xfrm>
        </p:grpSpPr>
        <p:sp>
          <p:nvSpPr>
            <p:cNvPr id="627" name="Google Shape;627;p2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9" name="Google Shape;629;p2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630" name="Google Shape;630;p2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7" name="Google Shape;637;p26"/>
          <p:cNvGrpSpPr/>
          <p:nvPr/>
        </p:nvGrpSpPr>
        <p:grpSpPr>
          <a:xfrm>
            <a:off x="0" y="4695025"/>
            <a:ext cx="5902800" cy="283500"/>
            <a:chOff x="0" y="4548925"/>
            <a:chExt cx="5902800" cy="283500"/>
          </a:xfrm>
        </p:grpSpPr>
        <p:sp>
          <p:nvSpPr>
            <p:cNvPr id="638" name="Google Shape;638;p2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0" name="Google Shape;640;p2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41" name="Google Shape;641;p2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42" name="Google Shape;642;p26"/>
          <p:cNvPicPr preferRelativeResize="0"/>
          <p:nvPr/>
        </p:nvPicPr>
        <p:blipFill rotWithShape="1">
          <a:blip r:embed="rId4">
            <a:alphaModFix/>
          </a:blip>
          <a:srcRect b="0" l="0" r="0" t="0"/>
          <a:stretch/>
        </p:blipFill>
        <p:spPr>
          <a:xfrm>
            <a:off x="3982559" y="1308812"/>
            <a:ext cx="4796383" cy="1712994"/>
          </a:xfrm>
          <a:prstGeom prst="rect">
            <a:avLst/>
          </a:prstGeom>
          <a:noFill/>
          <a:ln>
            <a:noFill/>
          </a:ln>
        </p:spPr>
      </p:pic>
      <p:cxnSp>
        <p:nvCxnSpPr>
          <p:cNvPr id="643" name="Google Shape;643;p26"/>
          <p:cNvCxnSpPr/>
          <p:nvPr/>
        </p:nvCxnSpPr>
        <p:spPr>
          <a:xfrm>
            <a:off x="3982559" y="3271838"/>
            <a:ext cx="2275691"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44" name="Google Shape;644;p26"/>
          <p:cNvSpPr txBox="1"/>
          <p:nvPr/>
        </p:nvSpPr>
        <p:spPr>
          <a:xfrm>
            <a:off x="3982559" y="3621881"/>
            <a:ext cx="433323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field of view of this picture is cropped so that its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width on the sky is about 26 times the full moon.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7"/>
          <p:cNvSpPr txBox="1"/>
          <p:nvPr>
            <p:ph idx="1" type="body"/>
          </p:nvPr>
        </p:nvSpPr>
        <p:spPr>
          <a:xfrm>
            <a:off x="311699" y="962923"/>
            <a:ext cx="4338881" cy="29388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b="1" lang="en-US">
                <a:solidFill>
                  <a:schemeClr val="dk1"/>
                </a:solidFill>
              </a:rPr>
              <a:t>Parallax Geometry</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Length     A = 2  degrees</a:t>
            </a:r>
            <a:endParaRPr/>
          </a:p>
          <a:p>
            <a:pPr indent="0" lvl="0" marL="0" rtl="0" algn="l">
              <a:lnSpc>
                <a:spcPct val="90000"/>
              </a:lnSpc>
              <a:spcBef>
                <a:spcPts val="1000"/>
              </a:spcBef>
              <a:spcAft>
                <a:spcPts val="0"/>
              </a:spcAft>
              <a:buSzPct val="108108"/>
              <a:buNone/>
            </a:pPr>
            <a:r>
              <a:rPr lang="en-US">
                <a:solidFill>
                  <a:schemeClr val="dk1"/>
                </a:solidFill>
              </a:rPr>
              <a:t>Length     B = 3 degrees</a:t>
            </a:r>
            <a:endParaRPr/>
          </a:p>
          <a:p>
            <a:pPr indent="0" lvl="0" marL="0" rtl="0" algn="l">
              <a:lnSpc>
                <a:spcPct val="90000"/>
              </a:lnSpc>
              <a:spcBef>
                <a:spcPts val="1000"/>
              </a:spcBef>
              <a:spcAft>
                <a:spcPts val="0"/>
              </a:spcAft>
              <a:buSzPct val="108108"/>
              <a:buNone/>
            </a:pPr>
            <a:r>
              <a:rPr lang="en-US">
                <a:solidFill>
                  <a:schemeClr val="dk1"/>
                </a:solidFill>
              </a:rPr>
              <a:t>Parallax Angle:   B – A = 1  degree</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Base line = 2 km from A to B </a:t>
            </a:r>
            <a:endParaRPr/>
          </a:p>
          <a:p>
            <a:pPr indent="0" lvl="0" marL="0" rtl="0" algn="l">
              <a:lnSpc>
                <a:spcPct val="90000"/>
              </a:lnSpc>
              <a:spcBef>
                <a:spcPts val="1000"/>
              </a:spcBef>
              <a:spcAft>
                <a:spcPts val="0"/>
              </a:spcAft>
              <a:buSzPct val="108108"/>
              <a:buNone/>
            </a:pPr>
            <a:r>
              <a:rPr lang="en-US">
                <a:solidFill>
                  <a:schemeClr val="dk1"/>
                </a:solidFill>
              </a:rPr>
              <a:t>Distance =  2 km x (57.3</a:t>
            </a:r>
            <a:r>
              <a:rPr baseline="30000" lang="en-US">
                <a:solidFill>
                  <a:schemeClr val="dk1"/>
                </a:solidFill>
              </a:rPr>
              <a:t>o</a:t>
            </a:r>
            <a:r>
              <a:rPr lang="en-US">
                <a:solidFill>
                  <a:schemeClr val="dk1"/>
                </a:solidFill>
              </a:rPr>
              <a:t>/1</a:t>
            </a:r>
            <a:r>
              <a:rPr baseline="30000" lang="en-US">
                <a:solidFill>
                  <a:schemeClr val="dk1"/>
                </a:solidFill>
              </a:rPr>
              <a:t>o</a:t>
            </a:r>
            <a:r>
              <a:rPr lang="en-US">
                <a:solidFill>
                  <a:schemeClr val="dk1"/>
                </a:solidFill>
              </a:rPr>
              <a:t>) = 114 km</a:t>
            </a:r>
            <a:endParaRPr/>
          </a:p>
        </p:txBody>
      </p:sp>
      <p:grpSp>
        <p:nvGrpSpPr>
          <p:cNvPr id="650" name="Google Shape;650;p27"/>
          <p:cNvGrpSpPr/>
          <p:nvPr/>
        </p:nvGrpSpPr>
        <p:grpSpPr>
          <a:xfrm flipH="1">
            <a:off x="-1" y="133025"/>
            <a:ext cx="7472363" cy="582900"/>
            <a:chOff x="3383700" y="220025"/>
            <a:chExt cx="5760575" cy="582900"/>
          </a:xfrm>
        </p:grpSpPr>
        <p:sp>
          <p:nvSpPr>
            <p:cNvPr id="651" name="Google Shape;651;p2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3" name="Google Shape;653;p2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654" name="Google Shape;654;p2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1" name="Google Shape;661;p27"/>
          <p:cNvGrpSpPr/>
          <p:nvPr/>
        </p:nvGrpSpPr>
        <p:grpSpPr>
          <a:xfrm>
            <a:off x="0" y="4695025"/>
            <a:ext cx="5902800" cy="283500"/>
            <a:chOff x="0" y="4548925"/>
            <a:chExt cx="5902800" cy="283500"/>
          </a:xfrm>
        </p:grpSpPr>
        <p:sp>
          <p:nvSpPr>
            <p:cNvPr id="662" name="Google Shape;662;p2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4" name="Google Shape;664;p2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65" name="Google Shape;665;p2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66" name="Google Shape;666;p27"/>
          <p:cNvSpPr txBox="1"/>
          <p:nvPr/>
        </p:nvSpPr>
        <p:spPr>
          <a:xfrm>
            <a:off x="6113906" y="3593946"/>
            <a:ext cx="21502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                                  B</a:t>
            </a:r>
            <a:endParaRPr/>
          </a:p>
        </p:txBody>
      </p:sp>
      <p:sp>
        <p:nvSpPr>
          <p:cNvPr id="667" name="Google Shape;667;p27"/>
          <p:cNvSpPr txBox="1"/>
          <p:nvPr/>
        </p:nvSpPr>
        <p:spPr>
          <a:xfrm>
            <a:off x="6905605" y="2215791"/>
            <a:ext cx="3557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t>
            </a:r>
            <a:endParaRPr/>
          </a:p>
        </p:txBody>
      </p:sp>
      <p:sp>
        <p:nvSpPr>
          <p:cNvPr id="668" name="Google Shape;668;p27"/>
          <p:cNvSpPr/>
          <p:nvPr/>
        </p:nvSpPr>
        <p:spPr>
          <a:xfrm>
            <a:off x="7373800" y="1200150"/>
            <a:ext cx="155713" cy="171450"/>
          </a:xfrm>
          <a:prstGeom prst="star5">
            <a:avLst>
              <a:gd fmla="val 19098" name="adj"/>
              <a:gd fmla="val 105146" name="hf"/>
              <a:gd fmla="val 110557" name="vf"/>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69" name="Google Shape;669;p27"/>
          <p:cNvCxnSpPr/>
          <p:nvPr/>
        </p:nvCxnSpPr>
        <p:spPr>
          <a:xfrm flipH="1" rot="10800000">
            <a:off x="6258250" y="1250156"/>
            <a:ext cx="1571300" cy="2343790"/>
          </a:xfrm>
          <a:prstGeom prst="straightConnector1">
            <a:avLst/>
          </a:prstGeom>
          <a:noFill/>
          <a:ln cap="flat" cmpd="sng" w="12700">
            <a:solidFill>
              <a:schemeClr val="dk1"/>
            </a:solidFill>
            <a:prstDash val="solid"/>
            <a:round/>
            <a:headEnd len="sm" w="sm" type="none"/>
            <a:tailEnd len="sm" w="sm" type="none"/>
          </a:ln>
        </p:spPr>
      </p:cxnSp>
      <p:cxnSp>
        <p:nvCxnSpPr>
          <p:cNvPr id="670" name="Google Shape;670;p27"/>
          <p:cNvCxnSpPr/>
          <p:nvPr/>
        </p:nvCxnSpPr>
        <p:spPr>
          <a:xfrm rot="10800000">
            <a:off x="6393543" y="1371600"/>
            <a:ext cx="1606657" cy="2286000"/>
          </a:xfrm>
          <a:prstGeom prst="straightConnector1">
            <a:avLst/>
          </a:prstGeom>
          <a:noFill/>
          <a:ln cap="flat" cmpd="sng" w="12700">
            <a:solidFill>
              <a:schemeClr val="dk1"/>
            </a:solidFill>
            <a:prstDash val="solid"/>
            <a:round/>
            <a:headEnd len="sm" w="sm" type="none"/>
            <a:tailEnd len="sm" w="sm" type="none"/>
          </a:ln>
        </p:spPr>
      </p:cxnSp>
      <p:sp>
        <p:nvSpPr>
          <p:cNvPr id="671" name="Google Shape;671;p27"/>
          <p:cNvSpPr/>
          <p:nvPr/>
        </p:nvSpPr>
        <p:spPr>
          <a:xfrm>
            <a:off x="6113906" y="1078706"/>
            <a:ext cx="343169" cy="292894"/>
          </a:xfrm>
          <a:prstGeom prst="triangle">
            <a:avLst>
              <a:gd fmla="val 50000" name="adj"/>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2" name="Google Shape;672;p27"/>
          <p:cNvSpPr/>
          <p:nvPr/>
        </p:nvSpPr>
        <p:spPr>
          <a:xfrm>
            <a:off x="7748816" y="956026"/>
            <a:ext cx="343169" cy="286390"/>
          </a:xfrm>
          <a:prstGeom prst="triangle">
            <a:avLst>
              <a:gd fmla="val 50000" name="adj"/>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3" name="Google Shape;673;p27"/>
          <p:cNvSpPr txBox="1"/>
          <p:nvPr/>
        </p:nvSpPr>
        <p:spPr>
          <a:xfrm>
            <a:off x="7635781" y="2108069"/>
            <a:ext cx="119936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Exaggerated</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diagram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8"/>
          <p:cNvSpPr txBox="1"/>
          <p:nvPr>
            <p:ph idx="1" type="body"/>
          </p:nvPr>
        </p:nvSpPr>
        <p:spPr>
          <a:xfrm>
            <a:off x="311699" y="962923"/>
            <a:ext cx="4467469"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Distance to Height:</a:t>
            </a:r>
            <a:endParaRPr/>
          </a:p>
          <a:p>
            <a:pPr indent="0" lvl="0" marL="0" rtl="0" algn="l">
              <a:lnSpc>
                <a:spcPct val="90000"/>
              </a:lnSpc>
              <a:spcBef>
                <a:spcPts val="1000"/>
              </a:spcBef>
              <a:spcAft>
                <a:spcPts val="0"/>
              </a:spcAft>
              <a:buSzPts val="1800"/>
              <a:buNone/>
            </a:pPr>
            <a:r>
              <a:t/>
            </a:r>
            <a:endParaRPr b="1">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Distance =  2 km x (57.3/1 ) = 114 km</a:t>
            </a:r>
            <a:endParaRPr/>
          </a:p>
          <a:p>
            <a:pPr indent="0" lvl="0" marL="0" rtl="0" algn="l">
              <a:lnSpc>
                <a:spcPct val="90000"/>
              </a:lnSpc>
              <a:spcBef>
                <a:spcPts val="1000"/>
              </a:spcBef>
              <a:spcAft>
                <a:spcPts val="0"/>
              </a:spcAft>
              <a:buSzPts val="1800"/>
              <a:buNone/>
            </a:pPr>
            <a:r>
              <a:rPr lang="en-US">
                <a:solidFill>
                  <a:schemeClr val="dk1"/>
                </a:solidFill>
              </a:rPr>
              <a:t>Height = 114 x sin(60</a:t>
            </a:r>
            <a:r>
              <a:rPr baseline="30000" lang="en-US">
                <a:solidFill>
                  <a:schemeClr val="dk1"/>
                </a:solidFill>
              </a:rPr>
              <a:t>o</a:t>
            </a:r>
            <a:r>
              <a:rPr lang="en-US">
                <a:solidFill>
                  <a:schemeClr val="dk1"/>
                </a:solidFill>
              </a:rPr>
              <a:t>)</a:t>
            </a:r>
            <a:endParaRPr/>
          </a:p>
          <a:p>
            <a:pPr indent="0" lvl="0" marL="0" rtl="0" algn="l">
              <a:lnSpc>
                <a:spcPct val="90000"/>
              </a:lnSpc>
              <a:spcBef>
                <a:spcPts val="1000"/>
              </a:spcBef>
              <a:spcAft>
                <a:spcPts val="0"/>
              </a:spcAft>
              <a:buSzPts val="1800"/>
              <a:buNone/>
            </a:pPr>
            <a:r>
              <a:rPr lang="en-US">
                <a:solidFill>
                  <a:schemeClr val="dk1"/>
                </a:solidFill>
              </a:rPr>
              <a:t>Height = 114 x 0.866</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b="1" lang="en-US">
                <a:solidFill>
                  <a:schemeClr val="dk1"/>
                </a:solidFill>
              </a:rPr>
              <a:t>Height =  99 kilometers</a:t>
            </a:r>
            <a:r>
              <a:rPr lang="en-US">
                <a:solidFill>
                  <a:schemeClr val="dk1"/>
                </a:solidFill>
              </a:rPr>
              <a:t>.</a:t>
            </a:r>
            <a:endParaRPr/>
          </a:p>
        </p:txBody>
      </p:sp>
      <p:grpSp>
        <p:nvGrpSpPr>
          <p:cNvPr id="679" name="Google Shape;679;p28"/>
          <p:cNvGrpSpPr/>
          <p:nvPr/>
        </p:nvGrpSpPr>
        <p:grpSpPr>
          <a:xfrm flipH="1">
            <a:off x="-1" y="133025"/>
            <a:ext cx="7472363" cy="582900"/>
            <a:chOff x="3383700" y="220025"/>
            <a:chExt cx="5760575" cy="582900"/>
          </a:xfrm>
        </p:grpSpPr>
        <p:sp>
          <p:nvSpPr>
            <p:cNvPr id="680" name="Google Shape;680;p2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2" name="Google Shape;682;p2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Heights - Introductory</a:t>
            </a:r>
            <a:endParaRPr b="1" sz="2420">
              <a:solidFill>
                <a:schemeClr val="lt1"/>
              </a:solidFill>
              <a:latin typeface="Helvetica Neue"/>
              <a:ea typeface="Helvetica Neue"/>
              <a:cs typeface="Helvetica Neue"/>
              <a:sym typeface="Helvetica Neue"/>
            </a:endParaRPr>
          </a:p>
        </p:txBody>
      </p:sp>
      <p:sp>
        <p:nvSpPr>
          <p:cNvPr id="683" name="Google Shape;683;p2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0" name="Google Shape;690;p28"/>
          <p:cNvGrpSpPr/>
          <p:nvPr/>
        </p:nvGrpSpPr>
        <p:grpSpPr>
          <a:xfrm>
            <a:off x="0" y="4695025"/>
            <a:ext cx="5902800" cy="283500"/>
            <a:chOff x="0" y="4548925"/>
            <a:chExt cx="5902800" cy="283500"/>
          </a:xfrm>
        </p:grpSpPr>
        <p:sp>
          <p:nvSpPr>
            <p:cNvPr id="691" name="Google Shape;691;p2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3" name="Google Shape;693;p2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94" name="Google Shape;694;p2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95" name="Google Shape;695;p28"/>
          <p:cNvSpPr/>
          <p:nvPr/>
        </p:nvSpPr>
        <p:spPr>
          <a:xfrm>
            <a:off x="7415213" y="1057275"/>
            <a:ext cx="211625" cy="557213"/>
          </a:xfrm>
          <a:custGeom>
            <a:rect b="b" l="l" r="r" t="t"/>
            <a:pathLst>
              <a:path extrusionOk="0" h="557213" w="211625">
                <a:moveTo>
                  <a:pt x="121443" y="0"/>
                </a:moveTo>
                <a:cubicBezTo>
                  <a:pt x="107156" y="4763"/>
                  <a:pt x="88586" y="3032"/>
                  <a:pt x="78581" y="14288"/>
                </a:cubicBezTo>
                <a:cubicBezTo>
                  <a:pt x="58947" y="36376"/>
                  <a:pt x="56156" y="67785"/>
                  <a:pt x="78581" y="85725"/>
                </a:cubicBezTo>
                <a:cubicBezTo>
                  <a:pt x="85904" y="91583"/>
                  <a:pt x="133951" y="99657"/>
                  <a:pt x="135731" y="100013"/>
                </a:cubicBezTo>
                <a:cubicBezTo>
                  <a:pt x="150018" y="116682"/>
                  <a:pt x="166003" y="132034"/>
                  <a:pt x="178593" y="150019"/>
                </a:cubicBezTo>
                <a:cubicBezTo>
                  <a:pt x="182911" y="156188"/>
                  <a:pt x="191865" y="167073"/>
                  <a:pt x="185737" y="171450"/>
                </a:cubicBezTo>
                <a:cubicBezTo>
                  <a:pt x="153662" y="194360"/>
                  <a:pt x="113836" y="203828"/>
                  <a:pt x="78581" y="221456"/>
                </a:cubicBezTo>
                <a:cubicBezTo>
                  <a:pt x="70902" y="225296"/>
                  <a:pt x="64294" y="230981"/>
                  <a:pt x="57150" y="235744"/>
                </a:cubicBezTo>
                <a:cubicBezTo>
                  <a:pt x="92743" y="239699"/>
                  <a:pt x="132488" y="230562"/>
                  <a:pt x="150018" y="271463"/>
                </a:cubicBezTo>
                <a:cubicBezTo>
                  <a:pt x="152984" y="278384"/>
                  <a:pt x="144701" y="285589"/>
                  <a:pt x="142875" y="292894"/>
                </a:cubicBezTo>
                <a:cubicBezTo>
                  <a:pt x="139930" y="304674"/>
                  <a:pt x="144806" y="320546"/>
                  <a:pt x="135731" y="328613"/>
                </a:cubicBezTo>
                <a:cubicBezTo>
                  <a:pt x="120525" y="342130"/>
                  <a:pt x="96968" y="341334"/>
                  <a:pt x="78581" y="350044"/>
                </a:cubicBezTo>
                <a:cubicBezTo>
                  <a:pt x="51616" y="362817"/>
                  <a:pt x="26194" y="378619"/>
                  <a:pt x="0" y="392906"/>
                </a:cubicBezTo>
                <a:cubicBezTo>
                  <a:pt x="19050" y="397669"/>
                  <a:pt x="38521" y="400984"/>
                  <a:pt x="57150" y="407194"/>
                </a:cubicBezTo>
                <a:cubicBezTo>
                  <a:pt x="74354" y="412929"/>
                  <a:pt x="90318" y="421890"/>
                  <a:pt x="107156" y="428625"/>
                </a:cubicBezTo>
                <a:cubicBezTo>
                  <a:pt x="114148" y="431422"/>
                  <a:pt x="121443" y="433388"/>
                  <a:pt x="128587" y="435769"/>
                </a:cubicBezTo>
                <a:cubicBezTo>
                  <a:pt x="154781" y="431006"/>
                  <a:pt x="184592" y="407371"/>
                  <a:pt x="207168" y="421481"/>
                </a:cubicBezTo>
                <a:cubicBezTo>
                  <a:pt x="222547" y="431093"/>
                  <a:pt x="193847" y="455267"/>
                  <a:pt x="185737" y="471488"/>
                </a:cubicBezTo>
                <a:cubicBezTo>
                  <a:pt x="124214" y="594536"/>
                  <a:pt x="209954" y="400691"/>
                  <a:pt x="142875" y="557213"/>
                </a:cubicBezTo>
                <a:cubicBezTo>
                  <a:pt x="138112" y="550069"/>
                  <a:pt x="136042" y="540041"/>
                  <a:pt x="128587" y="535781"/>
                </a:cubicBezTo>
                <a:cubicBezTo>
                  <a:pt x="113635" y="527237"/>
                  <a:pt x="88671" y="528638"/>
                  <a:pt x="71437" y="528638"/>
                </a:cubicBezTo>
              </a:path>
            </a:pathLst>
          </a:custGeom>
          <a:no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6" name="Google Shape;696;p28"/>
          <p:cNvSpPr/>
          <p:nvPr/>
        </p:nvSpPr>
        <p:spPr>
          <a:xfrm>
            <a:off x="7772267" y="585788"/>
            <a:ext cx="293511" cy="1021877"/>
          </a:xfrm>
          <a:custGeom>
            <a:rect b="b" l="l" r="r" t="t"/>
            <a:pathLst>
              <a:path extrusionOk="0" h="1021877" w="293511">
                <a:moveTo>
                  <a:pt x="133" y="428625"/>
                </a:moveTo>
                <a:cubicBezTo>
                  <a:pt x="21564" y="431006"/>
                  <a:pt x="43817" y="429427"/>
                  <a:pt x="64427" y="435768"/>
                </a:cubicBezTo>
                <a:cubicBezTo>
                  <a:pt x="75807" y="439269"/>
                  <a:pt x="93002" y="445294"/>
                  <a:pt x="93002" y="457200"/>
                </a:cubicBezTo>
                <a:cubicBezTo>
                  <a:pt x="93002" y="470773"/>
                  <a:pt x="23730" y="512906"/>
                  <a:pt x="21564" y="514350"/>
                </a:cubicBezTo>
                <a:cubicBezTo>
                  <a:pt x="15078" y="533811"/>
                  <a:pt x="-1657" y="582193"/>
                  <a:pt x="133" y="592931"/>
                </a:cubicBezTo>
                <a:cubicBezTo>
                  <a:pt x="2347" y="606218"/>
                  <a:pt x="19183" y="611981"/>
                  <a:pt x="28708" y="621506"/>
                </a:cubicBezTo>
                <a:cubicBezTo>
                  <a:pt x="50139" y="616743"/>
                  <a:pt x="71138" y="605230"/>
                  <a:pt x="93002" y="607218"/>
                </a:cubicBezTo>
                <a:cubicBezTo>
                  <a:pt x="101553" y="607995"/>
                  <a:pt x="102239" y="621706"/>
                  <a:pt x="107289" y="628650"/>
                </a:cubicBezTo>
                <a:cubicBezTo>
                  <a:pt x="121295" y="647908"/>
                  <a:pt x="135864" y="666750"/>
                  <a:pt x="150152" y="685800"/>
                </a:cubicBezTo>
                <a:cubicBezTo>
                  <a:pt x="95015" y="713367"/>
                  <a:pt x="149073" y="690302"/>
                  <a:pt x="64427" y="707231"/>
                </a:cubicBezTo>
                <a:cubicBezTo>
                  <a:pt x="47428" y="710631"/>
                  <a:pt x="31090" y="716756"/>
                  <a:pt x="14421" y="721518"/>
                </a:cubicBezTo>
                <a:cubicBezTo>
                  <a:pt x="16802" y="761999"/>
                  <a:pt x="7326" y="804993"/>
                  <a:pt x="21564" y="842962"/>
                </a:cubicBezTo>
                <a:cubicBezTo>
                  <a:pt x="25827" y="854331"/>
                  <a:pt x="47403" y="842875"/>
                  <a:pt x="57283" y="835818"/>
                </a:cubicBezTo>
                <a:cubicBezTo>
                  <a:pt x="65949" y="829628"/>
                  <a:pt x="65381" y="815909"/>
                  <a:pt x="71571" y="807243"/>
                </a:cubicBezTo>
                <a:cubicBezTo>
                  <a:pt x="77443" y="799022"/>
                  <a:pt x="85858" y="792956"/>
                  <a:pt x="93002" y="785812"/>
                </a:cubicBezTo>
                <a:cubicBezTo>
                  <a:pt x="90621" y="828675"/>
                  <a:pt x="97652" y="873123"/>
                  <a:pt x="85858" y="914400"/>
                </a:cubicBezTo>
                <a:cubicBezTo>
                  <a:pt x="82043" y="927751"/>
                  <a:pt x="58813" y="924989"/>
                  <a:pt x="50139" y="935831"/>
                </a:cubicBezTo>
                <a:cubicBezTo>
                  <a:pt x="38810" y="949992"/>
                  <a:pt x="35852" y="969168"/>
                  <a:pt x="28708" y="985837"/>
                </a:cubicBezTo>
                <a:cubicBezTo>
                  <a:pt x="55204" y="1003502"/>
                  <a:pt x="70211" y="1015852"/>
                  <a:pt x="107289" y="1021556"/>
                </a:cubicBezTo>
                <a:cubicBezTo>
                  <a:pt x="119290" y="1023402"/>
                  <a:pt x="131102" y="1016793"/>
                  <a:pt x="143008" y="1014412"/>
                </a:cubicBezTo>
                <a:cubicBezTo>
                  <a:pt x="150152" y="1002506"/>
                  <a:pt x="161955" y="992354"/>
                  <a:pt x="164439" y="978693"/>
                </a:cubicBezTo>
                <a:cubicBezTo>
                  <a:pt x="167030" y="964442"/>
                  <a:pt x="150219" y="948469"/>
                  <a:pt x="157296" y="935831"/>
                </a:cubicBezTo>
                <a:cubicBezTo>
                  <a:pt x="185461" y="885537"/>
                  <a:pt x="228733" y="845344"/>
                  <a:pt x="264452" y="800100"/>
                </a:cubicBezTo>
                <a:cubicBezTo>
                  <a:pt x="233496" y="795337"/>
                  <a:pt x="202748" y="788929"/>
                  <a:pt x="171583" y="785812"/>
                </a:cubicBezTo>
                <a:cubicBezTo>
                  <a:pt x="164090" y="785063"/>
                  <a:pt x="185870" y="795337"/>
                  <a:pt x="193014" y="792956"/>
                </a:cubicBezTo>
                <a:cubicBezTo>
                  <a:pt x="216272" y="785203"/>
                  <a:pt x="235877" y="769143"/>
                  <a:pt x="257308" y="757237"/>
                </a:cubicBezTo>
                <a:cubicBezTo>
                  <a:pt x="254927" y="742950"/>
                  <a:pt x="251961" y="728748"/>
                  <a:pt x="250164" y="714375"/>
                </a:cubicBezTo>
                <a:cubicBezTo>
                  <a:pt x="247196" y="690628"/>
                  <a:pt x="250059" y="665810"/>
                  <a:pt x="243021" y="642937"/>
                </a:cubicBezTo>
                <a:cubicBezTo>
                  <a:pt x="240050" y="633281"/>
                  <a:pt x="227429" y="629750"/>
                  <a:pt x="221589" y="621506"/>
                </a:cubicBezTo>
                <a:cubicBezTo>
                  <a:pt x="186850" y="572463"/>
                  <a:pt x="121577" y="471487"/>
                  <a:pt x="121577" y="471487"/>
                </a:cubicBezTo>
                <a:cubicBezTo>
                  <a:pt x="162058" y="459581"/>
                  <a:pt x="214101" y="466495"/>
                  <a:pt x="243021" y="435768"/>
                </a:cubicBezTo>
                <a:cubicBezTo>
                  <a:pt x="278212" y="398377"/>
                  <a:pt x="216445" y="318952"/>
                  <a:pt x="200158" y="292893"/>
                </a:cubicBezTo>
                <a:cubicBezTo>
                  <a:pt x="216827" y="271462"/>
                  <a:pt x="232382" y="249117"/>
                  <a:pt x="250164" y="228600"/>
                </a:cubicBezTo>
                <a:cubicBezTo>
                  <a:pt x="263397" y="213331"/>
                  <a:pt x="288126" y="205339"/>
                  <a:pt x="293027" y="185737"/>
                </a:cubicBezTo>
                <a:cubicBezTo>
                  <a:pt x="296901" y="170240"/>
                  <a:pt x="276439" y="158097"/>
                  <a:pt x="271596" y="142875"/>
                </a:cubicBezTo>
                <a:cubicBezTo>
                  <a:pt x="259688" y="105451"/>
                  <a:pt x="252546" y="66675"/>
                  <a:pt x="243021" y="28575"/>
                </a:cubicBezTo>
                <a:lnTo>
                  <a:pt x="235877" y="0"/>
                </a:lnTo>
              </a:path>
            </a:pathLst>
          </a:custGeom>
          <a:no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97" name="Google Shape;697;p28"/>
          <p:cNvCxnSpPr/>
          <p:nvPr/>
        </p:nvCxnSpPr>
        <p:spPr>
          <a:xfrm>
            <a:off x="7709875" y="1607665"/>
            <a:ext cx="0" cy="196421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698" name="Google Shape;698;p28"/>
          <p:cNvCxnSpPr/>
          <p:nvPr/>
        </p:nvCxnSpPr>
        <p:spPr>
          <a:xfrm flipH="1">
            <a:off x="4886325" y="1614488"/>
            <a:ext cx="2823550" cy="1957386"/>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699" name="Google Shape;699;p28"/>
          <p:cNvCxnSpPr/>
          <p:nvPr/>
        </p:nvCxnSpPr>
        <p:spPr>
          <a:xfrm rot="10800000">
            <a:off x="4886325" y="3571875"/>
            <a:ext cx="2823550" cy="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
        <p:nvSpPr>
          <p:cNvPr id="700" name="Google Shape;700;p28"/>
          <p:cNvSpPr txBox="1"/>
          <p:nvPr/>
        </p:nvSpPr>
        <p:spPr>
          <a:xfrm>
            <a:off x="5465303" y="1874123"/>
            <a:ext cx="12298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114 km</a:t>
            </a:r>
            <a:endParaRPr/>
          </a:p>
        </p:txBody>
      </p:sp>
      <p:sp>
        <p:nvSpPr>
          <p:cNvPr id="701" name="Google Shape;701;p28"/>
          <p:cNvSpPr txBox="1"/>
          <p:nvPr/>
        </p:nvSpPr>
        <p:spPr>
          <a:xfrm>
            <a:off x="5902800" y="3093244"/>
            <a:ext cx="65274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60</a:t>
            </a:r>
            <a:r>
              <a:rPr b="1" baseline="30000" i="0" lang="en-US" sz="2400" u="none" cap="none" strike="noStrike">
                <a:solidFill>
                  <a:srgbClr val="000000"/>
                </a:solidFill>
                <a:latin typeface="Arial"/>
                <a:ea typeface="Arial"/>
                <a:cs typeface="Arial"/>
                <a:sym typeface="Arial"/>
              </a:rPr>
              <a:t>o</a:t>
            </a:r>
            <a:endParaRPr/>
          </a:p>
        </p:txBody>
      </p:sp>
      <p:sp>
        <p:nvSpPr>
          <p:cNvPr id="702" name="Google Shape;702;p28"/>
          <p:cNvSpPr txBox="1"/>
          <p:nvPr/>
        </p:nvSpPr>
        <p:spPr>
          <a:xfrm>
            <a:off x="7908700" y="2571750"/>
            <a:ext cx="9028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Height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9"/>
          <p:cNvSpPr txBox="1"/>
          <p:nvPr>
            <p:ph idx="1" type="body"/>
          </p:nvPr>
        </p:nvSpPr>
        <p:spPr>
          <a:xfrm>
            <a:off x="311700" y="962923"/>
            <a:ext cx="4042500" cy="363145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sz="2400"/>
              <a:t>Method 2: Scale Drawing</a:t>
            </a:r>
            <a:endParaRPr/>
          </a:p>
          <a:p>
            <a:pPr indent="0" lvl="0" marL="0" rtl="0" algn="l">
              <a:lnSpc>
                <a:spcPct val="90000"/>
              </a:lnSpc>
              <a:spcBef>
                <a:spcPts val="1000"/>
              </a:spcBef>
              <a:spcAft>
                <a:spcPts val="0"/>
              </a:spcAft>
              <a:buSzPts val="1800"/>
              <a:buNone/>
            </a:pPr>
            <a:r>
              <a:rPr lang="en-US" sz="1500">
                <a:solidFill>
                  <a:schemeClr val="dk1"/>
                </a:solidFill>
              </a:rPr>
              <a:t>Suppose that two observers were located 30 kilometers apart (length of AB).</a:t>
            </a:r>
            <a:endParaRPr/>
          </a:p>
          <a:p>
            <a:pPr indent="0" lvl="0" marL="0" rtl="0" algn="l">
              <a:lnSpc>
                <a:spcPct val="90000"/>
              </a:lnSpc>
              <a:spcBef>
                <a:spcPts val="1000"/>
              </a:spcBef>
              <a:spcAft>
                <a:spcPts val="0"/>
              </a:spcAft>
              <a:buSzPts val="1800"/>
              <a:buNone/>
            </a:pPr>
            <a:r>
              <a:rPr lang="en-US" sz="1500">
                <a:solidFill>
                  <a:schemeClr val="dk1"/>
                </a:solidFill>
              </a:rPr>
              <a:t>Observer A measured an angle A of 53</a:t>
            </a:r>
            <a:r>
              <a:rPr baseline="30000" lang="en-US" sz="1500">
                <a:solidFill>
                  <a:schemeClr val="dk1"/>
                </a:solidFill>
              </a:rPr>
              <a:t>o</a:t>
            </a:r>
            <a:r>
              <a:rPr lang="en-US" sz="1500">
                <a:solidFill>
                  <a:schemeClr val="dk1"/>
                </a:solidFill>
              </a:rPr>
              <a:t>  Observer B measured an angle B of 114</a:t>
            </a:r>
            <a:r>
              <a:rPr baseline="30000" lang="en-US" sz="1500">
                <a:solidFill>
                  <a:schemeClr val="dk1"/>
                </a:solidFill>
              </a:rPr>
              <a:t>o</a:t>
            </a:r>
            <a:r>
              <a:rPr lang="en-US" sz="1500">
                <a:solidFill>
                  <a:schemeClr val="dk1"/>
                </a:solidFill>
              </a:rPr>
              <a:t>. </a:t>
            </a:r>
            <a:endParaRPr/>
          </a:p>
          <a:p>
            <a:pPr indent="0" lvl="0" marL="0" rtl="0" algn="l">
              <a:lnSpc>
                <a:spcPct val="90000"/>
              </a:lnSpc>
              <a:spcBef>
                <a:spcPts val="1000"/>
              </a:spcBef>
              <a:spcAft>
                <a:spcPts val="0"/>
              </a:spcAft>
              <a:buSzPts val="1800"/>
              <a:buNone/>
            </a:pPr>
            <a:r>
              <a:rPr lang="en-US" sz="1500">
                <a:solidFill>
                  <a:schemeClr val="dk1"/>
                </a:solidFill>
              </a:rPr>
              <a:t>By making a scaled drawing of this triangle, what was the height of the auroral feature they were studying?  </a:t>
            </a:r>
            <a:endParaRPr/>
          </a:p>
          <a:p>
            <a:pPr indent="0" lvl="0" marL="0" rtl="0" algn="l">
              <a:lnSpc>
                <a:spcPct val="90000"/>
              </a:lnSpc>
              <a:spcBef>
                <a:spcPts val="1000"/>
              </a:spcBef>
              <a:spcAft>
                <a:spcPts val="0"/>
              </a:spcAft>
              <a:buSzPts val="1800"/>
              <a:buNone/>
            </a:pPr>
            <a:r>
              <a:rPr lang="en-US" sz="1500">
                <a:solidFill>
                  <a:schemeClr val="dk1"/>
                </a:solidFill>
              </a:rPr>
              <a:t>About 100 km.</a:t>
            </a:r>
            <a:endParaRPr/>
          </a:p>
          <a:p>
            <a:pPr indent="0" lvl="0" marL="0" rtl="0" algn="l">
              <a:lnSpc>
                <a:spcPct val="90000"/>
              </a:lnSpc>
              <a:spcBef>
                <a:spcPts val="1000"/>
              </a:spcBef>
              <a:spcAft>
                <a:spcPts val="0"/>
              </a:spcAft>
              <a:buSzPts val="1800"/>
              <a:buNone/>
            </a:pPr>
            <a:r>
              <a:t/>
            </a:r>
            <a:endParaRPr sz="1200">
              <a:solidFill>
                <a:schemeClr val="dk1"/>
              </a:solidFill>
            </a:endParaRPr>
          </a:p>
          <a:p>
            <a:pPr indent="0" lvl="0" marL="0" rtl="0" algn="l">
              <a:lnSpc>
                <a:spcPct val="90000"/>
              </a:lnSpc>
              <a:spcBef>
                <a:spcPts val="1000"/>
              </a:spcBef>
              <a:spcAft>
                <a:spcPts val="0"/>
              </a:spcAft>
              <a:buSzPts val="1800"/>
              <a:buNone/>
            </a:pPr>
            <a:r>
              <a:rPr lang="en-US" sz="1200">
                <a:solidFill>
                  <a:schemeClr val="dk1"/>
                </a:solidFill>
              </a:rPr>
              <a:t>https://spacemath.gsfc.nasa.gov/weekly/Page11.pdf</a:t>
            </a:r>
            <a:endParaRPr sz="1200">
              <a:solidFill>
                <a:schemeClr val="dk1"/>
              </a:solidFill>
            </a:endParaRPr>
          </a:p>
        </p:txBody>
      </p:sp>
      <p:grpSp>
        <p:nvGrpSpPr>
          <p:cNvPr id="708" name="Google Shape;708;p29"/>
          <p:cNvGrpSpPr/>
          <p:nvPr/>
        </p:nvGrpSpPr>
        <p:grpSpPr>
          <a:xfrm flipH="1">
            <a:off x="-1" y="133025"/>
            <a:ext cx="8451056" cy="582900"/>
            <a:chOff x="3383700" y="220025"/>
            <a:chExt cx="5760575" cy="582900"/>
          </a:xfrm>
        </p:grpSpPr>
        <p:sp>
          <p:nvSpPr>
            <p:cNvPr id="709" name="Google Shape;709;p2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1" name="Google Shape;711;p2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Angular height and scale drawing</a:t>
            </a:r>
            <a:endParaRPr b="1" sz="2420">
              <a:solidFill>
                <a:schemeClr val="lt1"/>
              </a:solidFill>
              <a:latin typeface="Helvetica Neue"/>
              <a:ea typeface="Helvetica Neue"/>
              <a:cs typeface="Helvetica Neue"/>
              <a:sym typeface="Helvetica Neue"/>
            </a:endParaRPr>
          </a:p>
        </p:txBody>
      </p:sp>
      <p:sp>
        <p:nvSpPr>
          <p:cNvPr id="712" name="Google Shape;712;p2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9" name="Google Shape;719;p29"/>
          <p:cNvGrpSpPr/>
          <p:nvPr/>
        </p:nvGrpSpPr>
        <p:grpSpPr>
          <a:xfrm>
            <a:off x="0" y="4695025"/>
            <a:ext cx="5902800" cy="283500"/>
            <a:chOff x="0" y="4548925"/>
            <a:chExt cx="5902800" cy="283500"/>
          </a:xfrm>
        </p:grpSpPr>
        <p:sp>
          <p:nvSpPr>
            <p:cNvPr id="720" name="Google Shape;720;p2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2" name="Google Shape;722;p2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23" name="Google Shape;723;p2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24" name="Google Shape;724;p29"/>
          <p:cNvPicPr preferRelativeResize="0"/>
          <p:nvPr/>
        </p:nvPicPr>
        <p:blipFill rotWithShape="1">
          <a:blip r:embed="rId4">
            <a:alphaModFix/>
          </a:blip>
          <a:srcRect b="0" l="0" r="0" t="0"/>
          <a:stretch/>
        </p:blipFill>
        <p:spPr>
          <a:xfrm>
            <a:off x="5067220" y="1422673"/>
            <a:ext cx="3451860" cy="201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pSp>
        <p:nvGrpSpPr>
          <p:cNvPr id="102" name="Google Shape;102;p3"/>
          <p:cNvGrpSpPr/>
          <p:nvPr/>
        </p:nvGrpSpPr>
        <p:grpSpPr>
          <a:xfrm flipH="1">
            <a:off x="0" y="133025"/>
            <a:ext cx="5760575" cy="582900"/>
            <a:chOff x="3383700" y="220025"/>
            <a:chExt cx="5760575" cy="582900"/>
          </a:xfrm>
        </p:grpSpPr>
        <p:sp>
          <p:nvSpPr>
            <p:cNvPr id="103" name="Google Shape;103;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6" name="Google Shape;106;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 name="Google Shape;113;p3"/>
          <p:cNvGrpSpPr/>
          <p:nvPr/>
        </p:nvGrpSpPr>
        <p:grpSpPr>
          <a:xfrm>
            <a:off x="0" y="4695025"/>
            <a:ext cx="5902800" cy="283500"/>
            <a:chOff x="0" y="4548925"/>
            <a:chExt cx="5902800" cy="283500"/>
          </a:xfrm>
        </p:grpSpPr>
        <p:sp>
          <p:nvSpPr>
            <p:cNvPr id="114" name="Google Shape;114;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 name="Google Shape;116;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7" name="Google Shape;117;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8" name="Google Shape;118;p3"/>
          <p:cNvGrpSpPr/>
          <p:nvPr/>
        </p:nvGrpSpPr>
        <p:grpSpPr>
          <a:xfrm>
            <a:off x="5632317" y="917050"/>
            <a:ext cx="3305700" cy="3483050"/>
            <a:chOff x="5632317" y="1189775"/>
            <a:chExt cx="3305700" cy="3483050"/>
          </a:xfrm>
        </p:grpSpPr>
        <p:sp>
          <p:nvSpPr>
            <p:cNvPr id="119" name="Google Shape;119;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20" name="Google Shape;120;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21" name="Google Shape;121;p3"/>
          <p:cNvGrpSpPr/>
          <p:nvPr/>
        </p:nvGrpSpPr>
        <p:grpSpPr>
          <a:xfrm>
            <a:off x="-11613" y="917264"/>
            <a:ext cx="3546900" cy="3482836"/>
            <a:chOff x="0" y="1189989"/>
            <a:chExt cx="3546900" cy="3482836"/>
          </a:xfrm>
        </p:grpSpPr>
        <p:sp>
          <p:nvSpPr>
            <p:cNvPr id="122" name="Google Shape;122;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3" name="Google Shape;123;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4" name="Google Shape;124;p3"/>
          <p:cNvGrpSpPr/>
          <p:nvPr/>
        </p:nvGrpSpPr>
        <p:grpSpPr>
          <a:xfrm>
            <a:off x="2944204" y="917050"/>
            <a:ext cx="3305700" cy="3483050"/>
            <a:chOff x="2944204" y="1189775"/>
            <a:chExt cx="3305700" cy="3483050"/>
          </a:xfrm>
        </p:grpSpPr>
        <p:sp>
          <p:nvSpPr>
            <p:cNvPr id="125" name="Google Shape;125;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6" name="Google Shape;126;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7" name="Google Shape;127;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30" name="Google Shape;130;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31" name="Google Shape;131;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2" name="Google Shape;132;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30"/>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2000">
                <a:solidFill>
                  <a:schemeClr val="dk1"/>
                </a:solidFill>
              </a:rPr>
              <a:t>Method 3: By trigonometry</a:t>
            </a:r>
            <a:endParaRPr/>
          </a:p>
          <a:p>
            <a:pPr indent="0" lvl="0" marL="0" rtl="0" algn="l">
              <a:lnSpc>
                <a:spcPct val="90000"/>
              </a:lnSpc>
              <a:spcBef>
                <a:spcPts val="1000"/>
              </a:spcBef>
              <a:spcAft>
                <a:spcPts val="0"/>
              </a:spcAft>
              <a:buSzPts val="1800"/>
              <a:buNone/>
            </a:pPr>
            <a:r>
              <a:rPr lang="en-US" sz="1800">
                <a:solidFill>
                  <a:schemeClr val="dk1"/>
                </a:solidFill>
                <a:latin typeface="Calibri"/>
                <a:ea typeface="Calibri"/>
                <a:cs typeface="Calibri"/>
                <a:sym typeface="Calibri"/>
              </a:rPr>
              <a:t>The basic idea is that two observers will be spotting the same feature on an aurora.</a:t>
            </a:r>
            <a:endParaRPr/>
          </a:p>
          <a:p>
            <a:pPr indent="0" lvl="0" marL="0" rtl="0" algn="l">
              <a:lnSpc>
                <a:spcPct val="90000"/>
              </a:lnSpc>
              <a:spcBef>
                <a:spcPts val="10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SzPts val="1800"/>
              <a:buNone/>
            </a:pPr>
            <a:r>
              <a:rPr lang="en-US">
                <a:solidFill>
                  <a:schemeClr val="dk1"/>
                </a:solidFill>
                <a:latin typeface="Calibri"/>
                <a:ea typeface="Calibri"/>
                <a:cs typeface="Calibri"/>
                <a:sym typeface="Calibri"/>
              </a:rPr>
              <a:t>This is like the previous method but relies on computation and not scale drawings so is more general.</a:t>
            </a:r>
            <a:endParaRPr sz="1800">
              <a:solidFill>
                <a:schemeClr val="dk1"/>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730" name="Google Shape;730;p30"/>
          <p:cNvGrpSpPr/>
          <p:nvPr/>
        </p:nvGrpSpPr>
        <p:grpSpPr>
          <a:xfrm flipH="1">
            <a:off x="-1" y="133025"/>
            <a:ext cx="6838900" cy="582900"/>
            <a:chOff x="3383700" y="220025"/>
            <a:chExt cx="5760575" cy="582900"/>
          </a:xfrm>
        </p:grpSpPr>
        <p:sp>
          <p:nvSpPr>
            <p:cNvPr id="731" name="Google Shape;731;p3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3" name="Google Shape;733;p3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734" name="Google Shape;734;p3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1" name="Google Shape;741;p30"/>
          <p:cNvGrpSpPr/>
          <p:nvPr/>
        </p:nvGrpSpPr>
        <p:grpSpPr>
          <a:xfrm>
            <a:off x="0" y="4695025"/>
            <a:ext cx="5902800" cy="283500"/>
            <a:chOff x="0" y="4548925"/>
            <a:chExt cx="5902800" cy="283500"/>
          </a:xfrm>
        </p:grpSpPr>
        <p:sp>
          <p:nvSpPr>
            <p:cNvPr id="742" name="Google Shape;742;p3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4" name="Google Shape;744;p3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45" name="Google Shape;745;p3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46" name="Google Shape;746;p30"/>
          <p:cNvPicPr preferRelativeResize="0"/>
          <p:nvPr/>
        </p:nvPicPr>
        <p:blipFill rotWithShape="1">
          <a:blip r:embed="rId4">
            <a:alphaModFix/>
          </a:blip>
          <a:srcRect b="0" l="0" r="0" t="0"/>
          <a:stretch/>
        </p:blipFill>
        <p:spPr>
          <a:xfrm>
            <a:off x="4253300" y="1102350"/>
            <a:ext cx="3918400" cy="2938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1"/>
          <p:cNvSpPr txBox="1"/>
          <p:nvPr>
            <p:ph idx="1" type="body"/>
          </p:nvPr>
        </p:nvSpPr>
        <p:spPr>
          <a:xfrm>
            <a:off x="311700" y="962923"/>
            <a:ext cx="4042500" cy="348049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The simplest geometry occurs if you have two observers, A and B, located along the </a:t>
            </a:r>
            <a:r>
              <a:rPr lang="en-US" u="sng">
                <a:solidFill>
                  <a:schemeClr val="dk1"/>
                </a:solidFill>
              </a:rPr>
              <a:t>same line </a:t>
            </a:r>
            <a:r>
              <a:rPr lang="en-US">
                <a:solidFill>
                  <a:schemeClr val="dk1"/>
                </a:solidFill>
              </a:rPr>
              <a:t>ABC as the direction towards the auroral feature. </a:t>
            </a:r>
            <a:endParaRPr/>
          </a:p>
          <a:p>
            <a:pPr indent="0" lvl="0" marL="0" rtl="0" algn="l">
              <a:lnSpc>
                <a:spcPct val="90000"/>
              </a:lnSpc>
              <a:spcBef>
                <a:spcPts val="1000"/>
              </a:spcBef>
              <a:spcAft>
                <a:spcPts val="0"/>
              </a:spcAft>
              <a:buSzPts val="1800"/>
              <a:buNone/>
            </a:pPr>
            <a:r>
              <a:rPr lang="en-US">
                <a:solidFill>
                  <a:schemeClr val="dk1"/>
                </a:solidFill>
              </a:rPr>
              <a:t>Observers A and B measure the elevation angles </a:t>
            </a:r>
            <a:r>
              <a:rPr lang="en-US">
                <a:solidFill>
                  <a:schemeClr val="dk1"/>
                </a:solidFill>
                <a:latin typeface="Noto Sans Symbols"/>
                <a:ea typeface="Noto Sans Symbols"/>
                <a:cs typeface="Noto Sans Symbols"/>
                <a:sym typeface="Noto Sans Symbols"/>
              </a:rPr>
              <a:t>α </a:t>
            </a:r>
            <a:r>
              <a:rPr lang="en-US">
                <a:solidFill>
                  <a:schemeClr val="dk1"/>
                </a:solidFill>
              </a:rPr>
              <a:t> and </a:t>
            </a:r>
            <a:r>
              <a:rPr lang="en-US">
                <a:solidFill>
                  <a:schemeClr val="dk1"/>
                </a:solidFill>
                <a:latin typeface="Noto Sans Symbols"/>
                <a:ea typeface="Noto Sans Symbols"/>
                <a:cs typeface="Noto Sans Symbols"/>
                <a:sym typeface="Noto Sans Symbols"/>
              </a:rPr>
              <a:t>β</a:t>
            </a:r>
            <a:r>
              <a:rPr lang="en-US">
                <a:solidFill>
                  <a:schemeClr val="dk1"/>
                </a:solidFill>
              </a:rPr>
              <a:t> and are standing a distance </a:t>
            </a:r>
            <a:r>
              <a:rPr lang="en-US">
                <a:solidFill>
                  <a:srgbClr val="0C5ADB"/>
                </a:solidFill>
              </a:rPr>
              <a:t>d</a:t>
            </a:r>
            <a:r>
              <a:rPr lang="en-US">
                <a:solidFill>
                  <a:schemeClr val="dk1"/>
                </a:solidFill>
              </a:rPr>
              <a:t> apart.  </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Amazingly, we don’t need to know the length x=BC to determine H!</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752" name="Google Shape;752;p31"/>
          <p:cNvGrpSpPr/>
          <p:nvPr/>
        </p:nvGrpSpPr>
        <p:grpSpPr>
          <a:xfrm flipH="1">
            <a:off x="-1" y="133025"/>
            <a:ext cx="6838900" cy="582900"/>
            <a:chOff x="3383700" y="220025"/>
            <a:chExt cx="5760575" cy="582900"/>
          </a:xfrm>
        </p:grpSpPr>
        <p:sp>
          <p:nvSpPr>
            <p:cNvPr id="753" name="Google Shape;753;p3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5" name="Google Shape;755;p3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756" name="Google Shape;756;p3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3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3" name="Google Shape;763;p31"/>
          <p:cNvGrpSpPr/>
          <p:nvPr/>
        </p:nvGrpSpPr>
        <p:grpSpPr>
          <a:xfrm>
            <a:off x="0" y="4695025"/>
            <a:ext cx="5902800" cy="283500"/>
            <a:chOff x="0" y="4548925"/>
            <a:chExt cx="5902800" cy="283500"/>
          </a:xfrm>
        </p:grpSpPr>
        <p:sp>
          <p:nvSpPr>
            <p:cNvPr id="764" name="Google Shape;764;p3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6" name="Google Shape;766;p3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67" name="Google Shape;767;p3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68" name="Google Shape;768;p31"/>
          <p:cNvPicPr preferRelativeResize="0"/>
          <p:nvPr/>
        </p:nvPicPr>
        <p:blipFill rotWithShape="1">
          <a:blip r:embed="rId4">
            <a:alphaModFix/>
          </a:blip>
          <a:srcRect b="0" l="0" r="0" t="0"/>
          <a:stretch/>
        </p:blipFill>
        <p:spPr>
          <a:xfrm>
            <a:off x="4536525" y="950222"/>
            <a:ext cx="4295775" cy="3221831"/>
          </a:xfrm>
          <a:prstGeom prst="rect">
            <a:avLst/>
          </a:prstGeom>
          <a:noFill/>
          <a:ln>
            <a:noFill/>
          </a:ln>
        </p:spPr>
      </p:pic>
      <p:cxnSp>
        <p:nvCxnSpPr>
          <p:cNvPr id="769" name="Google Shape;769;p31"/>
          <p:cNvCxnSpPr/>
          <p:nvPr/>
        </p:nvCxnSpPr>
        <p:spPr>
          <a:xfrm flipH="1" rot="10800000">
            <a:off x="5186363" y="4021931"/>
            <a:ext cx="1464468" cy="421482"/>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2"/>
          <p:cNvSpPr txBox="1"/>
          <p:nvPr>
            <p:ph idx="1" type="body"/>
          </p:nvPr>
        </p:nvSpPr>
        <p:spPr>
          <a:xfrm>
            <a:off x="311700" y="962923"/>
            <a:ext cx="1982790" cy="1335904"/>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               H </a:t>
            </a:r>
            <a:endParaRPr/>
          </a:p>
          <a:p>
            <a:pPr indent="0" lvl="0" marL="0" rtl="0" algn="l">
              <a:lnSpc>
                <a:spcPct val="90000"/>
              </a:lnSpc>
              <a:spcBef>
                <a:spcPts val="1000"/>
              </a:spcBef>
              <a:spcAft>
                <a:spcPts val="0"/>
              </a:spcAft>
              <a:buSzPts val="1800"/>
              <a:buNone/>
            </a:pPr>
            <a:r>
              <a:rPr lang="en-US">
                <a:solidFill>
                  <a:schemeClr val="dk1"/>
                </a:solidFill>
              </a:rPr>
              <a:t>Tan </a:t>
            </a:r>
            <a:r>
              <a:rPr lang="en-US">
                <a:solidFill>
                  <a:schemeClr val="dk1"/>
                </a:solidFill>
                <a:latin typeface="Noto Sans Symbols"/>
                <a:ea typeface="Noto Sans Symbols"/>
                <a:cs typeface="Noto Sans Symbols"/>
                <a:sym typeface="Noto Sans Symbols"/>
              </a:rPr>
              <a:t>β</a:t>
            </a:r>
            <a:r>
              <a:rPr lang="en-US">
                <a:solidFill>
                  <a:schemeClr val="dk1"/>
                </a:solidFill>
              </a:rPr>
              <a:t> = --------</a:t>
            </a:r>
            <a:endParaRPr/>
          </a:p>
          <a:p>
            <a:pPr indent="0" lvl="0" marL="0" rtl="0" algn="l">
              <a:lnSpc>
                <a:spcPct val="90000"/>
              </a:lnSpc>
              <a:spcBef>
                <a:spcPts val="1000"/>
              </a:spcBef>
              <a:spcAft>
                <a:spcPts val="0"/>
              </a:spcAft>
              <a:buSzPts val="1800"/>
              <a:buNone/>
            </a:pPr>
            <a:r>
              <a:rPr lang="en-US">
                <a:solidFill>
                  <a:schemeClr val="dk1"/>
                </a:solidFill>
              </a:rPr>
              <a:t>                X</a:t>
            </a:r>
            <a:endParaRPr/>
          </a:p>
        </p:txBody>
      </p:sp>
      <p:grpSp>
        <p:nvGrpSpPr>
          <p:cNvPr id="775" name="Google Shape;775;p32"/>
          <p:cNvGrpSpPr/>
          <p:nvPr/>
        </p:nvGrpSpPr>
        <p:grpSpPr>
          <a:xfrm flipH="1">
            <a:off x="-1" y="133025"/>
            <a:ext cx="6548575" cy="582900"/>
            <a:chOff x="3383700" y="220025"/>
            <a:chExt cx="5760575" cy="582900"/>
          </a:xfrm>
        </p:grpSpPr>
        <p:sp>
          <p:nvSpPr>
            <p:cNvPr id="776" name="Google Shape;776;p3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3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779" name="Google Shape;779;p3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6" name="Google Shape;786;p32"/>
          <p:cNvGrpSpPr/>
          <p:nvPr/>
        </p:nvGrpSpPr>
        <p:grpSpPr>
          <a:xfrm>
            <a:off x="0" y="4695025"/>
            <a:ext cx="5902800" cy="283500"/>
            <a:chOff x="0" y="4548925"/>
            <a:chExt cx="5902800" cy="283500"/>
          </a:xfrm>
        </p:grpSpPr>
        <p:sp>
          <p:nvSpPr>
            <p:cNvPr id="787" name="Google Shape;787;p3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9" name="Google Shape;789;p3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90" name="Google Shape;790;p3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91" name="Google Shape;791;p32"/>
          <p:cNvPicPr preferRelativeResize="0"/>
          <p:nvPr/>
        </p:nvPicPr>
        <p:blipFill rotWithShape="1">
          <a:blip r:embed="rId4">
            <a:alphaModFix/>
          </a:blip>
          <a:srcRect b="0" l="0" r="0" t="0"/>
          <a:stretch/>
        </p:blipFill>
        <p:spPr>
          <a:xfrm>
            <a:off x="4558950" y="1219666"/>
            <a:ext cx="3705225" cy="2778919"/>
          </a:xfrm>
          <a:prstGeom prst="rect">
            <a:avLst/>
          </a:prstGeom>
          <a:noFill/>
          <a:ln>
            <a:noFill/>
          </a:ln>
        </p:spPr>
      </p:pic>
      <p:cxnSp>
        <p:nvCxnSpPr>
          <p:cNvPr id="792" name="Google Shape;792;p32"/>
          <p:cNvCxnSpPr/>
          <p:nvPr/>
        </p:nvCxnSpPr>
        <p:spPr>
          <a:xfrm>
            <a:off x="2986088" y="1985963"/>
            <a:ext cx="0" cy="148590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793" name="Google Shape;793;p32"/>
          <p:cNvCxnSpPr/>
          <p:nvPr/>
        </p:nvCxnSpPr>
        <p:spPr>
          <a:xfrm flipH="1">
            <a:off x="1285875" y="1985963"/>
            <a:ext cx="1700213" cy="148590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794" name="Google Shape;794;p32"/>
          <p:cNvCxnSpPr/>
          <p:nvPr/>
        </p:nvCxnSpPr>
        <p:spPr>
          <a:xfrm>
            <a:off x="1285875" y="3471863"/>
            <a:ext cx="1700213" cy="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
        <p:nvSpPr>
          <p:cNvPr id="795" name="Google Shape;795;p32"/>
          <p:cNvSpPr txBox="1"/>
          <p:nvPr/>
        </p:nvSpPr>
        <p:spPr>
          <a:xfrm>
            <a:off x="2792360" y="1643908"/>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D</a:t>
            </a:r>
            <a:endParaRPr/>
          </a:p>
        </p:txBody>
      </p:sp>
      <p:sp>
        <p:nvSpPr>
          <p:cNvPr id="796" name="Google Shape;796;p32"/>
          <p:cNvSpPr txBox="1"/>
          <p:nvPr/>
        </p:nvSpPr>
        <p:spPr>
          <a:xfrm>
            <a:off x="3100387" y="2481756"/>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a:t>
            </a:r>
            <a:endParaRPr/>
          </a:p>
        </p:txBody>
      </p:sp>
      <p:sp>
        <p:nvSpPr>
          <p:cNvPr id="797" name="Google Shape;797;p32"/>
          <p:cNvSpPr txBox="1"/>
          <p:nvPr/>
        </p:nvSpPr>
        <p:spPr>
          <a:xfrm>
            <a:off x="2817265" y="3518437"/>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C</a:t>
            </a:r>
            <a:endParaRPr/>
          </a:p>
        </p:txBody>
      </p:sp>
      <p:sp>
        <p:nvSpPr>
          <p:cNvPr id="798" name="Google Shape;798;p32"/>
          <p:cNvSpPr txBox="1"/>
          <p:nvPr/>
        </p:nvSpPr>
        <p:spPr>
          <a:xfrm>
            <a:off x="1955936" y="3629253"/>
            <a:ext cx="3385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X</a:t>
            </a:r>
            <a:endParaRPr/>
          </a:p>
        </p:txBody>
      </p:sp>
      <p:sp>
        <p:nvSpPr>
          <p:cNvPr id="799" name="Google Shape;799;p32"/>
          <p:cNvSpPr txBox="1"/>
          <p:nvPr/>
        </p:nvSpPr>
        <p:spPr>
          <a:xfrm>
            <a:off x="895444" y="3266265"/>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B</a:t>
            </a:r>
            <a:endParaRPr/>
          </a:p>
        </p:txBody>
      </p:sp>
      <p:sp>
        <p:nvSpPr>
          <p:cNvPr id="800" name="Google Shape;800;p32"/>
          <p:cNvSpPr txBox="1"/>
          <p:nvPr/>
        </p:nvSpPr>
        <p:spPr>
          <a:xfrm>
            <a:off x="1792468" y="3044309"/>
            <a:ext cx="3113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Noto Sans Symbols"/>
                <a:ea typeface="Noto Sans Symbols"/>
                <a:cs typeface="Noto Sans Symbols"/>
                <a:sym typeface="Noto Sans Symbols"/>
              </a:rPr>
              <a:t>β</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33"/>
          <p:cNvSpPr txBox="1"/>
          <p:nvPr>
            <p:ph idx="1" type="body"/>
          </p:nvPr>
        </p:nvSpPr>
        <p:spPr>
          <a:xfrm>
            <a:off x="529500" y="898425"/>
            <a:ext cx="2120831" cy="1194804"/>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chemeClr val="dk1"/>
                </a:solidFill>
              </a:rPr>
              <a:t>                H </a:t>
            </a:r>
            <a:endParaRPr/>
          </a:p>
          <a:p>
            <a:pPr indent="0" lvl="0" marL="0" rtl="0" algn="l">
              <a:lnSpc>
                <a:spcPct val="90000"/>
              </a:lnSpc>
              <a:spcBef>
                <a:spcPts val="1000"/>
              </a:spcBef>
              <a:spcAft>
                <a:spcPts val="0"/>
              </a:spcAft>
              <a:buSzPct val="108108"/>
              <a:buNone/>
            </a:pPr>
            <a:r>
              <a:rPr lang="en-US">
                <a:solidFill>
                  <a:schemeClr val="dk1"/>
                </a:solidFill>
              </a:rPr>
              <a:t>Tan </a:t>
            </a:r>
            <a:r>
              <a:rPr lang="en-US">
                <a:solidFill>
                  <a:schemeClr val="dk1"/>
                </a:solidFill>
                <a:latin typeface="Noto Sans Symbols"/>
                <a:ea typeface="Noto Sans Symbols"/>
                <a:cs typeface="Noto Sans Symbols"/>
                <a:sym typeface="Noto Sans Symbols"/>
              </a:rPr>
              <a:t>α</a:t>
            </a:r>
            <a:r>
              <a:rPr lang="en-US">
                <a:solidFill>
                  <a:schemeClr val="dk1"/>
                </a:solidFill>
              </a:rPr>
              <a:t> =  -------</a:t>
            </a:r>
            <a:endParaRPr/>
          </a:p>
          <a:p>
            <a:pPr indent="0" lvl="0" marL="0" rtl="0" algn="l">
              <a:lnSpc>
                <a:spcPct val="90000"/>
              </a:lnSpc>
              <a:spcBef>
                <a:spcPts val="1000"/>
              </a:spcBef>
              <a:spcAft>
                <a:spcPts val="0"/>
              </a:spcAft>
              <a:buSzPct val="108108"/>
              <a:buNone/>
            </a:pPr>
            <a:r>
              <a:rPr lang="en-US">
                <a:solidFill>
                  <a:schemeClr val="dk1"/>
                </a:solidFill>
              </a:rPr>
              <a:t>               d + X</a:t>
            </a:r>
            <a:endParaRPr/>
          </a:p>
        </p:txBody>
      </p:sp>
      <p:grpSp>
        <p:nvGrpSpPr>
          <p:cNvPr id="806" name="Google Shape;806;p33"/>
          <p:cNvGrpSpPr/>
          <p:nvPr/>
        </p:nvGrpSpPr>
        <p:grpSpPr>
          <a:xfrm flipH="1">
            <a:off x="-1" y="133025"/>
            <a:ext cx="6548575" cy="582900"/>
            <a:chOff x="3383700" y="220025"/>
            <a:chExt cx="5760575" cy="582900"/>
          </a:xfrm>
        </p:grpSpPr>
        <p:sp>
          <p:nvSpPr>
            <p:cNvPr id="807" name="Google Shape;807;p3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9" name="Google Shape;809;p3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810" name="Google Shape;810;p3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3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7" name="Google Shape;817;p33"/>
          <p:cNvGrpSpPr/>
          <p:nvPr/>
        </p:nvGrpSpPr>
        <p:grpSpPr>
          <a:xfrm>
            <a:off x="0" y="4695025"/>
            <a:ext cx="5902800" cy="283500"/>
            <a:chOff x="0" y="4548925"/>
            <a:chExt cx="5902800" cy="283500"/>
          </a:xfrm>
        </p:grpSpPr>
        <p:sp>
          <p:nvSpPr>
            <p:cNvPr id="818" name="Google Shape;818;p3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3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0" name="Google Shape;820;p3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821" name="Google Shape;821;p3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822" name="Google Shape;822;p33"/>
          <p:cNvPicPr preferRelativeResize="0"/>
          <p:nvPr/>
        </p:nvPicPr>
        <p:blipFill rotWithShape="1">
          <a:blip r:embed="rId4">
            <a:alphaModFix/>
          </a:blip>
          <a:srcRect b="0" l="0" r="0" t="0"/>
          <a:stretch/>
        </p:blipFill>
        <p:spPr>
          <a:xfrm>
            <a:off x="4558950" y="1219666"/>
            <a:ext cx="3705225" cy="2778919"/>
          </a:xfrm>
          <a:prstGeom prst="rect">
            <a:avLst/>
          </a:prstGeom>
          <a:noFill/>
          <a:ln>
            <a:noFill/>
          </a:ln>
        </p:spPr>
      </p:pic>
      <p:cxnSp>
        <p:nvCxnSpPr>
          <p:cNvPr id="823" name="Google Shape;823;p33"/>
          <p:cNvCxnSpPr/>
          <p:nvPr/>
        </p:nvCxnSpPr>
        <p:spPr>
          <a:xfrm>
            <a:off x="2986088" y="1985963"/>
            <a:ext cx="0" cy="148590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824" name="Google Shape;824;p33"/>
          <p:cNvCxnSpPr/>
          <p:nvPr/>
        </p:nvCxnSpPr>
        <p:spPr>
          <a:xfrm flipH="1">
            <a:off x="1285875" y="1985963"/>
            <a:ext cx="1700213" cy="148590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825" name="Google Shape;825;p33"/>
          <p:cNvCxnSpPr/>
          <p:nvPr/>
        </p:nvCxnSpPr>
        <p:spPr>
          <a:xfrm>
            <a:off x="1285875" y="3471863"/>
            <a:ext cx="1700213" cy="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
        <p:nvSpPr>
          <p:cNvPr id="826" name="Google Shape;826;p33"/>
          <p:cNvSpPr txBox="1"/>
          <p:nvPr/>
        </p:nvSpPr>
        <p:spPr>
          <a:xfrm>
            <a:off x="2792360" y="1643908"/>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D</a:t>
            </a:r>
            <a:endParaRPr/>
          </a:p>
        </p:txBody>
      </p:sp>
      <p:sp>
        <p:nvSpPr>
          <p:cNvPr id="827" name="Google Shape;827;p33"/>
          <p:cNvSpPr txBox="1"/>
          <p:nvPr/>
        </p:nvSpPr>
        <p:spPr>
          <a:xfrm>
            <a:off x="3100387" y="2481756"/>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a:t>
            </a:r>
            <a:endParaRPr/>
          </a:p>
        </p:txBody>
      </p:sp>
      <p:sp>
        <p:nvSpPr>
          <p:cNvPr id="828" name="Google Shape;828;p33"/>
          <p:cNvSpPr txBox="1"/>
          <p:nvPr/>
        </p:nvSpPr>
        <p:spPr>
          <a:xfrm>
            <a:off x="2817265" y="3518437"/>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C</a:t>
            </a:r>
            <a:endParaRPr/>
          </a:p>
        </p:txBody>
      </p:sp>
      <p:sp>
        <p:nvSpPr>
          <p:cNvPr id="829" name="Google Shape;829;p33"/>
          <p:cNvSpPr txBox="1"/>
          <p:nvPr/>
        </p:nvSpPr>
        <p:spPr>
          <a:xfrm>
            <a:off x="1792468" y="3628681"/>
            <a:ext cx="67839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d+ X</a:t>
            </a:r>
            <a:endParaRPr/>
          </a:p>
        </p:txBody>
      </p:sp>
      <p:sp>
        <p:nvSpPr>
          <p:cNvPr id="830" name="Google Shape;830;p33"/>
          <p:cNvSpPr txBox="1"/>
          <p:nvPr/>
        </p:nvSpPr>
        <p:spPr>
          <a:xfrm>
            <a:off x="895444" y="3266265"/>
            <a:ext cx="351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A</a:t>
            </a:r>
            <a:endParaRPr/>
          </a:p>
        </p:txBody>
      </p:sp>
      <p:sp>
        <p:nvSpPr>
          <p:cNvPr id="831" name="Google Shape;831;p33"/>
          <p:cNvSpPr txBox="1"/>
          <p:nvPr/>
        </p:nvSpPr>
        <p:spPr>
          <a:xfrm>
            <a:off x="1792468" y="3044309"/>
            <a:ext cx="3305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Noto Sans Symbols"/>
                <a:ea typeface="Noto Sans Symbols"/>
                <a:cs typeface="Noto Sans Symbols"/>
                <a:sym typeface="Noto Sans Symbols"/>
              </a:rPr>
              <a:t>α</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34"/>
          <p:cNvSpPr txBox="1"/>
          <p:nvPr>
            <p:ph idx="1" type="body"/>
          </p:nvPr>
        </p:nvSpPr>
        <p:spPr>
          <a:xfrm>
            <a:off x="311699" y="962923"/>
            <a:ext cx="4360313" cy="29388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chemeClr val="dk1"/>
                </a:solidFill>
              </a:rPr>
              <a:t>       Tan </a:t>
            </a:r>
            <a:r>
              <a:rPr lang="en-US">
                <a:solidFill>
                  <a:schemeClr val="dk1"/>
                </a:solidFill>
                <a:latin typeface="Noto Sans Symbols"/>
                <a:ea typeface="Noto Sans Symbols"/>
                <a:cs typeface="Noto Sans Symbols"/>
                <a:sym typeface="Noto Sans Symbols"/>
              </a:rPr>
              <a:t>α</a:t>
            </a:r>
            <a:r>
              <a:rPr lang="en-US">
                <a:solidFill>
                  <a:schemeClr val="dk1"/>
                </a:solidFill>
              </a:rPr>
              <a:t> = H  /  </a:t>
            </a:r>
            <a:r>
              <a:rPr lang="en-US">
                <a:solidFill>
                  <a:srgbClr val="0C5ADB"/>
                </a:solidFill>
              </a:rPr>
              <a:t>(d+x)</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Multiply both sides by (d+x) and cancil</a:t>
            </a:r>
            <a:endParaRPr/>
          </a:p>
          <a:p>
            <a:pPr indent="0" lvl="0" marL="0" rtl="0" algn="l">
              <a:lnSpc>
                <a:spcPct val="90000"/>
              </a:lnSpc>
              <a:spcBef>
                <a:spcPts val="1000"/>
              </a:spcBef>
              <a:spcAft>
                <a:spcPts val="0"/>
              </a:spcAft>
              <a:buSzPct val="108108"/>
              <a:buNone/>
            </a:pPr>
            <a:r>
              <a:rPr lang="en-US">
                <a:solidFill>
                  <a:schemeClr val="dk1"/>
                </a:solidFill>
              </a:rPr>
              <a:t>      </a:t>
            </a:r>
            <a:endParaRPr/>
          </a:p>
          <a:p>
            <a:pPr indent="0" lvl="0" marL="0" rtl="0" algn="l">
              <a:lnSpc>
                <a:spcPct val="90000"/>
              </a:lnSpc>
              <a:spcBef>
                <a:spcPts val="1000"/>
              </a:spcBef>
              <a:spcAft>
                <a:spcPts val="0"/>
              </a:spcAft>
              <a:buSzPct val="108108"/>
              <a:buNone/>
            </a:pPr>
            <a:r>
              <a:rPr lang="en-US">
                <a:solidFill>
                  <a:schemeClr val="dk1"/>
                </a:solidFill>
              </a:rPr>
              <a:t>       H = (d+x)Tan </a:t>
            </a:r>
            <a:r>
              <a:rPr lang="en-US">
                <a:solidFill>
                  <a:schemeClr val="dk1"/>
                </a:solidFill>
                <a:latin typeface="Noto Sans Symbols"/>
                <a:ea typeface="Noto Sans Symbols"/>
                <a:cs typeface="Noto Sans Symbols"/>
                <a:sym typeface="Noto Sans Symbols"/>
              </a:rPr>
              <a:t>α</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           H = d Tan </a:t>
            </a:r>
            <a:r>
              <a:rPr lang="en-US">
                <a:solidFill>
                  <a:schemeClr val="dk1"/>
                </a:solidFill>
                <a:latin typeface="Noto Sans Symbols"/>
                <a:ea typeface="Noto Sans Symbols"/>
                <a:cs typeface="Noto Sans Symbols"/>
                <a:sym typeface="Noto Sans Symbols"/>
              </a:rPr>
              <a:t>α</a:t>
            </a:r>
            <a:r>
              <a:rPr lang="en-US">
                <a:solidFill>
                  <a:schemeClr val="dk1"/>
                </a:solidFill>
              </a:rPr>
              <a:t> + xTan </a:t>
            </a:r>
            <a:r>
              <a:rPr lang="en-US">
                <a:solidFill>
                  <a:schemeClr val="dk1"/>
                </a:solidFill>
                <a:latin typeface="Noto Sans Symbols"/>
                <a:ea typeface="Noto Sans Symbols"/>
                <a:cs typeface="Noto Sans Symbols"/>
                <a:sym typeface="Noto Sans Symbols"/>
              </a:rPr>
              <a:t>α</a:t>
            </a:r>
            <a:endParaRPr>
              <a:solidFill>
                <a:schemeClr val="dk1"/>
              </a:solidFill>
            </a:endParaRPr>
          </a:p>
          <a:p>
            <a:pPr indent="0" lvl="0" marL="0" rtl="0" algn="l">
              <a:lnSpc>
                <a:spcPct val="90000"/>
              </a:lnSpc>
              <a:spcBef>
                <a:spcPts val="1000"/>
              </a:spcBef>
              <a:spcAft>
                <a:spcPts val="0"/>
              </a:spcAft>
              <a:buSzPct val="108108"/>
              <a:buNone/>
            </a:pPr>
            <a:r>
              <a:t/>
            </a:r>
            <a:endParaRPr>
              <a:solidFill>
                <a:schemeClr val="dk1"/>
              </a:solidFill>
            </a:endParaRPr>
          </a:p>
        </p:txBody>
      </p:sp>
      <p:grpSp>
        <p:nvGrpSpPr>
          <p:cNvPr id="837" name="Google Shape;837;p34"/>
          <p:cNvGrpSpPr/>
          <p:nvPr/>
        </p:nvGrpSpPr>
        <p:grpSpPr>
          <a:xfrm flipH="1">
            <a:off x="-1" y="133025"/>
            <a:ext cx="6548575" cy="582900"/>
            <a:chOff x="3383700" y="220025"/>
            <a:chExt cx="5760575" cy="582900"/>
          </a:xfrm>
        </p:grpSpPr>
        <p:sp>
          <p:nvSpPr>
            <p:cNvPr id="838" name="Google Shape;838;p3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0" name="Google Shape;840;p3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841" name="Google Shape;841;p3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8" name="Google Shape;848;p34"/>
          <p:cNvGrpSpPr/>
          <p:nvPr/>
        </p:nvGrpSpPr>
        <p:grpSpPr>
          <a:xfrm>
            <a:off x="0" y="4695025"/>
            <a:ext cx="5902800" cy="283500"/>
            <a:chOff x="0" y="4548925"/>
            <a:chExt cx="5902800" cy="283500"/>
          </a:xfrm>
        </p:grpSpPr>
        <p:sp>
          <p:nvSpPr>
            <p:cNvPr id="849" name="Google Shape;849;p3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1" name="Google Shape;851;p3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852" name="Google Shape;852;p3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853" name="Google Shape;853;p34"/>
          <p:cNvPicPr preferRelativeResize="0"/>
          <p:nvPr/>
        </p:nvPicPr>
        <p:blipFill rotWithShape="1">
          <a:blip r:embed="rId4">
            <a:alphaModFix/>
          </a:blip>
          <a:srcRect b="0" l="0" r="0" t="0"/>
          <a:stretch/>
        </p:blipFill>
        <p:spPr>
          <a:xfrm>
            <a:off x="4558950" y="1219666"/>
            <a:ext cx="3705225" cy="2778919"/>
          </a:xfrm>
          <a:prstGeom prst="rect">
            <a:avLst/>
          </a:prstGeom>
          <a:noFill/>
          <a:ln>
            <a:noFill/>
          </a:ln>
        </p:spPr>
      </p:pic>
      <p:cxnSp>
        <p:nvCxnSpPr>
          <p:cNvPr id="854" name="Google Shape;854;p34"/>
          <p:cNvCxnSpPr/>
          <p:nvPr/>
        </p:nvCxnSpPr>
        <p:spPr>
          <a:xfrm rot="10800000">
            <a:off x="807244" y="1671638"/>
            <a:ext cx="1571625"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5"/>
          <p:cNvSpPr txBox="1"/>
          <p:nvPr>
            <p:ph idx="1" type="body"/>
          </p:nvPr>
        </p:nvSpPr>
        <p:spPr>
          <a:xfrm>
            <a:off x="311699" y="962922"/>
            <a:ext cx="5855051" cy="3487633"/>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rPr lang="en-US" sz="1800">
                <a:latin typeface="Calibri"/>
                <a:ea typeface="Calibri"/>
                <a:cs typeface="Calibri"/>
                <a:sym typeface="Calibri"/>
              </a:rPr>
              <a:t>But            Tan </a:t>
            </a:r>
            <a:r>
              <a:rPr lang="en-US" sz="1800">
                <a:latin typeface="Noto Sans Symbols"/>
                <a:ea typeface="Noto Sans Symbols"/>
                <a:cs typeface="Noto Sans Symbols"/>
                <a:sym typeface="Noto Sans Symbols"/>
              </a:rPr>
              <a:t>β</a:t>
            </a:r>
            <a:r>
              <a:rPr lang="en-US" sz="1800">
                <a:latin typeface="Calibri"/>
                <a:ea typeface="Calibri"/>
                <a:cs typeface="Calibri"/>
                <a:sym typeface="Calibri"/>
              </a:rPr>
              <a:t>  =  H/x    so    x = </a:t>
            </a:r>
            <a:r>
              <a:rPr b="1" lang="en-US" sz="1800">
                <a:latin typeface="Calibri"/>
                <a:ea typeface="Calibri"/>
                <a:cs typeface="Calibri"/>
                <a:sym typeface="Calibri"/>
              </a:rPr>
              <a:t>H/Tan </a:t>
            </a:r>
            <a:r>
              <a:rPr b="1" lang="en-US" sz="1800">
                <a:latin typeface="Noto Sans Symbols"/>
                <a:ea typeface="Noto Sans Symbols"/>
                <a:cs typeface="Noto Sans Symbols"/>
                <a:sym typeface="Noto Sans Symbols"/>
              </a:rPr>
              <a:t>β</a:t>
            </a:r>
            <a:endParaRPr/>
          </a:p>
          <a:p>
            <a:pPr indent="0" lvl="0" marL="0" rtl="0" algn="l">
              <a:lnSpc>
                <a:spcPct val="115000"/>
              </a:lnSpc>
              <a:spcBef>
                <a:spcPts val="1000"/>
              </a:spcBef>
              <a:spcAft>
                <a:spcPts val="0"/>
              </a:spcAft>
              <a:buSzPts val="1800"/>
              <a:buNone/>
            </a:pPr>
            <a:r>
              <a:rPr lang="en-US" sz="1800">
                <a:latin typeface="Calibri"/>
                <a:ea typeface="Calibri"/>
                <a:cs typeface="Calibri"/>
                <a:sym typeface="Calibri"/>
              </a:rPr>
              <a:t>Since       </a:t>
            </a:r>
            <a:r>
              <a:rPr lang="en-US">
                <a:solidFill>
                  <a:schemeClr val="dk1"/>
                </a:solidFill>
              </a:rPr>
              <a:t>H = d Tan </a:t>
            </a:r>
            <a:r>
              <a:rPr lang="en-US">
                <a:solidFill>
                  <a:schemeClr val="dk1"/>
                </a:solidFill>
                <a:latin typeface="Noto Sans Symbols"/>
                <a:ea typeface="Noto Sans Symbols"/>
                <a:cs typeface="Noto Sans Symbols"/>
                <a:sym typeface="Noto Sans Symbols"/>
              </a:rPr>
              <a:t>α</a:t>
            </a:r>
            <a:r>
              <a:rPr lang="en-US">
                <a:solidFill>
                  <a:schemeClr val="dk1"/>
                </a:solidFill>
              </a:rPr>
              <a:t> + </a:t>
            </a:r>
            <a:r>
              <a:rPr b="1" lang="en-US">
                <a:solidFill>
                  <a:schemeClr val="dk1"/>
                </a:solidFill>
              </a:rPr>
              <a:t>x</a:t>
            </a:r>
            <a:r>
              <a:rPr lang="en-US">
                <a:solidFill>
                  <a:schemeClr val="dk1"/>
                </a:solidFill>
              </a:rPr>
              <a:t>Tan </a:t>
            </a:r>
            <a:r>
              <a:rPr lang="en-US">
                <a:solidFill>
                  <a:schemeClr val="dk1"/>
                </a:solidFill>
                <a:latin typeface="Noto Sans Symbols"/>
                <a:ea typeface="Noto Sans Symbols"/>
                <a:cs typeface="Noto Sans Symbols"/>
                <a:sym typeface="Noto Sans Symbols"/>
              </a:rPr>
              <a:t>α</a:t>
            </a:r>
            <a:endParaRPr sz="1800">
              <a:latin typeface="Calibri"/>
              <a:ea typeface="Calibri"/>
              <a:cs typeface="Calibri"/>
              <a:sym typeface="Calibri"/>
            </a:endParaRPr>
          </a:p>
          <a:p>
            <a:pPr indent="0" lvl="0" marL="0" marR="0" rtl="0" algn="l">
              <a:lnSpc>
                <a:spcPct val="115000"/>
              </a:lnSpc>
              <a:spcBef>
                <a:spcPts val="1000"/>
              </a:spcBef>
              <a:spcAft>
                <a:spcPts val="0"/>
              </a:spcAft>
              <a:buSzPts val="1800"/>
              <a:buNone/>
            </a:pPr>
            <a:r>
              <a:rPr lang="en-US">
                <a:latin typeface="Calibri"/>
                <a:ea typeface="Calibri"/>
                <a:cs typeface="Calibri"/>
                <a:sym typeface="Calibri"/>
              </a:rPr>
              <a:t>E</a:t>
            </a:r>
            <a:r>
              <a:rPr lang="en-US" sz="1800">
                <a:latin typeface="Calibri"/>
                <a:ea typeface="Calibri"/>
                <a:cs typeface="Calibri"/>
                <a:sym typeface="Calibri"/>
              </a:rPr>
              <a:t>liminate x:</a:t>
            </a:r>
            <a:r>
              <a:rPr lang="en-US">
                <a:latin typeface="Calibri"/>
                <a:ea typeface="Calibri"/>
                <a:cs typeface="Calibri"/>
                <a:sym typeface="Calibri"/>
              </a:rPr>
              <a:t>                   </a:t>
            </a:r>
            <a:r>
              <a:rPr lang="en-US" sz="1800">
                <a:latin typeface="Calibri"/>
                <a:ea typeface="Calibri"/>
                <a:cs typeface="Calibri"/>
                <a:sym typeface="Calibri"/>
              </a:rPr>
              <a:t>H = d Tan </a:t>
            </a:r>
            <a:r>
              <a:rPr lang="en-US" sz="1800">
                <a:latin typeface="Noto Sans Symbols"/>
                <a:ea typeface="Noto Sans Symbols"/>
                <a:cs typeface="Noto Sans Symbols"/>
                <a:sym typeface="Noto Sans Symbols"/>
              </a:rPr>
              <a:t>α</a:t>
            </a:r>
            <a:r>
              <a:rPr lang="en-US" sz="1800">
                <a:latin typeface="Calibri"/>
                <a:ea typeface="Calibri"/>
                <a:cs typeface="Calibri"/>
                <a:sym typeface="Calibri"/>
              </a:rPr>
              <a:t> + </a:t>
            </a:r>
            <a:r>
              <a:rPr b="1" lang="en-US" sz="1800">
                <a:latin typeface="Calibri"/>
                <a:ea typeface="Calibri"/>
                <a:cs typeface="Calibri"/>
                <a:sym typeface="Calibri"/>
              </a:rPr>
              <a:t>(H/Tan </a:t>
            </a:r>
            <a:r>
              <a:rPr b="1" lang="en-US" sz="1800">
                <a:latin typeface="Noto Sans Symbols"/>
                <a:ea typeface="Noto Sans Symbols"/>
                <a:cs typeface="Noto Sans Symbols"/>
                <a:sym typeface="Noto Sans Symbols"/>
              </a:rPr>
              <a:t>β</a:t>
            </a:r>
            <a:r>
              <a:rPr b="1" lang="en-US" sz="1800">
                <a:latin typeface="Calibri"/>
                <a:ea typeface="Calibri"/>
                <a:cs typeface="Calibri"/>
                <a:sym typeface="Calibri"/>
              </a:rPr>
              <a:t>)</a:t>
            </a:r>
            <a:r>
              <a:rPr lang="en-US" sz="1800">
                <a:latin typeface="Calibri"/>
                <a:ea typeface="Calibri"/>
                <a:cs typeface="Calibri"/>
                <a:sym typeface="Calibri"/>
              </a:rPr>
              <a:t>  Tan </a:t>
            </a:r>
            <a:r>
              <a:rPr lang="en-US" sz="1800">
                <a:latin typeface="Noto Sans Symbols"/>
                <a:ea typeface="Noto Sans Symbols"/>
                <a:cs typeface="Noto Sans Symbols"/>
                <a:sym typeface="Noto Sans Symbols"/>
              </a:rPr>
              <a:t>α</a:t>
            </a:r>
            <a:endParaRPr sz="1800">
              <a:latin typeface="Calibri"/>
              <a:ea typeface="Calibri"/>
              <a:cs typeface="Calibri"/>
              <a:sym typeface="Calibri"/>
            </a:endParaRPr>
          </a:p>
          <a:p>
            <a:pPr indent="0" lvl="0" marL="0" marR="0" rtl="0" algn="l">
              <a:lnSpc>
                <a:spcPct val="115000"/>
              </a:lnSpc>
              <a:spcBef>
                <a:spcPts val="1000"/>
              </a:spcBef>
              <a:spcAft>
                <a:spcPts val="0"/>
              </a:spcAft>
              <a:buSzPts val="1800"/>
              <a:buNone/>
            </a:pPr>
            <a:r>
              <a:t/>
            </a:r>
            <a:endParaRPr sz="1800">
              <a:latin typeface="Calibri"/>
              <a:ea typeface="Calibri"/>
              <a:cs typeface="Calibri"/>
              <a:sym typeface="Calibri"/>
            </a:endParaRPr>
          </a:p>
          <a:p>
            <a:pPr indent="0" lvl="0" marL="0" marR="0" rtl="0" algn="l">
              <a:lnSpc>
                <a:spcPct val="115000"/>
              </a:lnSpc>
              <a:spcBef>
                <a:spcPts val="1000"/>
              </a:spcBef>
              <a:spcAft>
                <a:spcPts val="0"/>
              </a:spcAft>
              <a:buSzPts val="1800"/>
              <a:buNone/>
            </a:pPr>
            <a:r>
              <a:rPr lang="en-US" sz="1800">
                <a:latin typeface="Calibri"/>
                <a:ea typeface="Calibri"/>
                <a:cs typeface="Calibri"/>
                <a:sym typeface="Calibri"/>
              </a:rPr>
              <a:t>Put Hs on same side:   H – H(Tan </a:t>
            </a:r>
            <a:r>
              <a:rPr lang="en-US" sz="1800">
                <a:latin typeface="Noto Sans Symbols"/>
                <a:ea typeface="Noto Sans Symbols"/>
                <a:cs typeface="Noto Sans Symbols"/>
                <a:sym typeface="Noto Sans Symbols"/>
              </a:rPr>
              <a:t>α</a:t>
            </a:r>
            <a:r>
              <a:rPr lang="en-US" sz="1800">
                <a:latin typeface="Calibri"/>
                <a:ea typeface="Calibri"/>
                <a:cs typeface="Calibri"/>
                <a:sym typeface="Calibri"/>
              </a:rPr>
              <a:t>/Tan </a:t>
            </a:r>
            <a:r>
              <a:rPr lang="en-US" sz="1800">
                <a:latin typeface="Noto Sans Symbols"/>
                <a:ea typeface="Noto Sans Symbols"/>
                <a:cs typeface="Noto Sans Symbols"/>
                <a:sym typeface="Noto Sans Symbols"/>
              </a:rPr>
              <a:t>β</a:t>
            </a:r>
            <a:r>
              <a:rPr lang="en-US" sz="1800">
                <a:latin typeface="Calibri"/>
                <a:ea typeface="Calibri"/>
                <a:cs typeface="Calibri"/>
                <a:sym typeface="Calibri"/>
              </a:rPr>
              <a:t>) = d Tan </a:t>
            </a:r>
            <a:r>
              <a:rPr lang="en-US" sz="1800">
                <a:latin typeface="Noto Sans Symbols"/>
                <a:ea typeface="Noto Sans Symbols"/>
                <a:cs typeface="Noto Sans Symbols"/>
                <a:sym typeface="Noto Sans Symbols"/>
              </a:rPr>
              <a:t>α</a:t>
            </a:r>
            <a:endParaRPr/>
          </a:p>
          <a:p>
            <a:pPr indent="0" lvl="0" marL="0" marR="0" rtl="0" algn="l">
              <a:lnSpc>
                <a:spcPct val="115000"/>
              </a:lnSpc>
              <a:spcBef>
                <a:spcPts val="1000"/>
              </a:spcBef>
              <a:spcAft>
                <a:spcPts val="0"/>
              </a:spcAft>
              <a:buSzPts val="1800"/>
              <a:buNone/>
            </a:pPr>
            <a:r>
              <a:t/>
            </a:r>
            <a:endParaRPr sz="1800">
              <a:latin typeface="Calibri"/>
              <a:ea typeface="Calibri"/>
              <a:cs typeface="Calibri"/>
              <a:sym typeface="Calibri"/>
            </a:endParaRPr>
          </a:p>
          <a:p>
            <a:pPr indent="0" lvl="0" marL="0" marR="0" rtl="0" algn="l">
              <a:lnSpc>
                <a:spcPct val="115000"/>
              </a:lnSpc>
              <a:spcBef>
                <a:spcPts val="1000"/>
              </a:spcBef>
              <a:spcAft>
                <a:spcPts val="0"/>
              </a:spcAft>
              <a:buSzPts val="1800"/>
              <a:buNone/>
            </a:pPr>
            <a:r>
              <a:rPr lang="en-US" sz="1800">
                <a:latin typeface="Calibri"/>
                <a:ea typeface="Calibri"/>
                <a:cs typeface="Calibri"/>
                <a:sym typeface="Calibri"/>
              </a:rPr>
              <a:t>Simplify:                        H (1 – Tan </a:t>
            </a:r>
            <a:r>
              <a:rPr lang="en-US" sz="1800">
                <a:latin typeface="Noto Sans Symbols"/>
                <a:ea typeface="Noto Sans Symbols"/>
                <a:cs typeface="Noto Sans Symbols"/>
                <a:sym typeface="Noto Sans Symbols"/>
              </a:rPr>
              <a:t>α</a:t>
            </a:r>
            <a:r>
              <a:rPr lang="en-US" sz="1800">
                <a:latin typeface="Calibri"/>
                <a:ea typeface="Calibri"/>
                <a:cs typeface="Calibri"/>
                <a:sym typeface="Calibri"/>
              </a:rPr>
              <a:t>/Tan </a:t>
            </a:r>
            <a:r>
              <a:rPr lang="en-US" sz="1800">
                <a:latin typeface="Noto Sans Symbols"/>
                <a:ea typeface="Noto Sans Symbols"/>
                <a:cs typeface="Noto Sans Symbols"/>
                <a:sym typeface="Noto Sans Symbols"/>
              </a:rPr>
              <a:t>β</a:t>
            </a:r>
            <a:r>
              <a:rPr lang="en-US" sz="1800">
                <a:latin typeface="Calibri"/>
                <a:ea typeface="Calibri"/>
                <a:cs typeface="Calibri"/>
                <a:sym typeface="Calibri"/>
              </a:rPr>
              <a:t>) = d Tan </a:t>
            </a:r>
            <a:r>
              <a:rPr lang="en-US" sz="1800">
                <a:latin typeface="Noto Sans Symbols"/>
                <a:ea typeface="Noto Sans Symbols"/>
                <a:cs typeface="Noto Sans Symbols"/>
                <a:sym typeface="Noto Sans Symbols"/>
              </a:rPr>
              <a:t>α</a:t>
            </a:r>
            <a:r>
              <a:rPr lang="en-US" sz="1800">
                <a:latin typeface="Calibri"/>
                <a:ea typeface="Calibri"/>
                <a:cs typeface="Calibri"/>
                <a:sym typeface="Calibri"/>
              </a:rPr>
              <a:t>           </a:t>
            </a:r>
            <a:endParaRPr/>
          </a:p>
          <a:p>
            <a:pPr indent="0" lvl="0" marL="0" rtl="0" algn="l">
              <a:lnSpc>
                <a:spcPct val="90000"/>
              </a:lnSpc>
              <a:spcBef>
                <a:spcPts val="2000"/>
              </a:spcBef>
              <a:spcAft>
                <a:spcPts val="0"/>
              </a:spcAft>
              <a:buSzPts val="1800"/>
              <a:buNone/>
            </a:pPr>
            <a:r>
              <a:t/>
            </a:r>
            <a:endParaRPr>
              <a:solidFill>
                <a:schemeClr val="dk1"/>
              </a:solidFill>
            </a:endParaRPr>
          </a:p>
        </p:txBody>
      </p:sp>
      <p:grpSp>
        <p:nvGrpSpPr>
          <p:cNvPr id="860" name="Google Shape;860;p35"/>
          <p:cNvGrpSpPr/>
          <p:nvPr/>
        </p:nvGrpSpPr>
        <p:grpSpPr>
          <a:xfrm flipH="1">
            <a:off x="-1" y="133025"/>
            <a:ext cx="7037725" cy="582900"/>
            <a:chOff x="3383700" y="220025"/>
            <a:chExt cx="5760575" cy="582900"/>
          </a:xfrm>
        </p:grpSpPr>
        <p:sp>
          <p:nvSpPr>
            <p:cNvPr id="861" name="Google Shape;861;p3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3" name="Google Shape;863;p3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864" name="Google Shape;864;p3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1" name="Google Shape;871;p35"/>
          <p:cNvGrpSpPr/>
          <p:nvPr/>
        </p:nvGrpSpPr>
        <p:grpSpPr>
          <a:xfrm>
            <a:off x="0" y="4695025"/>
            <a:ext cx="5902800" cy="283500"/>
            <a:chOff x="0" y="4548925"/>
            <a:chExt cx="5902800" cy="283500"/>
          </a:xfrm>
        </p:grpSpPr>
        <p:sp>
          <p:nvSpPr>
            <p:cNvPr id="872" name="Google Shape;872;p3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p3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875" name="Google Shape;875;p3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876" name="Google Shape;876;p35"/>
          <p:cNvPicPr preferRelativeResize="0"/>
          <p:nvPr/>
        </p:nvPicPr>
        <p:blipFill rotWithShape="1">
          <a:blip r:embed="rId4">
            <a:alphaModFix/>
          </a:blip>
          <a:srcRect b="0" l="0" r="0" t="0"/>
          <a:stretch/>
        </p:blipFill>
        <p:spPr>
          <a:xfrm>
            <a:off x="5619301" y="1108517"/>
            <a:ext cx="2978244" cy="2233683"/>
          </a:xfrm>
          <a:prstGeom prst="rect">
            <a:avLst/>
          </a:prstGeom>
          <a:noFill/>
          <a:ln>
            <a:noFill/>
          </a:ln>
        </p:spPr>
      </p:pic>
      <p:cxnSp>
        <p:nvCxnSpPr>
          <p:cNvPr id="877" name="Google Shape;877;p35"/>
          <p:cNvCxnSpPr/>
          <p:nvPr/>
        </p:nvCxnSpPr>
        <p:spPr>
          <a:xfrm>
            <a:off x="2886075" y="1778794"/>
            <a:ext cx="1150144" cy="17145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878" name="Google Shape;878;p35"/>
          <p:cNvCxnSpPr/>
          <p:nvPr/>
        </p:nvCxnSpPr>
        <p:spPr>
          <a:xfrm>
            <a:off x="3721894" y="1364456"/>
            <a:ext cx="314325" cy="507207"/>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879" name="Google Shape;879;p35"/>
          <p:cNvCxnSpPr/>
          <p:nvPr/>
        </p:nvCxnSpPr>
        <p:spPr>
          <a:xfrm>
            <a:off x="3207544" y="2314575"/>
            <a:ext cx="1435894" cy="492919"/>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6"/>
          <p:cNvSpPr txBox="1"/>
          <p:nvPr>
            <p:ph idx="1" type="body"/>
          </p:nvPr>
        </p:nvSpPr>
        <p:spPr>
          <a:xfrm>
            <a:off x="311700" y="962923"/>
            <a:ext cx="4042500" cy="3530496"/>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115000"/>
              </a:lnSpc>
              <a:spcBef>
                <a:spcPts val="0"/>
              </a:spcBef>
              <a:spcAft>
                <a:spcPts val="0"/>
              </a:spcAft>
              <a:buSzPct val="108108"/>
              <a:buNone/>
            </a:pPr>
            <a:r>
              <a:rPr lang="en-US" sz="1800">
                <a:latin typeface="Calibri"/>
                <a:ea typeface="Calibri"/>
                <a:cs typeface="Calibri"/>
                <a:sym typeface="Calibri"/>
              </a:rPr>
              <a:t>        Put H on the one side:</a:t>
            </a:r>
            <a:endParaRPr/>
          </a:p>
          <a:p>
            <a:pPr indent="0" lvl="0" marL="0" marR="0" rtl="0" algn="l">
              <a:lnSpc>
                <a:spcPct val="115000"/>
              </a:lnSpc>
              <a:spcBef>
                <a:spcPts val="1000"/>
              </a:spcBef>
              <a:spcAft>
                <a:spcPts val="0"/>
              </a:spcAft>
              <a:buSzPct val="108108"/>
              <a:buNone/>
            </a:pPr>
            <a:r>
              <a:rPr lang="en-US" sz="1800">
                <a:latin typeface="Calibri"/>
                <a:ea typeface="Calibri"/>
                <a:cs typeface="Calibri"/>
                <a:sym typeface="Calibri"/>
              </a:rPr>
              <a:t>                          d Tan </a:t>
            </a:r>
            <a:r>
              <a:rPr lang="en-US" sz="1800">
                <a:latin typeface="Noto Sans Symbols"/>
                <a:ea typeface="Noto Sans Symbols"/>
                <a:cs typeface="Noto Sans Symbols"/>
                <a:sym typeface="Noto Sans Symbols"/>
              </a:rPr>
              <a:t>α</a:t>
            </a:r>
            <a:endParaRPr sz="1800">
              <a:latin typeface="Calibri"/>
              <a:ea typeface="Calibri"/>
              <a:cs typeface="Calibri"/>
              <a:sym typeface="Calibri"/>
            </a:endParaRPr>
          </a:p>
          <a:p>
            <a:pPr indent="0" lvl="0" marL="0" marR="0" rtl="0" algn="l">
              <a:lnSpc>
                <a:spcPct val="115000"/>
              </a:lnSpc>
              <a:spcBef>
                <a:spcPts val="1000"/>
              </a:spcBef>
              <a:spcAft>
                <a:spcPts val="0"/>
              </a:spcAft>
              <a:buSzPct val="108108"/>
              <a:buNone/>
            </a:pPr>
            <a:r>
              <a:rPr lang="en-US" sz="1800">
                <a:latin typeface="Calibri"/>
                <a:ea typeface="Calibri"/>
                <a:cs typeface="Calibri"/>
                <a:sym typeface="Calibri"/>
              </a:rPr>
              <a:t>         H =       -----------------  </a:t>
            </a:r>
            <a:endParaRPr/>
          </a:p>
          <a:p>
            <a:pPr indent="0" lvl="0" marL="0" marR="0" rtl="0" algn="l">
              <a:lnSpc>
                <a:spcPct val="115000"/>
              </a:lnSpc>
              <a:spcBef>
                <a:spcPts val="1000"/>
              </a:spcBef>
              <a:spcAft>
                <a:spcPts val="0"/>
              </a:spcAft>
              <a:buSzPct val="108108"/>
              <a:buNone/>
            </a:pPr>
            <a:r>
              <a:rPr lang="en-US" sz="1800">
                <a:latin typeface="Calibri"/>
                <a:ea typeface="Calibri"/>
                <a:cs typeface="Calibri"/>
                <a:sym typeface="Calibri"/>
              </a:rPr>
              <a:t>                    1 – Tan </a:t>
            </a:r>
            <a:r>
              <a:rPr lang="en-US" sz="1800">
                <a:latin typeface="Noto Sans Symbols"/>
                <a:ea typeface="Noto Sans Symbols"/>
                <a:cs typeface="Noto Sans Symbols"/>
                <a:sym typeface="Noto Sans Symbols"/>
              </a:rPr>
              <a:t>α</a:t>
            </a:r>
            <a:r>
              <a:rPr lang="en-US" sz="1800">
                <a:latin typeface="Calibri"/>
                <a:ea typeface="Calibri"/>
                <a:cs typeface="Calibri"/>
                <a:sym typeface="Calibri"/>
              </a:rPr>
              <a:t>/Tan </a:t>
            </a:r>
            <a:r>
              <a:rPr lang="en-US" sz="1800">
                <a:latin typeface="Noto Sans Symbols"/>
                <a:ea typeface="Noto Sans Symbols"/>
                <a:cs typeface="Noto Sans Symbols"/>
                <a:sym typeface="Noto Sans Symbols"/>
              </a:rPr>
              <a:t>β</a:t>
            </a:r>
            <a:r>
              <a:rPr lang="en-US" sz="1800">
                <a:latin typeface="Calibri"/>
                <a:ea typeface="Calibri"/>
                <a:cs typeface="Calibri"/>
                <a:sym typeface="Calibri"/>
              </a:rPr>
              <a:t>  </a:t>
            </a:r>
            <a:endParaRPr/>
          </a:p>
          <a:p>
            <a:pPr indent="0" lvl="0" marL="0" marR="0" rtl="0" algn="l">
              <a:lnSpc>
                <a:spcPct val="115000"/>
              </a:lnSpc>
              <a:spcBef>
                <a:spcPts val="1000"/>
              </a:spcBef>
              <a:spcAft>
                <a:spcPts val="0"/>
              </a:spcAft>
              <a:buSzPct val="108108"/>
              <a:buNone/>
            </a:pPr>
            <a:r>
              <a:t/>
            </a:r>
            <a:endParaRPr sz="1800">
              <a:latin typeface="Calibri"/>
              <a:ea typeface="Calibri"/>
              <a:cs typeface="Calibri"/>
              <a:sym typeface="Calibri"/>
            </a:endParaRPr>
          </a:p>
          <a:p>
            <a:pPr indent="0" lvl="0" marL="0" rtl="0" algn="l">
              <a:lnSpc>
                <a:spcPct val="115000"/>
              </a:lnSpc>
              <a:spcBef>
                <a:spcPts val="1000"/>
              </a:spcBef>
              <a:spcAft>
                <a:spcPts val="0"/>
              </a:spcAft>
              <a:buSzPct val="108108"/>
              <a:buNone/>
            </a:pPr>
            <a:r>
              <a:rPr lang="en-US" sz="1800">
                <a:latin typeface="Calibri"/>
                <a:ea typeface="Calibri"/>
                <a:cs typeface="Calibri"/>
                <a:sym typeface="Calibri"/>
              </a:rPr>
              <a:t>                      </a:t>
            </a:r>
            <a:r>
              <a:rPr b="1" lang="en-US">
                <a:latin typeface="Calibri"/>
                <a:ea typeface="Calibri"/>
                <a:cs typeface="Calibri"/>
                <a:sym typeface="Calibri"/>
              </a:rPr>
              <a:t>d</a:t>
            </a:r>
            <a:r>
              <a:rPr b="1" lang="en-US" sz="1800">
                <a:latin typeface="Calibri"/>
                <a:ea typeface="Calibri"/>
                <a:cs typeface="Calibri"/>
                <a:sym typeface="Calibri"/>
              </a:rPr>
              <a:t> Tan </a:t>
            </a:r>
            <a:r>
              <a:rPr b="1" lang="en-US" sz="1800">
                <a:latin typeface="Noto Sans Symbols"/>
                <a:ea typeface="Noto Sans Symbols"/>
                <a:cs typeface="Noto Sans Symbols"/>
                <a:sym typeface="Noto Sans Symbols"/>
              </a:rPr>
              <a:t>α</a:t>
            </a:r>
            <a:r>
              <a:rPr b="1" lang="en-US" sz="1800">
                <a:latin typeface="Calibri"/>
                <a:ea typeface="Calibri"/>
                <a:cs typeface="Calibri"/>
                <a:sym typeface="Calibri"/>
              </a:rPr>
              <a:t>  Tan </a:t>
            </a:r>
            <a:r>
              <a:rPr b="1" lang="en-US" sz="1800">
                <a:latin typeface="Noto Sans Symbols"/>
                <a:ea typeface="Noto Sans Symbols"/>
                <a:cs typeface="Noto Sans Symbols"/>
                <a:sym typeface="Noto Sans Symbols"/>
              </a:rPr>
              <a:t>β</a:t>
            </a:r>
            <a:r>
              <a:rPr lang="en-US" sz="1800">
                <a:latin typeface="Calibri"/>
                <a:ea typeface="Calibri"/>
                <a:cs typeface="Calibri"/>
                <a:sym typeface="Calibri"/>
              </a:rPr>
              <a:t>           </a:t>
            </a:r>
            <a:endParaRPr/>
          </a:p>
          <a:p>
            <a:pPr indent="0" lvl="0" marL="0" marR="0" rtl="0" algn="l">
              <a:lnSpc>
                <a:spcPct val="115000"/>
              </a:lnSpc>
              <a:spcBef>
                <a:spcPts val="1000"/>
              </a:spcBef>
              <a:spcAft>
                <a:spcPts val="0"/>
              </a:spcAft>
              <a:buSzPct val="108108"/>
              <a:buNone/>
            </a:pPr>
            <a:r>
              <a:rPr b="1" lang="en-US" sz="1800">
                <a:latin typeface="Calibri"/>
                <a:ea typeface="Calibri"/>
                <a:cs typeface="Calibri"/>
                <a:sym typeface="Calibri"/>
              </a:rPr>
              <a:t>so     H =       ---------------- </a:t>
            </a:r>
            <a:endParaRPr sz="1800">
              <a:latin typeface="Calibri"/>
              <a:ea typeface="Calibri"/>
              <a:cs typeface="Calibri"/>
              <a:sym typeface="Calibri"/>
            </a:endParaRPr>
          </a:p>
          <a:p>
            <a:pPr indent="0" lvl="0" marL="0" marR="0" rtl="0" algn="l">
              <a:lnSpc>
                <a:spcPct val="115000"/>
              </a:lnSpc>
              <a:spcBef>
                <a:spcPts val="1000"/>
              </a:spcBef>
              <a:spcAft>
                <a:spcPts val="1000"/>
              </a:spcAft>
              <a:buSzPct val="108108"/>
              <a:buNone/>
            </a:pPr>
            <a:r>
              <a:rPr b="1" lang="en-US" sz="1800">
                <a:latin typeface="Calibri"/>
                <a:ea typeface="Calibri"/>
                <a:cs typeface="Calibri"/>
                <a:sym typeface="Calibri"/>
              </a:rPr>
              <a:t>                       Tan </a:t>
            </a:r>
            <a:r>
              <a:rPr b="1" lang="en-US" sz="1800">
                <a:latin typeface="Noto Sans Symbols"/>
                <a:ea typeface="Noto Sans Symbols"/>
                <a:cs typeface="Noto Sans Symbols"/>
                <a:sym typeface="Noto Sans Symbols"/>
              </a:rPr>
              <a:t>β</a:t>
            </a:r>
            <a:r>
              <a:rPr b="1" lang="en-US" sz="1800">
                <a:latin typeface="Calibri"/>
                <a:ea typeface="Calibri"/>
                <a:cs typeface="Calibri"/>
                <a:sym typeface="Calibri"/>
              </a:rPr>
              <a:t>  - Tan </a:t>
            </a:r>
            <a:r>
              <a:rPr b="1" lang="en-US" sz="1800">
                <a:latin typeface="Noto Sans Symbols"/>
                <a:ea typeface="Noto Sans Symbols"/>
                <a:cs typeface="Noto Sans Symbols"/>
                <a:sym typeface="Noto Sans Symbols"/>
              </a:rPr>
              <a:t>α</a:t>
            </a:r>
            <a:endParaRPr>
              <a:solidFill>
                <a:schemeClr val="dk1"/>
              </a:solidFill>
            </a:endParaRPr>
          </a:p>
        </p:txBody>
      </p:sp>
      <p:grpSp>
        <p:nvGrpSpPr>
          <p:cNvPr id="885" name="Google Shape;885;p36"/>
          <p:cNvGrpSpPr/>
          <p:nvPr/>
        </p:nvGrpSpPr>
        <p:grpSpPr>
          <a:xfrm flipH="1">
            <a:off x="-1" y="133025"/>
            <a:ext cx="7037725" cy="582900"/>
            <a:chOff x="3383700" y="220025"/>
            <a:chExt cx="5760575" cy="582900"/>
          </a:xfrm>
        </p:grpSpPr>
        <p:sp>
          <p:nvSpPr>
            <p:cNvPr id="886" name="Google Shape;886;p3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8" name="Google Shape;888;p3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889" name="Google Shape;889;p3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6" name="Google Shape;896;p36"/>
          <p:cNvGrpSpPr/>
          <p:nvPr/>
        </p:nvGrpSpPr>
        <p:grpSpPr>
          <a:xfrm>
            <a:off x="0" y="4695025"/>
            <a:ext cx="5902800" cy="283500"/>
            <a:chOff x="0" y="4548925"/>
            <a:chExt cx="5902800" cy="283500"/>
          </a:xfrm>
        </p:grpSpPr>
        <p:sp>
          <p:nvSpPr>
            <p:cNvPr id="897" name="Google Shape;897;p3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9" name="Google Shape;899;p3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00" name="Google Shape;900;p3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01" name="Google Shape;901;p36"/>
          <p:cNvPicPr preferRelativeResize="0"/>
          <p:nvPr/>
        </p:nvPicPr>
        <p:blipFill rotWithShape="1">
          <a:blip r:embed="rId4">
            <a:alphaModFix/>
          </a:blip>
          <a:srcRect b="0" l="0" r="0" t="0"/>
          <a:stretch/>
        </p:blipFill>
        <p:spPr>
          <a:xfrm>
            <a:off x="4558950" y="1219666"/>
            <a:ext cx="3705225" cy="27789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37"/>
          <p:cNvSpPr txBox="1"/>
          <p:nvPr>
            <p:ph idx="1" type="body"/>
          </p:nvPr>
        </p:nvSpPr>
        <p:spPr>
          <a:xfrm>
            <a:off x="311700" y="962923"/>
            <a:ext cx="4042500" cy="355102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Example.</a:t>
            </a:r>
            <a:endParaRPr/>
          </a:p>
          <a:p>
            <a:pPr indent="0" lvl="0" marL="0" rtl="0" algn="l">
              <a:lnSpc>
                <a:spcPct val="90000"/>
              </a:lnSpc>
              <a:spcBef>
                <a:spcPts val="1000"/>
              </a:spcBef>
              <a:spcAft>
                <a:spcPts val="0"/>
              </a:spcAft>
              <a:buSzPts val="1800"/>
              <a:buNone/>
            </a:pPr>
            <a:r>
              <a:rPr lang="en-US">
                <a:solidFill>
                  <a:schemeClr val="dk1"/>
                </a:solidFill>
              </a:rPr>
              <a:t>Observer 1 measures </a:t>
            </a:r>
            <a:r>
              <a:rPr lang="en-US">
                <a:solidFill>
                  <a:schemeClr val="dk1"/>
                </a:solidFill>
                <a:latin typeface="Noto Sans Symbols"/>
                <a:ea typeface="Noto Sans Symbols"/>
                <a:cs typeface="Noto Sans Symbols"/>
                <a:sym typeface="Noto Sans Symbols"/>
              </a:rPr>
              <a:t>α</a:t>
            </a:r>
            <a:r>
              <a:rPr lang="en-US">
                <a:solidFill>
                  <a:schemeClr val="dk1"/>
                </a:solidFill>
              </a:rPr>
              <a:t> = 35 degrees</a:t>
            </a:r>
            <a:endParaRPr/>
          </a:p>
          <a:p>
            <a:pPr indent="0" lvl="0" marL="0" rtl="0" algn="l">
              <a:lnSpc>
                <a:spcPct val="90000"/>
              </a:lnSpc>
              <a:spcBef>
                <a:spcPts val="1000"/>
              </a:spcBef>
              <a:spcAft>
                <a:spcPts val="0"/>
              </a:spcAft>
              <a:buSzPts val="1800"/>
              <a:buNone/>
            </a:pPr>
            <a:r>
              <a:rPr lang="en-US">
                <a:solidFill>
                  <a:schemeClr val="dk1"/>
                </a:solidFill>
              </a:rPr>
              <a:t>Observer 2 measures </a:t>
            </a:r>
            <a:r>
              <a:rPr lang="en-US">
                <a:solidFill>
                  <a:schemeClr val="dk1"/>
                </a:solidFill>
                <a:latin typeface="Noto Sans Symbols"/>
                <a:ea typeface="Noto Sans Symbols"/>
                <a:cs typeface="Noto Sans Symbols"/>
                <a:sym typeface="Noto Sans Symbols"/>
              </a:rPr>
              <a:t>β</a:t>
            </a:r>
            <a:r>
              <a:rPr lang="en-US">
                <a:solidFill>
                  <a:schemeClr val="dk1"/>
                </a:solidFill>
              </a:rPr>
              <a:t> =  45 degrees</a:t>
            </a:r>
            <a:endParaRPr/>
          </a:p>
          <a:p>
            <a:pPr indent="0" lvl="0" marL="0" rtl="0" algn="l">
              <a:lnSpc>
                <a:spcPct val="90000"/>
              </a:lnSpc>
              <a:spcBef>
                <a:spcPts val="1000"/>
              </a:spcBef>
              <a:spcAft>
                <a:spcPts val="0"/>
              </a:spcAft>
              <a:buSzPts val="1800"/>
              <a:buNone/>
            </a:pPr>
            <a:r>
              <a:rPr lang="en-US">
                <a:solidFill>
                  <a:schemeClr val="dk1"/>
                </a:solidFill>
              </a:rPr>
              <a:t>d = 75 km</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        75 (0.70)(1.0)</a:t>
            </a:r>
            <a:endParaRPr/>
          </a:p>
          <a:p>
            <a:pPr indent="0" lvl="0" marL="0" rtl="0" algn="l">
              <a:lnSpc>
                <a:spcPct val="90000"/>
              </a:lnSpc>
              <a:spcBef>
                <a:spcPts val="1000"/>
              </a:spcBef>
              <a:spcAft>
                <a:spcPts val="0"/>
              </a:spcAft>
              <a:buSzPts val="1800"/>
              <a:buNone/>
            </a:pPr>
            <a:r>
              <a:rPr lang="en-US">
                <a:solidFill>
                  <a:schemeClr val="dk1"/>
                </a:solidFill>
              </a:rPr>
              <a:t>H =   ------------------ = </a:t>
            </a:r>
            <a:r>
              <a:rPr lang="en-US" sz="2800">
                <a:solidFill>
                  <a:schemeClr val="dk1"/>
                </a:solidFill>
              </a:rPr>
              <a:t>175 km</a:t>
            </a:r>
            <a:endParaRPr/>
          </a:p>
          <a:p>
            <a:pPr indent="0" lvl="0" marL="0" rtl="0" algn="l">
              <a:lnSpc>
                <a:spcPct val="90000"/>
              </a:lnSpc>
              <a:spcBef>
                <a:spcPts val="1000"/>
              </a:spcBef>
              <a:spcAft>
                <a:spcPts val="0"/>
              </a:spcAft>
              <a:buSzPts val="1800"/>
              <a:buNone/>
            </a:pPr>
            <a:r>
              <a:rPr lang="en-US">
                <a:solidFill>
                  <a:schemeClr val="dk1"/>
                </a:solidFill>
              </a:rPr>
              <a:t>          1.0 – 0.7</a:t>
            </a:r>
            <a:endParaRPr/>
          </a:p>
          <a:p>
            <a:pPr indent="0" lvl="0" marL="0" rtl="0" algn="l">
              <a:lnSpc>
                <a:spcPct val="90000"/>
              </a:lnSpc>
              <a:spcBef>
                <a:spcPts val="1000"/>
              </a:spcBef>
              <a:spcAft>
                <a:spcPts val="0"/>
              </a:spcAft>
              <a:buSzPts val="1800"/>
              <a:buNone/>
            </a:pPr>
            <a:r>
              <a:rPr lang="en-US">
                <a:solidFill>
                  <a:schemeClr val="dk1"/>
                </a:solidFill>
              </a:rPr>
              <a:t>Can you find the length of X?</a:t>
            </a:r>
            <a:endParaRPr/>
          </a:p>
        </p:txBody>
      </p:sp>
      <p:grpSp>
        <p:nvGrpSpPr>
          <p:cNvPr id="907" name="Google Shape;907;p37"/>
          <p:cNvGrpSpPr/>
          <p:nvPr/>
        </p:nvGrpSpPr>
        <p:grpSpPr>
          <a:xfrm flipH="1">
            <a:off x="-1" y="133025"/>
            <a:ext cx="7129225" cy="582900"/>
            <a:chOff x="3383700" y="220025"/>
            <a:chExt cx="5760575" cy="582900"/>
          </a:xfrm>
        </p:grpSpPr>
        <p:sp>
          <p:nvSpPr>
            <p:cNvPr id="908" name="Google Shape;908;p3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3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0" name="Google Shape;910;p3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Height by trigonometry</a:t>
            </a:r>
            <a:endParaRPr b="1" sz="2420">
              <a:solidFill>
                <a:schemeClr val="lt1"/>
              </a:solidFill>
              <a:latin typeface="Helvetica Neue"/>
              <a:ea typeface="Helvetica Neue"/>
              <a:cs typeface="Helvetica Neue"/>
              <a:sym typeface="Helvetica Neue"/>
            </a:endParaRPr>
          </a:p>
        </p:txBody>
      </p:sp>
      <p:sp>
        <p:nvSpPr>
          <p:cNvPr id="911" name="Google Shape;911;p3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3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3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3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3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8" name="Google Shape;918;p37"/>
          <p:cNvGrpSpPr/>
          <p:nvPr/>
        </p:nvGrpSpPr>
        <p:grpSpPr>
          <a:xfrm>
            <a:off x="0" y="4695025"/>
            <a:ext cx="5902800" cy="283500"/>
            <a:chOff x="0" y="4548925"/>
            <a:chExt cx="5902800" cy="283500"/>
          </a:xfrm>
        </p:grpSpPr>
        <p:sp>
          <p:nvSpPr>
            <p:cNvPr id="919" name="Google Shape;919;p3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3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1" name="Google Shape;921;p3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22" name="Google Shape;922;p3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23" name="Google Shape;923;p37"/>
          <p:cNvPicPr preferRelativeResize="0"/>
          <p:nvPr/>
        </p:nvPicPr>
        <p:blipFill rotWithShape="1">
          <a:blip r:embed="rId4">
            <a:alphaModFix/>
          </a:blip>
          <a:srcRect b="0" l="0" r="0" t="0"/>
          <a:stretch/>
        </p:blipFill>
        <p:spPr>
          <a:xfrm>
            <a:off x="4558950" y="1219666"/>
            <a:ext cx="3705225" cy="277891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8"/>
          <p:cNvSpPr txBox="1"/>
          <p:nvPr>
            <p:ph idx="1" type="body"/>
          </p:nvPr>
        </p:nvSpPr>
        <p:spPr>
          <a:xfrm>
            <a:off x="311700" y="962923"/>
            <a:ext cx="85206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i="0" lang="en-US" sz="2400">
                <a:solidFill>
                  <a:srgbClr val="2F2E2C"/>
                </a:solidFill>
                <a:latin typeface="Arial"/>
                <a:ea typeface="Arial"/>
                <a:cs typeface="Arial"/>
                <a:sym typeface="Arial"/>
              </a:rPr>
              <a:t>How high up are aurora?                </a:t>
            </a:r>
            <a:r>
              <a:rPr b="0" i="0" lang="en-US" sz="2400">
                <a:solidFill>
                  <a:srgbClr val="FF0000"/>
                </a:solidFill>
                <a:latin typeface="Arial"/>
                <a:ea typeface="Arial"/>
                <a:cs typeface="Arial"/>
                <a:sym typeface="Arial"/>
              </a:rPr>
              <a:t>Minimum altitude 90 km</a:t>
            </a:r>
            <a:endParaRPr/>
          </a:p>
          <a:p>
            <a:pPr indent="0" lvl="0" marL="0" rtl="0" algn="l">
              <a:lnSpc>
                <a:spcPct val="90000"/>
              </a:lnSpc>
              <a:spcBef>
                <a:spcPts val="1000"/>
              </a:spcBef>
              <a:spcAft>
                <a:spcPts val="0"/>
              </a:spcAft>
              <a:buSzPts val="1800"/>
              <a:buNone/>
            </a:pPr>
            <a:r>
              <a:t/>
            </a:r>
            <a:endParaRPr sz="24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F2E2C"/>
                </a:solidFill>
                <a:latin typeface="Arial"/>
                <a:ea typeface="Arial"/>
                <a:cs typeface="Arial"/>
                <a:sym typeface="Arial"/>
              </a:rPr>
              <a:t>Do they ever reach the ground?     </a:t>
            </a:r>
            <a:r>
              <a:rPr lang="en-US" sz="2400">
                <a:solidFill>
                  <a:srgbClr val="FF0000"/>
                </a:solidFill>
                <a:latin typeface="Arial"/>
                <a:ea typeface="Arial"/>
                <a:cs typeface="Arial"/>
                <a:sym typeface="Arial"/>
              </a:rPr>
              <a:t>Never</a:t>
            </a:r>
            <a:endParaRPr/>
          </a:p>
          <a:p>
            <a:pPr indent="0" lvl="0" marL="0" rtl="0" algn="l">
              <a:lnSpc>
                <a:spcPct val="90000"/>
              </a:lnSpc>
              <a:spcBef>
                <a:spcPts val="1000"/>
              </a:spcBef>
              <a:spcAft>
                <a:spcPts val="0"/>
              </a:spcAft>
              <a:buSzPts val="1800"/>
              <a:buNone/>
            </a:pPr>
            <a:r>
              <a:t/>
            </a:r>
            <a:endParaRPr sz="2400">
              <a:solidFill>
                <a:srgbClr val="2F2E2C"/>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2400">
                <a:solidFill>
                  <a:srgbClr val="2F2E2C"/>
                </a:solidFill>
                <a:latin typeface="Arial"/>
                <a:ea typeface="Arial"/>
                <a:cs typeface="Arial"/>
                <a:sym typeface="Arial"/>
              </a:rPr>
              <a:t>Can you hear an aurora?                </a:t>
            </a:r>
            <a:r>
              <a:rPr lang="en-US" sz="2400">
                <a:solidFill>
                  <a:srgbClr val="FF0000"/>
                </a:solidFill>
                <a:latin typeface="Arial"/>
                <a:ea typeface="Arial"/>
                <a:cs typeface="Arial"/>
                <a:sym typeface="Arial"/>
              </a:rPr>
              <a:t>Nope.</a:t>
            </a:r>
            <a:r>
              <a:rPr lang="en-US" sz="2400">
                <a:solidFill>
                  <a:srgbClr val="2F2E2C"/>
                </a:solidFill>
                <a:latin typeface="Arial"/>
                <a:ea typeface="Arial"/>
                <a:cs typeface="Arial"/>
                <a:sym typeface="Arial"/>
              </a:rPr>
              <a:t> </a:t>
            </a:r>
            <a:r>
              <a:rPr lang="en-US" sz="2400">
                <a:solidFill>
                  <a:srgbClr val="FF0000"/>
                </a:solidFill>
                <a:latin typeface="Arial"/>
                <a:ea typeface="Arial"/>
                <a:cs typeface="Arial"/>
                <a:sym typeface="Arial"/>
              </a:rPr>
              <a:t>Too far away</a:t>
            </a:r>
            <a:endParaRPr/>
          </a:p>
        </p:txBody>
      </p:sp>
      <p:grpSp>
        <p:nvGrpSpPr>
          <p:cNvPr id="929" name="Google Shape;929;p38"/>
          <p:cNvGrpSpPr/>
          <p:nvPr/>
        </p:nvGrpSpPr>
        <p:grpSpPr>
          <a:xfrm flipH="1">
            <a:off x="-1" y="133025"/>
            <a:ext cx="8408194" cy="582900"/>
            <a:chOff x="3383700" y="220025"/>
            <a:chExt cx="5760575" cy="582900"/>
          </a:xfrm>
        </p:grpSpPr>
        <p:sp>
          <p:nvSpPr>
            <p:cNvPr id="930" name="Google Shape;930;p3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2" name="Google Shape;932;p3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Aurora Math Answers to Questions </a:t>
            </a:r>
            <a:endParaRPr b="1" sz="2420">
              <a:solidFill>
                <a:schemeClr val="lt1"/>
              </a:solidFill>
              <a:latin typeface="Helvetica Neue"/>
              <a:ea typeface="Helvetica Neue"/>
              <a:cs typeface="Helvetica Neue"/>
              <a:sym typeface="Helvetica Neue"/>
            </a:endParaRPr>
          </a:p>
        </p:txBody>
      </p:sp>
      <p:sp>
        <p:nvSpPr>
          <p:cNvPr id="933" name="Google Shape;933;p3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3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3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3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3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0" name="Google Shape;940;p38"/>
          <p:cNvGrpSpPr/>
          <p:nvPr/>
        </p:nvGrpSpPr>
        <p:grpSpPr>
          <a:xfrm>
            <a:off x="0" y="4695025"/>
            <a:ext cx="5902800" cy="283500"/>
            <a:chOff x="0" y="4548925"/>
            <a:chExt cx="5902800" cy="283500"/>
          </a:xfrm>
        </p:grpSpPr>
        <p:sp>
          <p:nvSpPr>
            <p:cNvPr id="941" name="Google Shape;941;p3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3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3" name="Google Shape;943;p3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4" name="Google Shape;944;p3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39"/>
          <p:cNvSpPr txBox="1"/>
          <p:nvPr>
            <p:ph idx="1" type="body"/>
          </p:nvPr>
        </p:nvSpPr>
        <p:spPr>
          <a:xfrm>
            <a:off x="352276" y="1159024"/>
            <a:ext cx="4702986" cy="2955776"/>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90000"/>
              </a:lnSpc>
              <a:spcBef>
                <a:spcPts val="1000"/>
              </a:spcBef>
              <a:spcAft>
                <a:spcPts val="0"/>
              </a:spcAft>
              <a:buSzPct val="64864"/>
              <a:buNone/>
            </a:pPr>
            <a:r>
              <a:rPr lang="en-US" sz="3000">
                <a:solidFill>
                  <a:schemeClr val="dk1"/>
                </a:solidFill>
              </a:rPr>
              <a:t>Next Time!</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From agriculture to economics, the Sun touches all parts of our lives. By far the biggest way is through its sunlight, which allows crops to grow but also provides electrical power for spacecraft and your home.</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Math: Solar electricity calculations for your home and your spacecraft!</a:t>
            </a:r>
            <a:endParaRPr/>
          </a:p>
          <a:p>
            <a:pPr indent="0" lvl="0" marL="0" rtl="0" algn="l">
              <a:lnSpc>
                <a:spcPct val="90000"/>
              </a:lnSpc>
              <a:spcBef>
                <a:spcPts val="1000"/>
              </a:spcBef>
              <a:spcAft>
                <a:spcPts val="0"/>
              </a:spcAft>
              <a:buSzPct val="108108"/>
              <a:buNone/>
            </a:pPr>
            <a:r>
              <a:t/>
            </a:r>
            <a:endParaRPr>
              <a:solidFill>
                <a:schemeClr val="dk1"/>
              </a:solidFill>
            </a:endParaRPr>
          </a:p>
        </p:txBody>
      </p:sp>
      <p:grpSp>
        <p:nvGrpSpPr>
          <p:cNvPr id="950" name="Google Shape;950;p39"/>
          <p:cNvGrpSpPr/>
          <p:nvPr/>
        </p:nvGrpSpPr>
        <p:grpSpPr>
          <a:xfrm flipH="1">
            <a:off x="-1" y="133025"/>
            <a:ext cx="8389257" cy="582900"/>
            <a:chOff x="3383700" y="220025"/>
            <a:chExt cx="5760575" cy="582900"/>
          </a:xfrm>
        </p:grpSpPr>
        <p:sp>
          <p:nvSpPr>
            <p:cNvPr id="951" name="Google Shape;951;p3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3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3" name="Google Shape;953;p3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2023:  The Sun Touches Everything </a:t>
            </a:r>
            <a:endParaRPr b="1" sz="2420">
              <a:solidFill>
                <a:schemeClr val="lt1"/>
              </a:solidFill>
              <a:latin typeface="Helvetica Neue"/>
              <a:ea typeface="Helvetica Neue"/>
              <a:cs typeface="Helvetica Neue"/>
              <a:sym typeface="Helvetica Neue"/>
            </a:endParaRPr>
          </a:p>
        </p:txBody>
      </p:sp>
      <p:sp>
        <p:nvSpPr>
          <p:cNvPr id="954" name="Google Shape;954;p3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3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1" name="Google Shape;961;p39"/>
          <p:cNvGrpSpPr/>
          <p:nvPr/>
        </p:nvGrpSpPr>
        <p:grpSpPr>
          <a:xfrm>
            <a:off x="0" y="4695025"/>
            <a:ext cx="5902800" cy="283500"/>
            <a:chOff x="0" y="4548925"/>
            <a:chExt cx="5902800" cy="283500"/>
          </a:xfrm>
        </p:grpSpPr>
        <p:sp>
          <p:nvSpPr>
            <p:cNvPr id="962" name="Google Shape;962;p3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4" name="Google Shape;964;p3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65" name="Google Shape;965;p3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66" name="Google Shape;966;p39"/>
          <p:cNvPicPr preferRelativeResize="0"/>
          <p:nvPr/>
        </p:nvPicPr>
        <p:blipFill rotWithShape="1">
          <a:blip r:embed="rId4">
            <a:alphaModFix/>
          </a:blip>
          <a:srcRect b="0" l="0" r="0" t="0"/>
          <a:stretch/>
        </p:blipFill>
        <p:spPr>
          <a:xfrm>
            <a:off x="5283725" y="1151043"/>
            <a:ext cx="3507999" cy="2630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1" type="body"/>
          </p:nvPr>
        </p:nvSpPr>
        <p:spPr>
          <a:xfrm>
            <a:off x="361706" y="928762"/>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sz="1700">
                <a:solidFill>
                  <a:schemeClr val="dk1"/>
                </a:solidFill>
              </a:rPr>
              <a:t>December 19 – Citizen Science</a:t>
            </a:r>
            <a:endParaRPr/>
          </a:p>
          <a:p>
            <a:pPr indent="0" lvl="0" marL="0" rtl="0" algn="l">
              <a:lnSpc>
                <a:spcPct val="90000"/>
              </a:lnSpc>
              <a:spcBef>
                <a:spcPts val="1000"/>
              </a:spcBef>
              <a:spcAft>
                <a:spcPts val="0"/>
              </a:spcAft>
              <a:buSzPts val="1800"/>
              <a:buNone/>
            </a:pPr>
            <a:r>
              <a:t/>
            </a:r>
            <a:endParaRPr b="1" sz="17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January 16      -       The Sun Touches Everything</a:t>
            </a:r>
            <a:endParaRPr/>
          </a:p>
          <a:p>
            <a:pPr indent="0" lvl="0" marL="0" rtl="0" algn="l">
              <a:lnSpc>
                <a:spcPct val="90000"/>
              </a:lnSpc>
              <a:spcBef>
                <a:spcPts val="1000"/>
              </a:spcBef>
              <a:spcAft>
                <a:spcPts val="0"/>
              </a:spcAft>
              <a:buSzPts val="1800"/>
              <a:buNone/>
            </a:pPr>
            <a:r>
              <a:rPr lang="en-US" sz="1400">
                <a:solidFill>
                  <a:schemeClr val="dk1"/>
                </a:solidFill>
              </a:rPr>
              <a:t>February 20    -        Fashion</a:t>
            </a:r>
            <a:endParaRPr/>
          </a:p>
          <a:p>
            <a:pPr indent="0" lvl="0" marL="0" rtl="0" algn="l">
              <a:lnSpc>
                <a:spcPct val="90000"/>
              </a:lnSpc>
              <a:spcBef>
                <a:spcPts val="1000"/>
              </a:spcBef>
              <a:spcAft>
                <a:spcPts val="0"/>
              </a:spcAft>
              <a:buSzPts val="1800"/>
              <a:buNone/>
            </a:pPr>
            <a:r>
              <a:rPr lang="en-US" sz="1400">
                <a:solidFill>
                  <a:schemeClr val="dk1"/>
                </a:solidFill>
              </a:rPr>
              <a:t>March 19        -         Experiencing the Sun</a:t>
            </a:r>
            <a:endParaRPr/>
          </a:p>
          <a:p>
            <a:pPr indent="0" lvl="0" marL="0" rtl="0" algn="l">
              <a:lnSpc>
                <a:spcPct val="90000"/>
              </a:lnSpc>
              <a:spcBef>
                <a:spcPts val="1000"/>
              </a:spcBef>
              <a:spcAft>
                <a:spcPts val="0"/>
              </a:spcAft>
              <a:buSzPts val="1800"/>
              <a:buNone/>
            </a:pPr>
            <a:r>
              <a:rPr lang="en-US" sz="1400">
                <a:solidFill>
                  <a:schemeClr val="dk1"/>
                </a:solidFill>
              </a:rPr>
              <a:t>April 16           -         April 8 Total Solar Eclipse</a:t>
            </a:r>
            <a:endParaRPr/>
          </a:p>
        </p:txBody>
      </p:sp>
      <p:grpSp>
        <p:nvGrpSpPr>
          <p:cNvPr id="138" name="Google Shape;138;p4"/>
          <p:cNvGrpSpPr/>
          <p:nvPr/>
        </p:nvGrpSpPr>
        <p:grpSpPr>
          <a:xfrm flipH="1">
            <a:off x="-1" y="133025"/>
            <a:ext cx="7908700" cy="582900"/>
            <a:chOff x="3383700" y="220025"/>
            <a:chExt cx="5760575" cy="582900"/>
          </a:xfrm>
        </p:grpSpPr>
        <p:sp>
          <p:nvSpPr>
            <p:cNvPr id="139" name="Google Shape;139;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    HBY Schedule</a:t>
            </a:r>
            <a:endParaRPr b="1" sz="2420">
              <a:solidFill>
                <a:schemeClr val="lt1"/>
              </a:solidFill>
              <a:latin typeface="Helvetica Neue"/>
              <a:ea typeface="Helvetica Neue"/>
              <a:cs typeface="Helvetica Neue"/>
              <a:sym typeface="Helvetica Neue"/>
            </a:endParaRPr>
          </a:p>
        </p:txBody>
      </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60" name="Google Shape;160;p5"/>
          <p:cNvGrpSpPr/>
          <p:nvPr/>
        </p:nvGrpSpPr>
        <p:grpSpPr>
          <a:xfrm flipH="1">
            <a:off x="-1" y="133025"/>
            <a:ext cx="7908700" cy="582900"/>
            <a:chOff x="3383700" y="220025"/>
            <a:chExt cx="5760575" cy="582900"/>
          </a:xfrm>
        </p:grpSpPr>
        <p:sp>
          <p:nvSpPr>
            <p:cNvPr id="161" name="Google Shape;161;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 name="Google Shape;163;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    NASA’s Big Questions</a:t>
            </a:r>
            <a:endParaRPr b="1" sz="2420">
              <a:solidFill>
                <a:schemeClr val="lt1"/>
              </a:solidFill>
              <a:latin typeface="Helvetica Neue"/>
              <a:ea typeface="Helvetica Neue"/>
              <a:cs typeface="Helvetica Neue"/>
              <a:sym typeface="Helvetica Neue"/>
            </a:endParaRPr>
          </a:p>
        </p:txBody>
      </p:sp>
      <p:sp>
        <p:nvSpPr>
          <p:cNvPr id="164" name="Google Shape;164;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 name="Google Shape;171;p5"/>
          <p:cNvGrpSpPr/>
          <p:nvPr/>
        </p:nvGrpSpPr>
        <p:grpSpPr>
          <a:xfrm>
            <a:off x="0" y="4695025"/>
            <a:ext cx="5902800" cy="283500"/>
            <a:chOff x="0" y="4548925"/>
            <a:chExt cx="5902800" cy="283500"/>
          </a:xfrm>
        </p:grpSpPr>
        <p:sp>
          <p:nvSpPr>
            <p:cNvPr id="172" name="Google Shape;172;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 name="Google Shape;174;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75" name="Google Shape;175;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76" name="Google Shape;176;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idx="1" type="body"/>
          </p:nvPr>
        </p:nvSpPr>
        <p:spPr>
          <a:xfrm>
            <a:off x="311699" y="971624"/>
            <a:ext cx="8520599" cy="3668175"/>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90000"/>
              </a:lnSpc>
              <a:spcBef>
                <a:spcPts val="1000"/>
              </a:spcBef>
              <a:spcAft>
                <a:spcPts val="0"/>
              </a:spcAft>
              <a:buSzPct val="128571"/>
              <a:buNone/>
            </a:pPr>
            <a:r>
              <a:rPr b="1" lang="en-US" sz="5600">
                <a:solidFill>
                  <a:schemeClr val="dk1"/>
                </a:solidFill>
              </a:rPr>
              <a:t>What are the impacts of the Sun on humanity? </a:t>
            </a:r>
            <a:endParaRPr/>
          </a:p>
          <a:p>
            <a:pPr indent="0" lvl="0" marL="0" rtl="0" algn="l">
              <a:lnSpc>
                <a:spcPct val="90000"/>
              </a:lnSpc>
              <a:spcBef>
                <a:spcPts val="1000"/>
              </a:spcBef>
              <a:spcAft>
                <a:spcPts val="0"/>
              </a:spcAft>
              <a:buSzPct val="200000"/>
              <a:buNone/>
            </a:pPr>
            <a:r>
              <a:rPr lang="en-US" sz="3600">
                <a:solidFill>
                  <a:schemeClr val="dk1"/>
                </a:solidFill>
              </a:rPr>
              <a:t>1.1 The Sun is really big and its gravity influences all objects in the solar system. (PS2, ESS1) </a:t>
            </a:r>
            <a:endParaRPr/>
          </a:p>
          <a:p>
            <a:pPr indent="0" lvl="0" marL="0" rtl="0" algn="l">
              <a:lnSpc>
                <a:spcPct val="90000"/>
              </a:lnSpc>
              <a:spcBef>
                <a:spcPts val="1000"/>
              </a:spcBef>
              <a:spcAft>
                <a:spcPts val="0"/>
              </a:spcAft>
              <a:buSzPct val="200000"/>
              <a:buNone/>
            </a:pPr>
            <a:r>
              <a:rPr b="1" lang="en-US" sz="3600">
                <a:solidFill>
                  <a:srgbClr val="FF0000"/>
                </a:solidFill>
              </a:rPr>
              <a:t>1.2 The Sun is active and can impact technology on Earth via space weather. (PS1, PS2, PS4, ESS2, ESS3)  &lt;&lt;&lt;&lt;&lt;&lt;&lt;  Tonight</a:t>
            </a:r>
            <a:endParaRPr/>
          </a:p>
          <a:p>
            <a:pPr indent="0" lvl="0" marL="0" rtl="0" algn="l">
              <a:lnSpc>
                <a:spcPct val="90000"/>
              </a:lnSpc>
              <a:spcBef>
                <a:spcPts val="1000"/>
              </a:spcBef>
              <a:spcAft>
                <a:spcPts val="0"/>
              </a:spcAft>
              <a:buSzPct val="200000"/>
              <a:buNone/>
            </a:pPr>
            <a:r>
              <a:rPr lang="en-US" sz="3600">
                <a:solidFill>
                  <a:schemeClr val="dk1"/>
                </a:solidFill>
              </a:rPr>
              <a:t>1.3 The Sun’s energy drives Earth’s climate, but the climate is in a delicate balance and is changing due to human activity. (PS1, PS2, PS3, LS4, ESS2, ESS3)</a:t>
            </a:r>
            <a:endParaRPr/>
          </a:p>
          <a:p>
            <a:pPr indent="0" lvl="0" marL="0" rtl="0" algn="l">
              <a:lnSpc>
                <a:spcPct val="90000"/>
              </a:lnSpc>
              <a:spcBef>
                <a:spcPts val="1000"/>
              </a:spcBef>
              <a:spcAft>
                <a:spcPts val="0"/>
              </a:spcAft>
              <a:buSzPts val="1800"/>
              <a:buNone/>
            </a:pPr>
            <a:r>
              <a:t/>
            </a:r>
            <a:endParaRPr sz="1700">
              <a:solidFill>
                <a:schemeClr val="dk1"/>
              </a:solidFill>
            </a:endParaRPr>
          </a:p>
          <a:p>
            <a:pPr indent="0" lvl="0" marL="0" rtl="0" algn="l">
              <a:lnSpc>
                <a:spcPct val="90000"/>
              </a:lnSpc>
              <a:spcBef>
                <a:spcPts val="1000"/>
              </a:spcBef>
              <a:spcAft>
                <a:spcPts val="0"/>
              </a:spcAft>
              <a:buSzPct val="128571"/>
              <a:buNone/>
            </a:pPr>
            <a:r>
              <a:rPr b="1" lang="en-US" sz="5600">
                <a:solidFill>
                  <a:schemeClr val="dk1"/>
                </a:solidFill>
              </a:rPr>
              <a:t>How do the Earth, the solar system, and heliosphere respond to changes on the Sun?</a:t>
            </a:r>
            <a:endParaRPr/>
          </a:p>
          <a:p>
            <a:pPr indent="0" lvl="0" marL="0" rtl="0" algn="l">
              <a:lnSpc>
                <a:spcPct val="90000"/>
              </a:lnSpc>
              <a:spcBef>
                <a:spcPts val="1000"/>
              </a:spcBef>
              <a:spcAft>
                <a:spcPts val="0"/>
              </a:spcAft>
              <a:buSzPct val="180000"/>
              <a:buNone/>
            </a:pPr>
            <a:r>
              <a:rPr lang="en-US" sz="4000">
                <a:solidFill>
                  <a:schemeClr val="dk1"/>
                </a:solidFill>
              </a:rPr>
              <a:t>2.1 Life on Earth has evolved with complex diversity because of our location near the Sun. It is just right! (PS3, PS4, LS1, LS2, ESS2)</a:t>
            </a:r>
            <a:endParaRPr/>
          </a:p>
          <a:p>
            <a:pPr indent="0" lvl="0" marL="0" rtl="0" algn="l">
              <a:lnSpc>
                <a:spcPct val="90000"/>
              </a:lnSpc>
              <a:spcBef>
                <a:spcPts val="1000"/>
              </a:spcBef>
              <a:spcAft>
                <a:spcPts val="0"/>
              </a:spcAft>
              <a:buSzPct val="180000"/>
              <a:buNone/>
            </a:pPr>
            <a:r>
              <a:rPr lang="en-US" sz="4000">
                <a:solidFill>
                  <a:schemeClr val="dk1"/>
                </a:solidFill>
              </a:rPr>
              <a:t>2.2 The Sun defines the space around it, which is different from interstellar space. (PS2, ESS1, ESS2)</a:t>
            </a:r>
            <a:endParaRPr/>
          </a:p>
          <a:p>
            <a:pPr indent="0" lvl="0" marL="0" rtl="0" algn="l">
              <a:lnSpc>
                <a:spcPct val="90000"/>
              </a:lnSpc>
              <a:spcBef>
                <a:spcPts val="1000"/>
              </a:spcBef>
              <a:spcAft>
                <a:spcPts val="0"/>
              </a:spcAft>
              <a:buSzPct val="180000"/>
              <a:buNone/>
            </a:pPr>
            <a:r>
              <a:rPr lang="en-US" sz="4000">
                <a:solidFill>
                  <a:schemeClr val="dk1"/>
                </a:solidFill>
              </a:rPr>
              <a:t>2.3 The Sun is the primary source of light in our solar system.(PS1, PS2, PS3,PS4, ESS1)</a:t>
            </a:r>
            <a:endParaRPr/>
          </a:p>
          <a:p>
            <a:pPr indent="0" lvl="0" marL="0" rtl="0" algn="l">
              <a:lnSpc>
                <a:spcPct val="90000"/>
              </a:lnSpc>
              <a:spcBef>
                <a:spcPts val="1000"/>
              </a:spcBef>
              <a:spcAft>
                <a:spcPts val="0"/>
              </a:spcAft>
              <a:buSzPts val="1800"/>
              <a:buNone/>
            </a:pPr>
            <a:r>
              <a:t/>
            </a:r>
            <a:endParaRPr sz="1700">
              <a:solidFill>
                <a:schemeClr val="dk1"/>
              </a:solidFill>
            </a:endParaRPr>
          </a:p>
          <a:p>
            <a:pPr indent="0" lvl="0" marL="0" rtl="0" algn="l">
              <a:lnSpc>
                <a:spcPct val="90000"/>
              </a:lnSpc>
              <a:spcBef>
                <a:spcPts val="1000"/>
              </a:spcBef>
              <a:spcAft>
                <a:spcPts val="0"/>
              </a:spcAft>
              <a:buSzPct val="128571"/>
              <a:buNone/>
            </a:pPr>
            <a:r>
              <a:rPr b="1" lang="en-US" sz="5600">
                <a:solidFill>
                  <a:schemeClr val="dk1"/>
                </a:solidFill>
              </a:rPr>
              <a:t>What Causes the Sun to Vary? </a:t>
            </a:r>
            <a:endParaRPr/>
          </a:p>
          <a:p>
            <a:pPr indent="0" lvl="0" marL="0" rtl="0" algn="l">
              <a:lnSpc>
                <a:spcPct val="90000"/>
              </a:lnSpc>
              <a:spcBef>
                <a:spcPts val="1000"/>
              </a:spcBef>
              <a:spcAft>
                <a:spcPts val="0"/>
              </a:spcAft>
              <a:buSzPct val="180000"/>
              <a:buNone/>
            </a:pPr>
            <a:r>
              <a:rPr lang="en-US" sz="4000">
                <a:solidFill>
                  <a:schemeClr val="dk1"/>
                </a:solidFill>
              </a:rPr>
              <a:t>3.1 The Sun is made of churning plasma, causing the surface to be made of complex, tangled magnetic fields. (PS1, PS2, ESS1, ESS2)</a:t>
            </a:r>
            <a:endParaRPr/>
          </a:p>
          <a:p>
            <a:pPr indent="0" lvl="0" marL="0" rtl="0" algn="l">
              <a:lnSpc>
                <a:spcPct val="90000"/>
              </a:lnSpc>
              <a:spcBef>
                <a:spcPts val="1000"/>
              </a:spcBef>
              <a:spcAft>
                <a:spcPts val="0"/>
              </a:spcAft>
              <a:buSzPct val="180000"/>
              <a:buNone/>
            </a:pPr>
            <a:r>
              <a:rPr b="1" lang="en-US" sz="4000">
                <a:solidFill>
                  <a:srgbClr val="FF0000"/>
                </a:solidFill>
              </a:rPr>
              <a:t>3.2 Energy from the Sun travels outward through the Sun and into the heliosphere. (PS1, PS3, PS4, ESS1, ESS2, ESS3) &lt;&lt;&lt;&lt;&lt; Tonight</a:t>
            </a:r>
            <a:endParaRPr/>
          </a:p>
          <a:p>
            <a:pPr indent="0" lvl="0" marL="0" rtl="0" algn="l">
              <a:lnSpc>
                <a:spcPct val="90000"/>
              </a:lnSpc>
              <a:spcBef>
                <a:spcPts val="1000"/>
              </a:spcBef>
              <a:spcAft>
                <a:spcPts val="0"/>
              </a:spcAft>
              <a:buSzPct val="180000"/>
              <a:buNone/>
            </a:pPr>
            <a:r>
              <a:rPr lang="en-US" sz="4000">
                <a:solidFill>
                  <a:schemeClr val="dk1"/>
                </a:solidFill>
              </a:rPr>
              <a:t>3.3 Our Sun, like all stars, has a life cycle. (PS1, LS1, ESS1)</a:t>
            </a:r>
            <a:endParaRPr/>
          </a:p>
          <a:p>
            <a:pPr indent="0" lvl="0" marL="0" rtl="0" algn="l">
              <a:lnSpc>
                <a:spcPct val="90000"/>
              </a:lnSpc>
              <a:spcBef>
                <a:spcPts val="1000"/>
              </a:spcBef>
              <a:spcAft>
                <a:spcPts val="0"/>
              </a:spcAft>
              <a:buSzPts val="1800"/>
              <a:buNone/>
            </a:pPr>
            <a:r>
              <a:t/>
            </a:r>
            <a:endParaRPr sz="1700">
              <a:solidFill>
                <a:schemeClr val="dk1"/>
              </a:solidFill>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82" name="Google Shape;182;p6"/>
          <p:cNvGrpSpPr/>
          <p:nvPr/>
        </p:nvGrpSpPr>
        <p:grpSpPr>
          <a:xfrm flipH="1">
            <a:off x="-2" y="133025"/>
            <a:ext cx="8686051" cy="582900"/>
            <a:chOff x="3383700" y="220025"/>
            <a:chExt cx="5760575" cy="582900"/>
          </a:xfrm>
        </p:grpSpPr>
        <p:sp>
          <p:nvSpPr>
            <p:cNvPr id="183" name="Google Shape;183;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 name="Google Shape;185;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5454"/>
              <a:buNone/>
            </a:pPr>
            <a:r>
              <a:rPr b="1" lang="en-US" sz="2420">
                <a:solidFill>
                  <a:schemeClr val="lt1"/>
                </a:solidFill>
                <a:latin typeface="Helvetica Neue"/>
                <a:ea typeface="Helvetica Neue"/>
                <a:cs typeface="Helvetica Neue"/>
                <a:sym typeface="Helvetica Neue"/>
              </a:rPr>
              <a:t>December 2023 :  The Framework for Heliophysics Education</a:t>
            </a:r>
            <a:endParaRPr b="1" sz="2420">
              <a:solidFill>
                <a:schemeClr val="lt1"/>
              </a:solidFill>
              <a:latin typeface="Helvetica Neue"/>
              <a:ea typeface="Helvetica Neue"/>
              <a:cs typeface="Helvetica Neue"/>
              <a:sym typeface="Helvetica Neue"/>
            </a:endParaRPr>
          </a:p>
        </p:txBody>
      </p:sp>
      <p:sp>
        <p:nvSpPr>
          <p:cNvPr id="186" name="Google Shape;186;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3" name="Google Shape;193;p6"/>
          <p:cNvGrpSpPr/>
          <p:nvPr/>
        </p:nvGrpSpPr>
        <p:grpSpPr>
          <a:xfrm>
            <a:off x="0" y="4695025"/>
            <a:ext cx="5902800" cy="283500"/>
            <a:chOff x="0" y="4548925"/>
            <a:chExt cx="5902800" cy="283500"/>
          </a:xfrm>
        </p:grpSpPr>
        <p:sp>
          <p:nvSpPr>
            <p:cNvPr id="194" name="Google Shape;194;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97" name="Google Shape;197;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idx="1" type="body"/>
          </p:nvPr>
        </p:nvSpPr>
        <p:spPr>
          <a:xfrm>
            <a:off x="311700" y="962924"/>
            <a:ext cx="4042500" cy="2408925"/>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8181"/>
              </a:lnSpc>
              <a:spcBef>
                <a:spcPts val="1000"/>
              </a:spcBef>
              <a:spcAft>
                <a:spcPts val="0"/>
              </a:spcAft>
              <a:buSzPct val="97297"/>
              <a:buNone/>
            </a:pPr>
            <a:r>
              <a:rPr lang="en-US" sz="2000">
                <a:solidFill>
                  <a:schemeClr val="dk1"/>
                </a:solidFill>
              </a:rPr>
              <a:t>Citizen science has enabled many heliophysics discoveries, including new types of auroras. </a:t>
            </a:r>
            <a:endParaRPr/>
          </a:p>
          <a:p>
            <a:pPr indent="0" lvl="0" marL="0" rtl="0" algn="l">
              <a:lnSpc>
                <a:spcPct val="98181"/>
              </a:lnSpc>
              <a:spcBef>
                <a:spcPts val="1000"/>
              </a:spcBef>
              <a:spcAft>
                <a:spcPts val="0"/>
              </a:spcAft>
              <a:buSzPct val="97297"/>
              <a:buNone/>
            </a:pPr>
            <a:r>
              <a:t/>
            </a:r>
            <a:endParaRPr sz="2000">
              <a:solidFill>
                <a:schemeClr val="dk1"/>
              </a:solidFill>
            </a:endParaRPr>
          </a:p>
          <a:p>
            <a:pPr indent="0" lvl="0" marL="0" rtl="0" algn="l">
              <a:lnSpc>
                <a:spcPct val="98181"/>
              </a:lnSpc>
              <a:spcBef>
                <a:spcPts val="1000"/>
              </a:spcBef>
              <a:spcAft>
                <a:spcPts val="0"/>
              </a:spcAft>
              <a:buSzPct val="97297"/>
              <a:buNone/>
            </a:pPr>
            <a:r>
              <a:rPr lang="en-US" sz="2000">
                <a:solidFill>
                  <a:schemeClr val="dk1"/>
                </a:solidFill>
              </a:rPr>
              <a:t>This month will explore ongoing citizen science projects in heliophysics</a:t>
            </a:r>
            <a:endParaRPr sz="2000">
              <a:solidFill>
                <a:schemeClr val="dk1"/>
              </a:solidFill>
            </a:endParaRPr>
          </a:p>
          <a:p>
            <a:pPr indent="0" lvl="0" marL="457200" rtl="0" algn="l">
              <a:lnSpc>
                <a:spcPct val="115000"/>
              </a:lnSpc>
              <a:spcBef>
                <a:spcPts val="0"/>
              </a:spcBef>
              <a:spcAft>
                <a:spcPts val="0"/>
              </a:spcAft>
              <a:buSzPct val="114467"/>
              <a:buNone/>
            </a:pPr>
            <a:r>
              <a:t/>
            </a:r>
            <a:endParaRPr sz="1700">
              <a:solidFill>
                <a:schemeClr val="dk1"/>
              </a:solidFill>
            </a:endParaRPr>
          </a:p>
          <a:p>
            <a:pPr indent="0" lvl="0" marL="457200" rtl="0" algn="l">
              <a:lnSpc>
                <a:spcPct val="115000"/>
              </a:lnSpc>
              <a:spcBef>
                <a:spcPts val="0"/>
              </a:spcBef>
              <a:spcAft>
                <a:spcPts val="0"/>
              </a:spcAft>
              <a:buSzPct val="114467"/>
              <a:buNone/>
            </a:pPr>
            <a:r>
              <a:t/>
            </a:r>
            <a:endParaRPr sz="1700">
              <a:solidFill>
                <a:schemeClr val="dk1"/>
              </a:solidFill>
            </a:endParaRPr>
          </a:p>
        </p:txBody>
      </p:sp>
      <p:grpSp>
        <p:nvGrpSpPr>
          <p:cNvPr id="203" name="Google Shape;203;p7"/>
          <p:cNvGrpSpPr/>
          <p:nvPr/>
        </p:nvGrpSpPr>
        <p:grpSpPr>
          <a:xfrm flipH="1">
            <a:off x="0" y="133025"/>
            <a:ext cx="5760575" cy="582900"/>
            <a:chOff x="3383700" y="220025"/>
            <a:chExt cx="5760575" cy="582900"/>
          </a:xfrm>
        </p:grpSpPr>
        <p:sp>
          <p:nvSpPr>
            <p:cNvPr id="204" name="Google Shape;204;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Citizen Science</a:t>
            </a:r>
            <a:endParaRPr b="1" sz="2420">
              <a:solidFill>
                <a:schemeClr val="lt1"/>
              </a:solidFill>
              <a:latin typeface="Helvetica Neue"/>
              <a:ea typeface="Helvetica Neue"/>
              <a:cs typeface="Helvetica Neue"/>
              <a:sym typeface="Helvetica Neue"/>
            </a:endParaRPr>
          </a:p>
        </p:txBody>
      </p:sp>
      <p:sp>
        <p:nvSpPr>
          <p:cNvPr id="207" name="Google Shape;207;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 name="Google Shape;214;p7"/>
          <p:cNvGrpSpPr/>
          <p:nvPr/>
        </p:nvGrpSpPr>
        <p:grpSpPr>
          <a:xfrm>
            <a:off x="0" y="4695025"/>
            <a:ext cx="5902800" cy="283500"/>
            <a:chOff x="0" y="4548925"/>
            <a:chExt cx="5902800" cy="283500"/>
          </a:xfrm>
        </p:grpSpPr>
        <p:sp>
          <p:nvSpPr>
            <p:cNvPr id="215" name="Google Shape;215;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 name="Google Shape;217;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18" name="Google Shape;218;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9" name="Google Shape;219;p7"/>
          <p:cNvSpPr txBox="1"/>
          <p:nvPr/>
        </p:nvSpPr>
        <p:spPr>
          <a:xfrm>
            <a:off x="450056" y="4264819"/>
            <a:ext cx="7770076" cy="40011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2000"/>
              <a:buFont typeface="Arial"/>
              <a:buNone/>
            </a:pP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https://science.nasa.gov/heliophysics/programs/citizen-science</a:t>
            </a:r>
            <a:endParaRPr b="0" i="0" sz="2000" u="none" cap="none" strike="noStrike">
              <a:solidFill>
                <a:schemeClr val="dk1"/>
              </a:solidFill>
              <a:latin typeface="Arial"/>
              <a:ea typeface="Arial"/>
              <a:cs typeface="Arial"/>
              <a:sym typeface="Arial"/>
            </a:endParaRPr>
          </a:p>
        </p:txBody>
      </p:sp>
      <p:pic>
        <p:nvPicPr>
          <p:cNvPr id="220" name="Google Shape;220;p7"/>
          <p:cNvPicPr preferRelativeResize="0"/>
          <p:nvPr/>
        </p:nvPicPr>
        <p:blipFill rotWithShape="1">
          <a:blip r:embed="rId5">
            <a:alphaModFix/>
          </a:blip>
          <a:srcRect b="0" l="0" r="0" t="0"/>
          <a:stretch/>
        </p:blipFill>
        <p:spPr>
          <a:xfrm>
            <a:off x="5113698" y="740921"/>
            <a:ext cx="3358903" cy="3276607"/>
          </a:xfrm>
          <a:prstGeom prst="rect">
            <a:avLst/>
          </a:prstGeom>
          <a:noFill/>
          <a:ln>
            <a:noFill/>
          </a:ln>
        </p:spPr>
      </p:pic>
      <p:sp>
        <p:nvSpPr>
          <p:cNvPr id="221" name="Google Shape;221;p7"/>
          <p:cNvSpPr/>
          <p:nvPr/>
        </p:nvSpPr>
        <p:spPr>
          <a:xfrm>
            <a:off x="4553110" y="1804571"/>
            <a:ext cx="560588" cy="471488"/>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
          <p:cNvSpPr txBox="1"/>
          <p:nvPr>
            <p:ph idx="1" type="body"/>
          </p:nvPr>
        </p:nvSpPr>
        <p:spPr>
          <a:xfrm>
            <a:off x="768900" y="1484419"/>
            <a:ext cx="3231600" cy="2973281"/>
          </a:xfrm>
          <a:prstGeom prst="rect">
            <a:avLst/>
          </a:prstGeom>
          <a:noFill/>
          <a:ln>
            <a:noFill/>
          </a:ln>
        </p:spPr>
        <p:txBody>
          <a:bodyPr anchorCtr="0" anchor="t" bIns="91425" lIns="91425" spcFirstLastPara="1" rIns="91425" wrap="square" tIns="91425">
            <a:normAutofit/>
          </a:bodyPr>
          <a:lstStyle/>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Sungrazer</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Solar Active Region Spotter</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Solar Jet Hunter</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Sunsketcher</a:t>
            </a:r>
            <a:endParaRPr sz="1700">
              <a:solidFill>
                <a:schemeClr val="dk1"/>
              </a:solidFill>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Megamovie</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RadioJOVE</a:t>
            </a:r>
            <a:endParaRPr sz="1700">
              <a:solidFill>
                <a:schemeClr val="dk1"/>
              </a:solidFill>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CATE</a:t>
            </a:r>
            <a:endParaRPr/>
          </a:p>
        </p:txBody>
      </p:sp>
      <p:grpSp>
        <p:nvGrpSpPr>
          <p:cNvPr id="227" name="Google Shape;227;p8"/>
          <p:cNvGrpSpPr/>
          <p:nvPr/>
        </p:nvGrpSpPr>
        <p:grpSpPr>
          <a:xfrm flipH="1">
            <a:off x="0" y="133025"/>
            <a:ext cx="5760575" cy="582900"/>
            <a:chOff x="3383700" y="220025"/>
            <a:chExt cx="5760575" cy="582900"/>
          </a:xfrm>
        </p:grpSpPr>
        <p:sp>
          <p:nvSpPr>
            <p:cNvPr id="228" name="Google Shape;228;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Citizen Science</a:t>
            </a:r>
            <a:endParaRPr b="1" sz="2420">
              <a:solidFill>
                <a:schemeClr val="lt1"/>
              </a:solidFill>
              <a:latin typeface="Helvetica Neue"/>
              <a:ea typeface="Helvetica Neue"/>
              <a:cs typeface="Helvetica Neue"/>
              <a:sym typeface="Helvetica Neue"/>
            </a:endParaRPr>
          </a:p>
        </p:txBody>
      </p:sp>
      <p:sp>
        <p:nvSpPr>
          <p:cNvPr id="231" name="Google Shape;231;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 name="Google Shape;238;p8"/>
          <p:cNvGrpSpPr/>
          <p:nvPr/>
        </p:nvGrpSpPr>
        <p:grpSpPr>
          <a:xfrm>
            <a:off x="0" y="4695025"/>
            <a:ext cx="5902800" cy="283500"/>
            <a:chOff x="0" y="4548925"/>
            <a:chExt cx="5902800" cy="283500"/>
          </a:xfrm>
        </p:grpSpPr>
        <p:sp>
          <p:nvSpPr>
            <p:cNvPr id="239" name="Google Shape;239;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2" name="Google Shape;242;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43" name="Google Shape;243;p8"/>
          <p:cNvSpPr txBox="1"/>
          <p:nvPr/>
        </p:nvSpPr>
        <p:spPr>
          <a:xfrm>
            <a:off x="573726" y="964555"/>
            <a:ext cx="3861955" cy="514628"/>
          </a:xfrm>
          <a:prstGeom prst="rect">
            <a:avLst/>
          </a:prstGeom>
          <a:noFill/>
          <a:ln>
            <a:noFill/>
          </a:ln>
        </p:spPr>
        <p:txBody>
          <a:bodyPr anchorCtr="0" anchor="t" bIns="45700" lIns="91425" spcFirstLastPara="1" rIns="91425" wrap="square" tIns="45700">
            <a:spAutoFit/>
          </a:bodyPr>
          <a:lstStyle/>
          <a:p>
            <a:pPr indent="0" lvl="0" marL="0" marR="0" rtl="0" algn="l">
              <a:lnSpc>
                <a:spcPct val="98181"/>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Projects about the sun:</a:t>
            </a:r>
            <a:endParaRPr/>
          </a:p>
        </p:txBody>
      </p:sp>
      <p:pic>
        <p:nvPicPr>
          <p:cNvPr id="244" name="Google Shape;244;p8"/>
          <p:cNvPicPr preferRelativeResize="0"/>
          <p:nvPr/>
        </p:nvPicPr>
        <p:blipFill rotWithShape="1">
          <a:blip r:embed="rId4">
            <a:alphaModFix/>
          </a:blip>
          <a:srcRect b="0" l="0" r="0" t="0"/>
          <a:stretch/>
        </p:blipFill>
        <p:spPr>
          <a:xfrm>
            <a:off x="5467675" y="945338"/>
            <a:ext cx="3231600" cy="323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9"/>
          <p:cNvSpPr txBox="1"/>
          <p:nvPr>
            <p:ph idx="1" type="body"/>
          </p:nvPr>
        </p:nvSpPr>
        <p:spPr>
          <a:xfrm>
            <a:off x="923662" y="1606806"/>
            <a:ext cx="3374475" cy="2987569"/>
          </a:xfrm>
          <a:prstGeom prst="rect">
            <a:avLst/>
          </a:prstGeom>
          <a:noFill/>
          <a:ln>
            <a:noFill/>
          </a:ln>
        </p:spPr>
        <p:txBody>
          <a:bodyPr anchorCtr="0" anchor="t" bIns="91425" lIns="91425" spcFirstLastPara="1" rIns="91425" wrap="square" tIns="91425">
            <a:normAutofit/>
          </a:bodyPr>
          <a:lstStyle/>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Aurorasaurus</a:t>
            </a:r>
            <a:endParaRPr sz="1700">
              <a:solidFill>
                <a:schemeClr val="dk1"/>
              </a:solidFill>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HamSci</a:t>
            </a:r>
            <a:endParaRPr sz="1700">
              <a:solidFill>
                <a:schemeClr val="dk1"/>
              </a:solidFill>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EZIE-Mag</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DEB Initiative</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Soundscapes</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Eclipse Ballooning Project</a:t>
            </a:r>
            <a:endParaRPr/>
          </a:p>
          <a:p>
            <a:pPr indent="-285750" lvl="0" marL="285750" rtl="0" algn="l">
              <a:lnSpc>
                <a:spcPct val="98181"/>
              </a:lnSpc>
              <a:spcBef>
                <a:spcPts val="1000"/>
              </a:spcBef>
              <a:spcAft>
                <a:spcPts val="0"/>
              </a:spcAft>
              <a:buSzPts val="1800"/>
              <a:buFont typeface="Noto Sans Symbols"/>
              <a:buChar char="⮚"/>
            </a:pPr>
            <a:r>
              <a:rPr lang="en-US" sz="1700">
                <a:solidFill>
                  <a:schemeClr val="dk1"/>
                </a:solidFill>
              </a:rPr>
              <a:t>HARP</a:t>
            </a:r>
            <a:endParaRPr/>
          </a:p>
          <a:p>
            <a:pPr indent="0" lvl="0" marL="0" rtl="0" algn="l">
              <a:lnSpc>
                <a:spcPct val="98181"/>
              </a:lnSpc>
              <a:spcBef>
                <a:spcPts val="1000"/>
              </a:spcBef>
              <a:spcAft>
                <a:spcPts val="0"/>
              </a:spcAft>
              <a:buSzPts val="1800"/>
              <a:buNone/>
            </a:pPr>
            <a:r>
              <a:t/>
            </a:r>
            <a:endParaRPr sz="1700">
              <a:solidFill>
                <a:schemeClr val="dk1"/>
              </a:solidFill>
            </a:endParaRPr>
          </a:p>
        </p:txBody>
      </p:sp>
      <p:grpSp>
        <p:nvGrpSpPr>
          <p:cNvPr id="250" name="Google Shape;250;p9"/>
          <p:cNvGrpSpPr/>
          <p:nvPr/>
        </p:nvGrpSpPr>
        <p:grpSpPr>
          <a:xfrm flipH="1">
            <a:off x="0" y="133025"/>
            <a:ext cx="5760575" cy="582900"/>
            <a:chOff x="3383700" y="220025"/>
            <a:chExt cx="5760575" cy="582900"/>
          </a:xfrm>
        </p:grpSpPr>
        <p:sp>
          <p:nvSpPr>
            <p:cNvPr id="251" name="Google Shape;251;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Citizen Science</a:t>
            </a:r>
            <a:endParaRPr b="1" sz="2420">
              <a:solidFill>
                <a:schemeClr val="lt1"/>
              </a:solidFill>
              <a:latin typeface="Helvetica Neue"/>
              <a:ea typeface="Helvetica Neue"/>
              <a:cs typeface="Helvetica Neue"/>
              <a:sym typeface="Helvetica Neue"/>
            </a:endParaRPr>
          </a:p>
        </p:txBody>
      </p:sp>
      <p:sp>
        <p:nvSpPr>
          <p:cNvPr id="254" name="Google Shape;254;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1" name="Google Shape;261;p9"/>
          <p:cNvGrpSpPr/>
          <p:nvPr/>
        </p:nvGrpSpPr>
        <p:grpSpPr>
          <a:xfrm>
            <a:off x="0" y="4695025"/>
            <a:ext cx="5902800" cy="283500"/>
            <a:chOff x="0" y="4548925"/>
            <a:chExt cx="5902800" cy="283500"/>
          </a:xfrm>
        </p:grpSpPr>
        <p:sp>
          <p:nvSpPr>
            <p:cNvPr id="262" name="Google Shape;262;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5" name="Google Shape;265;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66" name="Google Shape;266;p9"/>
          <p:cNvSpPr txBox="1"/>
          <p:nvPr/>
        </p:nvSpPr>
        <p:spPr>
          <a:xfrm>
            <a:off x="635793" y="1051414"/>
            <a:ext cx="4052713" cy="454292"/>
          </a:xfrm>
          <a:prstGeom prst="rect">
            <a:avLst/>
          </a:prstGeom>
          <a:noFill/>
          <a:ln>
            <a:noFill/>
          </a:ln>
        </p:spPr>
        <p:txBody>
          <a:bodyPr anchorCtr="0" anchor="t" bIns="45700" lIns="91425" spcFirstLastPara="1" rIns="91425" wrap="square" tIns="45700">
            <a:spAutoFit/>
          </a:bodyPr>
          <a:lstStyle/>
          <a:p>
            <a:pPr indent="0" lvl="0" marL="0" marR="0" rtl="0" algn="l">
              <a:lnSpc>
                <a:spcPct val="98181"/>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Projects about solar impacts</a:t>
            </a:r>
            <a:endParaRPr/>
          </a:p>
        </p:txBody>
      </p:sp>
      <p:pic>
        <p:nvPicPr>
          <p:cNvPr id="267" name="Google Shape;267;p9"/>
          <p:cNvPicPr preferRelativeResize="0"/>
          <p:nvPr/>
        </p:nvPicPr>
        <p:blipFill rotWithShape="1">
          <a:blip r:embed="rId4">
            <a:alphaModFix/>
          </a:blip>
          <a:srcRect b="0" l="0" r="0" t="0"/>
          <a:stretch/>
        </p:blipFill>
        <p:spPr>
          <a:xfrm>
            <a:off x="4804375" y="1143798"/>
            <a:ext cx="3977549" cy="30222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