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  <p:embeddedFont>
      <p:font typeface="Noto Sans Symbols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1" roundtripDataSignature="AMtx7miUVwFDwzg7jfYk+xIHlS9fApxI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otoSansSymbols-bold.fntdata"/><Relationship Id="rId20" Type="http://schemas.openxmlformats.org/officeDocument/2006/relationships/slide" Target="slides/slide16.xml"/><Relationship Id="rId41" Type="http://customschemas.google.com/relationships/presentationmetadata" Target="meta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oboto-italic.fntdata"/><Relationship Id="rId10" Type="http://schemas.openxmlformats.org/officeDocument/2006/relationships/slide" Target="slides/slide6.xml"/><Relationship Id="rId32" Type="http://schemas.openxmlformats.org/officeDocument/2006/relationships/font" Target="fonts/Roboto-bold.fntdata"/><Relationship Id="rId13" Type="http://schemas.openxmlformats.org/officeDocument/2006/relationships/slide" Target="slides/slide9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8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1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10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3.xml"/><Relationship Id="rId39" Type="http://schemas.openxmlformats.org/officeDocument/2006/relationships/font" Target="fonts/NotoSansSymbols-regular.fntdata"/><Relationship Id="rId16" Type="http://schemas.openxmlformats.org/officeDocument/2006/relationships/slide" Target="slides/slide12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5" name="Google Shape;59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5.jp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7.jpg"/><Relationship Id="rId5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Relationship Id="rId4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jpg"/><Relationship Id="rId5" Type="http://schemas.openxmlformats.org/officeDocument/2006/relationships/image" Target="../media/image8.jpg"/><Relationship Id="rId6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900" y="371287"/>
            <a:ext cx="4403077" cy="440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35175"/>
            <a:ext cx="7659574" cy="5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>
            <a:off x="7562775" y="2933963"/>
            <a:ext cx="585300" cy="585300"/>
          </a:xfrm>
          <a:prstGeom prst="flowChartDelay">
            <a:avLst/>
          </a:prstGeom>
          <a:solidFill>
            <a:srgbClr val="7F14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>
            <p:ph type="ctrTitle"/>
          </p:nvPr>
        </p:nvSpPr>
        <p:spPr>
          <a:xfrm>
            <a:off x="311700" y="1474750"/>
            <a:ext cx="8520600" cy="13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The Heliophysics Big Year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78575" y="380951"/>
            <a:ext cx="879575" cy="7273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>
            <p:ph idx="1" type="subTitle"/>
          </p:nvPr>
        </p:nvSpPr>
        <p:spPr>
          <a:xfrm>
            <a:off x="311700" y="2906650"/>
            <a:ext cx="536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Sten Odenwald, Astronomer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191900" y="588180"/>
            <a:ext cx="53646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78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Aeronautics and Space Administration</a:t>
            </a:r>
            <a:endParaRPr sz="28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191900" y="4333269"/>
            <a:ext cx="5364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US" sz="78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 Heliophysics Education Activation Team</a:t>
            </a:r>
            <a:endParaRPr sz="78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5826113" y="375275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6116438" y="375275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6406763" y="375274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6697088" y="375275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6987413" y="375275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77738" y="3752738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7568063" y="3752763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7858388" y="3752764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8148713" y="375275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8439038" y="37527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8729363" y="37527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0" y="3657650"/>
            <a:ext cx="5484000" cy="282600"/>
          </a:xfrm>
          <a:prstGeom prst="rect">
            <a:avLst/>
          </a:prstGeom>
          <a:solidFill>
            <a:srgbClr val="D56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5414163" y="3657200"/>
            <a:ext cx="283500" cy="283500"/>
          </a:xfrm>
          <a:prstGeom prst="flowChartDelay">
            <a:avLst/>
          </a:prstGeom>
          <a:solidFill>
            <a:srgbClr val="D56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29742" y="4195413"/>
            <a:ext cx="777239" cy="66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 txBox="1"/>
          <p:nvPr>
            <p:ph idx="1" type="body"/>
          </p:nvPr>
        </p:nvSpPr>
        <p:spPr>
          <a:xfrm>
            <a:off x="311700" y="984750"/>
            <a:ext cx="4042500" cy="29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number is converted into a binary code, which is a series of on-off values called bits. There are 8 bits to each byte of data.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000 = 0        100 = 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001 = 1         101 = 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010 = 2          110 = 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011 = 3           111 = 7     etc</a:t>
            </a:r>
            <a:endParaRPr sz="1700">
              <a:solidFill>
                <a:schemeClr val="dk1"/>
              </a:solidFill>
            </a:endParaRPr>
          </a:p>
        </p:txBody>
      </p:sp>
      <p:grpSp>
        <p:nvGrpSpPr>
          <p:cNvPr id="269" name="Google Shape;269;p10"/>
          <p:cNvGrpSpPr/>
          <p:nvPr/>
        </p:nvGrpSpPr>
        <p:grpSpPr>
          <a:xfrm flipH="1">
            <a:off x="0" y="133025"/>
            <a:ext cx="5760575" cy="582900"/>
            <a:chOff x="3383700" y="220025"/>
            <a:chExt cx="5760575" cy="582900"/>
          </a:xfrm>
        </p:grpSpPr>
        <p:sp>
          <p:nvSpPr>
            <p:cNvPr id="270" name="Google Shape;270;p10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10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281" name="Google Shape;281;p10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10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4" name="Google Shape;2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3499" y="984750"/>
            <a:ext cx="4213432" cy="292032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0"/>
          <p:cNvSpPr txBox="1"/>
          <p:nvPr/>
        </p:nvSpPr>
        <p:spPr>
          <a:xfrm>
            <a:off x="4793456" y="4200525"/>
            <a:ext cx="36984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01101001 = 2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+ 2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+2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    105  base 10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"/>
          <p:cNvSpPr txBox="1"/>
          <p:nvPr>
            <p:ph idx="1" type="body"/>
          </p:nvPr>
        </p:nvSpPr>
        <p:spPr>
          <a:xfrm>
            <a:off x="311700" y="971625"/>
            <a:ext cx="4042500" cy="3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strings of binary bits are transmitted by the spacecraft back to earth.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Transmitter ‘on’ = 1, Transmitter ‘off’ = 0.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grpSp>
        <p:nvGrpSpPr>
          <p:cNvPr id="292" name="Google Shape;292;p11"/>
          <p:cNvGrpSpPr/>
          <p:nvPr/>
        </p:nvGrpSpPr>
        <p:grpSpPr>
          <a:xfrm flipH="1">
            <a:off x="0" y="133025"/>
            <a:ext cx="5760575" cy="582900"/>
            <a:chOff x="3383700" y="220025"/>
            <a:chExt cx="5760575" cy="582900"/>
          </a:xfrm>
        </p:grpSpPr>
        <p:sp>
          <p:nvSpPr>
            <p:cNvPr id="293" name="Google Shape;293;p11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1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1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1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1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11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304" name="Google Shape;304;p11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11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7" name="Google Shape;3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9914" y="1014267"/>
            <a:ext cx="4095653" cy="302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415" y="2179859"/>
            <a:ext cx="3615069" cy="218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"/>
          <p:cNvSpPr txBox="1"/>
          <p:nvPr>
            <p:ph idx="1" type="body"/>
          </p:nvPr>
        </p:nvSpPr>
        <p:spPr>
          <a:xfrm>
            <a:off x="311700" y="971625"/>
            <a:ext cx="4042500" cy="3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ground stations receive the binary ‘on-off’ data, but after traveling millions of kilometers the signals are so weak that you need large dishes to  collect the feeble energy.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Otherwise you can’t distinguish the ‘on’ state from the ‘off’ state in the transmitted signal.</a:t>
            </a:r>
            <a:endParaRPr sz="1700">
              <a:solidFill>
                <a:schemeClr val="dk1"/>
              </a:solidFill>
            </a:endParaRPr>
          </a:p>
        </p:txBody>
      </p:sp>
      <p:grpSp>
        <p:nvGrpSpPr>
          <p:cNvPr id="315" name="Google Shape;315;p12"/>
          <p:cNvGrpSpPr/>
          <p:nvPr/>
        </p:nvGrpSpPr>
        <p:grpSpPr>
          <a:xfrm flipH="1">
            <a:off x="0" y="133025"/>
            <a:ext cx="5760575" cy="582900"/>
            <a:chOff x="3383700" y="220025"/>
            <a:chExt cx="5760575" cy="582900"/>
          </a:xfrm>
        </p:grpSpPr>
        <p:sp>
          <p:nvSpPr>
            <p:cNvPr id="316" name="Google Shape;316;p12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" name="Google Shape;318;p12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12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2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2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2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12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327" name="Google Shape;327;p12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12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0" name="Google Shape;33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787945"/>
            <a:ext cx="4686300" cy="364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"/>
          <p:cNvSpPr txBox="1"/>
          <p:nvPr>
            <p:ph idx="1" type="body"/>
          </p:nvPr>
        </p:nvSpPr>
        <p:spPr>
          <a:xfrm>
            <a:off x="311700" y="962923"/>
            <a:ext cx="4042500" cy="29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The received signal takes the form of pulses of radio energy that are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‘on’  = 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‘off’ = 0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to represents the binary 1s and 0s of the numbers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37" name="Google Shape;337;p13"/>
          <p:cNvGrpSpPr/>
          <p:nvPr/>
        </p:nvGrpSpPr>
        <p:grpSpPr>
          <a:xfrm flipH="1">
            <a:off x="0" y="133025"/>
            <a:ext cx="5760575" cy="582900"/>
            <a:chOff x="3383700" y="220025"/>
            <a:chExt cx="5760575" cy="582900"/>
          </a:xfrm>
        </p:grpSpPr>
        <p:sp>
          <p:nvSpPr>
            <p:cNvPr id="338" name="Google Shape;338;p13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" name="Google Shape;340;p13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13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349" name="Google Shape;349;p13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13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2" name="Google Shape;3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725" y="1056401"/>
            <a:ext cx="4042500" cy="3293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 txBox="1"/>
          <p:nvPr>
            <p:ph idx="1" type="body"/>
          </p:nvPr>
        </p:nvSpPr>
        <p:spPr>
          <a:xfrm>
            <a:off x="311700" y="962923"/>
            <a:ext cx="4042500" cy="10659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Then scientists translate the numbers back into digital images or other kinds of data such as spectra.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59" name="Google Shape;359;p14"/>
          <p:cNvGrpSpPr/>
          <p:nvPr/>
        </p:nvGrpSpPr>
        <p:grpSpPr>
          <a:xfrm flipH="1">
            <a:off x="0" y="133025"/>
            <a:ext cx="5760575" cy="582900"/>
            <a:chOff x="3383700" y="220025"/>
            <a:chExt cx="5760575" cy="582900"/>
          </a:xfrm>
        </p:grpSpPr>
        <p:sp>
          <p:nvSpPr>
            <p:cNvPr id="360" name="Google Shape;360;p14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14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p14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371" name="Google Shape;371;p14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" name="Google Shape;373;p14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4" name="Google Shape;37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1800" y="807375"/>
            <a:ext cx="3743325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168" y="2134848"/>
            <a:ext cx="4042500" cy="2273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5"/>
          <p:cNvSpPr txBox="1"/>
          <p:nvPr>
            <p:ph idx="1" type="body"/>
          </p:nvPr>
        </p:nvSpPr>
        <p:spPr>
          <a:xfrm>
            <a:off x="311699" y="962923"/>
            <a:ext cx="8110781" cy="3523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Problem: xx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Old Way: 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300-baud modem (300 bits per second) 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Typical image 1024x1024 pixels, 16-bit color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	 1024x1024 Pixels x 16 bits/pixel = 16 megabits/picture.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Transfer at 300 bits/sec:     16 million/300 = 3333 sec =                  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56 minutes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New Way: 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Cell Phone:   4G = 50 megabits/sec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	Transfer time:     16 million/50 million =                                 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0.3 seconds.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82" name="Google Shape;382;p15"/>
          <p:cNvGrpSpPr/>
          <p:nvPr/>
        </p:nvGrpSpPr>
        <p:grpSpPr>
          <a:xfrm flipH="1">
            <a:off x="-2" y="133025"/>
            <a:ext cx="8329614" cy="582900"/>
            <a:chOff x="3383700" y="220025"/>
            <a:chExt cx="5760575" cy="582900"/>
          </a:xfrm>
        </p:grpSpPr>
        <p:sp>
          <p:nvSpPr>
            <p:cNvPr id="383" name="Google Shape;383;p15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" name="Google Shape;385;p15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 :    Data Transfer - Introductory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6" name="Google Shape;386;p15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5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5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5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5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5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" name="Google Shape;393;p15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394" name="Google Shape;394;p15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" name="Google Shape;396;p15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7" name="Google Shape;3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6"/>
          <p:cNvSpPr txBox="1"/>
          <p:nvPr>
            <p:ph idx="1" type="body"/>
          </p:nvPr>
        </p:nvSpPr>
        <p:spPr>
          <a:xfrm>
            <a:off x="311700" y="962922"/>
            <a:ext cx="8374350" cy="33733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Problem: xx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Solar Dynamics Observatory transfers 130 megabits/sec at a continuous rate, 24/7/365.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 1 days this equals   86,400 seconds/day  x 130 megabits/second  =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11.2 million million bits/day = 11.2/8 =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1.4 terabytes per day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This is used to transmit to Earth about 70,000 images every day,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or one image every second.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03" name="Google Shape;403;p16"/>
          <p:cNvGrpSpPr/>
          <p:nvPr/>
        </p:nvGrpSpPr>
        <p:grpSpPr>
          <a:xfrm flipH="1">
            <a:off x="-1" y="133025"/>
            <a:ext cx="8264175" cy="582900"/>
            <a:chOff x="3383700" y="220025"/>
            <a:chExt cx="5760575" cy="582900"/>
          </a:xfrm>
        </p:grpSpPr>
        <p:sp>
          <p:nvSpPr>
            <p:cNvPr id="404" name="Google Shape;404;p16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16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 : Data Transfer  - Exploratory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7" name="Google Shape;407;p16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6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6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6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6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6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6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4" name="Google Shape;414;p16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415" name="Google Shape;415;p16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6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8" name="Google Shape;4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7"/>
          <p:cNvSpPr txBox="1"/>
          <p:nvPr>
            <p:ph idx="1" type="body"/>
          </p:nvPr>
        </p:nvSpPr>
        <p:spPr>
          <a:xfrm>
            <a:off x="311699" y="962923"/>
            <a:ext cx="7306675" cy="29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Average smartphone stores about 256 gigabytes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In one day, SDO accumulates 1.4 terabytes = 1400 gigabytes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That equals   1400 gigabytes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                      --------------------      = 5 ½  smartphones   every day.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                       256 gigabytes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24" name="Google Shape;424;p17"/>
          <p:cNvGrpSpPr/>
          <p:nvPr/>
        </p:nvGrpSpPr>
        <p:grpSpPr>
          <a:xfrm flipH="1">
            <a:off x="-3" y="133025"/>
            <a:ext cx="8351046" cy="582900"/>
            <a:chOff x="3383700" y="220025"/>
            <a:chExt cx="5760575" cy="582900"/>
          </a:xfrm>
        </p:grpSpPr>
        <p:sp>
          <p:nvSpPr>
            <p:cNvPr id="425" name="Google Shape;425;p17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17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 : Data Storage - Exploratory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17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7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7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7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7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7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7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17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436" name="Google Shape;436;p17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Google Shape;438;p17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9" name="Google Shape;43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"/>
          <p:cNvSpPr txBox="1"/>
          <p:nvPr>
            <p:ph idx="1" type="body"/>
          </p:nvPr>
        </p:nvSpPr>
        <p:spPr>
          <a:xfrm>
            <a:off x="311700" y="962925"/>
            <a:ext cx="4846200" cy="3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1.4 terabytes/day x 365 days/year =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511 terabytes/year  or 0.5 petabytes  for ONE MISSION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where  1000 terabytes = 1 petabyte.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of 2023, there is over 213 petabytes of unique data stored in the NASA, NAS archival storage system.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213 petabytes = 213,000 terabytes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 needs 215 more petabytes of storage by the year 2025.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That’s a </a:t>
            </a:r>
            <a:r>
              <a:rPr lang="en-US" sz="1400">
                <a:solidFill>
                  <a:srgbClr val="000000"/>
                </a:solidFill>
              </a:rPr>
              <a:t>LOT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smartphones!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" name="Google Shape;445;p18"/>
          <p:cNvGrpSpPr/>
          <p:nvPr/>
        </p:nvGrpSpPr>
        <p:grpSpPr>
          <a:xfrm flipH="1">
            <a:off x="-3" y="133025"/>
            <a:ext cx="8351046" cy="582900"/>
            <a:chOff x="3383700" y="220025"/>
            <a:chExt cx="5760575" cy="582900"/>
          </a:xfrm>
        </p:grpSpPr>
        <p:sp>
          <p:nvSpPr>
            <p:cNvPr id="446" name="Google Shape;446;p18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p18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 : Data Storage -  Exploratory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9" name="Google Shape;449;p18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8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8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8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" name="Google Shape;456;p18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457" name="Google Shape;457;p18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9" name="Google Shape;45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6208" y="1211396"/>
            <a:ext cx="3762867" cy="1843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9"/>
          <p:cNvSpPr txBox="1"/>
          <p:nvPr>
            <p:ph idx="1" type="body"/>
          </p:nvPr>
        </p:nvSpPr>
        <p:spPr>
          <a:xfrm>
            <a:off x="311700" y="1064425"/>
            <a:ext cx="46245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Problem: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Inverse-square law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Spacecraft with a 100-watt transmitter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Intensity = Power/Area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                    =  100 W/1 m</a:t>
            </a:r>
            <a:r>
              <a:rPr baseline="30000" lang="en-US" sz="18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100 w/m</a:t>
            </a:r>
            <a:r>
              <a:rPr b="1" baseline="30000" lang="en-US" sz="18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19"/>
          <p:cNvGrpSpPr/>
          <p:nvPr/>
        </p:nvGrpSpPr>
        <p:grpSpPr>
          <a:xfrm flipH="1">
            <a:off x="-1" y="138125"/>
            <a:ext cx="8264175" cy="582900"/>
            <a:chOff x="3383700" y="220025"/>
            <a:chExt cx="5760575" cy="582900"/>
          </a:xfrm>
        </p:grpSpPr>
        <p:sp>
          <p:nvSpPr>
            <p:cNvPr id="467" name="Google Shape;467;p19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9" name="Google Shape;469;p19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 : Data Transfer  -  Advanced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0" name="Google Shape;470;p19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9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9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9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9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9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9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7" name="Google Shape;477;p19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478" name="Google Shape;478;p19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19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1" name="Google Shape;48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8562" y="1064418"/>
            <a:ext cx="4079356" cy="271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/>
          <p:nvPr>
            <p:ph idx="1" type="body"/>
          </p:nvPr>
        </p:nvSpPr>
        <p:spPr>
          <a:xfrm>
            <a:off x="311700" y="971625"/>
            <a:ext cx="3474488" cy="3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chemeClr val="dk1"/>
                </a:solidFill>
              </a:rPr>
              <a:t>Heliophysics is the discipline in space science that deals with the matter and energy of our Sun and its effects on the solar system.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>
                <a:solidFill>
                  <a:schemeClr val="dk1"/>
                </a:solidFill>
              </a:rPr>
              <a:t>It also studies how the Sun varies over time and how those changes can sometimes pose a hazard to humans on Earth and in space.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grpSp>
        <p:nvGrpSpPr>
          <p:cNvPr id="81" name="Google Shape;81;p2"/>
          <p:cNvGrpSpPr/>
          <p:nvPr/>
        </p:nvGrpSpPr>
        <p:grpSpPr>
          <a:xfrm flipH="1">
            <a:off x="-1" y="133025"/>
            <a:ext cx="8151019" cy="582900"/>
            <a:chOff x="3383700" y="220025"/>
            <a:chExt cx="5760575" cy="582900"/>
          </a:xfrm>
        </p:grpSpPr>
        <p:sp>
          <p:nvSpPr>
            <p:cNvPr id="82" name="Google Shape;82;p2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2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2023:     What is Heliophysics?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93" name="Google Shape;93;p2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2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6254" y="1078707"/>
            <a:ext cx="5004642" cy="280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0"/>
          <p:cNvSpPr txBox="1"/>
          <p:nvPr>
            <p:ph idx="1" type="body"/>
          </p:nvPr>
        </p:nvSpPr>
        <p:spPr>
          <a:xfrm>
            <a:off x="311700" y="1280275"/>
            <a:ext cx="4938900" cy="24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Inverse-square law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100-watt bulb is placed 10 meters away.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 1-watt flashlight is placed 1 meter way.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 = power/area    where    Area = 4</a:t>
            </a:r>
            <a:r>
              <a:rPr lang="en-US" sz="1800"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R</a:t>
            </a:r>
            <a:r>
              <a:rPr baseline="30000" lang="en-US" sz="18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Light bulb:  I = 100 watts/4</a:t>
            </a:r>
            <a:r>
              <a:rPr lang="en-US" sz="1800"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(10m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aseline="30000" lang="en-US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0.08 watt/m</a:t>
            </a:r>
            <a:r>
              <a:rPr b="1" baseline="30000" lang="en-US"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Flashlight:  I = 1 watt/4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(1m)</a:t>
            </a:r>
            <a:r>
              <a:rPr baseline="30000" lang="en-US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0.08 watt/m</a:t>
            </a:r>
            <a:r>
              <a:rPr b="1" baseline="30000" lang="en-US"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8" name="Google Shape;488;p20"/>
          <p:cNvGrpSpPr/>
          <p:nvPr/>
        </p:nvGrpSpPr>
        <p:grpSpPr>
          <a:xfrm flipH="1">
            <a:off x="-1" y="138125"/>
            <a:ext cx="8264175" cy="582900"/>
            <a:chOff x="3383700" y="220025"/>
            <a:chExt cx="5760575" cy="582900"/>
          </a:xfrm>
        </p:grpSpPr>
        <p:sp>
          <p:nvSpPr>
            <p:cNvPr id="489" name="Google Shape;489;p20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1" name="Google Shape;491;p20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 : Data Transfer  -  Advanced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2" name="Google Shape;492;p20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0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0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0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0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0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0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" name="Google Shape;499;p20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500" name="Google Shape;500;p20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20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3" name="Google Shape;50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2928" y="1280268"/>
            <a:ext cx="3754990" cy="249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1"/>
          <p:cNvSpPr txBox="1"/>
          <p:nvPr>
            <p:ph idx="1" type="body"/>
          </p:nvPr>
        </p:nvSpPr>
        <p:spPr>
          <a:xfrm>
            <a:off x="311700" y="962923"/>
            <a:ext cx="4624631" cy="31733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Voyager 1 has a 23-watt transmitter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Distance = 120 AU   ;   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1AU = 1.5x10</a:t>
            </a:r>
            <a:r>
              <a:rPr baseline="30000" lang="en-US" sz="1800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meters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Voyager distance = 120 x 1.5x10</a:t>
            </a:r>
            <a:r>
              <a:rPr baseline="30000" lang="en-US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1.8x10</a:t>
            </a:r>
            <a:r>
              <a:rPr b="1" baseline="30000" lang="en-US"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Intensity = power/area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What area should we use?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21"/>
          <p:cNvGrpSpPr/>
          <p:nvPr/>
        </p:nvGrpSpPr>
        <p:grpSpPr>
          <a:xfrm flipH="1">
            <a:off x="-1" y="138125"/>
            <a:ext cx="8264175" cy="582900"/>
            <a:chOff x="3383700" y="220025"/>
            <a:chExt cx="5760575" cy="582900"/>
          </a:xfrm>
        </p:grpSpPr>
        <p:sp>
          <p:nvSpPr>
            <p:cNvPr id="511" name="Google Shape;511;p21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3" name="Google Shape;513;p21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 : Picture Transfer  -  Advanced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4" name="Google Shape;514;p21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1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1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1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1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1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1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1" name="Google Shape;521;p21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522" name="Google Shape;522;p21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4" name="Google Shape;524;p21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5" name="Google Shape;5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8562" y="1064418"/>
            <a:ext cx="4079356" cy="271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2"/>
          <p:cNvSpPr txBox="1"/>
          <p:nvPr>
            <p:ph idx="1" type="body"/>
          </p:nvPr>
        </p:nvSpPr>
        <p:spPr>
          <a:xfrm>
            <a:off x="311700" y="962923"/>
            <a:ext cx="5088975" cy="36314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1.8x10</a:t>
            </a:r>
            <a:r>
              <a:rPr b="1" baseline="30000" lang="en-US"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What area should we use?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Surface area of a sphere with radius R: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 = 4 </a:t>
            </a:r>
            <a:r>
              <a:rPr lang="en-US" sz="1800"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R</a:t>
            </a:r>
            <a:r>
              <a:rPr baseline="30000" lang="en-US" sz="18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30000" lang="en-US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= 4(3.14)(1.8x10</a:t>
            </a:r>
            <a:r>
              <a:rPr baseline="30000" lang="en-US"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m)</a:t>
            </a:r>
            <a:r>
              <a:rPr baseline="30000" lang="en-US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4.0x10</a:t>
            </a:r>
            <a:r>
              <a:rPr b="1" baseline="30000" lang="en-US"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b="1" baseline="30000" lang="en-US"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But the 34.7-m Voyager dish focusses the transmitted 23-watts of power into a beam with an angle of  0.5-degrees or an area of 0.25 square degrees.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full sky has 41,253 square degrees, so the beam fraction at 120 AU is 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A = 0.25/41253 =  6x10</a:t>
            </a:r>
            <a:r>
              <a:rPr baseline="30000" lang="en-US">
                <a:latin typeface="Calibri"/>
                <a:ea typeface="Calibri"/>
                <a:cs typeface="Calibri"/>
                <a:sym typeface="Calibri"/>
              </a:rPr>
              <a:t>-6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  S = 6x10</a:t>
            </a:r>
            <a:r>
              <a:rPr baseline="30000" lang="en-US" sz="1800">
                <a:latin typeface="Calibri"/>
                <a:ea typeface="Calibri"/>
                <a:cs typeface="Calibri"/>
                <a:sym typeface="Calibri"/>
              </a:rPr>
              <a:t>-6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x 4.0x10</a:t>
            </a:r>
            <a:r>
              <a:rPr baseline="30000" lang="en-US" sz="1800"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baseline="30000" lang="en-US" sz="18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= 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2.4x10</a:t>
            </a:r>
            <a:r>
              <a:rPr b="1" baseline="30000" lang="en-US" sz="1800"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b="1" baseline="30000" lang="en-US" sz="18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ct val="108108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2" name="Google Shape;532;p22"/>
          <p:cNvGrpSpPr/>
          <p:nvPr/>
        </p:nvGrpSpPr>
        <p:grpSpPr>
          <a:xfrm flipH="1">
            <a:off x="-1" y="138125"/>
            <a:ext cx="8264175" cy="582900"/>
            <a:chOff x="3383700" y="220025"/>
            <a:chExt cx="5760575" cy="582900"/>
          </a:xfrm>
        </p:grpSpPr>
        <p:sp>
          <p:nvSpPr>
            <p:cNvPr id="533" name="Google Shape;533;p22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5" name="Google Shape;535;p22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 : Picture Transfer  -  Advanced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6" name="Google Shape;536;p22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2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2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2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2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2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2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3" name="Google Shape;543;p22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544" name="Google Shape;544;p22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6" name="Google Shape;546;p22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47" name="Google Shape;5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2800" y="962923"/>
            <a:ext cx="2885802" cy="29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3"/>
          <p:cNvSpPr txBox="1"/>
          <p:nvPr>
            <p:ph idx="1" type="body"/>
          </p:nvPr>
        </p:nvSpPr>
        <p:spPr>
          <a:xfrm>
            <a:off x="311700" y="962923"/>
            <a:ext cx="5160413" cy="36314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12500"/>
              <a:buNone/>
            </a:pP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P = 23 watts</a:t>
            </a:r>
            <a:r>
              <a:rPr b="1" lang="en-US" sz="6400"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 and    S =  </a:t>
            </a:r>
            <a:r>
              <a:rPr b="1" lang="en-US" sz="6400">
                <a:latin typeface="Calibri"/>
                <a:ea typeface="Calibri"/>
                <a:cs typeface="Calibri"/>
                <a:sym typeface="Calibri"/>
              </a:rPr>
              <a:t>2.4x10</a:t>
            </a:r>
            <a:r>
              <a:rPr b="1" baseline="30000" lang="en-US" sz="6400"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b="1" lang="en-US" sz="6400"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b="1" baseline="30000" lang="en-US" sz="6400"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12500"/>
              <a:buNone/>
            </a:pP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Intensity of the signal at Earth is then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12500"/>
              <a:buNone/>
            </a:pPr>
            <a:r>
              <a:t/>
            </a:r>
            <a:endParaRPr sz="6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12500"/>
              <a:buNone/>
            </a:pP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I = power/area  =  23 watts/2.4x10</a:t>
            </a:r>
            <a:r>
              <a:rPr baseline="30000" lang="en-US" sz="6400"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baseline="30000" lang="en-US" sz="64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12500"/>
              <a:buNone/>
            </a:pP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   =  9.5x10</a:t>
            </a:r>
            <a:r>
              <a:rPr baseline="30000" lang="en-US" sz="6400">
                <a:latin typeface="Calibri"/>
                <a:ea typeface="Calibri"/>
                <a:cs typeface="Calibri"/>
                <a:sym typeface="Calibri"/>
              </a:rPr>
              <a:t>-22</a:t>
            </a: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 watts/m</a:t>
            </a:r>
            <a:r>
              <a:rPr baseline="30000" lang="en-US" sz="64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12500"/>
              <a:buNone/>
            </a:pPr>
            <a:r>
              <a:t/>
            </a:r>
            <a:endParaRPr sz="6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12500"/>
              <a:buNone/>
            </a:pP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How do we detect a signal this weak?   Use a BIG DISH!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12500"/>
              <a:buNone/>
            </a:pPr>
            <a:r>
              <a:t/>
            </a:r>
            <a:endParaRPr sz="6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12500"/>
              <a:buNone/>
            </a:pP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R = 35m, Area = </a:t>
            </a:r>
            <a:r>
              <a:rPr b="1" lang="en-US" sz="6400"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lang="en-US" sz="6400"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(35)</a:t>
            </a:r>
            <a:r>
              <a:rPr baseline="30000" lang="en-US" sz="64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 = 3846 m</a:t>
            </a:r>
            <a:r>
              <a:rPr baseline="30000" lang="en-US" sz="64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12500"/>
              <a:buNone/>
            </a:pP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So P at antenna = 9.5x10</a:t>
            </a:r>
            <a:r>
              <a:rPr baseline="30000" lang="en-US" sz="640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baseline="30000" lang="en-US" sz="6400"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 x 3846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12500"/>
              <a:buNone/>
            </a:pP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                             =  </a:t>
            </a:r>
            <a:r>
              <a:rPr b="1" lang="en-US" sz="6400">
                <a:latin typeface="Calibri"/>
                <a:ea typeface="Calibri"/>
                <a:cs typeface="Calibri"/>
                <a:sym typeface="Calibri"/>
              </a:rPr>
              <a:t>3.7x10</a:t>
            </a:r>
            <a:r>
              <a:rPr b="1" baseline="30000" lang="en-US" sz="6400">
                <a:latin typeface="Calibri"/>
                <a:ea typeface="Calibri"/>
                <a:cs typeface="Calibri"/>
                <a:sym typeface="Calibri"/>
              </a:rPr>
              <a:t>-18</a:t>
            </a:r>
            <a:r>
              <a:rPr b="1" lang="en-US" sz="6400">
                <a:latin typeface="Calibri"/>
                <a:ea typeface="Calibri"/>
                <a:cs typeface="Calibri"/>
                <a:sym typeface="Calibri"/>
              </a:rPr>
              <a:t> watts.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360000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4" name="Google Shape;554;p23"/>
          <p:cNvGrpSpPr/>
          <p:nvPr/>
        </p:nvGrpSpPr>
        <p:grpSpPr>
          <a:xfrm flipH="1">
            <a:off x="-1" y="138125"/>
            <a:ext cx="8264175" cy="582900"/>
            <a:chOff x="3383700" y="220025"/>
            <a:chExt cx="5760575" cy="582900"/>
          </a:xfrm>
        </p:grpSpPr>
        <p:sp>
          <p:nvSpPr>
            <p:cNvPr id="555" name="Google Shape;555;p23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7" name="Google Shape;557;p23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 : Picture Transfer  -  Advanced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8" name="Google Shape;558;p23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3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3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3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3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3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3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5" name="Google Shape;565;p23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566" name="Google Shape;566;p23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8" name="Google Shape;568;p23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9" name="Google Shape;5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8339" y="1008833"/>
            <a:ext cx="3570272" cy="3302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4"/>
          <p:cNvSpPr txBox="1"/>
          <p:nvPr>
            <p:ph idx="1" type="body"/>
          </p:nvPr>
        </p:nvSpPr>
        <p:spPr>
          <a:xfrm>
            <a:off x="311700" y="962925"/>
            <a:ext cx="4481700" cy="30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Voyager 1 is at 120 AU. Its rate is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160 bits/sec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now.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Back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in 1994, w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hen Voyager was closer to Earth,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we still received data at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7,400 bits/sec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.  In 2050 it will be slowed to 40 bits/sec.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Voyager images contain 800 lines, 800 dots (pixels) per line, and 8 bits per pixel. Most pixels are black so data can be compressed by 60%.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76" name="Google Shape;576;p24"/>
          <p:cNvGrpSpPr/>
          <p:nvPr/>
        </p:nvGrpSpPr>
        <p:grpSpPr>
          <a:xfrm flipH="1">
            <a:off x="0" y="133025"/>
            <a:ext cx="5760575" cy="582900"/>
            <a:chOff x="3383700" y="220025"/>
            <a:chExt cx="5760575" cy="582900"/>
          </a:xfrm>
        </p:grpSpPr>
        <p:sp>
          <p:nvSpPr>
            <p:cNvPr id="577" name="Google Shape;577;p24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24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0" name="Google Shape;580;p24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4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4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4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4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4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" name="Google Shape;587;p24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588" name="Google Shape;588;p24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24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1" name="Google Shape;5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7792" y="912398"/>
            <a:ext cx="3750469" cy="3090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5"/>
          <p:cNvGrpSpPr/>
          <p:nvPr/>
        </p:nvGrpSpPr>
        <p:grpSpPr>
          <a:xfrm flipH="1">
            <a:off x="0" y="133025"/>
            <a:ext cx="5760575" cy="582900"/>
            <a:chOff x="3383700" y="220025"/>
            <a:chExt cx="5760575" cy="582900"/>
          </a:xfrm>
        </p:grpSpPr>
        <p:sp>
          <p:nvSpPr>
            <p:cNvPr id="598" name="Google Shape;598;p25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25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1" name="Google Shape;601;p25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5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5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5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5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5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5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8" name="Google Shape;608;p25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609" name="Google Shape;609;p25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1" name="Google Shape;611;p25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2" name="Google Shape;6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0213" y="1056452"/>
            <a:ext cx="4525327" cy="2387788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25"/>
          <p:cNvSpPr txBox="1"/>
          <p:nvPr/>
        </p:nvSpPr>
        <p:spPr>
          <a:xfrm>
            <a:off x="1871663" y="3444240"/>
            <a:ext cx="39629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120 AU                      1/14,400                    160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1500 AU                    1/2,250,000                   1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6"/>
          <p:cNvSpPr txBox="1"/>
          <p:nvPr>
            <p:ph idx="1" type="body"/>
          </p:nvPr>
        </p:nvSpPr>
        <p:spPr>
          <a:xfrm>
            <a:off x="311700" y="1064600"/>
            <a:ext cx="4042500" cy="28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Next Time:   HBY and Citizen Science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December 19, 7PM EST;  4PM PST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Citizen science has enabled many heliophysics discoveries, including new types of auroras.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How high up in the sky are auroras?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20" name="Google Shape;620;p26"/>
          <p:cNvGrpSpPr/>
          <p:nvPr/>
        </p:nvGrpSpPr>
        <p:grpSpPr>
          <a:xfrm flipH="1">
            <a:off x="0" y="133025"/>
            <a:ext cx="5760575" cy="582900"/>
            <a:chOff x="3383700" y="220025"/>
            <a:chExt cx="5760575" cy="582900"/>
          </a:xfrm>
        </p:grpSpPr>
        <p:sp>
          <p:nvSpPr>
            <p:cNvPr id="621" name="Google Shape;621;p26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3" name="Google Shape;623;p26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December 2023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4" name="Google Shape;624;p26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1" name="Google Shape;631;p26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632" name="Google Shape;632;p26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26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35" name="Google Shape;63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3340" y="1064589"/>
            <a:ext cx="3807470" cy="289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 flipH="1">
            <a:off x="0" y="133025"/>
            <a:ext cx="5760575" cy="582900"/>
            <a:chOff x="3383700" y="220025"/>
            <a:chExt cx="5760575" cy="582900"/>
          </a:xfrm>
        </p:grpSpPr>
        <p:sp>
          <p:nvSpPr>
            <p:cNvPr id="103" name="Google Shape;103;p3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3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Big Year Timeline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114" name="Google Shape;114;p3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3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3"/>
          <p:cNvGrpSpPr/>
          <p:nvPr/>
        </p:nvGrpSpPr>
        <p:grpSpPr>
          <a:xfrm>
            <a:off x="5632317" y="917050"/>
            <a:ext cx="3305700" cy="3483050"/>
            <a:chOff x="5632317" y="1189775"/>
            <a:chExt cx="3305700" cy="3483050"/>
          </a:xfrm>
        </p:grpSpPr>
        <p:sp>
          <p:nvSpPr>
            <p:cNvPr id="119" name="Google Shape;119;p3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Solar Parker </a:t>
              </a:r>
              <a:endPara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Probe Perihelion</a:t>
              </a:r>
              <a:endPara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December 24, 2024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" name="Google Shape;121;p3"/>
          <p:cNvGrpSpPr/>
          <p:nvPr/>
        </p:nvGrpSpPr>
        <p:grpSpPr>
          <a:xfrm>
            <a:off x="-11613" y="917264"/>
            <a:ext cx="3546900" cy="3482836"/>
            <a:chOff x="0" y="1189989"/>
            <a:chExt cx="3546900" cy="3482836"/>
          </a:xfrm>
        </p:grpSpPr>
        <p:sp>
          <p:nvSpPr>
            <p:cNvPr id="122" name="Google Shape;122;p3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Annular Eclipse</a:t>
              </a:r>
              <a:endPara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October 14, 2023 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2944204" y="917050"/>
            <a:ext cx="3305700" cy="3483050"/>
            <a:chOff x="2944204" y="1189775"/>
            <a:chExt cx="3305700" cy="3483050"/>
          </a:xfrm>
        </p:grpSpPr>
        <p:sp>
          <p:nvSpPr>
            <p:cNvPr id="125" name="Google Shape;125;p3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Total Eclipse</a:t>
              </a:r>
              <a:endPara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April 8, 2024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7" name="Google Shape;127;p3"/>
          <p:cNvSpPr/>
          <p:nvPr/>
        </p:nvSpPr>
        <p:spPr>
          <a:xfrm>
            <a:off x="760500" y="2145875"/>
            <a:ext cx="2025900" cy="202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MEDIA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3584088" y="2145875"/>
            <a:ext cx="2025900" cy="202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MEDIA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6272225" y="2145875"/>
            <a:ext cx="2025900" cy="202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MEDIA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500" y="2145875"/>
            <a:ext cx="2025900" cy="208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1901" y="2145425"/>
            <a:ext cx="2193521" cy="20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4537" y="2117738"/>
            <a:ext cx="2238525" cy="204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/>
          <p:nvPr>
            <p:ph idx="1" type="body"/>
          </p:nvPr>
        </p:nvSpPr>
        <p:spPr>
          <a:xfrm>
            <a:off x="311699" y="971625"/>
            <a:ext cx="6867769" cy="3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700">
                <a:solidFill>
                  <a:schemeClr val="dk1"/>
                </a:solidFill>
              </a:rPr>
              <a:t>November 30 – NASA Heliophysics Mission Fleet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solidFill>
                  <a:schemeClr val="dk1"/>
                </a:solidFill>
              </a:rPr>
              <a:t>December 19: Citizen Science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solidFill>
                  <a:schemeClr val="dk1"/>
                </a:solidFill>
              </a:rPr>
              <a:t>January 16: The Sun Touches Everything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solidFill>
                  <a:schemeClr val="dk1"/>
                </a:solidFill>
              </a:rPr>
              <a:t>February 20: Fashion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solidFill>
                  <a:schemeClr val="dk1"/>
                </a:solidFill>
              </a:rPr>
              <a:t>March 19: Experiencing the Sun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solidFill>
                  <a:schemeClr val="dk1"/>
                </a:solidFill>
              </a:rPr>
              <a:t>April 8 – April 16: Total Solar Eclipse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solidFill>
                  <a:schemeClr val="dk1"/>
                </a:solidFill>
              </a:rPr>
              <a:t>May 21– December: Topics to follow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138" name="Google Shape;138;p4"/>
          <p:cNvGrpSpPr/>
          <p:nvPr/>
        </p:nvGrpSpPr>
        <p:grpSpPr>
          <a:xfrm flipH="1">
            <a:off x="-1" y="133025"/>
            <a:ext cx="7908700" cy="582900"/>
            <a:chOff x="3383700" y="220025"/>
            <a:chExt cx="5760575" cy="582900"/>
          </a:xfrm>
        </p:grpSpPr>
        <p:sp>
          <p:nvSpPr>
            <p:cNvPr id="139" name="Google Shape;139;p4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4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 :    HBY Schedule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4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150" name="Google Shape;150;p4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4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 txBox="1"/>
          <p:nvPr/>
        </p:nvSpPr>
        <p:spPr>
          <a:xfrm>
            <a:off x="4053677" y="266852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idx="1" type="body"/>
          </p:nvPr>
        </p:nvSpPr>
        <p:spPr>
          <a:xfrm>
            <a:off x="311699" y="971625"/>
            <a:ext cx="6867769" cy="3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chemeClr val="dk1"/>
                </a:solidFill>
              </a:rPr>
              <a:t>1.	</a:t>
            </a:r>
            <a:r>
              <a:rPr lang="en-US" sz="2000">
                <a:solidFill>
                  <a:schemeClr val="dk1"/>
                </a:solidFill>
              </a:rPr>
              <a:t>What causes the Sun to vary?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dk1"/>
                </a:solidFill>
              </a:rPr>
              <a:t>2.	How do the Earth and the heliosphere respond?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dk1"/>
                </a:solidFill>
              </a:rPr>
              <a:t>3.	What are the impacts on humanity?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grpSp>
        <p:nvGrpSpPr>
          <p:cNvPr id="160" name="Google Shape;160;p5"/>
          <p:cNvGrpSpPr/>
          <p:nvPr/>
        </p:nvGrpSpPr>
        <p:grpSpPr>
          <a:xfrm flipH="1">
            <a:off x="-1" y="133025"/>
            <a:ext cx="7908700" cy="582900"/>
            <a:chOff x="3383700" y="220025"/>
            <a:chExt cx="5760575" cy="582900"/>
          </a:xfrm>
        </p:grpSpPr>
        <p:sp>
          <p:nvSpPr>
            <p:cNvPr id="161" name="Google Shape;161;p5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5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 :    NASA’s Big Questions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5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172" name="Google Shape;172;p5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5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1738974" y="2668522"/>
            <a:ext cx="481413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Big Questions form the basis for the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Framework for Heliophysics Education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https://science.nasa.gov/learn/heat/big-ideas/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>
            <p:ph idx="1" type="body"/>
          </p:nvPr>
        </p:nvSpPr>
        <p:spPr>
          <a:xfrm>
            <a:off x="311699" y="710826"/>
            <a:ext cx="8520599" cy="39289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200" u="sng">
                <a:solidFill>
                  <a:schemeClr val="dk1"/>
                </a:solidFill>
              </a:rPr>
              <a:t>What are the impacts of the Sun on humanity?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1.1 The Sun is really big and its gravity influences all objects in the solar system. (PS2, ESS1)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100">
                <a:solidFill>
                  <a:srgbClr val="C00000"/>
                </a:solidFill>
              </a:rPr>
              <a:t>1.2 The Sun is active and can impact technology on Earth via space weather. (PS1, PS2, PS4, ESS2, ESS3) </a:t>
            </a:r>
            <a:r>
              <a:rPr b="1" lang="en-US" sz="1100">
                <a:solidFill>
                  <a:schemeClr val="dk1"/>
                </a:solidFill>
              </a:rPr>
              <a:t>&lt;&lt;&lt; Tonight &gt;&gt;&gt;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1.3 The Sun’s energy drives Earth’s climate, but the climate is in a delicate balance and is changing due to human activity. (PS1, PS2, PS3, LS4, ESS2, ESS3)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200" u="sng">
                <a:solidFill>
                  <a:schemeClr val="dk1"/>
                </a:solidFill>
              </a:rPr>
              <a:t>How do the Earth, the solar system, and heliosphere respond to changes on the Sun?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2.1 Life on Earth has evolved with complex diversity because of our location near the Sun. It is just right! (PS3, PS4, LS1, LS2, ESS2)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2.2 The Sun defines the space around it, which is different from interstellar space. (PS2, ESS1, ESS2)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2.3 The Sun is the primary source of light in our solar system.(PS1, PS2, PS3,PS4, ESS1)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200" u="sng">
                <a:solidFill>
                  <a:schemeClr val="dk1"/>
                </a:solidFill>
              </a:rPr>
              <a:t>What Causes the Sun to Vary?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3.1 The Sun is made of churning plasma, causing the surface to be made of complex, tangled magnetic fields. (PS1, PS2, ESS1, ESS2)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3.2 Energy from the Sun is created in the core and travels outward through the Sun and into the heliosphere. (PS1, PS3, PS4, ESS1, ESS2, ESS3)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3.3 Our Sun, like all stars, has a life cycle. (PS1, LS1, ESS1)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182" name="Google Shape;182;p6"/>
          <p:cNvGrpSpPr/>
          <p:nvPr/>
        </p:nvGrpSpPr>
        <p:grpSpPr>
          <a:xfrm flipH="1">
            <a:off x="-2" y="133025"/>
            <a:ext cx="8686051" cy="582900"/>
            <a:chOff x="3383700" y="220025"/>
            <a:chExt cx="5760575" cy="582900"/>
          </a:xfrm>
        </p:grpSpPr>
        <p:sp>
          <p:nvSpPr>
            <p:cNvPr id="183" name="Google Shape;183;p6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6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 :  The Framework for Heliophysics Education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6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194" name="Google Shape;194;p6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6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7" name="Google Shape;1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/>
          <p:nvPr>
            <p:ph idx="1" type="body"/>
          </p:nvPr>
        </p:nvSpPr>
        <p:spPr>
          <a:xfrm>
            <a:off x="311700" y="962922"/>
            <a:ext cx="4553194" cy="338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</a:rPr>
              <a:t>There are 48 operating missions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</a:rPr>
              <a:t>From the sun’s corona to 120 AU.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These instruments and spacecraft measure the magnetic fields, the solar wind, particles and radiation storms.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Some missions carry imagers that study the solar surface, corona and interplanetary medium.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03" name="Google Shape;203;p7"/>
          <p:cNvGrpSpPr/>
          <p:nvPr/>
        </p:nvGrpSpPr>
        <p:grpSpPr>
          <a:xfrm flipH="1">
            <a:off x="-1" y="133025"/>
            <a:ext cx="7908700" cy="582900"/>
            <a:chOff x="3383700" y="220025"/>
            <a:chExt cx="5760575" cy="582900"/>
          </a:xfrm>
        </p:grpSpPr>
        <p:sp>
          <p:nvSpPr>
            <p:cNvPr id="204" name="Google Shape;204;p7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7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2023:     NASA’s Mission Fleet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7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215" name="Google Shape;215;p7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7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8" name="Google Shape;2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2188" y="871875"/>
            <a:ext cx="3354073" cy="36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/>
          <p:nvPr>
            <p:ph idx="1" type="body"/>
          </p:nvPr>
        </p:nvSpPr>
        <p:spPr>
          <a:xfrm>
            <a:off x="311700" y="1219925"/>
            <a:ext cx="4042500" cy="28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entire constellation of NASA missions collects terabytes of data every day from instruments across the entire solar system.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Sun is active and can impact technology on Earth via space weather. (PS1, PS2, PS4, ESS2, ESS3)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communication is used to communicate in space. (HS-PS4-2.)</a:t>
            </a:r>
            <a:endParaRPr sz="1700">
              <a:solidFill>
                <a:schemeClr val="dk1"/>
              </a:solidFill>
            </a:endParaRPr>
          </a:p>
        </p:txBody>
      </p:sp>
      <p:grpSp>
        <p:nvGrpSpPr>
          <p:cNvPr id="225" name="Google Shape;225;p8"/>
          <p:cNvGrpSpPr/>
          <p:nvPr/>
        </p:nvGrpSpPr>
        <p:grpSpPr>
          <a:xfrm flipH="1">
            <a:off x="-1" y="133025"/>
            <a:ext cx="7908700" cy="582900"/>
            <a:chOff x="3383700" y="220025"/>
            <a:chExt cx="5760575" cy="582900"/>
          </a:xfrm>
        </p:grpSpPr>
        <p:sp>
          <p:nvSpPr>
            <p:cNvPr id="226" name="Google Shape;226;p8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8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 :  Mission Mathematics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8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237" name="Google Shape;237;p8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8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0" name="Google Shape;2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9250" y="1219915"/>
            <a:ext cx="4308334" cy="287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/>
          <p:nvPr>
            <p:ph idx="1" type="body"/>
          </p:nvPr>
        </p:nvSpPr>
        <p:spPr>
          <a:xfrm>
            <a:off x="311700" y="991325"/>
            <a:ext cx="4042500" cy="31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Instruments convert data into numbers that represent intensity values.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 Each value has a specific X and Y coordinate defining a particular pixel.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may be three or more intensity values for each pixel depending on the filters used.</a:t>
            </a:r>
            <a:endParaRPr sz="1700">
              <a:solidFill>
                <a:schemeClr val="dk1"/>
              </a:solidFill>
            </a:endParaRPr>
          </a:p>
        </p:txBody>
      </p:sp>
      <p:grpSp>
        <p:nvGrpSpPr>
          <p:cNvPr id="247" name="Google Shape;247;p9"/>
          <p:cNvGrpSpPr/>
          <p:nvPr/>
        </p:nvGrpSpPr>
        <p:grpSpPr>
          <a:xfrm flipH="1">
            <a:off x="0" y="133025"/>
            <a:ext cx="5760575" cy="582900"/>
            <a:chOff x="3383700" y="220025"/>
            <a:chExt cx="5760575" cy="582900"/>
          </a:xfrm>
        </p:grpSpPr>
        <p:sp>
          <p:nvSpPr>
            <p:cNvPr id="248" name="Google Shape;248;p9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9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42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2023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9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259" name="Google Shape;259;p9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9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2" name="Google Shape;2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1670" y="991322"/>
            <a:ext cx="3372074" cy="3235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Sten Odenwald</dc:creator>
</cp:coreProperties>
</file>