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Helvetica Neue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j4FK+j9346/GOSbMAN+KfUIknP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6005733-CDC1-4028-9FF4-94EC73090657}">
  <a:tblStyle styleId="{D6005733-CDC1-4028-9FF4-94EC7309065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DFD"/>
          </a:solidFill>
        </a:fill>
      </a:tcStyle>
    </a:wholeTbl>
    <a:band1H>
      <a:tcTxStyle/>
      <a:tcStyle>
        <a:fill>
          <a:solidFill>
            <a:srgbClr val="CDD8FB"/>
          </a:solidFill>
        </a:fill>
      </a:tcStyle>
    </a:band1H>
    <a:band2H>
      <a:tcTxStyle/>
    </a:band2H>
    <a:band1V>
      <a:tcTxStyle/>
      <a:tcStyle>
        <a:fill>
          <a:solidFill>
            <a:srgbClr val="CDD8FB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italic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HelveticaNeue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HelveticaNeue-bold.fntdata"/><Relationship Id="rId16" Type="http://schemas.openxmlformats.org/officeDocument/2006/relationships/slide" Target="slides/slide11.xml"/><Relationship Id="rId38" Type="http://schemas.openxmlformats.org/officeDocument/2006/relationships/font" Target="fonts/HelveticaNeu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3" name="Google Shape;64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0" name="Google Shape;72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9" name="Google Shape;74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5" name="Google Shape;79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7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25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2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29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7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0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00" y="371287"/>
            <a:ext cx="4403077" cy="4400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935175"/>
            <a:ext cx="7659574" cy="5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/>
          <p:nvPr/>
        </p:nvSpPr>
        <p:spPr>
          <a:xfrm>
            <a:off x="7562775" y="2933963"/>
            <a:ext cx="585300" cy="585300"/>
          </a:xfrm>
          <a:prstGeom prst="flowChartDelay">
            <a:avLst/>
          </a:prstGeom>
          <a:solidFill>
            <a:srgbClr val="7F14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8575" y="380951"/>
            <a:ext cx="879575" cy="72737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>
            <p:ph idx="1" type="subTitle"/>
          </p:nvPr>
        </p:nvSpPr>
        <p:spPr>
          <a:xfrm>
            <a:off x="311700" y="2906650"/>
            <a:ext cx="5364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Dr. Sten Odenwald, Astronomer</a:t>
            </a:r>
            <a:endParaRPr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" name="Google Shape;59;p1"/>
          <p:cNvSpPr txBox="1"/>
          <p:nvPr>
            <p:ph idx="1" type="subTitle"/>
          </p:nvPr>
        </p:nvSpPr>
        <p:spPr>
          <a:xfrm>
            <a:off x="191900" y="588180"/>
            <a:ext cx="5364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US" sz="78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National Aeronautics and Space Administration</a:t>
            </a:r>
            <a:endParaRPr sz="28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"/>
          <p:cNvSpPr txBox="1"/>
          <p:nvPr>
            <p:ph idx="1" type="subTitle"/>
          </p:nvPr>
        </p:nvSpPr>
        <p:spPr>
          <a:xfrm>
            <a:off x="191900" y="4333269"/>
            <a:ext cx="53646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100"/>
              <a:buNone/>
            </a:pPr>
            <a:r>
              <a:rPr lang="en-US" sz="78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Heliophysics Education Activation Team</a:t>
            </a:r>
            <a:endParaRPr sz="78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5826113" y="375275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6116438" y="375275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6406763" y="375274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6697088" y="375275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6987413" y="375275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7277738" y="3752738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568063" y="3752763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7858388" y="3752764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8148713" y="375275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8439038" y="37527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8729363" y="37527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0" y="3657650"/>
            <a:ext cx="5484000" cy="282600"/>
          </a:xfrm>
          <a:prstGeom prst="rect">
            <a:avLst/>
          </a:prstGeom>
          <a:solidFill>
            <a:srgbClr val="D56A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5414163" y="3657200"/>
            <a:ext cx="283500" cy="283500"/>
          </a:xfrm>
          <a:prstGeom prst="flowChartDelay">
            <a:avLst/>
          </a:prstGeom>
          <a:solidFill>
            <a:srgbClr val="D56A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29742" y="4195413"/>
            <a:ext cx="777239" cy="66842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 txBox="1"/>
          <p:nvPr/>
        </p:nvSpPr>
        <p:spPr>
          <a:xfrm>
            <a:off x="311700" y="1474750"/>
            <a:ext cx="8520600" cy="13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Heliophysics Big Year</a:t>
            </a:r>
            <a:endParaRPr b="1" sz="52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2"/>
          <p:cNvGrpSpPr/>
          <p:nvPr/>
        </p:nvGrpSpPr>
        <p:grpSpPr>
          <a:xfrm flipH="1">
            <a:off x="-1" y="133025"/>
            <a:ext cx="7709875" cy="582900"/>
            <a:chOff x="3383700" y="220025"/>
            <a:chExt cx="5760575" cy="582900"/>
          </a:xfrm>
        </p:grpSpPr>
        <p:sp>
          <p:nvSpPr>
            <p:cNvPr id="81" name="Google Shape;81;p2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" name="Google Shape;83;p2"/>
          <p:cNvSpPr txBox="1"/>
          <p:nvPr>
            <p:ph type="title"/>
          </p:nvPr>
        </p:nvSpPr>
        <p:spPr>
          <a:xfrm>
            <a:off x="158306" y="15906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NASA’s Big Questions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2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92" name="Google Shape;92;p2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2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642937" y="1019085"/>
            <a:ext cx="7208044" cy="11798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	What causes the Sun to vary?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How do the Earth and the heliosphere respond?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	What are the impacts on humanity?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1933262" y="2647087"/>
            <a:ext cx="481413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Big Questions form the basis for the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Framework for Heliophysics Education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https://science.nasa.gov/learn/heat/big-ideas/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3"/>
          <p:cNvGrpSpPr/>
          <p:nvPr/>
        </p:nvGrpSpPr>
        <p:grpSpPr>
          <a:xfrm flipH="1">
            <a:off x="-1" y="133025"/>
            <a:ext cx="7037725" cy="582900"/>
            <a:chOff x="3383700" y="220025"/>
            <a:chExt cx="5760575" cy="582900"/>
          </a:xfrm>
        </p:grpSpPr>
        <p:sp>
          <p:nvSpPr>
            <p:cNvPr id="103" name="Google Shape;103;p3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3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Framework for Heliophysics Education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3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114" name="Google Shape;114;p3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3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 txBox="1"/>
          <p:nvPr>
            <p:ph idx="1" type="body"/>
          </p:nvPr>
        </p:nvSpPr>
        <p:spPr>
          <a:xfrm>
            <a:off x="311699" y="710826"/>
            <a:ext cx="8520599" cy="39289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1200" u="sng">
                <a:solidFill>
                  <a:schemeClr val="dk1"/>
                </a:solidFill>
              </a:rPr>
              <a:t>What are the impacts of the Sun on humanity?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1.1 The Sun is really big and its gravity influences all objects in the solar system. (PS2, ESS1)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1.2 The Sun is active and can impact technology on Earth via space weather. (PS1, PS2, PS4, ESS2, ESS3)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1.3 The Sun’s energy drives Earth’s climate, but the climate is in a delicate balance and is changing due to human activity. (PS1, PS2, PS3, LS4, ESS2, ESS3)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1200" u="sng">
                <a:solidFill>
                  <a:schemeClr val="dk1"/>
                </a:solidFill>
              </a:rPr>
              <a:t>How do the Earth, the solar system, and heliosphere respond to changes on the Sun?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2.1 Life on Earth has evolved with complex diversity because of our location near the Sun. It is just right! (PS3, PS4, LS1, LS2, ESS2)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2.2 The Sun defines the space around it, which is different from interstellar space. (PS2, ESS1, ESS2)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2.3 The Sun is the primary source of light in our solar system.(PS1, PS2, PS3,PS4, ESS1)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1200" u="sng">
                <a:solidFill>
                  <a:schemeClr val="dk1"/>
                </a:solidFill>
              </a:rPr>
              <a:t>What Causes the Sun to Vary?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rgbClr val="FF0000"/>
                </a:solidFill>
              </a:rPr>
              <a:t>3.1 The Sun is made of churning plasma, causing the surface to be made of complex, tangled magnetic fields. (PS1, PS2, ESS1, ESS2)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3.2 Energy from the Sun is created in the core and travels outward through the Sun and into the heliosphere. (PS1, PS3, PS4, ESS1, ESS2, ESS3)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100">
                <a:solidFill>
                  <a:schemeClr val="dk1"/>
                </a:solidFill>
              </a:rPr>
              <a:t>3.3 Our Sun, like all stars, has a life cycle. (PS1, LS1, ESS1)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4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124" name="Google Shape;124;p4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4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Earth’s Magnetic Pole Wander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134;p4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135" name="Google Shape;135;p4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4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 txBox="1"/>
          <p:nvPr/>
        </p:nvSpPr>
        <p:spPr>
          <a:xfrm>
            <a:off x="92825" y="1017478"/>
            <a:ext cx="4472699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magnetic poles of Earth do not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stay fixed, but wander geographically.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does this happen?</a:t>
            </a:r>
            <a:endParaRPr/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2937" y="871537"/>
            <a:ext cx="3400425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3949882" y="4346734"/>
            <a:ext cx="510588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https://revistapesquisa.fapesp.br/en/the-wandering-north-pole/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5"/>
          <p:cNvGrpSpPr/>
          <p:nvPr/>
        </p:nvGrpSpPr>
        <p:grpSpPr>
          <a:xfrm flipH="1">
            <a:off x="-1" y="133025"/>
            <a:ext cx="7129226" cy="582900"/>
            <a:chOff x="3383700" y="220025"/>
            <a:chExt cx="5760575" cy="582900"/>
          </a:xfrm>
        </p:grpSpPr>
        <p:sp>
          <p:nvSpPr>
            <p:cNvPr id="147" name="Google Shape;147;p5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5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 – The magnetic dynamo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5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158" name="Google Shape;158;p5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5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1" name="Google Shape;1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92825" y="1017478"/>
            <a:ext cx="4161717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sun generates a powerful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field through the motion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plasma below its surface.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combination of rotation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convection creates currents in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solar plasma that periodically grow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weaken, and shift position.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creates the 11-year sunspot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cycle.</a:t>
            </a:r>
            <a:endParaRPr/>
          </a:p>
        </p:txBody>
      </p:sp>
      <p:pic>
        <p:nvPicPr>
          <p:cNvPr id="163" name="Google Shape;16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3666" y="799852"/>
            <a:ext cx="3534268" cy="354379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 txBox="1"/>
          <p:nvPr/>
        </p:nvSpPr>
        <p:spPr>
          <a:xfrm>
            <a:off x="4472450" y="4387473"/>
            <a:ext cx="11641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NASA/ SDO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6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170" name="Google Shape;170;p6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6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6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181" name="Google Shape;181;p6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6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4" name="Google Shape;18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 txBox="1"/>
          <p:nvPr/>
        </p:nvSpPr>
        <p:spPr>
          <a:xfrm>
            <a:off x="56416" y="1448365"/>
            <a:ext cx="37176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Thanks to satellites such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SOHO and the GONG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program, we can look below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solar surface, and with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powerful mathematical models,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see how the magnetic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is created. 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4472450" y="4387473"/>
            <a:ext cx="16738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NASA/ SDO / SVS</a:t>
            </a:r>
            <a:endParaRPr/>
          </a:p>
        </p:txBody>
      </p:sp>
      <p:pic>
        <p:nvPicPr>
          <p:cNvPr id="187" name="Google Shape;18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4100" y="1239850"/>
            <a:ext cx="487680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7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193" name="Google Shape;193;p7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7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7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204" name="Google Shape;204;p7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7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7"/>
          <p:cNvSpPr txBox="1"/>
          <p:nvPr/>
        </p:nvSpPr>
        <p:spPr>
          <a:xfrm>
            <a:off x="92825" y="1017478"/>
            <a:ext cx="3249608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Here is a plot of the sun’s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polar field strength 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its strength 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polarity change with each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sunspot cycle.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takes a full 22-years for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sun to complete one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 magnetic cycle. This 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called the Hale Cycle.</a:t>
            </a:r>
            <a:endParaRPr/>
          </a:p>
        </p:txBody>
      </p:sp>
      <p:sp>
        <p:nvSpPr>
          <p:cNvPr id="209" name="Google Shape;209;p7"/>
          <p:cNvSpPr txBox="1"/>
          <p:nvPr/>
        </p:nvSpPr>
        <p:spPr>
          <a:xfrm>
            <a:off x="3913304" y="4139117"/>
            <a:ext cx="435087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https://link.springer.com/article/10.12942/lrsp-2010-1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65579" y="899711"/>
            <a:ext cx="5235264" cy="289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8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216" name="Google Shape;216;p8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8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8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8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227" name="Google Shape;227;p8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8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8"/>
          <p:cNvSpPr txBox="1"/>
          <p:nvPr/>
        </p:nvSpPr>
        <p:spPr>
          <a:xfrm>
            <a:off x="92825" y="1017478"/>
            <a:ext cx="253466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sunspot cycle,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sun’s magnetic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poles flip polarity.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Magnetic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Dynamo Theory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supercomputers, we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watch how this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 happens.</a:t>
            </a:r>
            <a:endParaRPr/>
          </a:p>
        </p:txBody>
      </p:sp>
      <p:sp>
        <p:nvSpPr>
          <p:cNvPr id="232" name="Google Shape;232;p8"/>
          <p:cNvSpPr txBox="1"/>
          <p:nvPr/>
        </p:nvSpPr>
        <p:spPr>
          <a:xfrm>
            <a:off x="-11070" y="4361960"/>
            <a:ext cx="91550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NASA/SDO/A. Strugarek et al; Illustrations: L. Almeida, Federal University of Rio Grande do Norte (UFRN), Brazil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6024" y="892969"/>
            <a:ext cx="6060172" cy="3408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9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239" name="Google Shape;239;p9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9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9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250" name="Google Shape;250;p9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" name="Google Shape;252;p9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3" name="Google Shape;2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9"/>
          <p:cNvSpPr txBox="1"/>
          <p:nvPr/>
        </p:nvSpPr>
        <p:spPr>
          <a:xfrm>
            <a:off x="153312" y="761400"/>
            <a:ext cx="89533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the sun, we have only tracked magnetic polarity reversals since 1600.  </a:t>
            </a:r>
            <a:endParaRPr/>
          </a:p>
        </p:txBody>
      </p:sp>
      <p:sp>
        <p:nvSpPr>
          <p:cNvPr id="255" name="Google Shape;255;p9"/>
          <p:cNvSpPr txBox="1"/>
          <p:nvPr/>
        </p:nvSpPr>
        <p:spPr>
          <a:xfrm>
            <a:off x="1040399" y="4286598"/>
            <a:ext cx="33409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https://en.wikipedia.org/wiki/Solar_cycle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25" y="1327890"/>
            <a:ext cx="6643687" cy="2792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10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262" name="Google Shape;262;p10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4" name="Google Shape;264;p10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sun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p10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0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0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10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273" name="Google Shape;273;p10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10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6" name="Google Shape;2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0"/>
          <p:cNvSpPr txBox="1"/>
          <p:nvPr/>
        </p:nvSpPr>
        <p:spPr>
          <a:xfrm>
            <a:off x="153312" y="761400"/>
            <a:ext cx="89533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the sun, we have only tracked magnetic polarity reversals since 1600.  </a:t>
            </a:r>
            <a:endParaRPr/>
          </a:p>
        </p:txBody>
      </p:sp>
      <p:sp>
        <p:nvSpPr>
          <p:cNvPr id="278" name="Google Shape;278;p10"/>
          <p:cNvSpPr txBox="1"/>
          <p:nvPr/>
        </p:nvSpPr>
        <p:spPr>
          <a:xfrm>
            <a:off x="1040399" y="4286598"/>
            <a:ext cx="33409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https://en.wikipedia.org/wiki/Solar_cycle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463" y="1327890"/>
            <a:ext cx="6643687" cy="279232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0"/>
          <p:cNvSpPr txBox="1"/>
          <p:nvPr/>
        </p:nvSpPr>
        <p:spPr>
          <a:xfrm>
            <a:off x="6924368" y="1474839"/>
            <a:ext cx="1792478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Math Alert!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(2025-1750)/25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11 years/cycle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24368" y="3181250"/>
            <a:ext cx="209550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1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287" name="Google Shape;287;p11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9" name="Google Shape;289;p11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11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7" name="Google Shape;297;p11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298" name="Google Shape;298;p11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0" name="Google Shape;300;p11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1" name="Google Shape;3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1"/>
          <p:cNvSpPr txBox="1"/>
          <p:nvPr/>
        </p:nvSpPr>
        <p:spPr>
          <a:xfrm>
            <a:off x="92825" y="920628"/>
            <a:ext cx="3942105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Earth also generates 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field.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Instead of currents in a plasma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has a liquid iron-nickel outer core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circulates and undergoes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convection just like the sun.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of the faster rotation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density, Dynamo Theory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predicts a much longer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‘sunspot cycle’ for Earth lasting over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250,000 years.</a:t>
            </a:r>
            <a:endParaRPr/>
          </a:p>
        </p:txBody>
      </p:sp>
      <p:pic>
        <p:nvPicPr>
          <p:cNvPr id="303" name="Google Shape;30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2450" y="1144040"/>
            <a:ext cx="3021806" cy="3021806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1"/>
          <p:cNvSpPr txBox="1"/>
          <p:nvPr/>
        </p:nvSpPr>
        <p:spPr>
          <a:xfrm>
            <a:off x="4552728" y="4362410"/>
            <a:ext cx="372890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by Wikipedia: Dynamo Theory; USGS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2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310" name="Google Shape;310;p12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2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Google Shape;312;p12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2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2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12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321" name="Google Shape;321;p12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12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4" name="Google Shape;32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2"/>
          <p:cNvSpPr txBox="1"/>
          <p:nvPr/>
        </p:nvSpPr>
        <p:spPr>
          <a:xfrm>
            <a:off x="249065" y="1074484"/>
            <a:ext cx="4083169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Earth, magnetic polarity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information is captured in cooling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magma, and so we can trace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reversals back for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100s of millions of years.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a period of  83 million years,183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reversals have been detected.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2"/>
          <p:cNvSpPr txBox="1"/>
          <p:nvPr/>
        </p:nvSpPr>
        <p:spPr>
          <a:xfrm>
            <a:off x="4472450" y="4387473"/>
            <a:ext cx="4573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https://www.lyellcollection.org/doi/full/10.1144/sp373.17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4520" y="733179"/>
            <a:ext cx="3157381" cy="35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2"/>
          <p:cNvSpPr/>
          <p:nvPr/>
        </p:nvSpPr>
        <p:spPr>
          <a:xfrm>
            <a:off x="6984062" y="1193007"/>
            <a:ext cx="290325" cy="18880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2"/>
          <p:cNvSpPr txBox="1"/>
          <p:nvPr/>
        </p:nvSpPr>
        <p:spPr>
          <a:xfrm>
            <a:off x="7274387" y="1133519"/>
            <a:ext cx="178606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reversal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happened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781,000 years ago.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now in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Brunhes-Matuyama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3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335" name="Google Shape;335;p13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13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Earth; Introductory math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3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3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3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13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346" name="Google Shape;346;p13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8" name="Google Shape;348;p13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9" name="Google Shape;34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3"/>
          <p:cNvSpPr txBox="1"/>
          <p:nvPr/>
        </p:nvSpPr>
        <p:spPr>
          <a:xfrm>
            <a:off x="249065" y="1074484"/>
            <a:ext cx="4083169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Earth, magnetic polarity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information is captured in cooling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magma, and so we can trace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reversals back for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100s of millions of years.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a period of  83 million years,183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reversals have been detected.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Math Alert!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83,000,000 / 183 = 450,000 years</a:t>
            </a:r>
            <a:endParaRPr/>
          </a:p>
        </p:txBody>
      </p:sp>
      <p:sp>
        <p:nvSpPr>
          <p:cNvPr id="351" name="Google Shape;351;p13"/>
          <p:cNvSpPr txBox="1"/>
          <p:nvPr/>
        </p:nvSpPr>
        <p:spPr>
          <a:xfrm>
            <a:off x="4472450" y="4387473"/>
            <a:ext cx="4573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https://www.lyellcollection.org/doi/full/10.1144/sp373.17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4520" y="733179"/>
            <a:ext cx="3157381" cy="35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3"/>
          <p:cNvSpPr/>
          <p:nvPr/>
        </p:nvSpPr>
        <p:spPr>
          <a:xfrm>
            <a:off x="6984062" y="1193007"/>
            <a:ext cx="290325" cy="18880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3"/>
          <p:cNvSpPr txBox="1"/>
          <p:nvPr/>
        </p:nvSpPr>
        <p:spPr>
          <a:xfrm>
            <a:off x="7274387" y="1133519"/>
            <a:ext cx="178606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reversal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happened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781,000 years ago.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now in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Brunhes-Matuyama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Chron</a:t>
            </a:r>
            <a:endParaRPr/>
          </a:p>
        </p:txBody>
      </p:sp>
      <p:pic>
        <p:nvPicPr>
          <p:cNvPr id="355" name="Google Shape;35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4520" y="2859854"/>
            <a:ext cx="209550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14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361" name="Google Shape;361;p14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3" name="Google Shape;363;p14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p14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4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4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1" name="Google Shape;371;p14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372" name="Google Shape;372;p14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p14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5" name="Google Shape;3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4"/>
          <p:cNvSpPr txBox="1"/>
          <p:nvPr/>
        </p:nvSpPr>
        <p:spPr>
          <a:xfrm>
            <a:off x="165450" y="833123"/>
            <a:ext cx="845616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 supercomputers we can actually start to model what such reversals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look like on Earth using Magnetic Dynamo Theory.</a:t>
            </a:r>
            <a:endParaRPr/>
          </a:p>
        </p:txBody>
      </p:sp>
      <p:sp>
        <p:nvSpPr>
          <p:cNvPr id="377" name="Google Shape;377;p14"/>
          <p:cNvSpPr txBox="1"/>
          <p:nvPr/>
        </p:nvSpPr>
        <p:spPr>
          <a:xfrm>
            <a:off x="92825" y="3960383"/>
            <a:ext cx="216437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Credit: Gary Glatzmaier  </a:t>
            </a:r>
            <a:endParaRPr/>
          </a:p>
        </p:txBody>
      </p:sp>
      <p:pic>
        <p:nvPicPr>
          <p:cNvPr id="378" name="Google Shape;3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1795242"/>
            <a:ext cx="9144000" cy="193447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4"/>
          <p:cNvSpPr txBox="1"/>
          <p:nvPr/>
        </p:nvSpPr>
        <p:spPr>
          <a:xfrm>
            <a:off x="300421" y="4373391"/>
            <a:ext cx="838562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https://www.semanticscholar.org/paper/Magnetic-Polarity-Reversals-in-the-Core-Glatzmaier-Coe/92a04227faf71a4498c9d1e7446f9b13b67d129d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15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385" name="Google Shape;385;p15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7" name="Google Shape;387;p15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8" name="Google Shape;388;p15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5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5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5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5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5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5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5" name="Google Shape;395;p15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396" name="Google Shape;396;p15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8" name="Google Shape;398;p15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9" name="Google Shape;3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5"/>
          <p:cNvSpPr txBox="1"/>
          <p:nvPr/>
        </p:nvSpPr>
        <p:spPr>
          <a:xfrm>
            <a:off x="192375" y="1607378"/>
            <a:ext cx="4379625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each point on Earth, the angle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 the compass needle pointing to Magnetic North and the actual geographic North Pole is called the magnetic Declination.</a:t>
            </a:r>
            <a:endParaRPr/>
          </a:p>
        </p:txBody>
      </p:sp>
      <p:sp>
        <p:nvSpPr>
          <p:cNvPr id="401" name="Google Shape;401;p15"/>
          <p:cNvSpPr txBox="1"/>
          <p:nvPr/>
        </p:nvSpPr>
        <p:spPr>
          <a:xfrm>
            <a:off x="1819497" y="4293448"/>
            <a:ext cx="71304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https://en.wikipedia.org/wiki/Magnetic_declination#/media/File:Magnetic_declination.svg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12633" y="1018377"/>
            <a:ext cx="2387567" cy="31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16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408" name="Google Shape;408;p16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6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0" name="Google Shape;410;p16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1" name="Google Shape;411;p16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6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6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6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6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6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6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8" name="Google Shape;418;p16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419" name="Google Shape;419;p16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6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1" name="Google Shape;421;p16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2" name="Google Shape;42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16"/>
          <p:cNvSpPr txBox="1"/>
          <p:nvPr/>
        </p:nvSpPr>
        <p:spPr>
          <a:xfrm>
            <a:off x="92825" y="1017478"/>
            <a:ext cx="384432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Earth’s surface these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changes cause the surface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to vary over time.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Mariners knew about this in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1700s because they relied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magnetic compasses to give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them accurate bearings for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navigation.</a:t>
            </a:r>
            <a:endParaRPr/>
          </a:p>
        </p:txBody>
      </p:sp>
      <p:sp>
        <p:nvSpPr>
          <p:cNvPr id="424" name="Google Shape;424;p16"/>
          <p:cNvSpPr txBox="1"/>
          <p:nvPr/>
        </p:nvSpPr>
        <p:spPr>
          <a:xfrm>
            <a:off x="2306872" y="4351366"/>
            <a:ext cx="683712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https://www.marine-education.co.uk/2019/08/31/taking-bearings-on-a-nautical-chart/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5670" y="991507"/>
            <a:ext cx="3962400" cy="29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p17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431" name="Google Shape;431;p17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7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3" name="Google Shape;433;p17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4" name="Google Shape;434;p17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7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7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7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7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7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7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1" name="Google Shape;441;p17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442" name="Google Shape;442;p17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7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4" name="Google Shape;444;p17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5" name="Google Shape;44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7"/>
          <p:cNvSpPr txBox="1"/>
          <p:nvPr/>
        </p:nvSpPr>
        <p:spPr>
          <a:xfrm>
            <a:off x="92825" y="1017478"/>
            <a:ext cx="3900427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Compasses west of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Mississippi River the angle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 geographic North 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North will be an angle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towards the east.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Example, in Northern California,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North is 15-degrees to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east of Geographic North.</a:t>
            </a:r>
            <a:endParaRPr/>
          </a:p>
        </p:txBody>
      </p:sp>
      <p:sp>
        <p:nvSpPr>
          <p:cNvPr id="447" name="Google Shape;447;p17"/>
          <p:cNvSpPr txBox="1"/>
          <p:nvPr/>
        </p:nvSpPr>
        <p:spPr>
          <a:xfrm>
            <a:off x="92825" y="4308460"/>
            <a:ext cx="865012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https://www.usgs.gov/educational-resources/magnetic-declination-varies-considerably-across-united-states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5502" y="912363"/>
            <a:ext cx="3563796" cy="3424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18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454" name="Google Shape;454;p18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8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18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Intermediate math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7" name="Google Shape;457;p18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8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8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8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8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8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8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4" name="Google Shape;464;p18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465" name="Google Shape;465;p18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7" name="Google Shape;467;p18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68" name="Google Shape;46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8"/>
          <p:cNvSpPr txBox="1"/>
          <p:nvPr/>
        </p:nvSpPr>
        <p:spPr>
          <a:xfrm>
            <a:off x="92825" y="1017478"/>
            <a:ext cx="638989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High Sierras, the declination is 12 degrees East.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map says that from where I am standing my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destination is one kilometer due North.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will my compass bearing have to be so that I am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walking in the right direction?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9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475" name="Google Shape;475;p19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9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7" name="Google Shape;477;p19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Intermediate math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8" name="Google Shape;478;p19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9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9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9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9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9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9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5" name="Google Shape;485;p19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486" name="Google Shape;486;p19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9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8" name="Google Shape;488;p19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9" name="Google Shape;48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19"/>
          <p:cNvSpPr txBox="1"/>
          <p:nvPr/>
        </p:nvSpPr>
        <p:spPr>
          <a:xfrm>
            <a:off x="92825" y="1017478"/>
            <a:ext cx="4479175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High Sierras, the declination is 12 degrees East.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means that True Geographic North is 12-degrees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the East of Magnetic North.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9"/>
          <p:cNvSpPr/>
          <p:nvPr/>
        </p:nvSpPr>
        <p:spPr>
          <a:xfrm>
            <a:off x="6548575" y="1850231"/>
            <a:ext cx="1902481" cy="1993107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9"/>
          <p:cNvSpPr txBox="1"/>
          <p:nvPr/>
        </p:nvSpPr>
        <p:spPr>
          <a:xfrm>
            <a:off x="7301347" y="1502571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93" name="Google Shape;493;p19"/>
          <p:cNvSpPr txBox="1"/>
          <p:nvPr/>
        </p:nvSpPr>
        <p:spPr>
          <a:xfrm>
            <a:off x="7343987" y="3883221"/>
            <a:ext cx="4828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180</a:t>
            </a:r>
            <a:endParaRPr/>
          </a:p>
        </p:txBody>
      </p:sp>
      <p:sp>
        <p:nvSpPr>
          <p:cNvPr id="494" name="Google Shape;494;p19"/>
          <p:cNvSpPr txBox="1"/>
          <p:nvPr/>
        </p:nvSpPr>
        <p:spPr>
          <a:xfrm>
            <a:off x="5874804" y="2692895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endParaRPr/>
          </a:p>
        </p:txBody>
      </p:sp>
      <p:sp>
        <p:nvSpPr>
          <p:cNvPr id="495" name="Google Shape;495;p19"/>
          <p:cNvSpPr txBox="1"/>
          <p:nvPr/>
        </p:nvSpPr>
        <p:spPr>
          <a:xfrm>
            <a:off x="8463145" y="2571750"/>
            <a:ext cx="48282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270</a:t>
            </a:r>
            <a:endParaRPr/>
          </a:p>
        </p:txBody>
      </p:sp>
      <p:sp>
        <p:nvSpPr>
          <p:cNvPr id="496" name="Google Shape;496;p19"/>
          <p:cNvSpPr/>
          <p:nvPr/>
        </p:nvSpPr>
        <p:spPr>
          <a:xfrm>
            <a:off x="7343988" y="2021681"/>
            <a:ext cx="274388" cy="922973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20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502" name="Google Shape;502;p20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4" name="Google Shape;504;p20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Intermediate math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5" name="Google Shape;505;p20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20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0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0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0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0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0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2" name="Google Shape;512;p20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513" name="Google Shape;513;p20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5" name="Google Shape;515;p20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16" name="Google Shape;51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20"/>
          <p:cNvSpPr txBox="1"/>
          <p:nvPr/>
        </p:nvSpPr>
        <p:spPr>
          <a:xfrm>
            <a:off x="92825" y="1017478"/>
            <a:ext cx="4479175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High Sierras, the declination is 12</a:t>
            </a:r>
            <a:r>
              <a:rPr b="0" baseline="3000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East.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means that True Geographic North is 12</a:t>
            </a:r>
            <a:r>
              <a:rPr b="0" baseline="3000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the East of Magnetic North.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So, the compass bearing is  12</a:t>
            </a:r>
            <a:r>
              <a:rPr b="0" baseline="3000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East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Walk in that direction.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0"/>
          <p:cNvSpPr/>
          <p:nvPr/>
        </p:nvSpPr>
        <p:spPr>
          <a:xfrm>
            <a:off x="6548575" y="1850231"/>
            <a:ext cx="1902481" cy="1993107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0"/>
          <p:cNvSpPr txBox="1"/>
          <p:nvPr/>
        </p:nvSpPr>
        <p:spPr>
          <a:xfrm>
            <a:off x="7716148" y="1273035"/>
            <a:ext cx="6623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North</a:t>
            </a:r>
            <a:endParaRPr/>
          </a:p>
        </p:txBody>
      </p:sp>
      <p:sp>
        <p:nvSpPr>
          <p:cNvPr id="520" name="Google Shape;520;p20"/>
          <p:cNvSpPr txBox="1"/>
          <p:nvPr/>
        </p:nvSpPr>
        <p:spPr>
          <a:xfrm>
            <a:off x="6796313" y="3855491"/>
            <a:ext cx="6912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South</a:t>
            </a:r>
            <a:endParaRPr/>
          </a:p>
        </p:txBody>
      </p:sp>
      <p:sp>
        <p:nvSpPr>
          <p:cNvPr id="521" name="Google Shape;521;p20"/>
          <p:cNvSpPr txBox="1"/>
          <p:nvPr/>
        </p:nvSpPr>
        <p:spPr>
          <a:xfrm>
            <a:off x="5951916" y="2448151"/>
            <a:ext cx="6126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West</a:t>
            </a:r>
            <a:endParaRPr/>
          </a:p>
        </p:txBody>
      </p:sp>
      <p:sp>
        <p:nvSpPr>
          <p:cNvPr id="522" name="Google Shape;522;p20"/>
          <p:cNvSpPr txBox="1"/>
          <p:nvPr/>
        </p:nvSpPr>
        <p:spPr>
          <a:xfrm>
            <a:off x="8444638" y="2956470"/>
            <a:ext cx="5725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True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East</a:t>
            </a:r>
            <a:endParaRPr/>
          </a:p>
        </p:txBody>
      </p:sp>
      <p:sp>
        <p:nvSpPr>
          <p:cNvPr id="523" name="Google Shape;523;p20"/>
          <p:cNvSpPr/>
          <p:nvPr/>
        </p:nvSpPr>
        <p:spPr>
          <a:xfrm>
            <a:off x="7343988" y="2021681"/>
            <a:ext cx="274388" cy="922973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4" name="Google Shape;524;p20"/>
          <p:cNvCxnSpPr/>
          <p:nvPr/>
        </p:nvCxnSpPr>
        <p:spPr>
          <a:xfrm flipH="1" rot="10800000">
            <a:off x="7481182" y="1042988"/>
            <a:ext cx="897327" cy="1928383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21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530" name="Google Shape;530;p21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2" name="Google Shape;532;p21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3" name="Google Shape;533;p21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1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1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1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1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1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1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0" name="Google Shape;540;p21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541" name="Google Shape;541;p21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21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44" name="Google Shape;54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21"/>
          <p:cNvSpPr txBox="1"/>
          <p:nvPr/>
        </p:nvSpPr>
        <p:spPr>
          <a:xfrm>
            <a:off x="219938" y="1756142"/>
            <a:ext cx="3329758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magnetic declination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changes from year to year,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older navigation maps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had to be re-drawn every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few years at great expense.</a:t>
            </a:r>
            <a:endParaRPr/>
          </a:p>
        </p:txBody>
      </p:sp>
      <p:sp>
        <p:nvSpPr>
          <p:cNvPr id="546" name="Google Shape;546;p21"/>
          <p:cNvSpPr txBox="1"/>
          <p:nvPr/>
        </p:nvSpPr>
        <p:spPr>
          <a:xfrm>
            <a:off x="641049" y="4373391"/>
            <a:ext cx="70230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https://en.wikipedia.org/wiki/Magnetic_declination#/media/File:Earth_Magnetic_Field_Declination_from_1590_to_1990.gif</a:t>
            </a:r>
            <a:endParaRPr/>
          </a:p>
        </p:txBody>
      </p:sp>
      <p:pic>
        <p:nvPicPr>
          <p:cNvPr id="547" name="Google Shape;54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9634" y="616749"/>
            <a:ext cx="4332931" cy="3616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22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553" name="Google Shape;553;p22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5" name="Google Shape;555;p22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6" name="Google Shape;556;p22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22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2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2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2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" name="Google Shape;563;p22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564" name="Google Shape;564;p22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6" name="Google Shape;566;p22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67" name="Google Shape;5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22"/>
          <p:cNvSpPr txBox="1"/>
          <p:nvPr/>
        </p:nvSpPr>
        <p:spPr>
          <a:xfrm>
            <a:off x="109276" y="1784394"/>
            <a:ext cx="404469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declination changes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because the North Magnetic Pole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not located in a fixed place on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Earth’s surface.</a:t>
            </a:r>
            <a:endParaRPr/>
          </a:p>
        </p:txBody>
      </p:sp>
      <p:sp>
        <p:nvSpPr>
          <p:cNvPr id="569" name="Google Shape;569;p22"/>
          <p:cNvSpPr txBox="1"/>
          <p:nvPr/>
        </p:nvSpPr>
        <p:spPr>
          <a:xfrm>
            <a:off x="2847750" y="4308144"/>
            <a:ext cx="60404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https://courses.lumenlearning.com/geo/chapter/reading-continental-drift-2/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1955" y="930684"/>
            <a:ext cx="4411466" cy="3282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23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576" name="Google Shape;576;p23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8" name="Google Shape;578;p23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9" name="Google Shape;579;p23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3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3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3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3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3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6" name="Google Shape;586;p23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587" name="Google Shape;587;p23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9" name="Google Shape;589;p23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0" name="Google Shape;5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3"/>
          <p:cNvSpPr txBox="1"/>
          <p:nvPr/>
        </p:nvSpPr>
        <p:spPr>
          <a:xfrm>
            <a:off x="0" y="1467304"/>
            <a:ext cx="300434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Magnetic declination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changes because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North Magnetic Pole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not located in a fixed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place on Earth’s surface.</a:t>
            </a:r>
            <a:endParaRPr/>
          </a:p>
        </p:txBody>
      </p:sp>
      <p:sp>
        <p:nvSpPr>
          <p:cNvPr id="592" name="Google Shape;592;p23"/>
          <p:cNvSpPr txBox="1"/>
          <p:nvPr/>
        </p:nvSpPr>
        <p:spPr>
          <a:xfrm>
            <a:off x="3371614" y="4353571"/>
            <a:ext cx="477887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https://allthatsinteresting.com/magnetic-north-pole-moving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3" name="Google Shape;59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5953" y="789929"/>
            <a:ext cx="5786591" cy="325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8" name="Google Shape;598;p24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599" name="Google Shape;599;p24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24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1" name="Google Shape;601;p24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Earth; Advanced Math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2" name="Google Shape;602;p24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24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24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4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4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4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4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9" name="Google Shape;609;p24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610" name="Google Shape;610;p24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4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2" name="Google Shape;612;p24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13" name="Google Shape;61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4"/>
          <p:cNvSpPr txBox="1"/>
          <p:nvPr/>
        </p:nvSpPr>
        <p:spPr>
          <a:xfrm>
            <a:off x="165450" y="1839517"/>
            <a:ext cx="385874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motion is not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uniform in speed. The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dots are spaced every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years before 2000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every five years since 2000.</a:t>
            </a:r>
            <a:endParaRPr/>
          </a:p>
        </p:txBody>
      </p:sp>
      <p:sp>
        <p:nvSpPr>
          <p:cNvPr id="615" name="Google Shape;615;p24"/>
          <p:cNvSpPr txBox="1"/>
          <p:nvPr/>
        </p:nvSpPr>
        <p:spPr>
          <a:xfrm>
            <a:off x="4016958" y="4380562"/>
            <a:ext cx="41152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https://wdc.kugi.kyoto-u.ac.jp/poles/polesexp.html</a:t>
            </a:r>
            <a:endParaRPr/>
          </a:p>
        </p:txBody>
      </p:sp>
      <p:pic>
        <p:nvPicPr>
          <p:cNvPr id="616" name="Google Shape;61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2165" y="693818"/>
            <a:ext cx="4132010" cy="3636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622" name="Google Shape;622;p25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25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4" name="Google Shape;624;p25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8558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Advanced Math</a:t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5" name="Google Shape;625;p25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25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25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25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25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25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25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2" name="Google Shape;632;p25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633" name="Google Shape;633;p25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5" name="Google Shape;635;p25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36" name="Google Shape;63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25"/>
          <p:cNvSpPr txBox="1"/>
          <p:nvPr/>
        </p:nvSpPr>
        <p:spPr>
          <a:xfrm>
            <a:off x="165450" y="848584"/>
            <a:ext cx="41152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Modeling the speed of the change </a:t>
            </a:r>
            <a:endParaRPr/>
          </a:p>
        </p:txBody>
      </p:sp>
      <p:sp>
        <p:nvSpPr>
          <p:cNvPr id="638" name="Google Shape;638;p25"/>
          <p:cNvSpPr txBox="1"/>
          <p:nvPr/>
        </p:nvSpPr>
        <p:spPr>
          <a:xfrm>
            <a:off x="4570821" y="4167864"/>
            <a:ext cx="45704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https://www.earthdate.org/episodes/the-wandering-pole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39" name="Google Shape;639;p25"/>
          <p:cNvGraphicFramePr/>
          <p:nvPr/>
        </p:nvGraphicFramePr>
        <p:xfrm>
          <a:off x="307181" y="14818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{D6005733-CDC1-4028-9FF4-94EC73090657}</a:tableStyleId>
              </a:tblPr>
              <a:tblGrid>
                <a:gridCol w="1066800"/>
                <a:gridCol w="208275"/>
                <a:gridCol w="19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Year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Distance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1962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2007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600 km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640" name="Google Shape;64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500" y="138125"/>
            <a:ext cx="2727269" cy="3950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646" name="Google Shape;646;p26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26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8" name="Google Shape;648;p26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8558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Advanced Math</a:t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9" name="Google Shape;649;p26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6" name="Google Shape;656;p26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657" name="Google Shape;657;p26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6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26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0" name="Google Shape;66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6"/>
          <p:cNvSpPr txBox="1"/>
          <p:nvPr/>
        </p:nvSpPr>
        <p:spPr>
          <a:xfrm>
            <a:off x="165450" y="848584"/>
            <a:ext cx="427072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Estimating the speed of the change </a:t>
            </a:r>
            <a:endParaRPr/>
          </a:p>
        </p:txBody>
      </p:sp>
      <p:sp>
        <p:nvSpPr>
          <p:cNvPr id="662" name="Google Shape;662;p26"/>
          <p:cNvSpPr txBox="1"/>
          <p:nvPr/>
        </p:nvSpPr>
        <p:spPr>
          <a:xfrm>
            <a:off x="4570821" y="4167864"/>
            <a:ext cx="45704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https://www.earthdate.org/episodes/the-wandering-pole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63" name="Google Shape;663;p26"/>
          <p:cNvGraphicFramePr/>
          <p:nvPr/>
        </p:nvGraphicFramePr>
        <p:xfrm>
          <a:off x="307181" y="14818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{D6005733-CDC1-4028-9FF4-94EC73090657}</a:tableStyleId>
              </a:tblPr>
              <a:tblGrid>
                <a:gridCol w="1066800"/>
                <a:gridCol w="208275"/>
                <a:gridCol w="19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Year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Distance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1962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2007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600 km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664" name="Google Shape;66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500" y="138125"/>
            <a:ext cx="2727269" cy="39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"/>
          <p:cNvSpPr/>
          <p:nvPr/>
        </p:nvSpPr>
        <p:spPr>
          <a:xfrm>
            <a:off x="3643313" y="1964531"/>
            <a:ext cx="196896" cy="50720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27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671" name="Google Shape;671;p27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27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3" name="Google Shape;673;p27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8558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Advanced Math</a:t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4" name="Google Shape;674;p27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27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27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7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27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7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1" name="Google Shape;681;p27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682" name="Google Shape;682;p27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4" name="Google Shape;684;p27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85" name="Google Shape;68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7"/>
          <p:cNvSpPr txBox="1"/>
          <p:nvPr/>
        </p:nvSpPr>
        <p:spPr>
          <a:xfrm>
            <a:off x="165450" y="848584"/>
            <a:ext cx="427072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Estimating the speed of the change </a:t>
            </a:r>
            <a:endParaRPr/>
          </a:p>
        </p:txBody>
      </p:sp>
      <p:sp>
        <p:nvSpPr>
          <p:cNvPr id="687" name="Google Shape;687;p27"/>
          <p:cNvSpPr txBox="1"/>
          <p:nvPr/>
        </p:nvSpPr>
        <p:spPr>
          <a:xfrm>
            <a:off x="4570821" y="4167864"/>
            <a:ext cx="45704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https://www.earthdate.org/episodes/the-wandering-pole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88" name="Google Shape;688;p27"/>
          <p:cNvGraphicFramePr/>
          <p:nvPr/>
        </p:nvGraphicFramePr>
        <p:xfrm>
          <a:off x="307181" y="14818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{D6005733-CDC1-4028-9FF4-94EC73090657}</a:tableStyleId>
              </a:tblPr>
              <a:tblGrid>
                <a:gridCol w="1066800"/>
                <a:gridCol w="208275"/>
                <a:gridCol w="19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Year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Distance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1962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2007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600 km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689" name="Google Shape;68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500" y="138125"/>
            <a:ext cx="2727269" cy="39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27"/>
          <p:cNvSpPr txBox="1"/>
          <p:nvPr/>
        </p:nvSpPr>
        <p:spPr>
          <a:xfrm>
            <a:off x="3890872" y="1808757"/>
            <a:ext cx="251543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 = 160 km/(1984-1962)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= 160 km/22 yrs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=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 km/yr</a:t>
            </a:r>
            <a:endParaRPr/>
          </a:p>
        </p:txBody>
      </p:sp>
      <p:sp>
        <p:nvSpPr>
          <p:cNvPr id="691" name="Google Shape;691;p27"/>
          <p:cNvSpPr/>
          <p:nvPr/>
        </p:nvSpPr>
        <p:spPr>
          <a:xfrm>
            <a:off x="3636169" y="1971852"/>
            <a:ext cx="121444" cy="47131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" name="Google Shape;696;p28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697" name="Google Shape;697;p28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8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9" name="Google Shape;699;p28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8558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Advanced Math</a:t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0" name="Google Shape;700;p28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8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8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8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8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8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8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7" name="Google Shape;707;p28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708" name="Google Shape;708;p28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28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0" name="Google Shape;710;p28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11" name="Google Shape;71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28"/>
          <p:cNvSpPr txBox="1"/>
          <p:nvPr/>
        </p:nvSpPr>
        <p:spPr>
          <a:xfrm>
            <a:off x="165450" y="848584"/>
            <a:ext cx="427072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Estimating the speed of the change </a:t>
            </a:r>
            <a:endParaRPr/>
          </a:p>
        </p:txBody>
      </p:sp>
      <p:sp>
        <p:nvSpPr>
          <p:cNvPr id="713" name="Google Shape;713;p28"/>
          <p:cNvSpPr txBox="1"/>
          <p:nvPr/>
        </p:nvSpPr>
        <p:spPr>
          <a:xfrm>
            <a:off x="4570821" y="4167864"/>
            <a:ext cx="45704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https://www.earthdate.org/episodes/the-wandering-pole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14" name="Google Shape;714;p28"/>
          <p:cNvGraphicFramePr/>
          <p:nvPr/>
        </p:nvGraphicFramePr>
        <p:xfrm>
          <a:off x="307181" y="14818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{D6005733-CDC1-4028-9FF4-94EC73090657}</a:tableStyleId>
              </a:tblPr>
              <a:tblGrid>
                <a:gridCol w="1066800"/>
                <a:gridCol w="208275"/>
                <a:gridCol w="19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Year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Distance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1962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2007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600 km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715" name="Google Shape;71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500" y="138125"/>
            <a:ext cx="2727269" cy="39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28"/>
          <p:cNvSpPr txBox="1"/>
          <p:nvPr/>
        </p:nvSpPr>
        <p:spPr>
          <a:xfrm>
            <a:off x="3840209" y="2612204"/>
            <a:ext cx="251543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 = 600 km/(2020-2007)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= 600 km/13 yrs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= 46 km/yr</a:t>
            </a:r>
            <a:endParaRPr/>
          </a:p>
        </p:txBody>
      </p:sp>
      <p:sp>
        <p:nvSpPr>
          <p:cNvPr id="717" name="Google Shape;717;p28"/>
          <p:cNvSpPr/>
          <p:nvPr/>
        </p:nvSpPr>
        <p:spPr>
          <a:xfrm>
            <a:off x="3616310" y="2688807"/>
            <a:ext cx="121444" cy="47131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29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723" name="Google Shape;723;p29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5" name="Google Shape;725;p29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8558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Earth: Advanced Math</a:t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6" name="Google Shape;726;p29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9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29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9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9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9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9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3" name="Google Shape;733;p29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734" name="Google Shape;734;p29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29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6" name="Google Shape;736;p29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37" name="Google Shape;7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29"/>
          <p:cNvSpPr txBox="1"/>
          <p:nvPr/>
        </p:nvSpPr>
        <p:spPr>
          <a:xfrm>
            <a:off x="165450" y="848584"/>
            <a:ext cx="427072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Estimating the speed of the change </a:t>
            </a:r>
            <a:endParaRPr/>
          </a:p>
        </p:txBody>
      </p:sp>
      <p:sp>
        <p:nvSpPr>
          <p:cNvPr id="739" name="Google Shape;739;p29"/>
          <p:cNvSpPr txBox="1"/>
          <p:nvPr/>
        </p:nvSpPr>
        <p:spPr>
          <a:xfrm>
            <a:off x="4570821" y="4167864"/>
            <a:ext cx="45704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https://www.earthdate.org/episodes/the-wandering-pole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40" name="Google Shape;740;p29"/>
          <p:cNvGraphicFramePr/>
          <p:nvPr/>
        </p:nvGraphicFramePr>
        <p:xfrm>
          <a:off x="307181" y="14818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{D6005733-CDC1-4028-9FF4-94EC73090657}</a:tableStyleId>
              </a:tblPr>
              <a:tblGrid>
                <a:gridCol w="1066800"/>
                <a:gridCol w="208275"/>
                <a:gridCol w="19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Year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Distance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1962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1984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160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2007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0 km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2020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/>
                        <a:t>600 km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741" name="Google Shape;74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500" y="138125"/>
            <a:ext cx="2727269" cy="3950494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29"/>
          <p:cNvSpPr txBox="1"/>
          <p:nvPr/>
        </p:nvSpPr>
        <p:spPr>
          <a:xfrm>
            <a:off x="3893098" y="2770573"/>
            <a:ext cx="159210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 = 46 km/yr</a:t>
            </a:r>
            <a:endParaRPr/>
          </a:p>
        </p:txBody>
      </p:sp>
      <p:sp>
        <p:nvSpPr>
          <p:cNvPr id="743" name="Google Shape;743;p29"/>
          <p:cNvSpPr/>
          <p:nvPr/>
        </p:nvSpPr>
        <p:spPr>
          <a:xfrm>
            <a:off x="3616310" y="2688807"/>
            <a:ext cx="121444" cy="47131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29"/>
          <p:cNvSpPr/>
          <p:nvPr/>
        </p:nvSpPr>
        <p:spPr>
          <a:xfrm>
            <a:off x="3616310" y="2010526"/>
            <a:ext cx="121444" cy="47131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29"/>
          <p:cNvSpPr txBox="1"/>
          <p:nvPr/>
        </p:nvSpPr>
        <p:spPr>
          <a:xfrm>
            <a:off x="3871876" y="2057361"/>
            <a:ext cx="149271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Speed = 7 km/yr</a:t>
            </a:r>
            <a:endParaRPr/>
          </a:p>
        </p:txBody>
      </p:sp>
      <p:sp>
        <p:nvSpPr>
          <p:cNvPr id="746" name="Google Shape;746;p29"/>
          <p:cNvSpPr txBox="1"/>
          <p:nvPr/>
        </p:nvSpPr>
        <p:spPr>
          <a:xfrm>
            <a:off x="714106" y="3583088"/>
            <a:ext cx="26693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Polar wander is speeding up!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46 km/yr =  </a:t>
            </a: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126 meters/day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Google Shape;751;p30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752" name="Google Shape;752;p30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30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5" name="Google Shape;755;p30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30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30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30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30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30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30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2" name="Google Shape;762;p30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763" name="Google Shape;763;p30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5" name="Google Shape;765;p30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66" name="Google Shape;76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30"/>
          <p:cNvSpPr txBox="1"/>
          <p:nvPr/>
        </p:nvSpPr>
        <p:spPr>
          <a:xfrm>
            <a:off x="165450" y="1972526"/>
            <a:ext cx="336021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Polar Wander has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been going on for centuries.</a:t>
            </a:r>
            <a:endParaRPr/>
          </a:p>
        </p:txBody>
      </p:sp>
      <p:sp>
        <p:nvSpPr>
          <p:cNvPr id="768" name="Google Shape;768;p30"/>
          <p:cNvSpPr txBox="1"/>
          <p:nvPr/>
        </p:nvSpPr>
        <p:spPr>
          <a:xfrm>
            <a:off x="1845557" y="4252049"/>
            <a:ext cx="67361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https://utahgeology.com/were-the-ice-ages-really-just-true-polar-wandering-events/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9" name="Google Shape;76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2035" y="975532"/>
            <a:ext cx="5240929" cy="3271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oogle Shape;774;p31"/>
          <p:cNvGrpSpPr/>
          <p:nvPr/>
        </p:nvGrpSpPr>
        <p:grpSpPr>
          <a:xfrm flipH="1">
            <a:off x="-1" y="133025"/>
            <a:ext cx="6548576" cy="582900"/>
            <a:chOff x="3383700" y="220025"/>
            <a:chExt cx="5760575" cy="582900"/>
          </a:xfrm>
        </p:grpSpPr>
        <p:sp>
          <p:nvSpPr>
            <p:cNvPr id="775" name="Google Shape;775;p31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1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7" name="Google Shape;777;p31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magnetic Earth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909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8" name="Google Shape;778;p31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1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1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31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31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31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31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5" name="Google Shape;785;p31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786" name="Google Shape;786;p31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1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8" name="Google Shape;788;p31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89" name="Google Shape;78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31"/>
          <p:cNvSpPr txBox="1"/>
          <p:nvPr/>
        </p:nvSpPr>
        <p:spPr>
          <a:xfrm>
            <a:off x="0" y="1919798"/>
            <a:ext cx="31614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 to map over millions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years because of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continental drift.</a:t>
            </a:r>
            <a:endParaRPr/>
          </a:p>
        </p:txBody>
      </p:sp>
      <p:sp>
        <p:nvSpPr>
          <p:cNvPr id="791" name="Google Shape;791;p31"/>
          <p:cNvSpPr txBox="1"/>
          <p:nvPr/>
        </p:nvSpPr>
        <p:spPr>
          <a:xfrm>
            <a:off x="188964" y="4139335"/>
            <a:ext cx="902202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https://openoregon.pressbooks.pub/earthscience/chapter/7-3-geological-renaissance-of-the-mid-20th-century-2/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2" name="Google Shape;79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5073" y="923464"/>
            <a:ext cx="5936102" cy="294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7" name="Google Shape;797;p32"/>
          <p:cNvGrpSpPr/>
          <p:nvPr/>
        </p:nvGrpSpPr>
        <p:grpSpPr>
          <a:xfrm flipH="1">
            <a:off x="-1" y="133025"/>
            <a:ext cx="8520600" cy="582900"/>
            <a:chOff x="3383700" y="220025"/>
            <a:chExt cx="5760575" cy="582900"/>
          </a:xfrm>
        </p:grpSpPr>
        <p:sp>
          <p:nvSpPr>
            <p:cNvPr id="798" name="Google Shape;798;p32"/>
            <p:cNvSpPr/>
            <p:nvPr/>
          </p:nvSpPr>
          <p:spPr>
            <a:xfrm flipH="1">
              <a:off x="3383700" y="220025"/>
              <a:ext cx="585300" cy="582900"/>
            </a:xfrm>
            <a:prstGeom prst="flowChartDelay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2"/>
            <p:cNvSpPr/>
            <p:nvPr/>
          </p:nvSpPr>
          <p:spPr>
            <a:xfrm>
              <a:off x="3922475" y="220025"/>
              <a:ext cx="5221800" cy="582900"/>
            </a:xfrm>
            <a:prstGeom prst="rect">
              <a:avLst/>
            </a:prstGeom>
            <a:solidFill>
              <a:srgbClr val="7F14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0" name="Google Shape;800;p32"/>
          <p:cNvSpPr txBox="1"/>
          <p:nvPr>
            <p:ph type="title"/>
          </p:nvPr>
        </p:nvSpPr>
        <p:spPr>
          <a:xfrm>
            <a:off x="165450" y="1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2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Next Time – Extreme Space Weather and Habitable Worlds </a:t>
            </a:r>
            <a:endParaRPr b="1" sz="22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42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1" name="Google Shape;801;p32"/>
          <p:cNvSpPr/>
          <p:nvPr/>
        </p:nvSpPr>
        <p:spPr>
          <a:xfrm>
            <a:off x="6166750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32"/>
          <p:cNvSpPr/>
          <p:nvPr/>
        </p:nvSpPr>
        <p:spPr>
          <a:xfrm>
            <a:off x="6457075" y="4790997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32"/>
          <p:cNvSpPr/>
          <p:nvPr/>
        </p:nvSpPr>
        <p:spPr>
          <a:xfrm>
            <a:off x="6747400" y="4790982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32"/>
          <p:cNvSpPr/>
          <p:nvPr/>
        </p:nvSpPr>
        <p:spPr>
          <a:xfrm>
            <a:off x="7037725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32"/>
          <p:cNvSpPr/>
          <p:nvPr/>
        </p:nvSpPr>
        <p:spPr>
          <a:xfrm>
            <a:off x="7328050" y="4790989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32"/>
          <p:cNvSpPr/>
          <p:nvPr/>
        </p:nvSpPr>
        <p:spPr>
          <a:xfrm>
            <a:off x="7618375" y="4790975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32"/>
          <p:cNvSpPr/>
          <p:nvPr/>
        </p:nvSpPr>
        <p:spPr>
          <a:xfrm>
            <a:off x="7908700" y="4791000"/>
            <a:ext cx="91500" cy="91500"/>
          </a:xfrm>
          <a:prstGeom prst="ellipse">
            <a:avLst/>
          </a:prstGeom>
          <a:solidFill>
            <a:srgbClr val="1965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8" name="Google Shape;808;p32"/>
          <p:cNvGrpSpPr/>
          <p:nvPr/>
        </p:nvGrpSpPr>
        <p:grpSpPr>
          <a:xfrm>
            <a:off x="0" y="4695025"/>
            <a:ext cx="5902800" cy="283500"/>
            <a:chOff x="0" y="4548925"/>
            <a:chExt cx="5902800" cy="283500"/>
          </a:xfrm>
        </p:grpSpPr>
        <p:sp>
          <p:nvSpPr>
            <p:cNvPr id="809" name="Google Shape;809;p32"/>
            <p:cNvSpPr/>
            <p:nvPr/>
          </p:nvSpPr>
          <p:spPr>
            <a:xfrm>
              <a:off x="5619300" y="4548925"/>
              <a:ext cx="283500" cy="283500"/>
            </a:xfrm>
            <a:prstGeom prst="flowChartDelay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32"/>
            <p:cNvSpPr/>
            <p:nvPr/>
          </p:nvSpPr>
          <p:spPr>
            <a:xfrm>
              <a:off x="0" y="4549375"/>
              <a:ext cx="5695500" cy="282600"/>
            </a:xfrm>
            <a:prstGeom prst="rect">
              <a:avLst/>
            </a:prstGeom>
            <a:solidFill>
              <a:srgbClr val="D56A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1" name="Google Shape;811;p32"/>
          <p:cNvSpPr txBox="1"/>
          <p:nvPr>
            <p:ph idx="4294967295" type="subTitle"/>
          </p:nvPr>
        </p:nvSpPr>
        <p:spPr>
          <a:xfrm>
            <a:off x="92825" y="4644900"/>
            <a:ext cx="2038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-US" sz="68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Heliophysics Education Activation Team</a:t>
            </a:r>
            <a:endParaRPr b="1" i="0" sz="68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2" name="Google Shape;81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175" y="4601225"/>
            <a:ext cx="685800" cy="47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7119" y="861435"/>
            <a:ext cx="4850606" cy="3637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Sten Odenwald</dc:creator>
</cp:coreProperties>
</file>