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</p:sldIdLst>
  <p:sldSz cy="5143500" cx="9144000"/>
  <p:notesSz cx="6858000" cy="9144000"/>
  <p:embeddedFontLst>
    <p:embeddedFont>
      <p:font typeface="Helvetica Neue"/>
      <p:regular r:id="rId38"/>
      <p:bold r:id="rId39"/>
      <p:italic r:id="rId40"/>
      <p:boldItalic r:id="rId4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42" roundtripDataSignature="AMtx7mj4FK+j9346/GOSbMAN+KfUIknPT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D6005733-CDC1-4028-9FF4-94EC73090657}">
  <a:tblStyle styleId="{D6005733-CDC1-4028-9FF4-94EC73090657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DFD"/>
          </a:solidFill>
        </a:fill>
      </a:tcStyle>
    </a:wholeTbl>
    <a:band1H>
      <a:tcTxStyle/>
      <a:tcStyle>
        <a:fill>
          <a:solidFill>
            <a:srgbClr val="CDD8FB"/>
          </a:solidFill>
        </a:fill>
      </a:tcStyle>
    </a:band1H>
    <a:band2H>
      <a:tcTxStyle/>
    </a:band2H>
    <a:band1V>
      <a:tcTxStyle/>
      <a:tcStyle>
        <a:fill>
          <a:solidFill>
            <a:srgbClr val="CDD8FB"/>
          </a:solidFill>
        </a:fill>
      </a:tcStyle>
    </a:band1V>
    <a:band2V>
      <a:tcTxStyle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HelveticaNeue-italic.fntdata"/><Relationship Id="rId20" Type="http://schemas.openxmlformats.org/officeDocument/2006/relationships/slide" Target="slides/slide15.xml"/><Relationship Id="rId42" Type="http://customschemas.google.com/relationships/presentationmetadata" Target="metadata"/><Relationship Id="rId41" Type="http://schemas.openxmlformats.org/officeDocument/2006/relationships/font" Target="fonts/HelveticaNeue-boldItalic.fnt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font" Target="fonts/HelveticaNeue-bold.fntdata"/><Relationship Id="rId16" Type="http://schemas.openxmlformats.org/officeDocument/2006/relationships/slide" Target="slides/slide11.xml"/><Relationship Id="rId38" Type="http://schemas.openxmlformats.org/officeDocument/2006/relationships/font" Target="fonts/HelveticaNeue-regular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9" name="Google Shape;25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4" name="Google Shape;284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7" name="Google Shape;307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2" name="Google Shape;332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8" name="Google Shape;358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2" name="Google Shape;382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5" name="Google Shape;405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8" name="Google Shape;428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1" name="Google Shape;451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2" name="Google Shape;472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8" name="Google Shape;7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9" name="Google Shape;499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7" name="Google Shape;527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0" name="Google Shape;550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3" name="Google Shape;573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96" name="Google Shape;596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19" name="Google Shape;619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p2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3" name="Google Shape;643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6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2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68" name="Google Shape;668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2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2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94" name="Google Shape;694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8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p2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20" name="Google Shape;720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0" name="Google Shape;10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7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Google Shape;748;p3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49" name="Google Shape;749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0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p3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2" name="Google Shape;772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3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Google Shape;794;p3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95" name="Google Shape;795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1" name="Google Shape;12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4" name="Google Shape;14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7" name="Google Shape;16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0" name="Google Shape;19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3" name="Google Shape;21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6" name="Google Shape;236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3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4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4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" name="Google Shape;15;p3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" name="Google Shape;16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6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3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3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3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3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3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4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4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4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4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4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4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3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6.png"/><Relationship Id="rId5" Type="http://schemas.openxmlformats.org/officeDocument/2006/relationships/image" Target="../media/image27.png"/><Relationship Id="rId6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Relationship Id="rId4" Type="http://schemas.openxmlformats.org/officeDocument/2006/relationships/image" Target="../media/image26.png"/><Relationship Id="rId5" Type="http://schemas.openxmlformats.org/officeDocument/2006/relationships/image" Target="../media/image25.gif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Relationship Id="rId4" Type="http://schemas.openxmlformats.org/officeDocument/2006/relationships/image" Target="../media/image2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Relationship Id="rId4" Type="http://schemas.openxmlformats.org/officeDocument/2006/relationships/image" Target="../media/image11.png"/><Relationship Id="rId5" Type="http://schemas.openxmlformats.org/officeDocument/2006/relationships/image" Target="../media/image25.gif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Relationship Id="rId4" Type="http://schemas.openxmlformats.org/officeDocument/2006/relationships/image" Target="../media/image1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png"/><Relationship Id="rId4" Type="http://schemas.openxmlformats.org/officeDocument/2006/relationships/image" Target="../media/image1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png"/><Relationship Id="rId4" Type="http://schemas.openxmlformats.org/officeDocument/2006/relationships/image" Target="../media/image14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.png"/><Relationship Id="rId4" Type="http://schemas.openxmlformats.org/officeDocument/2006/relationships/image" Target="../media/image18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.png"/><Relationship Id="rId4" Type="http://schemas.openxmlformats.org/officeDocument/2006/relationships/image" Target="../media/image29.gif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.png"/><Relationship Id="rId4" Type="http://schemas.openxmlformats.org/officeDocument/2006/relationships/image" Target="../media/image12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.png"/><Relationship Id="rId4" Type="http://schemas.openxmlformats.org/officeDocument/2006/relationships/image" Target="../media/image17.gif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.png"/><Relationship Id="rId4" Type="http://schemas.openxmlformats.org/officeDocument/2006/relationships/image" Target="../media/image10.gif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.png"/><Relationship Id="rId4" Type="http://schemas.openxmlformats.org/officeDocument/2006/relationships/image" Target="../media/image31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.png"/><Relationship Id="rId4" Type="http://schemas.openxmlformats.org/officeDocument/2006/relationships/image" Target="../media/image31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.png"/><Relationship Id="rId4" Type="http://schemas.openxmlformats.org/officeDocument/2006/relationships/image" Target="../media/image31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.png"/><Relationship Id="rId4" Type="http://schemas.openxmlformats.org/officeDocument/2006/relationships/image" Target="../media/image31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.png"/><Relationship Id="rId4" Type="http://schemas.openxmlformats.org/officeDocument/2006/relationships/image" Target="../media/image3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.png"/><Relationship Id="rId4" Type="http://schemas.openxmlformats.org/officeDocument/2006/relationships/image" Target="../media/image22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.png"/><Relationship Id="rId4" Type="http://schemas.openxmlformats.org/officeDocument/2006/relationships/image" Target="../media/image28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.png"/><Relationship Id="rId4" Type="http://schemas.openxmlformats.org/officeDocument/2006/relationships/image" Target="../media/image2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9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Relationship Id="rId4" Type="http://schemas.openxmlformats.org/officeDocument/2006/relationships/image" Target="../media/image3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1900" y="371287"/>
            <a:ext cx="4403077" cy="44009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2935175"/>
            <a:ext cx="7659574" cy="5852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"/>
          <p:cNvSpPr/>
          <p:nvPr/>
        </p:nvSpPr>
        <p:spPr>
          <a:xfrm>
            <a:off x="7562775" y="2933963"/>
            <a:ext cx="585300" cy="585300"/>
          </a:xfrm>
          <a:prstGeom prst="flowChartDelay">
            <a:avLst/>
          </a:prstGeom>
          <a:solidFill>
            <a:srgbClr val="7F141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7" name="Google Shape;57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978575" y="380951"/>
            <a:ext cx="879575" cy="727374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"/>
          <p:cNvSpPr txBox="1"/>
          <p:nvPr>
            <p:ph idx="1" type="subTitle"/>
          </p:nvPr>
        </p:nvSpPr>
        <p:spPr>
          <a:xfrm>
            <a:off x="311700" y="2906650"/>
            <a:ext cx="5364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Dr. Sten Odenwald, Astronomer</a:t>
            </a:r>
            <a:endParaRPr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9" name="Google Shape;59;p1"/>
          <p:cNvSpPr txBox="1"/>
          <p:nvPr>
            <p:ph idx="1" type="subTitle"/>
          </p:nvPr>
        </p:nvSpPr>
        <p:spPr>
          <a:xfrm>
            <a:off x="191900" y="588180"/>
            <a:ext cx="5364600" cy="31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en-US" sz="78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National Aeronautics and Space Administration</a:t>
            </a:r>
            <a:endParaRPr sz="28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0" name="Google Shape;60;p1"/>
          <p:cNvSpPr txBox="1"/>
          <p:nvPr>
            <p:ph idx="1" type="subTitle"/>
          </p:nvPr>
        </p:nvSpPr>
        <p:spPr>
          <a:xfrm>
            <a:off x="191900" y="4333269"/>
            <a:ext cx="5364600" cy="39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SzPts val="1100"/>
              <a:buNone/>
            </a:pPr>
            <a:r>
              <a:rPr lang="en-US" sz="78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NASA Heliophysics Education Activation Team</a:t>
            </a:r>
            <a:endParaRPr sz="78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1" name="Google Shape;61;p1"/>
          <p:cNvSpPr/>
          <p:nvPr/>
        </p:nvSpPr>
        <p:spPr>
          <a:xfrm>
            <a:off x="5826113" y="3752759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1"/>
          <p:cNvSpPr/>
          <p:nvPr/>
        </p:nvSpPr>
        <p:spPr>
          <a:xfrm>
            <a:off x="6116438" y="3752759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1"/>
          <p:cNvSpPr/>
          <p:nvPr/>
        </p:nvSpPr>
        <p:spPr>
          <a:xfrm>
            <a:off x="6406763" y="3752745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"/>
          <p:cNvSpPr/>
          <p:nvPr/>
        </p:nvSpPr>
        <p:spPr>
          <a:xfrm>
            <a:off x="6697088" y="3752752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1"/>
          <p:cNvSpPr/>
          <p:nvPr/>
        </p:nvSpPr>
        <p:spPr>
          <a:xfrm>
            <a:off x="6987413" y="3752752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1"/>
          <p:cNvSpPr/>
          <p:nvPr/>
        </p:nvSpPr>
        <p:spPr>
          <a:xfrm>
            <a:off x="7277738" y="3752738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1"/>
          <p:cNvSpPr/>
          <p:nvPr/>
        </p:nvSpPr>
        <p:spPr>
          <a:xfrm>
            <a:off x="7568063" y="3752763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1"/>
          <p:cNvSpPr/>
          <p:nvPr/>
        </p:nvSpPr>
        <p:spPr>
          <a:xfrm>
            <a:off x="7858388" y="3752764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1"/>
          <p:cNvSpPr/>
          <p:nvPr/>
        </p:nvSpPr>
        <p:spPr>
          <a:xfrm>
            <a:off x="8148713" y="3752750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1"/>
          <p:cNvSpPr/>
          <p:nvPr/>
        </p:nvSpPr>
        <p:spPr>
          <a:xfrm>
            <a:off x="8439038" y="3752775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1"/>
          <p:cNvSpPr/>
          <p:nvPr/>
        </p:nvSpPr>
        <p:spPr>
          <a:xfrm>
            <a:off x="8729363" y="3752775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1"/>
          <p:cNvSpPr/>
          <p:nvPr/>
        </p:nvSpPr>
        <p:spPr>
          <a:xfrm>
            <a:off x="0" y="3657650"/>
            <a:ext cx="5484000" cy="282600"/>
          </a:xfrm>
          <a:prstGeom prst="rect">
            <a:avLst/>
          </a:prstGeom>
          <a:solidFill>
            <a:srgbClr val="D56A4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1"/>
          <p:cNvSpPr/>
          <p:nvPr/>
        </p:nvSpPr>
        <p:spPr>
          <a:xfrm>
            <a:off x="5414163" y="3657200"/>
            <a:ext cx="283500" cy="283500"/>
          </a:xfrm>
          <a:prstGeom prst="flowChartDelay">
            <a:avLst/>
          </a:prstGeom>
          <a:solidFill>
            <a:srgbClr val="D56A4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4" name="Google Shape;74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029742" y="4195413"/>
            <a:ext cx="777239" cy="668427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"/>
          <p:cNvSpPr txBox="1"/>
          <p:nvPr/>
        </p:nvSpPr>
        <p:spPr>
          <a:xfrm>
            <a:off x="311700" y="1474750"/>
            <a:ext cx="8520600" cy="1322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Heliophysics Big Year</a:t>
            </a:r>
            <a:endParaRPr b="1" sz="52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1" name="Google Shape;261;p10"/>
          <p:cNvGrpSpPr/>
          <p:nvPr/>
        </p:nvGrpSpPr>
        <p:grpSpPr>
          <a:xfrm flipH="1">
            <a:off x="-1" y="133025"/>
            <a:ext cx="6548576" cy="582900"/>
            <a:chOff x="3383700" y="220025"/>
            <a:chExt cx="5760575" cy="582900"/>
          </a:xfrm>
        </p:grpSpPr>
        <p:sp>
          <p:nvSpPr>
            <p:cNvPr id="262" name="Google Shape;262;p10"/>
            <p:cNvSpPr/>
            <p:nvPr/>
          </p:nvSpPr>
          <p:spPr>
            <a:xfrm flipH="1">
              <a:off x="3383700" y="220025"/>
              <a:ext cx="585300" cy="582900"/>
            </a:xfrm>
            <a:prstGeom prst="flowChartDelay">
              <a:avLst/>
            </a:prstGeom>
            <a:solidFill>
              <a:srgbClr val="7F141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10"/>
            <p:cNvSpPr/>
            <p:nvPr/>
          </p:nvSpPr>
          <p:spPr>
            <a:xfrm>
              <a:off x="3922475" y="220025"/>
              <a:ext cx="5221800" cy="582900"/>
            </a:xfrm>
            <a:prstGeom prst="rect">
              <a:avLst/>
            </a:prstGeom>
            <a:solidFill>
              <a:srgbClr val="7F141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4" name="Google Shape;264;p10"/>
          <p:cNvSpPr txBox="1"/>
          <p:nvPr>
            <p:ph type="title"/>
          </p:nvPr>
        </p:nvSpPr>
        <p:spPr>
          <a:xfrm>
            <a:off x="165450" y="1381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b="1" lang="en-US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Our magnetic sun</a:t>
            </a:r>
            <a:endParaRPr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0909"/>
              <a:buNone/>
            </a:pPr>
            <a:r>
              <a:t/>
            </a:r>
            <a:endParaRPr b="1" sz="242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65" name="Google Shape;265;p10"/>
          <p:cNvSpPr/>
          <p:nvPr/>
        </p:nvSpPr>
        <p:spPr>
          <a:xfrm>
            <a:off x="6166750" y="4790997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10"/>
          <p:cNvSpPr/>
          <p:nvPr/>
        </p:nvSpPr>
        <p:spPr>
          <a:xfrm>
            <a:off x="6457075" y="4790997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10"/>
          <p:cNvSpPr/>
          <p:nvPr/>
        </p:nvSpPr>
        <p:spPr>
          <a:xfrm>
            <a:off x="6747400" y="4790982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10"/>
          <p:cNvSpPr/>
          <p:nvPr/>
        </p:nvSpPr>
        <p:spPr>
          <a:xfrm>
            <a:off x="7037725" y="4790989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10"/>
          <p:cNvSpPr/>
          <p:nvPr/>
        </p:nvSpPr>
        <p:spPr>
          <a:xfrm>
            <a:off x="7328050" y="4790989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10"/>
          <p:cNvSpPr/>
          <p:nvPr/>
        </p:nvSpPr>
        <p:spPr>
          <a:xfrm>
            <a:off x="7618375" y="4790975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10"/>
          <p:cNvSpPr/>
          <p:nvPr/>
        </p:nvSpPr>
        <p:spPr>
          <a:xfrm>
            <a:off x="7908700" y="4791000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2" name="Google Shape;272;p10"/>
          <p:cNvGrpSpPr/>
          <p:nvPr/>
        </p:nvGrpSpPr>
        <p:grpSpPr>
          <a:xfrm>
            <a:off x="0" y="4695025"/>
            <a:ext cx="5902800" cy="283500"/>
            <a:chOff x="0" y="4548925"/>
            <a:chExt cx="5902800" cy="283500"/>
          </a:xfrm>
        </p:grpSpPr>
        <p:sp>
          <p:nvSpPr>
            <p:cNvPr id="273" name="Google Shape;273;p10"/>
            <p:cNvSpPr/>
            <p:nvPr/>
          </p:nvSpPr>
          <p:spPr>
            <a:xfrm>
              <a:off x="5619300" y="4548925"/>
              <a:ext cx="283500" cy="283500"/>
            </a:xfrm>
            <a:prstGeom prst="flowChartDelay">
              <a:avLst/>
            </a:prstGeom>
            <a:solidFill>
              <a:srgbClr val="D56A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10"/>
            <p:cNvSpPr/>
            <p:nvPr/>
          </p:nvSpPr>
          <p:spPr>
            <a:xfrm>
              <a:off x="0" y="4549375"/>
              <a:ext cx="5695500" cy="282600"/>
            </a:xfrm>
            <a:prstGeom prst="rect">
              <a:avLst/>
            </a:prstGeom>
            <a:solidFill>
              <a:srgbClr val="D56A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5" name="Google Shape;275;p10"/>
          <p:cNvSpPr txBox="1"/>
          <p:nvPr>
            <p:ph idx="4294967295" type="subTitle"/>
          </p:nvPr>
        </p:nvSpPr>
        <p:spPr>
          <a:xfrm>
            <a:off x="92825" y="4644900"/>
            <a:ext cx="2038800" cy="38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i="0" lang="en-US" sz="68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Heliophysics Education Activation Team</a:t>
            </a:r>
            <a:endParaRPr b="1" i="0" sz="68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76" name="Google Shape;276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64175" y="4601225"/>
            <a:ext cx="685800" cy="471054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10"/>
          <p:cNvSpPr txBox="1"/>
          <p:nvPr/>
        </p:nvSpPr>
        <p:spPr>
          <a:xfrm>
            <a:off x="153312" y="761400"/>
            <a:ext cx="8953313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 the sun, we have only tracked magnetic polarity reversals since 1600.  </a:t>
            </a:r>
            <a:endParaRPr/>
          </a:p>
        </p:txBody>
      </p:sp>
      <p:sp>
        <p:nvSpPr>
          <p:cNvPr id="278" name="Google Shape;278;p10"/>
          <p:cNvSpPr txBox="1"/>
          <p:nvPr/>
        </p:nvSpPr>
        <p:spPr>
          <a:xfrm>
            <a:off x="1040399" y="4286598"/>
            <a:ext cx="3340979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https://en.wikipedia.org/wiki/Solar_cycle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9" name="Google Shape;279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9463" y="1327890"/>
            <a:ext cx="6643687" cy="2792328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10"/>
          <p:cNvSpPr txBox="1"/>
          <p:nvPr/>
        </p:nvSpPr>
        <p:spPr>
          <a:xfrm>
            <a:off x="6924368" y="1474839"/>
            <a:ext cx="1792478" cy="17851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Math Alert!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(2025-1750)/25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11 years/cycle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1" name="Google Shape;281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24368" y="3181250"/>
            <a:ext cx="2095500" cy="1609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" name="Google Shape;286;p11"/>
          <p:cNvGrpSpPr/>
          <p:nvPr/>
        </p:nvGrpSpPr>
        <p:grpSpPr>
          <a:xfrm flipH="1">
            <a:off x="-1" y="133025"/>
            <a:ext cx="6548576" cy="582900"/>
            <a:chOff x="3383700" y="220025"/>
            <a:chExt cx="5760575" cy="582900"/>
          </a:xfrm>
        </p:grpSpPr>
        <p:sp>
          <p:nvSpPr>
            <p:cNvPr id="287" name="Google Shape;287;p11"/>
            <p:cNvSpPr/>
            <p:nvPr/>
          </p:nvSpPr>
          <p:spPr>
            <a:xfrm flipH="1">
              <a:off x="3383700" y="220025"/>
              <a:ext cx="585300" cy="582900"/>
            </a:xfrm>
            <a:prstGeom prst="flowChartDelay">
              <a:avLst/>
            </a:prstGeom>
            <a:solidFill>
              <a:srgbClr val="7F141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11"/>
            <p:cNvSpPr/>
            <p:nvPr/>
          </p:nvSpPr>
          <p:spPr>
            <a:xfrm>
              <a:off x="3922475" y="220025"/>
              <a:ext cx="5221800" cy="582900"/>
            </a:xfrm>
            <a:prstGeom prst="rect">
              <a:avLst/>
            </a:prstGeom>
            <a:solidFill>
              <a:srgbClr val="7F141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9" name="Google Shape;289;p11"/>
          <p:cNvSpPr txBox="1"/>
          <p:nvPr>
            <p:ph type="title"/>
          </p:nvPr>
        </p:nvSpPr>
        <p:spPr>
          <a:xfrm>
            <a:off x="165450" y="1381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b="1" lang="en-US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Our magnetic Earth</a:t>
            </a:r>
            <a:endParaRPr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0909"/>
              <a:buNone/>
            </a:pPr>
            <a:r>
              <a:t/>
            </a:r>
            <a:endParaRPr b="1" sz="242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90" name="Google Shape;290;p11"/>
          <p:cNvSpPr/>
          <p:nvPr/>
        </p:nvSpPr>
        <p:spPr>
          <a:xfrm>
            <a:off x="6166750" y="4790997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11"/>
          <p:cNvSpPr/>
          <p:nvPr/>
        </p:nvSpPr>
        <p:spPr>
          <a:xfrm>
            <a:off x="6457075" y="4790997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11"/>
          <p:cNvSpPr/>
          <p:nvPr/>
        </p:nvSpPr>
        <p:spPr>
          <a:xfrm>
            <a:off x="6747400" y="4790982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11"/>
          <p:cNvSpPr/>
          <p:nvPr/>
        </p:nvSpPr>
        <p:spPr>
          <a:xfrm>
            <a:off x="7037725" y="4790989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11"/>
          <p:cNvSpPr/>
          <p:nvPr/>
        </p:nvSpPr>
        <p:spPr>
          <a:xfrm>
            <a:off x="7328050" y="4790989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11"/>
          <p:cNvSpPr/>
          <p:nvPr/>
        </p:nvSpPr>
        <p:spPr>
          <a:xfrm>
            <a:off x="7618375" y="4790975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11"/>
          <p:cNvSpPr/>
          <p:nvPr/>
        </p:nvSpPr>
        <p:spPr>
          <a:xfrm>
            <a:off x="7908700" y="4791000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7" name="Google Shape;297;p11"/>
          <p:cNvGrpSpPr/>
          <p:nvPr/>
        </p:nvGrpSpPr>
        <p:grpSpPr>
          <a:xfrm>
            <a:off x="0" y="4695025"/>
            <a:ext cx="5902800" cy="283500"/>
            <a:chOff x="0" y="4548925"/>
            <a:chExt cx="5902800" cy="283500"/>
          </a:xfrm>
        </p:grpSpPr>
        <p:sp>
          <p:nvSpPr>
            <p:cNvPr id="298" name="Google Shape;298;p11"/>
            <p:cNvSpPr/>
            <p:nvPr/>
          </p:nvSpPr>
          <p:spPr>
            <a:xfrm>
              <a:off x="5619300" y="4548925"/>
              <a:ext cx="283500" cy="283500"/>
            </a:xfrm>
            <a:prstGeom prst="flowChartDelay">
              <a:avLst/>
            </a:prstGeom>
            <a:solidFill>
              <a:srgbClr val="D56A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11"/>
            <p:cNvSpPr/>
            <p:nvPr/>
          </p:nvSpPr>
          <p:spPr>
            <a:xfrm>
              <a:off x="0" y="4549375"/>
              <a:ext cx="5695500" cy="282600"/>
            </a:xfrm>
            <a:prstGeom prst="rect">
              <a:avLst/>
            </a:prstGeom>
            <a:solidFill>
              <a:srgbClr val="D56A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0" name="Google Shape;300;p11"/>
          <p:cNvSpPr txBox="1"/>
          <p:nvPr>
            <p:ph idx="4294967295" type="subTitle"/>
          </p:nvPr>
        </p:nvSpPr>
        <p:spPr>
          <a:xfrm>
            <a:off x="92825" y="4644900"/>
            <a:ext cx="2038800" cy="38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i="0" lang="en-US" sz="68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Heliophysics Education Activation Team</a:t>
            </a:r>
            <a:endParaRPr b="1" i="0" sz="68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01" name="Google Shape;301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64175" y="4601225"/>
            <a:ext cx="685800" cy="471054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11"/>
          <p:cNvSpPr txBox="1"/>
          <p:nvPr/>
        </p:nvSpPr>
        <p:spPr>
          <a:xfrm>
            <a:off x="92825" y="920628"/>
            <a:ext cx="3942105" cy="36933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Our Earth also generates a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magnetic field.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Instead of currents in a plasma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It has a liquid iron-nickel outer core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that circulates and undergoes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convection just like the sun.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Because of the faster rotation and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higher density, Dynamo Theory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predicts a much longer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‘sunspot cycle’ for Earth lasting over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250,000 years.</a:t>
            </a:r>
            <a:endParaRPr/>
          </a:p>
        </p:txBody>
      </p:sp>
      <p:pic>
        <p:nvPicPr>
          <p:cNvPr id="303" name="Google Shape;303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72450" y="1144040"/>
            <a:ext cx="3021806" cy="3021806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11"/>
          <p:cNvSpPr txBox="1"/>
          <p:nvPr/>
        </p:nvSpPr>
        <p:spPr>
          <a:xfrm>
            <a:off x="4552728" y="4362410"/>
            <a:ext cx="372890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Image by Wikipedia: Dynamo Theory; USGS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9" name="Google Shape;309;p12"/>
          <p:cNvGrpSpPr/>
          <p:nvPr/>
        </p:nvGrpSpPr>
        <p:grpSpPr>
          <a:xfrm flipH="1">
            <a:off x="-1" y="133025"/>
            <a:ext cx="6548576" cy="582900"/>
            <a:chOff x="3383700" y="220025"/>
            <a:chExt cx="5760575" cy="582900"/>
          </a:xfrm>
        </p:grpSpPr>
        <p:sp>
          <p:nvSpPr>
            <p:cNvPr id="310" name="Google Shape;310;p12"/>
            <p:cNvSpPr/>
            <p:nvPr/>
          </p:nvSpPr>
          <p:spPr>
            <a:xfrm flipH="1">
              <a:off x="3383700" y="220025"/>
              <a:ext cx="585300" cy="582900"/>
            </a:xfrm>
            <a:prstGeom prst="flowChartDelay">
              <a:avLst/>
            </a:prstGeom>
            <a:solidFill>
              <a:srgbClr val="7F141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12"/>
            <p:cNvSpPr/>
            <p:nvPr/>
          </p:nvSpPr>
          <p:spPr>
            <a:xfrm>
              <a:off x="3922475" y="220025"/>
              <a:ext cx="5221800" cy="582900"/>
            </a:xfrm>
            <a:prstGeom prst="rect">
              <a:avLst/>
            </a:prstGeom>
            <a:solidFill>
              <a:srgbClr val="7F141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2" name="Google Shape;312;p12"/>
          <p:cNvSpPr txBox="1"/>
          <p:nvPr>
            <p:ph type="title"/>
          </p:nvPr>
        </p:nvSpPr>
        <p:spPr>
          <a:xfrm>
            <a:off x="165450" y="1381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b="1" lang="en-US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Our magnetic Earth</a:t>
            </a:r>
            <a:endParaRPr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0909"/>
              <a:buNone/>
            </a:pPr>
            <a:r>
              <a:t/>
            </a:r>
            <a:endParaRPr b="1" sz="242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13" name="Google Shape;313;p12"/>
          <p:cNvSpPr/>
          <p:nvPr/>
        </p:nvSpPr>
        <p:spPr>
          <a:xfrm>
            <a:off x="6166750" y="4790997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12"/>
          <p:cNvSpPr/>
          <p:nvPr/>
        </p:nvSpPr>
        <p:spPr>
          <a:xfrm>
            <a:off x="6457075" y="4790997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12"/>
          <p:cNvSpPr/>
          <p:nvPr/>
        </p:nvSpPr>
        <p:spPr>
          <a:xfrm>
            <a:off x="6747400" y="4790982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12"/>
          <p:cNvSpPr/>
          <p:nvPr/>
        </p:nvSpPr>
        <p:spPr>
          <a:xfrm>
            <a:off x="7037725" y="4790989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12"/>
          <p:cNvSpPr/>
          <p:nvPr/>
        </p:nvSpPr>
        <p:spPr>
          <a:xfrm>
            <a:off x="7328050" y="4790989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12"/>
          <p:cNvSpPr/>
          <p:nvPr/>
        </p:nvSpPr>
        <p:spPr>
          <a:xfrm>
            <a:off x="7618375" y="4790975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12"/>
          <p:cNvSpPr/>
          <p:nvPr/>
        </p:nvSpPr>
        <p:spPr>
          <a:xfrm>
            <a:off x="7908700" y="4791000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0" name="Google Shape;320;p12"/>
          <p:cNvGrpSpPr/>
          <p:nvPr/>
        </p:nvGrpSpPr>
        <p:grpSpPr>
          <a:xfrm>
            <a:off x="0" y="4695025"/>
            <a:ext cx="5902800" cy="283500"/>
            <a:chOff x="0" y="4548925"/>
            <a:chExt cx="5902800" cy="283500"/>
          </a:xfrm>
        </p:grpSpPr>
        <p:sp>
          <p:nvSpPr>
            <p:cNvPr id="321" name="Google Shape;321;p12"/>
            <p:cNvSpPr/>
            <p:nvPr/>
          </p:nvSpPr>
          <p:spPr>
            <a:xfrm>
              <a:off x="5619300" y="4548925"/>
              <a:ext cx="283500" cy="283500"/>
            </a:xfrm>
            <a:prstGeom prst="flowChartDelay">
              <a:avLst/>
            </a:prstGeom>
            <a:solidFill>
              <a:srgbClr val="D56A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12"/>
            <p:cNvSpPr/>
            <p:nvPr/>
          </p:nvSpPr>
          <p:spPr>
            <a:xfrm>
              <a:off x="0" y="4549375"/>
              <a:ext cx="5695500" cy="282600"/>
            </a:xfrm>
            <a:prstGeom prst="rect">
              <a:avLst/>
            </a:prstGeom>
            <a:solidFill>
              <a:srgbClr val="D56A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3" name="Google Shape;323;p12"/>
          <p:cNvSpPr txBox="1"/>
          <p:nvPr>
            <p:ph idx="4294967295" type="subTitle"/>
          </p:nvPr>
        </p:nvSpPr>
        <p:spPr>
          <a:xfrm>
            <a:off x="92825" y="4644900"/>
            <a:ext cx="2038800" cy="38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i="0" lang="en-US" sz="68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Heliophysics Education Activation Team</a:t>
            </a:r>
            <a:endParaRPr b="1" i="0" sz="68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24" name="Google Shape;324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64175" y="4601225"/>
            <a:ext cx="685800" cy="471054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p12"/>
          <p:cNvSpPr txBox="1"/>
          <p:nvPr/>
        </p:nvSpPr>
        <p:spPr>
          <a:xfrm>
            <a:off x="249065" y="1074484"/>
            <a:ext cx="4083169" cy="25545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 Earth, magnetic polarity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information is captured in cooling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magma, and so we can trace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magnetic reversals back for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100s of millions of years.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Over a period of  83 million years,183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reversals have been detected.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12"/>
          <p:cNvSpPr txBox="1"/>
          <p:nvPr/>
        </p:nvSpPr>
        <p:spPr>
          <a:xfrm>
            <a:off x="4472450" y="4387473"/>
            <a:ext cx="457368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https://www.lyellcollection.org/doi/full/10.1144/sp373.17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7" name="Google Shape;327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04520" y="733179"/>
            <a:ext cx="3157381" cy="3599271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p12"/>
          <p:cNvSpPr/>
          <p:nvPr/>
        </p:nvSpPr>
        <p:spPr>
          <a:xfrm>
            <a:off x="6984062" y="1193007"/>
            <a:ext cx="290325" cy="188802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1B386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12"/>
          <p:cNvSpPr txBox="1"/>
          <p:nvPr/>
        </p:nvSpPr>
        <p:spPr>
          <a:xfrm>
            <a:off x="7274387" y="1133519"/>
            <a:ext cx="1786066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Current reversal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happened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781,000 years ago.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 are now in the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Brunhes-Matuyama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Chron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4" name="Google Shape;334;p13"/>
          <p:cNvGrpSpPr/>
          <p:nvPr/>
        </p:nvGrpSpPr>
        <p:grpSpPr>
          <a:xfrm flipH="1">
            <a:off x="-1" y="133025"/>
            <a:ext cx="6548576" cy="582900"/>
            <a:chOff x="3383700" y="220025"/>
            <a:chExt cx="5760575" cy="582900"/>
          </a:xfrm>
        </p:grpSpPr>
        <p:sp>
          <p:nvSpPr>
            <p:cNvPr id="335" name="Google Shape;335;p13"/>
            <p:cNvSpPr/>
            <p:nvPr/>
          </p:nvSpPr>
          <p:spPr>
            <a:xfrm flipH="1">
              <a:off x="3383700" y="220025"/>
              <a:ext cx="585300" cy="582900"/>
            </a:xfrm>
            <a:prstGeom prst="flowChartDelay">
              <a:avLst/>
            </a:prstGeom>
            <a:solidFill>
              <a:srgbClr val="7F141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13"/>
            <p:cNvSpPr/>
            <p:nvPr/>
          </p:nvSpPr>
          <p:spPr>
            <a:xfrm>
              <a:off x="3922475" y="220025"/>
              <a:ext cx="5221800" cy="582900"/>
            </a:xfrm>
            <a:prstGeom prst="rect">
              <a:avLst/>
            </a:prstGeom>
            <a:solidFill>
              <a:srgbClr val="7F141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7" name="Google Shape;337;p13"/>
          <p:cNvSpPr txBox="1"/>
          <p:nvPr>
            <p:ph type="title"/>
          </p:nvPr>
        </p:nvSpPr>
        <p:spPr>
          <a:xfrm>
            <a:off x="165450" y="1381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b="1" lang="en-US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Our magnetic Earth; Introductory math</a:t>
            </a:r>
            <a:endParaRPr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0909"/>
              <a:buNone/>
            </a:pPr>
            <a:r>
              <a:t/>
            </a:r>
            <a:endParaRPr b="1" sz="242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38" name="Google Shape;338;p13"/>
          <p:cNvSpPr/>
          <p:nvPr/>
        </p:nvSpPr>
        <p:spPr>
          <a:xfrm>
            <a:off x="6166750" y="4790997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p13"/>
          <p:cNvSpPr/>
          <p:nvPr/>
        </p:nvSpPr>
        <p:spPr>
          <a:xfrm>
            <a:off x="6457075" y="4790997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13"/>
          <p:cNvSpPr/>
          <p:nvPr/>
        </p:nvSpPr>
        <p:spPr>
          <a:xfrm>
            <a:off x="6747400" y="4790982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p13"/>
          <p:cNvSpPr/>
          <p:nvPr/>
        </p:nvSpPr>
        <p:spPr>
          <a:xfrm>
            <a:off x="7037725" y="4790989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p13"/>
          <p:cNvSpPr/>
          <p:nvPr/>
        </p:nvSpPr>
        <p:spPr>
          <a:xfrm>
            <a:off x="7328050" y="4790989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p13"/>
          <p:cNvSpPr/>
          <p:nvPr/>
        </p:nvSpPr>
        <p:spPr>
          <a:xfrm>
            <a:off x="7618375" y="4790975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p13"/>
          <p:cNvSpPr/>
          <p:nvPr/>
        </p:nvSpPr>
        <p:spPr>
          <a:xfrm>
            <a:off x="7908700" y="4791000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45" name="Google Shape;345;p13"/>
          <p:cNvGrpSpPr/>
          <p:nvPr/>
        </p:nvGrpSpPr>
        <p:grpSpPr>
          <a:xfrm>
            <a:off x="0" y="4695025"/>
            <a:ext cx="5902800" cy="283500"/>
            <a:chOff x="0" y="4548925"/>
            <a:chExt cx="5902800" cy="283500"/>
          </a:xfrm>
        </p:grpSpPr>
        <p:sp>
          <p:nvSpPr>
            <p:cNvPr id="346" name="Google Shape;346;p13"/>
            <p:cNvSpPr/>
            <p:nvPr/>
          </p:nvSpPr>
          <p:spPr>
            <a:xfrm>
              <a:off x="5619300" y="4548925"/>
              <a:ext cx="283500" cy="283500"/>
            </a:xfrm>
            <a:prstGeom prst="flowChartDelay">
              <a:avLst/>
            </a:prstGeom>
            <a:solidFill>
              <a:srgbClr val="D56A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13"/>
            <p:cNvSpPr/>
            <p:nvPr/>
          </p:nvSpPr>
          <p:spPr>
            <a:xfrm>
              <a:off x="0" y="4549375"/>
              <a:ext cx="5695500" cy="282600"/>
            </a:xfrm>
            <a:prstGeom prst="rect">
              <a:avLst/>
            </a:prstGeom>
            <a:solidFill>
              <a:srgbClr val="D56A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8" name="Google Shape;348;p13"/>
          <p:cNvSpPr txBox="1"/>
          <p:nvPr>
            <p:ph idx="4294967295" type="subTitle"/>
          </p:nvPr>
        </p:nvSpPr>
        <p:spPr>
          <a:xfrm>
            <a:off x="92825" y="4644900"/>
            <a:ext cx="2038800" cy="38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i="0" lang="en-US" sz="68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Heliophysics Education Activation Team</a:t>
            </a:r>
            <a:endParaRPr b="1" i="0" sz="68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49" name="Google Shape;349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64175" y="4601225"/>
            <a:ext cx="685800" cy="471054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p13"/>
          <p:cNvSpPr txBox="1"/>
          <p:nvPr/>
        </p:nvSpPr>
        <p:spPr>
          <a:xfrm>
            <a:off x="249065" y="1074484"/>
            <a:ext cx="4083169" cy="31700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 Earth, magnetic polarity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information is captured in cooling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magma, and so we can trace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magnetic reversals back for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100s of millions of years.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Over a period of  83 million years,183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reversals have been detected.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Math Alert!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83,000,000 / 183 = 450,000 years</a:t>
            </a:r>
            <a:endParaRPr/>
          </a:p>
        </p:txBody>
      </p:sp>
      <p:sp>
        <p:nvSpPr>
          <p:cNvPr id="351" name="Google Shape;351;p13"/>
          <p:cNvSpPr txBox="1"/>
          <p:nvPr/>
        </p:nvSpPr>
        <p:spPr>
          <a:xfrm>
            <a:off x="4472450" y="4387473"/>
            <a:ext cx="457368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https://www.lyellcollection.org/doi/full/10.1144/sp373.17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2" name="Google Shape;352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04520" y="733179"/>
            <a:ext cx="3157381" cy="3599271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13"/>
          <p:cNvSpPr/>
          <p:nvPr/>
        </p:nvSpPr>
        <p:spPr>
          <a:xfrm>
            <a:off x="6984062" y="1193007"/>
            <a:ext cx="290325" cy="188802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1B386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13"/>
          <p:cNvSpPr txBox="1"/>
          <p:nvPr/>
        </p:nvSpPr>
        <p:spPr>
          <a:xfrm>
            <a:off x="7274387" y="1133519"/>
            <a:ext cx="1786066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Current reversal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happened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781,000 years ago.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 are now in the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Brunhes-Matuyama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Chron</a:t>
            </a:r>
            <a:endParaRPr/>
          </a:p>
        </p:txBody>
      </p:sp>
      <p:pic>
        <p:nvPicPr>
          <p:cNvPr id="355" name="Google Shape;355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304520" y="2859854"/>
            <a:ext cx="2095500" cy="1609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0" name="Google Shape;360;p14"/>
          <p:cNvGrpSpPr/>
          <p:nvPr/>
        </p:nvGrpSpPr>
        <p:grpSpPr>
          <a:xfrm flipH="1">
            <a:off x="-1" y="133025"/>
            <a:ext cx="6548576" cy="582900"/>
            <a:chOff x="3383700" y="220025"/>
            <a:chExt cx="5760575" cy="582900"/>
          </a:xfrm>
        </p:grpSpPr>
        <p:sp>
          <p:nvSpPr>
            <p:cNvPr id="361" name="Google Shape;361;p14"/>
            <p:cNvSpPr/>
            <p:nvPr/>
          </p:nvSpPr>
          <p:spPr>
            <a:xfrm flipH="1">
              <a:off x="3383700" y="220025"/>
              <a:ext cx="585300" cy="582900"/>
            </a:xfrm>
            <a:prstGeom prst="flowChartDelay">
              <a:avLst/>
            </a:prstGeom>
            <a:solidFill>
              <a:srgbClr val="7F141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14"/>
            <p:cNvSpPr/>
            <p:nvPr/>
          </p:nvSpPr>
          <p:spPr>
            <a:xfrm>
              <a:off x="3922475" y="220025"/>
              <a:ext cx="5221800" cy="582900"/>
            </a:xfrm>
            <a:prstGeom prst="rect">
              <a:avLst/>
            </a:prstGeom>
            <a:solidFill>
              <a:srgbClr val="7F141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3" name="Google Shape;363;p14"/>
          <p:cNvSpPr txBox="1"/>
          <p:nvPr>
            <p:ph type="title"/>
          </p:nvPr>
        </p:nvSpPr>
        <p:spPr>
          <a:xfrm>
            <a:off x="165450" y="1381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b="1" lang="en-US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Our magnetic Earth</a:t>
            </a:r>
            <a:endParaRPr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0909"/>
              <a:buNone/>
            </a:pPr>
            <a:r>
              <a:t/>
            </a:r>
            <a:endParaRPr b="1" sz="242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64" name="Google Shape;364;p14"/>
          <p:cNvSpPr/>
          <p:nvPr/>
        </p:nvSpPr>
        <p:spPr>
          <a:xfrm>
            <a:off x="6166750" y="4790997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" name="Google Shape;365;p14"/>
          <p:cNvSpPr/>
          <p:nvPr/>
        </p:nvSpPr>
        <p:spPr>
          <a:xfrm>
            <a:off x="6457075" y="4790997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6" name="Google Shape;366;p14"/>
          <p:cNvSpPr/>
          <p:nvPr/>
        </p:nvSpPr>
        <p:spPr>
          <a:xfrm>
            <a:off x="6747400" y="4790982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Google Shape;367;p14"/>
          <p:cNvSpPr/>
          <p:nvPr/>
        </p:nvSpPr>
        <p:spPr>
          <a:xfrm>
            <a:off x="7037725" y="4790989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p14"/>
          <p:cNvSpPr/>
          <p:nvPr/>
        </p:nvSpPr>
        <p:spPr>
          <a:xfrm>
            <a:off x="7328050" y="4790989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9" name="Google Shape;369;p14"/>
          <p:cNvSpPr/>
          <p:nvPr/>
        </p:nvSpPr>
        <p:spPr>
          <a:xfrm>
            <a:off x="7618375" y="4790975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" name="Google Shape;370;p14"/>
          <p:cNvSpPr/>
          <p:nvPr/>
        </p:nvSpPr>
        <p:spPr>
          <a:xfrm>
            <a:off x="7908700" y="4791000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71" name="Google Shape;371;p14"/>
          <p:cNvGrpSpPr/>
          <p:nvPr/>
        </p:nvGrpSpPr>
        <p:grpSpPr>
          <a:xfrm>
            <a:off x="0" y="4695025"/>
            <a:ext cx="5902800" cy="283500"/>
            <a:chOff x="0" y="4548925"/>
            <a:chExt cx="5902800" cy="283500"/>
          </a:xfrm>
        </p:grpSpPr>
        <p:sp>
          <p:nvSpPr>
            <p:cNvPr id="372" name="Google Shape;372;p14"/>
            <p:cNvSpPr/>
            <p:nvPr/>
          </p:nvSpPr>
          <p:spPr>
            <a:xfrm>
              <a:off x="5619300" y="4548925"/>
              <a:ext cx="283500" cy="283500"/>
            </a:xfrm>
            <a:prstGeom prst="flowChartDelay">
              <a:avLst/>
            </a:prstGeom>
            <a:solidFill>
              <a:srgbClr val="D56A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14"/>
            <p:cNvSpPr/>
            <p:nvPr/>
          </p:nvSpPr>
          <p:spPr>
            <a:xfrm>
              <a:off x="0" y="4549375"/>
              <a:ext cx="5695500" cy="282600"/>
            </a:xfrm>
            <a:prstGeom prst="rect">
              <a:avLst/>
            </a:prstGeom>
            <a:solidFill>
              <a:srgbClr val="D56A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4" name="Google Shape;374;p14"/>
          <p:cNvSpPr txBox="1"/>
          <p:nvPr>
            <p:ph idx="4294967295" type="subTitle"/>
          </p:nvPr>
        </p:nvSpPr>
        <p:spPr>
          <a:xfrm>
            <a:off x="92825" y="4644900"/>
            <a:ext cx="2038800" cy="38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i="0" lang="en-US" sz="68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Heliophysics Education Activation Team</a:t>
            </a:r>
            <a:endParaRPr b="1" i="0" sz="68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75" name="Google Shape;375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64175" y="4601225"/>
            <a:ext cx="685800" cy="471054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p14"/>
          <p:cNvSpPr txBox="1"/>
          <p:nvPr/>
        </p:nvSpPr>
        <p:spPr>
          <a:xfrm>
            <a:off x="165450" y="833123"/>
            <a:ext cx="8456161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With supercomputers we can actually start to model what such reversals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look like on Earth using Magnetic Dynamo Theory.</a:t>
            </a:r>
            <a:endParaRPr/>
          </a:p>
        </p:txBody>
      </p:sp>
      <p:sp>
        <p:nvSpPr>
          <p:cNvPr id="377" name="Google Shape;377;p14"/>
          <p:cNvSpPr txBox="1"/>
          <p:nvPr/>
        </p:nvSpPr>
        <p:spPr>
          <a:xfrm>
            <a:off x="92825" y="3960383"/>
            <a:ext cx="216437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Credit: Gary Glatzmaier  </a:t>
            </a:r>
            <a:endParaRPr/>
          </a:p>
        </p:txBody>
      </p:sp>
      <p:pic>
        <p:nvPicPr>
          <p:cNvPr id="378" name="Google Shape;378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1" y="1795242"/>
            <a:ext cx="9144000" cy="1934472"/>
          </a:xfrm>
          <a:prstGeom prst="rect">
            <a:avLst/>
          </a:prstGeom>
          <a:noFill/>
          <a:ln>
            <a:noFill/>
          </a:ln>
        </p:spPr>
      </p:pic>
      <p:sp>
        <p:nvSpPr>
          <p:cNvPr id="379" name="Google Shape;379;p14"/>
          <p:cNvSpPr txBox="1"/>
          <p:nvPr/>
        </p:nvSpPr>
        <p:spPr>
          <a:xfrm>
            <a:off x="300421" y="4373391"/>
            <a:ext cx="8385629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https://www.semanticscholar.org/paper/Magnetic-Polarity-Reversals-in-the-Core-Glatzmaier-Coe/92a04227faf71a4498c9d1e7446f9b13b67d129d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4" name="Google Shape;384;p15"/>
          <p:cNvGrpSpPr/>
          <p:nvPr/>
        </p:nvGrpSpPr>
        <p:grpSpPr>
          <a:xfrm flipH="1">
            <a:off x="-1" y="133025"/>
            <a:ext cx="6548576" cy="582900"/>
            <a:chOff x="3383700" y="220025"/>
            <a:chExt cx="5760575" cy="582900"/>
          </a:xfrm>
        </p:grpSpPr>
        <p:sp>
          <p:nvSpPr>
            <p:cNvPr id="385" name="Google Shape;385;p15"/>
            <p:cNvSpPr/>
            <p:nvPr/>
          </p:nvSpPr>
          <p:spPr>
            <a:xfrm flipH="1">
              <a:off x="3383700" y="220025"/>
              <a:ext cx="585300" cy="582900"/>
            </a:xfrm>
            <a:prstGeom prst="flowChartDelay">
              <a:avLst/>
            </a:prstGeom>
            <a:solidFill>
              <a:srgbClr val="7F141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15"/>
            <p:cNvSpPr/>
            <p:nvPr/>
          </p:nvSpPr>
          <p:spPr>
            <a:xfrm>
              <a:off x="3922475" y="220025"/>
              <a:ext cx="5221800" cy="582900"/>
            </a:xfrm>
            <a:prstGeom prst="rect">
              <a:avLst/>
            </a:prstGeom>
            <a:solidFill>
              <a:srgbClr val="7F141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7" name="Google Shape;387;p15"/>
          <p:cNvSpPr txBox="1"/>
          <p:nvPr>
            <p:ph type="title"/>
          </p:nvPr>
        </p:nvSpPr>
        <p:spPr>
          <a:xfrm>
            <a:off x="165450" y="1381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b="1" lang="en-US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Our magnetic Earth</a:t>
            </a:r>
            <a:endParaRPr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0909"/>
              <a:buNone/>
            </a:pPr>
            <a:r>
              <a:t/>
            </a:r>
            <a:endParaRPr b="1" sz="242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88" name="Google Shape;388;p15"/>
          <p:cNvSpPr/>
          <p:nvPr/>
        </p:nvSpPr>
        <p:spPr>
          <a:xfrm>
            <a:off x="6166750" y="4790997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" name="Google Shape;389;p15"/>
          <p:cNvSpPr/>
          <p:nvPr/>
        </p:nvSpPr>
        <p:spPr>
          <a:xfrm>
            <a:off x="6457075" y="4790997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" name="Google Shape;390;p15"/>
          <p:cNvSpPr/>
          <p:nvPr/>
        </p:nvSpPr>
        <p:spPr>
          <a:xfrm>
            <a:off x="6747400" y="4790982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" name="Google Shape;391;p15"/>
          <p:cNvSpPr/>
          <p:nvPr/>
        </p:nvSpPr>
        <p:spPr>
          <a:xfrm>
            <a:off x="7037725" y="4790989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" name="Google Shape;392;p15"/>
          <p:cNvSpPr/>
          <p:nvPr/>
        </p:nvSpPr>
        <p:spPr>
          <a:xfrm>
            <a:off x="7328050" y="4790989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" name="Google Shape;393;p15"/>
          <p:cNvSpPr/>
          <p:nvPr/>
        </p:nvSpPr>
        <p:spPr>
          <a:xfrm>
            <a:off x="7618375" y="4790975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" name="Google Shape;394;p15"/>
          <p:cNvSpPr/>
          <p:nvPr/>
        </p:nvSpPr>
        <p:spPr>
          <a:xfrm>
            <a:off x="7908700" y="4791000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95" name="Google Shape;395;p15"/>
          <p:cNvGrpSpPr/>
          <p:nvPr/>
        </p:nvGrpSpPr>
        <p:grpSpPr>
          <a:xfrm>
            <a:off x="0" y="4695025"/>
            <a:ext cx="5902800" cy="283500"/>
            <a:chOff x="0" y="4548925"/>
            <a:chExt cx="5902800" cy="283500"/>
          </a:xfrm>
        </p:grpSpPr>
        <p:sp>
          <p:nvSpPr>
            <p:cNvPr id="396" name="Google Shape;396;p15"/>
            <p:cNvSpPr/>
            <p:nvPr/>
          </p:nvSpPr>
          <p:spPr>
            <a:xfrm>
              <a:off x="5619300" y="4548925"/>
              <a:ext cx="283500" cy="283500"/>
            </a:xfrm>
            <a:prstGeom prst="flowChartDelay">
              <a:avLst/>
            </a:prstGeom>
            <a:solidFill>
              <a:srgbClr val="D56A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15"/>
            <p:cNvSpPr/>
            <p:nvPr/>
          </p:nvSpPr>
          <p:spPr>
            <a:xfrm>
              <a:off x="0" y="4549375"/>
              <a:ext cx="5695500" cy="282600"/>
            </a:xfrm>
            <a:prstGeom prst="rect">
              <a:avLst/>
            </a:prstGeom>
            <a:solidFill>
              <a:srgbClr val="D56A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8" name="Google Shape;398;p15"/>
          <p:cNvSpPr txBox="1"/>
          <p:nvPr>
            <p:ph idx="4294967295" type="subTitle"/>
          </p:nvPr>
        </p:nvSpPr>
        <p:spPr>
          <a:xfrm>
            <a:off x="92825" y="4644900"/>
            <a:ext cx="2038800" cy="38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i="0" lang="en-US" sz="68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Heliophysics Education Activation Team</a:t>
            </a:r>
            <a:endParaRPr b="1" i="0" sz="68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99" name="Google Shape;399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64175" y="4601225"/>
            <a:ext cx="685800" cy="471054"/>
          </a:xfrm>
          <a:prstGeom prst="rect">
            <a:avLst/>
          </a:prstGeom>
          <a:noFill/>
          <a:ln>
            <a:noFill/>
          </a:ln>
        </p:spPr>
      </p:pic>
      <p:sp>
        <p:nvSpPr>
          <p:cNvPr id="400" name="Google Shape;400;p15"/>
          <p:cNvSpPr txBox="1"/>
          <p:nvPr/>
        </p:nvSpPr>
        <p:spPr>
          <a:xfrm>
            <a:off x="192375" y="1607378"/>
            <a:ext cx="4379625" cy="16312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 each point on Earth, the angle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between the compass needle pointing to Magnetic North and the actual geographic North Pole is called the magnetic Declination.</a:t>
            </a:r>
            <a:endParaRPr/>
          </a:p>
        </p:txBody>
      </p:sp>
      <p:sp>
        <p:nvSpPr>
          <p:cNvPr id="401" name="Google Shape;401;p15"/>
          <p:cNvSpPr txBox="1"/>
          <p:nvPr/>
        </p:nvSpPr>
        <p:spPr>
          <a:xfrm>
            <a:off x="1819497" y="4293448"/>
            <a:ext cx="713047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https://en.wikipedia.org/wiki/Magnetic_declination#/media/File:Magnetic_declination.svg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2" name="Google Shape;402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12633" y="1018377"/>
            <a:ext cx="2387567" cy="3139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7" name="Google Shape;407;p16"/>
          <p:cNvGrpSpPr/>
          <p:nvPr/>
        </p:nvGrpSpPr>
        <p:grpSpPr>
          <a:xfrm flipH="1">
            <a:off x="-1" y="133025"/>
            <a:ext cx="6548576" cy="582900"/>
            <a:chOff x="3383700" y="220025"/>
            <a:chExt cx="5760575" cy="582900"/>
          </a:xfrm>
        </p:grpSpPr>
        <p:sp>
          <p:nvSpPr>
            <p:cNvPr id="408" name="Google Shape;408;p16"/>
            <p:cNvSpPr/>
            <p:nvPr/>
          </p:nvSpPr>
          <p:spPr>
            <a:xfrm flipH="1">
              <a:off x="3383700" y="220025"/>
              <a:ext cx="585300" cy="582900"/>
            </a:xfrm>
            <a:prstGeom prst="flowChartDelay">
              <a:avLst/>
            </a:prstGeom>
            <a:solidFill>
              <a:srgbClr val="7F141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16"/>
            <p:cNvSpPr/>
            <p:nvPr/>
          </p:nvSpPr>
          <p:spPr>
            <a:xfrm>
              <a:off x="3922475" y="220025"/>
              <a:ext cx="5221800" cy="582900"/>
            </a:xfrm>
            <a:prstGeom prst="rect">
              <a:avLst/>
            </a:prstGeom>
            <a:solidFill>
              <a:srgbClr val="7F141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0" name="Google Shape;410;p16"/>
          <p:cNvSpPr txBox="1"/>
          <p:nvPr>
            <p:ph type="title"/>
          </p:nvPr>
        </p:nvSpPr>
        <p:spPr>
          <a:xfrm>
            <a:off x="165450" y="1381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b="1" lang="en-US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Our magnetic Earth</a:t>
            </a:r>
            <a:endParaRPr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0909"/>
              <a:buNone/>
            </a:pPr>
            <a:r>
              <a:t/>
            </a:r>
            <a:endParaRPr b="1" sz="242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11" name="Google Shape;411;p16"/>
          <p:cNvSpPr/>
          <p:nvPr/>
        </p:nvSpPr>
        <p:spPr>
          <a:xfrm>
            <a:off x="6166750" y="4790997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" name="Google Shape;412;p16"/>
          <p:cNvSpPr/>
          <p:nvPr/>
        </p:nvSpPr>
        <p:spPr>
          <a:xfrm>
            <a:off x="6457075" y="4790997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" name="Google Shape;413;p16"/>
          <p:cNvSpPr/>
          <p:nvPr/>
        </p:nvSpPr>
        <p:spPr>
          <a:xfrm>
            <a:off x="6747400" y="4790982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" name="Google Shape;414;p16"/>
          <p:cNvSpPr/>
          <p:nvPr/>
        </p:nvSpPr>
        <p:spPr>
          <a:xfrm>
            <a:off x="7037725" y="4790989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" name="Google Shape;415;p16"/>
          <p:cNvSpPr/>
          <p:nvPr/>
        </p:nvSpPr>
        <p:spPr>
          <a:xfrm>
            <a:off x="7328050" y="4790989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" name="Google Shape;416;p16"/>
          <p:cNvSpPr/>
          <p:nvPr/>
        </p:nvSpPr>
        <p:spPr>
          <a:xfrm>
            <a:off x="7618375" y="4790975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" name="Google Shape;417;p16"/>
          <p:cNvSpPr/>
          <p:nvPr/>
        </p:nvSpPr>
        <p:spPr>
          <a:xfrm>
            <a:off x="7908700" y="4791000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18" name="Google Shape;418;p16"/>
          <p:cNvGrpSpPr/>
          <p:nvPr/>
        </p:nvGrpSpPr>
        <p:grpSpPr>
          <a:xfrm>
            <a:off x="0" y="4695025"/>
            <a:ext cx="5902800" cy="283500"/>
            <a:chOff x="0" y="4548925"/>
            <a:chExt cx="5902800" cy="283500"/>
          </a:xfrm>
        </p:grpSpPr>
        <p:sp>
          <p:nvSpPr>
            <p:cNvPr id="419" name="Google Shape;419;p16"/>
            <p:cNvSpPr/>
            <p:nvPr/>
          </p:nvSpPr>
          <p:spPr>
            <a:xfrm>
              <a:off x="5619300" y="4548925"/>
              <a:ext cx="283500" cy="283500"/>
            </a:xfrm>
            <a:prstGeom prst="flowChartDelay">
              <a:avLst/>
            </a:prstGeom>
            <a:solidFill>
              <a:srgbClr val="D56A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16"/>
            <p:cNvSpPr/>
            <p:nvPr/>
          </p:nvSpPr>
          <p:spPr>
            <a:xfrm>
              <a:off x="0" y="4549375"/>
              <a:ext cx="5695500" cy="282600"/>
            </a:xfrm>
            <a:prstGeom prst="rect">
              <a:avLst/>
            </a:prstGeom>
            <a:solidFill>
              <a:srgbClr val="D56A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1" name="Google Shape;421;p16"/>
          <p:cNvSpPr txBox="1"/>
          <p:nvPr>
            <p:ph idx="4294967295" type="subTitle"/>
          </p:nvPr>
        </p:nvSpPr>
        <p:spPr>
          <a:xfrm>
            <a:off x="92825" y="4644900"/>
            <a:ext cx="2038800" cy="38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i="0" lang="en-US" sz="68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Heliophysics Education Activation Team</a:t>
            </a:r>
            <a:endParaRPr b="1" i="0" sz="68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22" name="Google Shape;422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64175" y="4601225"/>
            <a:ext cx="685800" cy="471054"/>
          </a:xfrm>
          <a:prstGeom prst="rect">
            <a:avLst/>
          </a:prstGeom>
          <a:noFill/>
          <a:ln>
            <a:noFill/>
          </a:ln>
        </p:spPr>
      </p:pic>
      <p:sp>
        <p:nvSpPr>
          <p:cNvPr id="423" name="Google Shape;423;p16"/>
          <p:cNvSpPr txBox="1"/>
          <p:nvPr/>
        </p:nvSpPr>
        <p:spPr>
          <a:xfrm>
            <a:off x="92825" y="1017478"/>
            <a:ext cx="3844322" cy="28623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 Earth’s surface these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changes cause the surface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field to vary over time.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Mariners knew about this in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1700s because they relied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 magnetic compasses to give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them accurate bearings for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navigation.</a:t>
            </a:r>
            <a:endParaRPr/>
          </a:p>
        </p:txBody>
      </p:sp>
      <p:sp>
        <p:nvSpPr>
          <p:cNvPr id="424" name="Google Shape;424;p16"/>
          <p:cNvSpPr txBox="1"/>
          <p:nvPr/>
        </p:nvSpPr>
        <p:spPr>
          <a:xfrm>
            <a:off x="2306872" y="4351366"/>
            <a:ext cx="683712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https://www.marine-education.co.uk/2019/08/31/taking-bearings-on-a-nautical-chart/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5" name="Google Shape;425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15670" y="991507"/>
            <a:ext cx="3962400" cy="2924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" name="Google Shape;430;p17"/>
          <p:cNvGrpSpPr/>
          <p:nvPr/>
        </p:nvGrpSpPr>
        <p:grpSpPr>
          <a:xfrm flipH="1">
            <a:off x="-1" y="133025"/>
            <a:ext cx="6548576" cy="582900"/>
            <a:chOff x="3383700" y="220025"/>
            <a:chExt cx="5760575" cy="582900"/>
          </a:xfrm>
        </p:grpSpPr>
        <p:sp>
          <p:nvSpPr>
            <p:cNvPr id="431" name="Google Shape;431;p17"/>
            <p:cNvSpPr/>
            <p:nvPr/>
          </p:nvSpPr>
          <p:spPr>
            <a:xfrm flipH="1">
              <a:off x="3383700" y="220025"/>
              <a:ext cx="585300" cy="582900"/>
            </a:xfrm>
            <a:prstGeom prst="flowChartDelay">
              <a:avLst/>
            </a:prstGeom>
            <a:solidFill>
              <a:srgbClr val="7F141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17"/>
            <p:cNvSpPr/>
            <p:nvPr/>
          </p:nvSpPr>
          <p:spPr>
            <a:xfrm>
              <a:off x="3922475" y="220025"/>
              <a:ext cx="5221800" cy="582900"/>
            </a:xfrm>
            <a:prstGeom prst="rect">
              <a:avLst/>
            </a:prstGeom>
            <a:solidFill>
              <a:srgbClr val="7F141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33" name="Google Shape;433;p17"/>
          <p:cNvSpPr txBox="1"/>
          <p:nvPr>
            <p:ph type="title"/>
          </p:nvPr>
        </p:nvSpPr>
        <p:spPr>
          <a:xfrm>
            <a:off x="165450" y="1381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b="1" lang="en-US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Our magnetic Earth</a:t>
            </a:r>
            <a:endParaRPr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0909"/>
              <a:buNone/>
            </a:pPr>
            <a:r>
              <a:t/>
            </a:r>
            <a:endParaRPr b="1" sz="242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34" name="Google Shape;434;p17"/>
          <p:cNvSpPr/>
          <p:nvPr/>
        </p:nvSpPr>
        <p:spPr>
          <a:xfrm>
            <a:off x="6166750" y="4790997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5" name="Google Shape;435;p17"/>
          <p:cNvSpPr/>
          <p:nvPr/>
        </p:nvSpPr>
        <p:spPr>
          <a:xfrm>
            <a:off x="6457075" y="4790997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6" name="Google Shape;436;p17"/>
          <p:cNvSpPr/>
          <p:nvPr/>
        </p:nvSpPr>
        <p:spPr>
          <a:xfrm>
            <a:off x="6747400" y="4790982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7" name="Google Shape;437;p17"/>
          <p:cNvSpPr/>
          <p:nvPr/>
        </p:nvSpPr>
        <p:spPr>
          <a:xfrm>
            <a:off x="7037725" y="4790989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8" name="Google Shape;438;p17"/>
          <p:cNvSpPr/>
          <p:nvPr/>
        </p:nvSpPr>
        <p:spPr>
          <a:xfrm>
            <a:off x="7328050" y="4790989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9" name="Google Shape;439;p17"/>
          <p:cNvSpPr/>
          <p:nvPr/>
        </p:nvSpPr>
        <p:spPr>
          <a:xfrm>
            <a:off x="7618375" y="4790975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0" name="Google Shape;440;p17"/>
          <p:cNvSpPr/>
          <p:nvPr/>
        </p:nvSpPr>
        <p:spPr>
          <a:xfrm>
            <a:off x="7908700" y="4791000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41" name="Google Shape;441;p17"/>
          <p:cNvGrpSpPr/>
          <p:nvPr/>
        </p:nvGrpSpPr>
        <p:grpSpPr>
          <a:xfrm>
            <a:off x="0" y="4695025"/>
            <a:ext cx="5902800" cy="283500"/>
            <a:chOff x="0" y="4548925"/>
            <a:chExt cx="5902800" cy="283500"/>
          </a:xfrm>
        </p:grpSpPr>
        <p:sp>
          <p:nvSpPr>
            <p:cNvPr id="442" name="Google Shape;442;p17"/>
            <p:cNvSpPr/>
            <p:nvPr/>
          </p:nvSpPr>
          <p:spPr>
            <a:xfrm>
              <a:off x="5619300" y="4548925"/>
              <a:ext cx="283500" cy="283500"/>
            </a:xfrm>
            <a:prstGeom prst="flowChartDelay">
              <a:avLst/>
            </a:prstGeom>
            <a:solidFill>
              <a:srgbClr val="D56A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17"/>
            <p:cNvSpPr/>
            <p:nvPr/>
          </p:nvSpPr>
          <p:spPr>
            <a:xfrm>
              <a:off x="0" y="4549375"/>
              <a:ext cx="5695500" cy="282600"/>
            </a:xfrm>
            <a:prstGeom prst="rect">
              <a:avLst/>
            </a:prstGeom>
            <a:solidFill>
              <a:srgbClr val="D56A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44" name="Google Shape;444;p17"/>
          <p:cNvSpPr txBox="1"/>
          <p:nvPr>
            <p:ph idx="4294967295" type="subTitle"/>
          </p:nvPr>
        </p:nvSpPr>
        <p:spPr>
          <a:xfrm>
            <a:off x="92825" y="4644900"/>
            <a:ext cx="2038800" cy="38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i="0" lang="en-US" sz="68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Heliophysics Education Activation Team</a:t>
            </a:r>
            <a:endParaRPr b="1" i="0" sz="68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45" name="Google Shape;445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64175" y="4601225"/>
            <a:ext cx="685800" cy="471054"/>
          </a:xfrm>
          <a:prstGeom prst="rect">
            <a:avLst/>
          </a:prstGeom>
          <a:noFill/>
          <a:ln>
            <a:noFill/>
          </a:ln>
        </p:spPr>
      </p:pic>
      <p:sp>
        <p:nvSpPr>
          <p:cNvPr id="446" name="Google Shape;446;p17"/>
          <p:cNvSpPr txBox="1"/>
          <p:nvPr/>
        </p:nvSpPr>
        <p:spPr>
          <a:xfrm>
            <a:off x="92825" y="1017478"/>
            <a:ext cx="3900427" cy="28623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Compasses west of the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Mississippi River the angle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between geographic North and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magnetic North will be an angle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towards the east.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Example, in Northern California,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Magnetic North is 15-degrees to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east of Geographic North.</a:t>
            </a:r>
            <a:endParaRPr/>
          </a:p>
        </p:txBody>
      </p:sp>
      <p:sp>
        <p:nvSpPr>
          <p:cNvPr id="447" name="Google Shape;447;p17"/>
          <p:cNvSpPr txBox="1"/>
          <p:nvPr/>
        </p:nvSpPr>
        <p:spPr>
          <a:xfrm>
            <a:off x="92825" y="4308460"/>
            <a:ext cx="865012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https://www.usgs.gov/educational-resources/magnetic-declination-varies-considerably-across-united-states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8" name="Google Shape;448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65502" y="912363"/>
            <a:ext cx="3563796" cy="34245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3" name="Google Shape;453;p18"/>
          <p:cNvGrpSpPr/>
          <p:nvPr/>
        </p:nvGrpSpPr>
        <p:grpSpPr>
          <a:xfrm flipH="1">
            <a:off x="-1" y="133025"/>
            <a:ext cx="6548576" cy="582900"/>
            <a:chOff x="3383700" y="220025"/>
            <a:chExt cx="5760575" cy="582900"/>
          </a:xfrm>
        </p:grpSpPr>
        <p:sp>
          <p:nvSpPr>
            <p:cNvPr id="454" name="Google Shape;454;p18"/>
            <p:cNvSpPr/>
            <p:nvPr/>
          </p:nvSpPr>
          <p:spPr>
            <a:xfrm flipH="1">
              <a:off x="3383700" y="220025"/>
              <a:ext cx="585300" cy="582900"/>
            </a:xfrm>
            <a:prstGeom prst="flowChartDelay">
              <a:avLst/>
            </a:prstGeom>
            <a:solidFill>
              <a:srgbClr val="7F141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18"/>
            <p:cNvSpPr/>
            <p:nvPr/>
          </p:nvSpPr>
          <p:spPr>
            <a:xfrm>
              <a:off x="3922475" y="220025"/>
              <a:ext cx="5221800" cy="582900"/>
            </a:xfrm>
            <a:prstGeom prst="rect">
              <a:avLst/>
            </a:prstGeom>
            <a:solidFill>
              <a:srgbClr val="7F141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56" name="Google Shape;456;p18"/>
          <p:cNvSpPr txBox="1"/>
          <p:nvPr>
            <p:ph type="title"/>
          </p:nvPr>
        </p:nvSpPr>
        <p:spPr>
          <a:xfrm>
            <a:off x="165450" y="1381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b="1" lang="en-US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Our magnetic Earth: Intermediate math</a:t>
            </a:r>
            <a:endParaRPr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0909"/>
              <a:buNone/>
            </a:pPr>
            <a:r>
              <a:t/>
            </a:r>
            <a:endParaRPr b="1" sz="242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57" name="Google Shape;457;p18"/>
          <p:cNvSpPr/>
          <p:nvPr/>
        </p:nvSpPr>
        <p:spPr>
          <a:xfrm>
            <a:off x="6166750" y="4790997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8" name="Google Shape;458;p18"/>
          <p:cNvSpPr/>
          <p:nvPr/>
        </p:nvSpPr>
        <p:spPr>
          <a:xfrm>
            <a:off x="6457075" y="4790997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9" name="Google Shape;459;p18"/>
          <p:cNvSpPr/>
          <p:nvPr/>
        </p:nvSpPr>
        <p:spPr>
          <a:xfrm>
            <a:off x="6747400" y="4790982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0" name="Google Shape;460;p18"/>
          <p:cNvSpPr/>
          <p:nvPr/>
        </p:nvSpPr>
        <p:spPr>
          <a:xfrm>
            <a:off x="7037725" y="4790989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1" name="Google Shape;461;p18"/>
          <p:cNvSpPr/>
          <p:nvPr/>
        </p:nvSpPr>
        <p:spPr>
          <a:xfrm>
            <a:off x="7328050" y="4790989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" name="Google Shape;462;p18"/>
          <p:cNvSpPr/>
          <p:nvPr/>
        </p:nvSpPr>
        <p:spPr>
          <a:xfrm>
            <a:off x="7618375" y="4790975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3" name="Google Shape;463;p18"/>
          <p:cNvSpPr/>
          <p:nvPr/>
        </p:nvSpPr>
        <p:spPr>
          <a:xfrm>
            <a:off x="7908700" y="4791000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64" name="Google Shape;464;p18"/>
          <p:cNvGrpSpPr/>
          <p:nvPr/>
        </p:nvGrpSpPr>
        <p:grpSpPr>
          <a:xfrm>
            <a:off x="0" y="4695025"/>
            <a:ext cx="5902800" cy="283500"/>
            <a:chOff x="0" y="4548925"/>
            <a:chExt cx="5902800" cy="283500"/>
          </a:xfrm>
        </p:grpSpPr>
        <p:sp>
          <p:nvSpPr>
            <p:cNvPr id="465" name="Google Shape;465;p18"/>
            <p:cNvSpPr/>
            <p:nvPr/>
          </p:nvSpPr>
          <p:spPr>
            <a:xfrm>
              <a:off x="5619300" y="4548925"/>
              <a:ext cx="283500" cy="283500"/>
            </a:xfrm>
            <a:prstGeom prst="flowChartDelay">
              <a:avLst/>
            </a:prstGeom>
            <a:solidFill>
              <a:srgbClr val="D56A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18"/>
            <p:cNvSpPr/>
            <p:nvPr/>
          </p:nvSpPr>
          <p:spPr>
            <a:xfrm>
              <a:off x="0" y="4549375"/>
              <a:ext cx="5695500" cy="282600"/>
            </a:xfrm>
            <a:prstGeom prst="rect">
              <a:avLst/>
            </a:prstGeom>
            <a:solidFill>
              <a:srgbClr val="D56A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67" name="Google Shape;467;p18"/>
          <p:cNvSpPr txBox="1"/>
          <p:nvPr>
            <p:ph idx="4294967295" type="subTitle"/>
          </p:nvPr>
        </p:nvSpPr>
        <p:spPr>
          <a:xfrm>
            <a:off x="92825" y="4644900"/>
            <a:ext cx="2038800" cy="38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i="0" lang="en-US" sz="68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Heliophysics Education Activation Team</a:t>
            </a:r>
            <a:endParaRPr b="1" i="0" sz="68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68" name="Google Shape;468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64175" y="4601225"/>
            <a:ext cx="685800" cy="471054"/>
          </a:xfrm>
          <a:prstGeom prst="rect">
            <a:avLst/>
          </a:prstGeom>
          <a:noFill/>
          <a:ln>
            <a:noFill/>
          </a:ln>
        </p:spPr>
      </p:pic>
      <p:sp>
        <p:nvSpPr>
          <p:cNvPr id="469" name="Google Shape;469;p18"/>
          <p:cNvSpPr txBox="1"/>
          <p:nvPr/>
        </p:nvSpPr>
        <p:spPr>
          <a:xfrm>
            <a:off x="92825" y="1017478"/>
            <a:ext cx="6389891" cy="22467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the High Sierras, the declination is 12 degrees East.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map says that from where I am standing my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destination is one kilometer due North.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will my compass bearing have to be so that I am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walking in the right direction?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4" name="Google Shape;474;p19"/>
          <p:cNvGrpSpPr/>
          <p:nvPr/>
        </p:nvGrpSpPr>
        <p:grpSpPr>
          <a:xfrm flipH="1">
            <a:off x="-1" y="133025"/>
            <a:ext cx="6548576" cy="582900"/>
            <a:chOff x="3383700" y="220025"/>
            <a:chExt cx="5760575" cy="582900"/>
          </a:xfrm>
        </p:grpSpPr>
        <p:sp>
          <p:nvSpPr>
            <p:cNvPr id="475" name="Google Shape;475;p19"/>
            <p:cNvSpPr/>
            <p:nvPr/>
          </p:nvSpPr>
          <p:spPr>
            <a:xfrm flipH="1">
              <a:off x="3383700" y="220025"/>
              <a:ext cx="585300" cy="582900"/>
            </a:xfrm>
            <a:prstGeom prst="flowChartDelay">
              <a:avLst/>
            </a:prstGeom>
            <a:solidFill>
              <a:srgbClr val="7F141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19"/>
            <p:cNvSpPr/>
            <p:nvPr/>
          </p:nvSpPr>
          <p:spPr>
            <a:xfrm>
              <a:off x="3922475" y="220025"/>
              <a:ext cx="5221800" cy="582900"/>
            </a:xfrm>
            <a:prstGeom prst="rect">
              <a:avLst/>
            </a:prstGeom>
            <a:solidFill>
              <a:srgbClr val="7F141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77" name="Google Shape;477;p19"/>
          <p:cNvSpPr txBox="1"/>
          <p:nvPr>
            <p:ph type="title"/>
          </p:nvPr>
        </p:nvSpPr>
        <p:spPr>
          <a:xfrm>
            <a:off x="165450" y="1381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b="1" lang="en-US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Our magnetic Earth: Intermediate math</a:t>
            </a:r>
            <a:endParaRPr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0909"/>
              <a:buNone/>
            </a:pPr>
            <a:r>
              <a:t/>
            </a:r>
            <a:endParaRPr b="1" sz="242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78" name="Google Shape;478;p19"/>
          <p:cNvSpPr/>
          <p:nvPr/>
        </p:nvSpPr>
        <p:spPr>
          <a:xfrm>
            <a:off x="6166750" y="4790997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9" name="Google Shape;479;p19"/>
          <p:cNvSpPr/>
          <p:nvPr/>
        </p:nvSpPr>
        <p:spPr>
          <a:xfrm>
            <a:off x="6457075" y="4790997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0" name="Google Shape;480;p19"/>
          <p:cNvSpPr/>
          <p:nvPr/>
        </p:nvSpPr>
        <p:spPr>
          <a:xfrm>
            <a:off x="6747400" y="4790982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1" name="Google Shape;481;p19"/>
          <p:cNvSpPr/>
          <p:nvPr/>
        </p:nvSpPr>
        <p:spPr>
          <a:xfrm>
            <a:off x="7037725" y="4790989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2" name="Google Shape;482;p19"/>
          <p:cNvSpPr/>
          <p:nvPr/>
        </p:nvSpPr>
        <p:spPr>
          <a:xfrm>
            <a:off x="7328050" y="4790989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3" name="Google Shape;483;p19"/>
          <p:cNvSpPr/>
          <p:nvPr/>
        </p:nvSpPr>
        <p:spPr>
          <a:xfrm>
            <a:off x="7618375" y="4790975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4" name="Google Shape;484;p19"/>
          <p:cNvSpPr/>
          <p:nvPr/>
        </p:nvSpPr>
        <p:spPr>
          <a:xfrm>
            <a:off x="7908700" y="4791000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85" name="Google Shape;485;p19"/>
          <p:cNvGrpSpPr/>
          <p:nvPr/>
        </p:nvGrpSpPr>
        <p:grpSpPr>
          <a:xfrm>
            <a:off x="0" y="4695025"/>
            <a:ext cx="5902800" cy="283500"/>
            <a:chOff x="0" y="4548925"/>
            <a:chExt cx="5902800" cy="283500"/>
          </a:xfrm>
        </p:grpSpPr>
        <p:sp>
          <p:nvSpPr>
            <p:cNvPr id="486" name="Google Shape;486;p19"/>
            <p:cNvSpPr/>
            <p:nvPr/>
          </p:nvSpPr>
          <p:spPr>
            <a:xfrm>
              <a:off x="5619300" y="4548925"/>
              <a:ext cx="283500" cy="283500"/>
            </a:xfrm>
            <a:prstGeom prst="flowChartDelay">
              <a:avLst/>
            </a:prstGeom>
            <a:solidFill>
              <a:srgbClr val="D56A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" name="Google Shape;487;p19"/>
            <p:cNvSpPr/>
            <p:nvPr/>
          </p:nvSpPr>
          <p:spPr>
            <a:xfrm>
              <a:off x="0" y="4549375"/>
              <a:ext cx="5695500" cy="282600"/>
            </a:xfrm>
            <a:prstGeom prst="rect">
              <a:avLst/>
            </a:prstGeom>
            <a:solidFill>
              <a:srgbClr val="D56A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88" name="Google Shape;488;p19"/>
          <p:cNvSpPr txBox="1"/>
          <p:nvPr>
            <p:ph idx="4294967295" type="subTitle"/>
          </p:nvPr>
        </p:nvSpPr>
        <p:spPr>
          <a:xfrm>
            <a:off x="92825" y="4644900"/>
            <a:ext cx="2038800" cy="38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i="0" lang="en-US" sz="68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Heliophysics Education Activation Team</a:t>
            </a:r>
            <a:endParaRPr b="1" i="0" sz="68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89" name="Google Shape;489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64175" y="4601225"/>
            <a:ext cx="685800" cy="471054"/>
          </a:xfrm>
          <a:prstGeom prst="rect">
            <a:avLst/>
          </a:prstGeom>
          <a:noFill/>
          <a:ln>
            <a:noFill/>
          </a:ln>
        </p:spPr>
      </p:pic>
      <p:sp>
        <p:nvSpPr>
          <p:cNvPr id="490" name="Google Shape;490;p19"/>
          <p:cNvSpPr txBox="1"/>
          <p:nvPr/>
        </p:nvSpPr>
        <p:spPr>
          <a:xfrm>
            <a:off x="92825" y="1017478"/>
            <a:ext cx="4479175" cy="22467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the High Sierras, the declination is 12 degrees East.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means that True Geographic North is 12-degrees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 the East of Magnetic North.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1" name="Google Shape;491;p19"/>
          <p:cNvSpPr/>
          <p:nvPr/>
        </p:nvSpPr>
        <p:spPr>
          <a:xfrm>
            <a:off x="6548575" y="1850231"/>
            <a:ext cx="1902481" cy="1993107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1B386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2" name="Google Shape;492;p19"/>
          <p:cNvSpPr txBox="1"/>
          <p:nvPr/>
        </p:nvSpPr>
        <p:spPr>
          <a:xfrm>
            <a:off x="7301347" y="1502571"/>
            <a:ext cx="28405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/>
          </a:p>
        </p:txBody>
      </p:sp>
      <p:sp>
        <p:nvSpPr>
          <p:cNvPr id="493" name="Google Shape;493;p19"/>
          <p:cNvSpPr txBox="1"/>
          <p:nvPr/>
        </p:nvSpPr>
        <p:spPr>
          <a:xfrm>
            <a:off x="7343987" y="3883221"/>
            <a:ext cx="48282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180</a:t>
            </a:r>
            <a:endParaRPr/>
          </a:p>
        </p:txBody>
      </p:sp>
      <p:sp>
        <p:nvSpPr>
          <p:cNvPr id="494" name="Google Shape;494;p19"/>
          <p:cNvSpPr txBox="1"/>
          <p:nvPr/>
        </p:nvSpPr>
        <p:spPr>
          <a:xfrm>
            <a:off x="5874804" y="2692895"/>
            <a:ext cx="38343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90</a:t>
            </a:r>
            <a:endParaRPr/>
          </a:p>
        </p:txBody>
      </p:sp>
      <p:sp>
        <p:nvSpPr>
          <p:cNvPr id="495" name="Google Shape;495;p19"/>
          <p:cNvSpPr txBox="1"/>
          <p:nvPr/>
        </p:nvSpPr>
        <p:spPr>
          <a:xfrm>
            <a:off x="8463145" y="2571750"/>
            <a:ext cx="48282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270</a:t>
            </a:r>
            <a:endParaRPr/>
          </a:p>
        </p:txBody>
      </p:sp>
      <p:sp>
        <p:nvSpPr>
          <p:cNvPr id="496" name="Google Shape;496;p19"/>
          <p:cNvSpPr/>
          <p:nvPr/>
        </p:nvSpPr>
        <p:spPr>
          <a:xfrm>
            <a:off x="7343988" y="2021681"/>
            <a:ext cx="274388" cy="922973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FFFF00"/>
          </a:solidFill>
          <a:ln cap="flat" cmpd="sng" w="25400">
            <a:solidFill>
              <a:srgbClr val="1B386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oogle Shape;80;p2"/>
          <p:cNvGrpSpPr/>
          <p:nvPr/>
        </p:nvGrpSpPr>
        <p:grpSpPr>
          <a:xfrm flipH="1">
            <a:off x="-1" y="133025"/>
            <a:ext cx="7709875" cy="582900"/>
            <a:chOff x="3383700" y="220025"/>
            <a:chExt cx="5760575" cy="582900"/>
          </a:xfrm>
        </p:grpSpPr>
        <p:sp>
          <p:nvSpPr>
            <p:cNvPr id="81" name="Google Shape;81;p2"/>
            <p:cNvSpPr/>
            <p:nvPr/>
          </p:nvSpPr>
          <p:spPr>
            <a:xfrm flipH="1">
              <a:off x="3383700" y="220025"/>
              <a:ext cx="585300" cy="582900"/>
            </a:xfrm>
            <a:prstGeom prst="flowChartDelay">
              <a:avLst/>
            </a:prstGeom>
            <a:solidFill>
              <a:srgbClr val="7F141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3922475" y="220025"/>
              <a:ext cx="5221800" cy="582900"/>
            </a:xfrm>
            <a:prstGeom prst="rect">
              <a:avLst/>
            </a:prstGeom>
            <a:solidFill>
              <a:srgbClr val="7F141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3" name="Google Shape;83;p2"/>
          <p:cNvSpPr txBox="1"/>
          <p:nvPr>
            <p:ph type="title"/>
          </p:nvPr>
        </p:nvSpPr>
        <p:spPr>
          <a:xfrm>
            <a:off x="158306" y="159062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b="1" lang="en-US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NASA’s Big Questions</a:t>
            </a:r>
            <a:endParaRPr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0909"/>
              <a:buNone/>
            </a:pPr>
            <a:r>
              <a:t/>
            </a:r>
            <a:endParaRPr b="1" sz="242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4" name="Google Shape;84;p2"/>
          <p:cNvSpPr/>
          <p:nvPr/>
        </p:nvSpPr>
        <p:spPr>
          <a:xfrm>
            <a:off x="6166750" y="4790997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2"/>
          <p:cNvSpPr/>
          <p:nvPr/>
        </p:nvSpPr>
        <p:spPr>
          <a:xfrm>
            <a:off x="6457075" y="4790997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2"/>
          <p:cNvSpPr/>
          <p:nvPr/>
        </p:nvSpPr>
        <p:spPr>
          <a:xfrm>
            <a:off x="6747400" y="4790982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2"/>
          <p:cNvSpPr/>
          <p:nvPr/>
        </p:nvSpPr>
        <p:spPr>
          <a:xfrm>
            <a:off x="7037725" y="4790989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2"/>
          <p:cNvSpPr/>
          <p:nvPr/>
        </p:nvSpPr>
        <p:spPr>
          <a:xfrm>
            <a:off x="7328050" y="4790989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2"/>
          <p:cNvSpPr/>
          <p:nvPr/>
        </p:nvSpPr>
        <p:spPr>
          <a:xfrm>
            <a:off x="7618375" y="4790975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2"/>
          <p:cNvSpPr/>
          <p:nvPr/>
        </p:nvSpPr>
        <p:spPr>
          <a:xfrm>
            <a:off x="7908700" y="4791000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1" name="Google Shape;91;p2"/>
          <p:cNvGrpSpPr/>
          <p:nvPr/>
        </p:nvGrpSpPr>
        <p:grpSpPr>
          <a:xfrm>
            <a:off x="0" y="4695025"/>
            <a:ext cx="5902800" cy="283500"/>
            <a:chOff x="0" y="4548925"/>
            <a:chExt cx="5902800" cy="283500"/>
          </a:xfrm>
        </p:grpSpPr>
        <p:sp>
          <p:nvSpPr>
            <p:cNvPr id="92" name="Google Shape;92;p2"/>
            <p:cNvSpPr/>
            <p:nvPr/>
          </p:nvSpPr>
          <p:spPr>
            <a:xfrm>
              <a:off x="5619300" y="4548925"/>
              <a:ext cx="283500" cy="283500"/>
            </a:xfrm>
            <a:prstGeom prst="flowChartDelay">
              <a:avLst/>
            </a:prstGeom>
            <a:solidFill>
              <a:srgbClr val="D56A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0" y="4549375"/>
              <a:ext cx="5695500" cy="282600"/>
            </a:xfrm>
            <a:prstGeom prst="rect">
              <a:avLst/>
            </a:prstGeom>
            <a:solidFill>
              <a:srgbClr val="D56A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4" name="Google Shape;94;p2"/>
          <p:cNvSpPr txBox="1"/>
          <p:nvPr>
            <p:ph idx="4294967295" type="subTitle"/>
          </p:nvPr>
        </p:nvSpPr>
        <p:spPr>
          <a:xfrm>
            <a:off x="92825" y="4644900"/>
            <a:ext cx="2038800" cy="38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i="0" lang="en-US" sz="68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Heliophysics Education Activation Team</a:t>
            </a:r>
            <a:endParaRPr b="1" i="0" sz="68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95" name="Google Shape;95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64175" y="4601225"/>
            <a:ext cx="685800" cy="471054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2"/>
          <p:cNvSpPr txBox="1"/>
          <p:nvPr/>
        </p:nvSpPr>
        <p:spPr>
          <a:xfrm>
            <a:off x="642937" y="1019085"/>
            <a:ext cx="7208044" cy="11798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	What causes the Sun to vary?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	How do the Earth and the heliosphere respond?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	What are the impacts on humanity?</a:t>
            </a:r>
            <a:endParaRPr/>
          </a:p>
        </p:txBody>
      </p:sp>
      <p:sp>
        <p:nvSpPr>
          <p:cNvPr id="97" name="Google Shape;97;p2"/>
          <p:cNvSpPr txBox="1"/>
          <p:nvPr/>
        </p:nvSpPr>
        <p:spPr>
          <a:xfrm>
            <a:off x="1933262" y="2647087"/>
            <a:ext cx="4814138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These Big Questions form the basis for the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Framework for Heliophysics Education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https://science.nasa.gov/learn/heat/big-ideas/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" name="Google Shape;501;p20"/>
          <p:cNvGrpSpPr/>
          <p:nvPr/>
        </p:nvGrpSpPr>
        <p:grpSpPr>
          <a:xfrm flipH="1">
            <a:off x="-1" y="133025"/>
            <a:ext cx="6548576" cy="582900"/>
            <a:chOff x="3383700" y="220025"/>
            <a:chExt cx="5760575" cy="582900"/>
          </a:xfrm>
        </p:grpSpPr>
        <p:sp>
          <p:nvSpPr>
            <p:cNvPr id="502" name="Google Shape;502;p20"/>
            <p:cNvSpPr/>
            <p:nvPr/>
          </p:nvSpPr>
          <p:spPr>
            <a:xfrm flipH="1">
              <a:off x="3383700" y="220025"/>
              <a:ext cx="585300" cy="582900"/>
            </a:xfrm>
            <a:prstGeom prst="flowChartDelay">
              <a:avLst/>
            </a:prstGeom>
            <a:solidFill>
              <a:srgbClr val="7F141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" name="Google Shape;503;p20"/>
            <p:cNvSpPr/>
            <p:nvPr/>
          </p:nvSpPr>
          <p:spPr>
            <a:xfrm>
              <a:off x="3922475" y="220025"/>
              <a:ext cx="5221800" cy="582900"/>
            </a:xfrm>
            <a:prstGeom prst="rect">
              <a:avLst/>
            </a:prstGeom>
            <a:solidFill>
              <a:srgbClr val="7F141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04" name="Google Shape;504;p20"/>
          <p:cNvSpPr txBox="1"/>
          <p:nvPr>
            <p:ph type="title"/>
          </p:nvPr>
        </p:nvSpPr>
        <p:spPr>
          <a:xfrm>
            <a:off x="165450" y="1381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b="1" lang="en-US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Our magnetic Earth: Intermediate math</a:t>
            </a:r>
            <a:endParaRPr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0909"/>
              <a:buNone/>
            </a:pPr>
            <a:r>
              <a:t/>
            </a:r>
            <a:endParaRPr b="1" sz="242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05" name="Google Shape;505;p20"/>
          <p:cNvSpPr/>
          <p:nvPr/>
        </p:nvSpPr>
        <p:spPr>
          <a:xfrm>
            <a:off x="6166750" y="4790997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6" name="Google Shape;506;p20"/>
          <p:cNvSpPr/>
          <p:nvPr/>
        </p:nvSpPr>
        <p:spPr>
          <a:xfrm>
            <a:off x="6457075" y="4790997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7" name="Google Shape;507;p20"/>
          <p:cNvSpPr/>
          <p:nvPr/>
        </p:nvSpPr>
        <p:spPr>
          <a:xfrm>
            <a:off x="6747400" y="4790982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8" name="Google Shape;508;p20"/>
          <p:cNvSpPr/>
          <p:nvPr/>
        </p:nvSpPr>
        <p:spPr>
          <a:xfrm>
            <a:off x="7037725" y="4790989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9" name="Google Shape;509;p20"/>
          <p:cNvSpPr/>
          <p:nvPr/>
        </p:nvSpPr>
        <p:spPr>
          <a:xfrm>
            <a:off x="7328050" y="4790989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0" name="Google Shape;510;p20"/>
          <p:cNvSpPr/>
          <p:nvPr/>
        </p:nvSpPr>
        <p:spPr>
          <a:xfrm>
            <a:off x="7618375" y="4790975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1" name="Google Shape;511;p20"/>
          <p:cNvSpPr/>
          <p:nvPr/>
        </p:nvSpPr>
        <p:spPr>
          <a:xfrm>
            <a:off x="7908700" y="4791000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12" name="Google Shape;512;p20"/>
          <p:cNvGrpSpPr/>
          <p:nvPr/>
        </p:nvGrpSpPr>
        <p:grpSpPr>
          <a:xfrm>
            <a:off x="0" y="4695025"/>
            <a:ext cx="5902800" cy="283500"/>
            <a:chOff x="0" y="4548925"/>
            <a:chExt cx="5902800" cy="283500"/>
          </a:xfrm>
        </p:grpSpPr>
        <p:sp>
          <p:nvSpPr>
            <p:cNvPr id="513" name="Google Shape;513;p20"/>
            <p:cNvSpPr/>
            <p:nvPr/>
          </p:nvSpPr>
          <p:spPr>
            <a:xfrm>
              <a:off x="5619300" y="4548925"/>
              <a:ext cx="283500" cy="283500"/>
            </a:xfrm>
            <a:prstGeom prst="flowChartDelay">
              <a:avLst/>
            </a:prstGeom>
            <a:solidFill>
              <a:srgbClr val="D56A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" name="Google Shape;514;p20"/>
            <p:cNvSpPr/>
            <p:nvPr/>
          </p:nvSpPr>
          <p:spPr>
            <a:xfrm>
              <a:off x="0" y="4549375"/>
              <a:ext cx="5695500" cy="282600"/>
            </a:xfrm>
            <a:prstGeom prst="rect">
              <a:avLst/>
            </a:prstGeom>
            <a:solidFill>
              <a:srgbClr val="D56A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15" name="Google Shape;515;p20"/>
          <p:cNvSpPr txBox="1"/>
          <p:nvPr>
            <p:ph idx="4294967295" type="subTitle"/>
          </p:nvPr>
        </p:nvSpPr>
        <p:spPr>
          <a:xfrm>
            <a:off x="92825" y="4644900"/>
            <a:ext cx="2038800" cy="38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i="0" lang="en-US" sz="68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Heliophysics Education Activation Team</a:t>
            </a:r>
            <a:endParaRPr b="1" i="0" sz="68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516" name="Google Shape;516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64175" y="4601225"/>
            <a:ext cx="685800" cy="471054"/>
          </a:xfrm>
          <a:prstGeom prst="rect">
            <a:avLst/>
          </a:prstGeom>
          <a:noFill/>
          <a:ln>
            <a:noFill/>
          </a:ln>
        </p:spPr>
      </p:pic>
      <p:sp>
        <p:nvSpPr>
          <p:cNvPr id="517" name="Google Shape;517;p20"/>
          <p:cNvSpPr txBox="1"/>
          <p:nvPr/>
        </p:nvSpPr>
        <p:spPr>
          <a:xfrm>
            <a:off x="92825" y="1017478"/>
            <a:ext cx="4479175" cy="37856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the High Sierras, the declination is 12</a:t>
            </a:r>
            <a:r>
              <a:rPr b="0" baseline="3000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East.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means that True Geographic North is 12</a:t>
            </a:r>
            <a:r>
              <a:rPr b="0" baseline="3000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to the East of Magnetic North.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So, the compass bearing is  12</a:t>
            </a:r>
            <a:r>
              <a:rPr b="0" baseline="30000" i="0" lang="en-US" sz="2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b="0" i="0" lang="en-US" sz="2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East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Walk in that direction.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8" name="Google Shape;518;p20"/>
          <p:cNvSpPr/>
          <p:nvPr/>
        </p:nvSpPr>
        <p:spPr>
          <a:xfrm>
            <a:off x="6548575" y="1850231"/>
            <a:ext cx="1902481" cy="1993107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1B386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9" name="Google Shape;519;p20"/>
          <p:cNvSpPr txBox="1"/>
          <p:nvPr/>
        </p:nvSpPr>
        <p:spPr>
          <a:xfrm>
            <a:off x="7716148" y="1273035"/>
            <a:ext cx="662361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True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North</a:t>
            </a:r>
            <a:endParaRPr/>
          </a:p>
        </p:txBody>
      </p:sp>
      <p:sp>
        <p:nvSpPr>
          <p:cNvPr id="520" name="Google Shape;520;p20"/>
          <p:cNvSpPr txBox="1"/>
          <p:nvPr/>
        </p:nvSpPr>
        <p:spPr>
          <a:xfrm>
            <a:off x="6796313" y="3855491"/>
            <a:ext cx="691215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True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South</a:t>
            </a:r>
            <a:endParaRPr/>
          </a:p>
        </p:txBody>
      </p:sp>
      <p:sp>
        <p:nvSpPr>
          <p:cNvPr id="521" name="Google Shape;521;p20"/>
          <p:cNvSpPr txBox="1"/>
          <p:nvPr/>
        </p:nvSpPr>
        <p:spPr>
          <a:xfrm>
            <a:off x="5951916" y="2448151"/>
            <a:ext cx="61266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True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West</a:t>
            </a:r>
            <a:endParaRPr/>
          </a:p>
        </p:txBody>
      </p:sp>
      <p:sp>
        <p:nvSpPr>
          <p:cNvPr id="522" name="Google Shape;522;p20"/>
          <p:cNvSpPr txBox="1"/>
          <p:nvPr/>
        </p:nvSpPr>
        <p:spPr>
          <a:xfrm>
            <a:off x="8444638" y="2956470"/>
            <a:ext cx="57259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True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East</a:t>
            </a:r>
            <a:endParaRPr/>
          </a:p>
        </p:txBody>
      </p:sp>
      <p:sp>
        <p:nvSpPr>
          <p:cNvPr id="523" name="Google Shape;523;p20"/>
          <p:cNvSpPr/>
          <p:nvPr/>
        </p:nvSpPr>
        <p:spPr>
          <a:xfrm>
            <a:off x="7343988" y="2021681"/>
            <a:ext cx="274388" cy="922973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FFFF00"/>
          </a:solidFill>
          <a:ln cap="flat" cmpd="sng" w="25400">
            <a:solidFill>
              <a:srgbClr val="1B386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24" name="Google Shape;524;p20"/>
          <p:cNvCxnSpPr/>
          <p:nvPr/>
        </p:nvCxnSpPr>
        <p:spPr>
          <a:xfrm flipH="1" rot="10800000">
            <a:off x="7481182" y="1042988"/>
            <a:ext cx="897327" cy="1928383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9" name="Google Shape;529;p21"/>
          <p:cNvGrpSpPr/>
          <p:nvPr/>
        </p:nvGrpSpPr>
        <p:grpSpPr>
          <a:xfrm flipH="1">
            <a:off x="-1" y="133025"/>
            <a:ext cx="6548576" cy="582900"/>
            <a:chOff x="3383700" y="220025"/>
            <a:chExt cx="5760575" cy="582900"/>
          </a:xfrm>
        </p:grpSpPr>
        <p:sp>
          <p:nvSpPr>
            <p:cNvPr id="530" name="Google Shape;530;p21"/>
            <p:cNvSpPr/>
            <p:nvPr/>
          </p:nvSpPr>
          <p:spPr>
            <a:xfrm flipH="1">
              <a:off x="3383700" y="220025"/>
              <a:ext cx="585300" cy="582900"/>
            </a:xfrm>
            <a:prstGeom prst="flowChartDelay">
              <a:avLst/>
            </a:prstGeom>
            <a:solidFill>
              <a:srgbClr val="7F141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" name="Google Shape;531;p21"/>
            <p:cNvSpPr/>
            <p:nvPr/>
          </p:nvSpPr>
          <p:spPr>
            <a:xfrm>
              <a:off x="3922475" y="220025"/>
              <a:ext cx="5221800" cy="582900"/>
            </a:xfrm>
            <a:prstGeom prst="rect">
              <a:avLst/>
            </a:prstGeom>
            <a:solidFill>
              <a:srgbClr val="7F141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32" name="Google Shape;532;p21"/>
          <p:cNvSpPr txBox="1"/>
          <p:nvPr>
            <p:ph type="title"/>
          </p:nvPr>
        </p:nvSpPr>
        <p:spPr>
          <a:xfrm>
            <a:off x="165450" y="1381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b="1" lang="en-US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Our magnetic Earth</a:t>
            </a:r>
            <a:endParaRPr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0909"/>
              <a:buNone/>
            </a:pPr>
            <a:r>
              <a:t/>
            </a:r>
            <a:endParaRPr b="1" sz="242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33" name="Google Shape;533;p21"/>
          <p:cNvSpPr/>
          <p:nvPr/>
        </p:nvSpPr>
        <p:spPr>
          <a:xfrm>
            <a:off x="6166750" y="4790997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4" name="Google Shape;534;p21"/>
          <p:cNvSpPr/>
          <p:nvPr/>
        </p:nvSpPr>
        <p:spPr>
          <a:xfrm>
            <a:off x="6457075" y="4790997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5" name="Google Shape;535;p21"/>
          <p:cNvSpPr/>
          <p:nvPr/>
        </p:nvSpPr>
        <p:spPr>
          <a:xfrm>
            <a:off x="6747400" y="4790982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6" name="Google Shape;536;p21"/>
          <p:cNvSpPr/>
          <p:nvPr/>
        </p:nvSpPr>
        <p:spPr>
          <a:xfrm>
            <a:off x="7037725" y="4790989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7" name="Google Shape;537;p21"/>
          <p:cNvSpPr/>
          <p:nvPr/>
        </p:nvSpPr>
        <p:spPr>
          <a:xfrm>
            <a:off x="7328050" y="4790989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8" name="Google Shape;538;p21"/>
          <p:cNvSpPr/>
          <p:nvPr/>
        </p:nvSpPr>
        <p:spPr>
          <a:xfrm>
            <a:off x="7618375" y="4790975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9" name="Google Shape;539;p21"/>
          <p:cNvSpPr/>
          <p:nvPr/>
        </p:nvSpPr>
        <p:spPr>
          <a:xfrm>
            <a:off x="7908700" y="4791000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40" name="Google Shape;540;p21"/>
          <p:cNvGrpSpPr/>
          <p:nvPr/>
        </p:nvGrpSpPr>
        <p:grpSpPr>
          <a:xfrm>
            <a:off x="0" y="4695025"/>
            <a:ext cx="5902800" cy="283500"/>
            <a:chOff x="0" y="4548925"/>
            <a:chExt cx="5902800" cy="283500"/>
          </a:xfrm>
        </p:grpSpPr>
        <p:sp>
          <p:nvSpPr>
            <p:cNvPr id="541" name="Google Shape;541;p21"/>
            <p:cNvSpPr/>
            <p:nvPr/>
          </p:nvSpPr>
          <p:spPr>
            <a:xfrm>
              <a:off x="5619300" y="4548925"/>
              <a:ext cx="283500" cy="283500"/>
            </a:xfrm>
            <a:prstGeom prst="flowChartDelay">
              <a:avLst/>
            </a:prstGeom>
            <a:solidFill>
              <a:srgbClr val="D56A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" name="Google Shape;542;p21"/>
            <p:cNvSpPr/>
            <p:nvPr/>
          </p:nvSpPr>
          <p:spPr>
            <a:xfrm>
              <a:off x="0" y="4549375"/>
              <a:ext cx="5695500" cy="282600"/>
            </a:xfrm>
            <a:prstGeom prst="rect">
              <a:avLst/>
            </a:prstGeom>
            <a:solidFill>
              <a:srgbClr val="D56A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3" name="Google Shape;543;p21"/>
          <p:cNvSpPr txBox="1"/>
          <p:nvPr>
            <p:ph idx="4294967295" type="subTitle"/>
          </p:nvPr>
        </p:nvSpPr>
        <p:spPr>
          <a:xfrm>
            <a:off x="92825" y="4644900"/>
            <a:ext cx="2038800" cy="38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i="0" lang="en-US" sz="68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Heliophysics Education Activation Team</a:t>
            </a:r>
            <a:endParaRPr b="1" i="0" sz="68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544" name="Google Shape;544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64175" y="4601225"/>
            <a:ext cx="685800" cy="471054"/>
          </a:xfrm>
          <a:prstGeom prst="rect">
            <a:avLst/>
          </a:prstGeom>
          <a:noFill/>
          <a:ln>
            <a:noFill/>
          </a:ln>
        </p:spPr>
      </p:pic>
      <p:sp>
        <p:nvSpPr>
          <p:cNvPr id="545" name="Google Shape;545;p21"/>
          <p:cNvSpPr txBox="1"/>
          <p:nvPr/>
        </p:nvSpPr>
        <p:spPr>
          <a:xfrm>
            <a:off x="219938" y="1756142"/>
            <a:ext cx="3329758" cy="16312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magnetic declination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changes from year to year,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 older navigation maps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had to be re-drawn every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few years at great expense.</a:t>
            </a:r>
            <a:endParaRPr/>
          </a:p>
        </p:txBody>
      </p:sp>
      <p:sp>
        <p:nvSpPr>
          <p:cNvPr id="546" name="Google Shape;546;p21"/>
          <p:cNvSpPr txBox="1"/>
          <p:nvPr/>
        </p:nvSpPr>
        <p:spPr>
          <a:xfrm>
            <a:off x="641049" y="4373391"/>
            <a:ext cx="7023076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https://en.wikipedia.org/wiki/Magnetic_declination#/media/File:Earth_Magnetic_Field_Declination_from_1590_to_1990.gif</a:t>
            </a:r>
            <a:endParaRPr/>
          </a:p>
        </p:txBody>
      </p:sp>
      <p:pic>
        <p:nvPicPr>
          <p:cNvPr id="547" name="Google Shape;547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69634" y="616749"/>
            <a:ext cx="4332931" cy="36169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2" name="Google Shape;552;p22"/>
          <p:cNvGrpSpPr/>
          <p:nvPr/>
        </p:nvGrpSpPr>
        <p:grpSpPr>
          <a:xfrm flipH="1">
            <a:off x="-1" y="133025"/>
            <a:ext cx="6548576" cy="582900"/>
            <a:chOff x="3383700" y="220025"/>
            <a:chExt cx="5760575" cy="582900"/>
          </a:xfrm>
        </p:grpSpPr>
        <p:sp>
          <p:nvSpPr>
            <p:cNvPr id="553" name="Google Shape;553;p22"/>
            <p:cNvSpPr/>
            <p:nvPr/>
          </p:nvSpPr>
          <p:spPr>
            <a:xfrm flipH="1">
              <a:off x="3383700" y="220025"/>
              <a:ext cx="585300" cy="582900"/>
            </a:xfrm>
            <a:prstGeom prst="flowChartDelay">
              <a:avLst/>
            </a:prstGeom>
            <a:solidFill>
              <a:srgbClr val="7F141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" name="Google Shape;554;p22"/>
            <p:cNvSpPr/>
            <p:nvPr/>
          </p:nvSpPr>
          <p:spPr>
            <a:xfrm>
              <a:off x="3922475" y="220025"/>
              <a:ext cx="5221800" cy="582900"/>
            </a:xfrm>
            <a:prstGeom prst="rect">
              <a:avLst/>
            </a:prstGeom>
            <a:solidFill>
              <a:srgbClr val="7F141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55" name="Google Shape;555;p22"/>
          <p:cNvSpPr txBox="1"/>
          <p:nvPr>
            <p:ph type="title"/>
          </p:nvPr>
        </p:nvSpPr>
        <p:spPr>
          <a:xfrm>
            <a:off x="165450" y="1381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b="1" lang="en-US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Our magnetic Earth</a:t>
            </a:r>
            <a:endParaRPr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0909"/>
              <a:buNone/>
            </a:pPr>
            <a:r>
              <a:t/>
            </a:r>
            <a:endParaRPr b="1" sz="242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56" name="Google Shape;556;p22"/>
          <p:cNvSpPr/>
          <p:nvPr/>
        </p:nvSpPr>
        <p:spPr>
          <a:xfrm>
            <a:off x="6166750" y="4790997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7" name="Google Shape;557;p22"/>
          <p:cNvSpPr/>
          <p:nvPr/>
        </p:nvSpPr>
        <p:spPr>
          <a:xfrm>
            <a:off x="6457075" y="4790997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8" name="Google Shape;558;p22"/>
          <p:cNvSpPr/>
          <p:nvPr/>
        </p:nvSpPr>
        <p:spPr>
          <a:xfrm>
            <a:off x="6747400" y="4790982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9" name="Google Shape;559;p22"/>
          <p:cNvSpPr/>
          <p:nvPr/>
        </p:nvSpPr>
        <p:spPr>
          <a:xfrm>
            <a:off x="7037725" y="4790989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0" name="Google Shape;560;p22"/>
          <p:cNvSpPr/>
          <p:nvPr/>
        </p:nvSpPr>
        <p:spPr>
          <a:xfrm>
            <a:off x="7328050" y="4790989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1" name="Google Shape;561;p22"/>
          <p:cNvSpPr/>
          <p:nvPr/>
        </p:nvSpPr>
        <p:spPr>
          <a:xfrm>
            <a:off x="7618375" y="4790975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2" name="Google Shape;562;p22"/>
          <p:cNvSpPr/>
          <p:nvPr/>
        </p:nvSpPr>
        <p:spPr>
          <a:xfrm>
            <a:off x="7908700" y="4791000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63" name="Google Shape;563;p22"/>
          <p:cNvGrpSpPr/>
          <p:nvPr/>
        </p:nvGrpSpPr>
        <p:grpSpPr>
          <a:xfrm>
            <a:off x="0" y="4695025"/>
            <a:ext cx="5902800" cy="283500"/>
            <a:chOff x="0" y="4548925"/>
            <a:chExt cx="5902800" cy="283500"/>
          </a:xfrm>
        </p:grpSpPr>
        <p:sp>
          <p:nvSpPr>
            <p:cNvPr id="564" name="Google Shape;564;p22"/>
            <p:cNvSpPr/>
            <p:nvPr/>
          </p:nvSpPr>
          <p:spPr>
            <a:xfrm>
              <a:off x="5619300" y="4548925"/>
              <a:ext cx="283500" cy="283500"/>
            </a:xfrm>
            <a:prstGeom prst="flowChartDelay">
              <a:avLst/>
            </a:prstGeom>
            <a:solidFill>
              <a:srgbClr val="D56A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22"/>
            <p:cNvSpPr/>
            <p:nvPr/>
          </p:nvSpPr>
          <p:spPr>
            <a:xfrm>
              <a:off x="0" y="4549375"/>
              <a:ext cx="5695500" cy="282600"/>
            </a:xfrm>
            <a:prstGeom prst="rect">
              <a:avLst/>
            </a:prstGeom>
            <a:solidFill>
              <a:srgbClr val="D56A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66" name="Google Shape;566;p22"/>
          <p:cNvSpPr txBox="1"/>
          <p:nvPr>
            <p:ph idx="4294967295" type="subTitle"/>
          </p:nvPr>
        </p:nvSpPr>
        <p:spPr>
          <a:xfrm>
            <a:off x="92825" y="4644900"/>
            <a:ext cx="2038800" cy="38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i="0" lang="en-US" sz="68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Heliophysics Education Activation Team</a:t>
            </a:r>
            <a:endParaRPr b="1" i="0" sz="68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567" name="Google Shape;567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64175" y="4601225"/>
            <a:ext cx="685800" cy="471054"/>
          </a:xfrm>
          <a:prstGeom prst="rect">
            <a:avLst/>
          </a:prstGeom>
          <a:noFill/>
          <a:ln>
            <a:noFill/>
          </a:ln>
        </p:spPr>
      </p:pic>
      <p:sp>
        <p:nvSpPr>
          <p:cNvPr id="568" name="Google Shape;568;p22"/>
          <p:cNvSpPr txBox="1"/>
          <p:nvPr/>
        </p:nvSpPr>
        <p:spPr>
          <a:xfrm>
            <a:off x="109276" y="1784394"/>
            <a:ext cx="4044697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Magnetic declination changes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because the North Magnetic Pole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is not located in a fixed place on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Earth’s surface.</a:t>
            </a:r>
            <a:endParaRPr/>
          </a:p>
        </p:txBody>
      </p:sp>
      <p:sp>
        <p:nvSpPr>
          <p:cNvPr id="569" name="Google Shape;569;p22"/>
          <p:cNvSpPr txBox="1"/>
          <p:nvPr/>
        </p:nvSpPr>
        <p:spPr>
          <a:xfrm>
            <a:off x="2847750" y="4308144"/>
            <a:ext cx="604043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https://courses.lumenlearning.com/geo/chapter/reading-continental-drift-2/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70" name="Google Shape;570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91955" y="930684"/>
            <a:ext cx="4411466" cy="32821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5" name="Google Shape;575;p23"/>
          <p:cNvGrpSpPr/>
          <p:nvPr/>
        </p:nvGrpSpPr>
        <p:grpSpPr>
          <a:xfrm flipH="1">
            <a:off x="-1" y="133025"/>
            <a:ext cx="6548576" cy="582900"/>
            <a:chOff x="3383700" y="220025"/>
            <a:chExt cx="5760575" cy="582900"/>
          </a:xfrm>
        </p:grpSpPr>
        <p:sp>
          <p:nvSpPr>
            <p:cNvPr id="576" name="Google Shape;576;p23"/>
            <p:cNvSpPr/>
            <p:nvPr/>
          </p:nvSpPr>
          <p:spPr>
            <a:xfrm flipH="1">
              <a:off x="3383700" y="220025"/>
              <a:ext cx="585300" cy="582900"/>
            </a:xfrm>
            <a:prstGeom prst="flowChartDelay">
              <a:avLst/>
            </a:prstGeom>
            <a:solidFill>
              <a:srgbClr val="7F141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" name="Google Shape;577;p23"/>
            <p:cNvSpPr/>
            <p:nvPr/>
          </p:nvSpPr>
          <p:spPr>
            <a:xfrm>
              <a:off x="3922475" y="220025"/>
              <a:ext cx="5221800" cy="582900"/>
            </a:xfrm>
            <a:prstGeom prst="rect">
              <a:avLst/>
            </a:prstGeom>
            <a:solidFill>
              <a:srgbClr val="7F141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78" name="Google Shape;578;p23"/>
          <p:cNvSpPr txBox="1"/>
          <p:nvPr>
            <p:ph type="title"/>
          </p:nvPr>
        </p:nvSpPr>
        <p:spPr>
          <a:xfrm>
            <a:off x="165450" y="1381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b="1" lang="en-US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Our magnetic Earth</a:t>
            </a:r>
            <a:endParaRPr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0909"/>
              <a:buNone/>
            </a:pPr>
            <a:r>
              <a:t/>
            </a:r>
            <a:endParaRPr b="1" sz="242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79" name="Google Shape;579;p23"/>
          <p:cNvSpPr/>
          <p:nvPr/>
        </p:nvSpPr>
        <p:spPr>
          <a:xfrm>
            <a:off x="6166750" y="4790997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0" name="Google Shape;580;p23"/>
          <p:cNvSpPr/>
          <p:nvPr/>
        </p:nvSpPr>
        <p:spPr>
          <a:xfrm>
            <a:off x="6457075" y="4790997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1" name="Google Shape;581;p23"/>
          <p:cNvSpPr/>
          <p:nvPr/>
        </p:nvSpPr>
        <p:spPr>
          <a:xfrm>
            <a:off x="6747400" y="4790982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2" name="Google Shape;582;p23"/>
          <p:cNvSpPr/>
          <p:nvPr/>
        </p:nvSpPr>
        <p:spPr>
          <a:xfrm>
            <a:off x="7037725" y="4790989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3" name="Google Shape;583;p23"/>
          <p:cNvSpPr/>
          <p:nvPr/>
        </p:nvSpPr>
        <p:spPr>
          <a:xfrm>
            <a:off x="7328050" y="4790989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4" name="Google Shape;584;p23"/>
          <p:cNvSpPr/>
          <p:nvPr/>
        </p:nvSpPr>
        <p:spPr>
          <a:xfrm>
            <a:off x="7618375" y="4790975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5" name="Google Shape;585;p23"/>
          <p:cNvSpPr/>
          <p:nvPr/>
        </p:nvSpPr>
        <p:spPr>
          <a:xfrm>
            <a:off x="7908700" y="4791000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86" name="Google Shape;586;p23"/>
          <p:cNvGrpSpPr/>
          <p:nvPr/>
        </p:nvGrpSpPr>
        <p:grpSpPr>
          <a:xfrm>
            <a:off x="0" y="4695025"/>
            <a:ext cx="5902800" cy="283500"/>
            <a:chOff x="0" y="4548925"/>
            <a:chExt cx="5902800" cy="283500"/>
          </a:xfrm>
        </p:grpSpPr>
        <p:sp>
          <p:nvSpPr>
            <p:cNvPr id="587" name="Google Shape;587;p23"/>
            <p:cNvSpPr/>
            <p:nvPr/>
          </p:nvSpPr>
          <p:spPr>
            <a:xfrm>
              <a:off x="5619300" y="4548925"/>
              <a:ext cx="283500" cy="283500"/>
            </a:xfrm>
            <a:prstGeom prst="flowChartDelay">
              <a:avLst/>
            </a:prstGeom>
            <a:solidFill>
              <a:srgbClr val="D56A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23"/>
            <p:cNvSpPr/>
            <p:nvPr/>
          </p:nvSpPr>
          <p:spPr>
            <a:xfrm>
              <a:off x="0" y="4549375"/>
              <a:ext cx="5695500" cy="282600"/>
            </a:xfrm>
            <a:prstGeom prst="rect">
              <a:avLst/>
            </a:prstGeom>
            <a:solidFill>
              <a:srgbClr val="D56A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89" name="Google Shape;589;p23"/>
          <p:cNvSpPr txBox="1"/>
          <p:nvPr>
            <p:ph idx="4294967295" type="subTitle"/>
          </p:nvPr>
        </p:nvSpPr>
        <p:spPr>
          <a:xfrm>
            <a:off x="92825" y="4644900"/>
            <a:ext cx="2038800" cy="38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i="0" lang="en-US" sz="68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Heliophysics Education Activation Team</a:t>
            </a:r>
            <a:endParaRPr b="1" i="0" sz="68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590" name="Google Shape;590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64175" y="4601225"/>
            <a:ext cx="685800" cy="471054"/>
          </a:xfrm>
          <a:prstGeom prst="rect">
            <a:avLst/>
          </a:prstGeom>
          <a:noFill/>
          <a:ln>
            <a:noFill/>
          </a:ln>
        </p:spPr>
      </p:pic>
      <p:sp>
        <p:nvSpPr>
          <p:cNvPr id="591" name="Google Shape;591;p23"/>
          <p:cNvSpPr txBox="1"/>
          <p:nvPr/>
        </p:nvSpPr>
        <p:spPr>
          <a:xfrm>
            <a:off x="0" y="1467304"/>
            <a:ext cx="3004349" cy="16312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Magnetic declination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changes because the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North Magnetic Pole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is not located in a fixed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place on Earth’s surface.</a:t>
            </a:r>
            <a:endParaRPr/>
          </a:p>
        </p:txBody>
      </p:sp>
      <p:sp>
        <p:nvSpPr>
          <p:cNvPr id="592" name="Google Shape;592;p23"/>
          <p:cNvSpPr txBox="1"/>
          <p:nvPr/>
        </p:nvSpPr>
        <p:spPr>
          <a:xfrm>
            <a:off x="3371614" y="4353571"/>
            <a:ext cx="477887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https://allthatsinteresting.com/magnetic-north-pole-moving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93" name="Google Shape;593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05953" y="789929"/>
            <a:ext cx="5786591" cy="32557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7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8" name="Google Shape;598;p24"/>
          <p:cNvGrpSpPr/>
          <p:nvPr/>
        </p:nvGrpSpPr>
        <p:grpSpPr>
          <a:xfrm flipH="1">
            <a:off x="-1" y="133025"/>
            <a:ext cx="6548576" cy="582900"/>
            <a:chOff x="3383700" y="220025"/>
            <a:chExt cx="5760575" cy="582900"/>
          </a:xfrm>
        </p:grpSpPr>
        <p:sp>
          <p:nvSpPr>
            <p:cNvPr id="599" name="Google Shape;599;p24"/>
            <p:cNvSpPr/>
            <p:nvPr/>
          </p:nvSpPr>
          <p:spPr>
            <a:xfrm flipH="1">
              <a:off x="3383700" y="220025"/>
              <a:ext cx="585300" cy="582900"/>
            </a:xfrm>
            <a:prstGeom prst="flowChartDelay">
              <a:avLst/>
            </a:prstGeom>
            <a:solidFill>
              <a:srgbClr val="7F141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" name="Google Shape;600;p24"/>
            <p:cNvSpPr/>
            <p:nvPr/>
          </p:nvSpPr>
          <p:spPr>
            <a:xfrm>
              <a:off x="3922475" y="220025"/>
              <a:ext cx="5221800" cy="582900"/>
            </a:xfrm>
            <a:prstGeom prst="rect">
              <a:avLst/>
            </a:prstGeom>
            <a:solidFill>
              <a:srgbClr val="7F141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01" name="Google Shape;601;p24"/>
          <p:cNvSpPr txBox="1"/>
          <p:nvPr>
            <p:ph type="title"/>
          </p:nvPr>
        </p:nvSpPr>
        <p:spPr>
          <a:xfrm>
            <a:off x="165450" y="1381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b="1" lang="en-US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Our magnetic Earth; Advanced Math</a:t>
            </a:r>
            <a:endParaRPr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0909"/>
              <a:buNone/>
            </a:pPr>
            <a:r>
              <a:t/>
            </a:r>
            <a:endParaRPr b="1" sz="242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02" name="Google Shape;602;p24"/>
          <p:cNvSpPr/>
          <p:nvPr/>
        </p:nvSpPr>
        <p:spPr>
          <a:xfrm>
            <a:off x="6166750" y="4790997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3" name="Google Shape;603;p24"/>
          <p:cNvSpPr/>
          <p:nvPr/>
        </p:nvSpPr>
        <p:spPr>
          <a:xfrm>
            <a:off x="6457075" y="4790997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4" name="Google Shape;604;p24"/>
          <p:cNvSpPr/>
          <p:nvPr/>
        </p:nvSpPr>
        <p:spPr>
          <a:xfrm>
            <a:off x="6747400" y="4790982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5" name="Google Shape;605;p24"/>
          <p:cNvSpPr/>
          <p:nvPr/>
        </p:nvSpPr>
        <p:spPr>
          <a:xfrm>
            <a:off x="7037725" y="4790989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6" name="Google Shape;606;p24"/>
          <p:cNvSpPr/>
          <p:nvPr/>
        </p:nvSpPr>
        <p:spPr>
          <a:xfrm>
            <a:off x="7328050" y="4790989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7" name="Google Shape;607;p24"/>
          <p:cNvSpPr/>
          <p:nvPr/>
        </p:nvSpPr>
        <p:spPr>
          <a:xfrm>
            <a:off x="7618375" y="4790975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8" name="Google Shape;608;p24"/>
          <p:cNvSpPr/>
          <p:nvPr/>
        </p:nvSpPr>
        <p:spPr>
          <a:xfrm>
            <a:off x="7908700" y="4791000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09" name="Google Shape;609;p24"/>
          <p:cNvGrpSpPr/>
          <p:nvPr/>
        </p:nvGrpSpPr>
        <p:grpSpPr>
          <a:xfrm>
            <a:off x="0" y="4695025"/>
            <a:ext cx="5902800" cy="283500"/>
            <a:chOff x="0" y="4548925"/>
            <a:chExt cx="5902800" cy="283500"/>
          </a:xfrm>
        </p:grpSpPr>
        <p:sp>
          <p:nvSpPr>
            <p:cNvPr id="610" name="Google Shape;610;p24"/>
            <p:cNvSpPr/>
            <p:nvPr/>
          </p:nvSpPr>
          <p:spPr>
            <a:xfrm>
              <a:off x="5619300" y="4548925"/>
              <a:ext cx="283500" cy="283500"/>
            </a:xfrm>
            <a:prstGeom prst="flowChartDelay">
              <a:avLst/>
            </a:prstGeom>
            <a:solidFill>
              <a:srgbClr val="D56A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24"/>
            <p:cNvSpPr/>
            <p:nvPr/>
          </p:nvSpPr>
          <p:spPr>
            <a:xfrm>
              <a:off x="0" y="4549375"/>
              <a:ext cx="5695500" cy="282600"/>
            </a:xfrm>
            <a:prstGeom prst="rect">
              <a:avLst/>
            </a:prstGeom>
            <a:solidFill>
              <a:srgbClr val="D56A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12" name="Google Shape;612;p24"/>
          <p:cNvSpPr txBox="1"/>
          <p:nvPr>
            <p:ph idx="4294967295" type="subTitle"/>
          </p:nvPr>
        </p:nvSpPr>
        <p:spPr>
          <a:xfrm>
            <a:off x="92825" y="4644900"/>
            <a:ext cx="2038800" cy="38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i="0" lang="en-US" sz="68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Heliophysics Education Activation Team</a:t>
            </a:r>
            <a:endParaRPr b="1" i="0" sz="68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613" name="Google Shape;613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64175" y="4601225"/>
            <a:ext cx="685800" cy="471054"/>
          </a:xfrm>
          <a:prstGeom prst="rect">
            <a:avLst/>
          </a:prstGeom>
          <a:noFill/>
          <a:ln>
            <a:noFill/>
          </a:ln>
        </p:spPr>
      </p:pic>
      <p:sp>
        <p:nvSpPr>
          <p:cNvPr id="614" name="Google Shape;614;p24"/>
          <p:cNvSpPr txBox="1"/>
          <p:nvPr/>
        </p:nvSpPr>
        <p:spPr>
          <a:xfrm>
            <a:off x="165450" y="1839517"/>
            <a:ext cx="3858749" cy="16312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motion is not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uniform in speed. The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dots are spaced every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 years before 2000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 every five years since 2000.</a:t>
            </a:r>
            <a:endParaRPr/>
          </a:p>
        </p:txBody>
      </p:sp>
      <p:sp>
        <p:nvSpPr>
          <p:cNvPr id="615" name="Google Shape;615;p24"/>
          <p:cNvSpPr txBox="1"/>
          <p:nvPr/>
        </p:nvSpPr>
        <p:spPr>
          <a:xfrm>
            <a:off x="4016958" y="4380562"/>
            <a:ext cx="4115229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https://wdc.kugi.kyoto-u.ac.jp/poles/polesexp.html</a:t>
            </a:r>
            <a:endParaRPr/>
          </a:p>
        </p:txBody>
      </p:sp>
      <p:pic>
        <p:nvPicPr>
          <p:cNvPr id="616" name="Google Shape;616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32165" y="693818"/>
            <a:ext cx="4132010" cy="36361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0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1" name="Google Shape;621;p25"/>
          <p:cNvGrpSpPr/>
          <p:nvPr/>
        </p:nvGrpSpPr>
        <p:grpSpPr>
          <a:xfrm flipH="1">
            <a:off x="-1" y="133025"/>
            <a:ext cx="6548576" cy="582900"/>
            <a:chOff x="3383700" y="220025"/>
            <a:chExt cx="5760575" cy="582900"/>
          </a:xfrm>
        </p:grpSpPr>
        <p:sp>
          <p:nvSpPr>
            <p:cNvPr id="622" name="Google Shape;622;p25"/>
            <p:cNvSpPr/>
            <p:nvPr/>
          </p:nvSpPr>
          <p:spPr>
            <a:xfrm flipH="1">
              <a:off x="3383700" y="220025"/>
              <a:ext cx="585300" cy="582900"/>
            </a:xfrm>
            <a:prstGeom prst="flowChartDelay">
              <a:avLst/>
            </a:prstGeom>
            <a:solidFill>
              <a:srgbClr val="7F141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25"/>
            <p:cNvSpPr/>
            <p:nvPr/>
          </p:nvSpPr>
          <p:spPr>
            <a:xfrm>
              <a:off x="3922475" y="220025"/>
              <a:ext cx="5221800" cy="582900"/>
            </a:xfrm>
            <a:prstGeom prst="rect">
              <a:avLst/>
            </a:prstGeom>
            <a:solidFill>
              <a:srgbClr val="7F141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24" name="Google Shape;624;p25"/>
          <p:cNvSpPr txBox="1"/>
          <p:nvPr>
            <p:ph type="title"/>
          </p:nvPr>
        </p:nvSpPr>
        <p:spPr>
          <a:xfrm>
            <a:off x="165450" y="1381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28558"/>
              <a:buNone/>
            </a:pPr>
            <a:r>
              <a:rPr b="1" lang="en-US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Our magnetic Earth: Advanced Math</a:t>
            </a:r>
            <a:endParaRPr b="1" sz="242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25" name="Google Shape;625;p25"/>
          <p:cNvSpPr/>
          <p:nvPr/>
        </p:nvSpPr>
        <p:spPr>
          <a:xfrm>
            <a:off x="6166750" y="4790997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6" name="Google Shape;626;p25"/>
          <p:cNvSpPr/>
          <p:nvPr/>
        </p:nvSpPr>
        <p:spPr>
          <a:xfrm>
            <a:off x="6457075" y="4790997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7" name="Google Shape;627;p25"/>
          <p:cNvSpPr/>
          <p:nvPr/>
        </p:nvSpPr>
        <p:spPr>
          <a:xfrm>
            <a:off x="6747400" y="4790982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8" name="Google Shape;628;p25"/>
          <p:cNvSpPr/>
          <p:nvPr/>
        </p:nvSpPr>
        <p:spPr>
          <a:xfrm>
            <a:off x="7037725" y="4790989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9" name="Google Shape;629;p25"/>
          <p:cNvSpPr/>
          <p:nvPr/>
        </p:nvSpPr>
        <p:spPr>
          <a:xfrm>
            <a:off x="7328050" y="4790989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0" name="Google Shape;630;p25"/>
          <p:cNvSpPr/>
          <p:nvPr/>
        </p:nvSpPr>
        <p:spPr>
          <a:xfrm>
            <a:off x="7618375" y="4790975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1" name="Google Shape;631;p25"/>
          <p:cNvSpPr/>
          <p:nvPr/>
        </p:nvSpPr>
        <p:spPr>
          <a:xfrm>
            <a:off x="7908700" y="4791000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32" name="Google Shape;632;p25"/>
          <p:cNvGrpSpPr/>
          <p:nvPr/>
        </p:nvGrpSpPr>
        <p:grpSpPr>
          <a:xfrm>
            <a:off x="0" y="4695025"/>
            <a:ext cx="5902800" cy="283500"/>
            <a:chOff x="0" y="4548925"/>
            <a:chExt cx="5902800" cy="283500"/>
          </a:xfrm>
        </p:grpSpPr>
        <p:sp>
          <p:nvSpPr>
            <p:cNvPr id="633" name="Google Shape;633;p25"/>
            <p:cNvSpPr/>
            <p:nvPr/>
          </p:nvSpPr>
          <p:spPr>
            <a:xfrm>
              <a:off x="5619300" y="4548925"/>
              <a:ext cx="283500" cy="283500"/>
            </a:xfrm>
            <a:prstGeom prst="flowChartDelay">
              <a:avLst/>
            </a:prstGeom>
            <a:solidFill>
              <a:srgbClr val="D56A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" name="Google Shape;634;p25"/>
            <p:cNvSpPr/>
            <p:nvPr/>
          </p:nvSpPr>
          <p:spPr>
            <a:xfrm>
              <a:off x="0" y="4549375"/>
              <a:ext cx="5695500" cy="282600"/>
            </a:xfrm>
            <a:prstGeom prst="rect">
              <a:avLst/>
            </a:prstGeom>
            <a:solidFill>
              <a:srgbClr val="D56A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35" name="Google Shape;635;p25"/>
          <p:cNvSpPr txBox="1"/>
          <p:nvPr>
            <p:ph idx="4294967295" type="subTitle"/>
          </p:nvPr>
        </p:nvSpPr>
        <p:spPr>
          <a:xfrm>
            <a:off x="92825" y="4644900"/>
            <a:ext cx="2038800" cy="38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i="0" lang="en-US" sz="68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Heliophysics Education Activation Team</a:t>
            </a:r>
            <a:endParaRPr b="1" i="0" sz="68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636" name="Google Shape;636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64175" y="4601225"/>
            <a:ext cx="685800" cy="471054"/>
          </a:xfrm>
          <a:prstGeom prst="rect">
            <a:avLst/>
          </a:prstGeom>
          <a:noFill/>
          <a:ln>
            <a:noFill/>
          </a:ln>
        </p:spPr>
      </p:pic>
      <p:sp>
        <p:nvSpPr>
          <p:cNvPr id="637" name="Google Shape;637;p25"/>
          <p:cNvSpPr txBox="1"/>
          <p:nvPr/>
        </p:nvSpPr>
        <p:spPr>
          <a:xfrm>
            <a:off x="165450" y="848584"/>
            <a:ext cx="411522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Modeling the speed of the change </a:t>
            </a:r>
            <a:endParaRPr/>
          </a:p>
        </p:txBody>
      </p:sp>
      <p:sp>
        <p:nvSpPr>
          <p:cNvPr id="638" name="Google Shape;638;p25"/>
          <p:cNvSpPr txBox="1"/>
          <p:nvPr/>
        </p:nvSpPr>
        <p:spPr>
          <a:xfrm>
            <a:off x="4570821" y="4167864"/>
            <a:ext cx="457048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https://www.earthdate.org/episodes/the-wandering-pole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639" name="Google Shape;639;p25"/>
          <p:cNvGraphicFramePr/>
          <p:nvPr/>
        </p:nvGraphicFramePr>
        <p:xfrm>
          <a:off x="307181" y="148182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{D6005733-CDC1-4028-9FF4-94EC73090657}</a:tableStyleId>
              </a:tblPr>
              <a:tblGrid>
                <a:gridCol w="1066800"/>
                <a:gridCol w="208275"/>
                <a:gridCol w="1981550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Year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Distance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1962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0 km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1984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160 km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2007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0 km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2020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600 km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pic>
        <p:nvPicPr>
          <p:cNvPr id="640" name="Google Shape;640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12500" y="138125"/>
            <a:ext cx="2727269" cy="39504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4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5" name="Google Shape;645;p26"/>
          <p:cNvGrpSpPr/>
          <p:nvPr/>
        </p:nvGrpSpPr>
        <p:grpSpPr>
          <a:xfrm flipH="1">
            <a:off x="-1" y="133025"/>
            <a:ext cx="6548576" cy="582900"/>
            <a:chOff x="3383700" y="220025"/>
            <a:chExt cx="5760575" cy="582900"/>
          </a:xfrm>
        </p:grpSpPr>
        <p:sp>
          <p:nvSpPr>
            <p:cNvPr id="646" name="Google Shape;646;p26"/>
            <p:cNvSpPr/>
            <p:nvPr/>
          </p:nvSpPr>
          <p:spPr>
            <a:xfrm flipH="1">
              <a:off x="3383700" y="220025"/>
              <a:ext cx="585300" cy="582900"/>
            </a:xfrm>
            <a:prstGeom prst="flowChartDelay">
              <a:avLst/>
            </a:prstGeom>
            <a:solidFill>
              <a:srgbClr val="7F141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26"/>
            <p:cNvSpPr/>
            <p:nvPr/>
          </p:nvSpPr>
          <p:spPr>
            <a:xfrm>
              <a:off x="3922475" y="220025"/>
              <a:ext cx="5221800" cy="582900"/>
            </a:xfrm>
            <a:prstGeom prst="rect">
              <a:avLst/>
            </a:prstGeom>
            <a:solidFill>
              <a:srgbClr val="7F141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48" name="Google Shape;648;p26"/>
          <p:cNvSpPr txBox="1"/>
          <p:nvPr>
            <p:ph type="title"/>
          </p:nvPr>
        </p:nvSpPr>
        <p:spPr>
          <a:xfrm>
            <a:off x="165450" y="1381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28558"/>
              <a:buNone/>
            </a:pPr>
            <a:r>
              <a:rPr b="1" lang="en-US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Our magnetic Earth: Advanced Math</a:t>
            </a:r>
            <a:endParaRPr b="1" sz="242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49" name="Google Shape;649;p26"/>
          <p:cNvSpPr/>
          <p:nvPr/>
        </p:nvSpPr>
        <p:spPr>
          <a:xfrm>
            <a:off x="6166750" y="4790997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0" name="Google Shape;650;p26"/>
          <p:cNvSpPr/>
          <p:nvPr/>
        </p:nvSpPr>
        <p:spPr>
          <a:xfrm>
            <a:off x="6457075" y="4790997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1" name="Google Shape;651;p26"/>
          <p:cNvSpPr/>
          <p:nvPr/>
        </p:nvSpPr>
        <p:spPr>
          <a:xfrm>
            <a:off x="6747400" y="4790982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2" name="Google Shape;652;p26"/>
          <p:cNvSpPr/>
          <p:nvPr/>
        </p:nvSpPr>
        <p:spPr>
          <a:xfrm>
            <a:off x="7037725" y="4790989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3" name="Google Shape;653;p26"/>
          <p:cNvSpPr/>
          <p:nvPr/>
        </p:nvSpPr>
        <p:spPr>
          <a:xfrm>
            <a:off x="7328050" y="4790989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4" name="Google Shape;654;p26"/>
          <p:cNvSpPr/>
          <p:nvPr/>
        </p:nvSpPr>
        <p:spPr>
          <a:xfrm>
            <a:off x="7618375" y="4790975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5" name="Google Shape;655;p26"/>
          <p:cNvSpPr/>
          <p:nvPr/>
        </p:nvSpPr>
        <p:spPr>
          <a:xfrm>
            <a:off x="7908700" y="4791000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56" name="Google Shape;656;p26"/>
          <p:cNvGrpSpPr/>
          <p:nvPr/>
        </p:nvGrpSpPr>
        <p:grpSpPr>
          <a:xfrm>
            <a:off x="0" y="4695025"/>
            <a:ext cx="5902800" cy="283500"/>
            <a:chOff x="0" y="4548925"/>
            <a:chExt cx="5902800" cy="283500"/>
          </a:xfrm>
        </p:grpSpPr>
        <p:sp>
          <p:nvSpPr>
            <p:cNvPr id="657" name="Google Shape;657;p26"/>
            <p:cNvSpPr/>
            <p:nvPr/>
          </p:nvSpPr>
          <p:spPr>
            <a:xfrm>
              <a:off x="5619300" y="4548925"/>
              <a:ext cx="283500" cy="283500"/>
            </a:xfrm>
            <a:prstGeom prst="flowChartDelay">
              <a:avLst/>
            </a:prstGeom>
            <a:solidFill>
              <a:srgbClr val="D56A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" name="Google Shape;658;p26"/>
            <p:cNvSpPr/>
            <p:nvPr/>
          </p:nvSpPr>
          <p:spPr>
            <a:xfrm>
              <a:off x="0" y="4549375"/>
              <a:ext cx="5695500" cy="282600"/>
            </a:xfrm>
            <a:prstGeom prst="rect">
              <a:avLst/>
            </a:prstGeom>
            <a:solidFill>
              <a:srgbClr val="D56A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59" name="Google Shape;659;p26"/>
          <p:cNvSpPr txBox="1"/>
          <p:nvPr>
            <p:ph idx="4294967295" type="subTitle"/>
          </p:nvPr>
        </p:nvSpPr>
        <p:spPr>
          <a:xfrm>
            <a:off x="92825" y="4644900"/>
            <a:ext cx="2038800" cy="38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i="0" lang="en-US" sz="68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Heliophysics Education Activation Team</a:t>
            </a:r>
            <a:endParaRPr b="1" i="0" sz="68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660" name="Google Shape;660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64175" y="4601225"/>
            <a:ext cx="685800" cy="471054"/>
          </a:xfrm>
          <a:prstGeom prst="rect">
            <a:avLst/>
          </a:prstGeom>
          <a:noFill/>
          <a:ln>
            <a:noFill/>
          </a:ln>
        </p:spPr>
      </p:pic>
      <p:sp>
        <p:nvSpPr>
          <p:cNvPr id="661" name="Google Shape;661;p26"/>
          <p:cNvSpPr txBox="1"/>
          <p:nvPr/>
        </p:nvSpPr>
        <p:spPr>
          <a:xfrm>
            <a:off x="165450" y="848584"/>
            <a:ext cx="4270721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Estimating the speed of the change </a:t>
            </a:r>
            <a:endParaRPr/>
          </a:p>
        </p:txBody>
      </p:sp>
      <p:sp>
        <p:nvSpPr>
          <p:cNvPr id="662" name="Google Shape;662;p26"/>
          <p:cNvSpPr txBox="1"/>
          <p:nvPr/>
        </p:nvSpPr>
        <p:spPr>
          <a:xfrm>
            <a:off x="4570821" y="4167864"/>
            <a:ext cx="457048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https://www.earthdate.org/episodes/the-wandering-pole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663" name="Google Shape;663;p26"/>
          <p:cNvGraphicFramePr/>
          <p:nvPr/>
        </p:nvGraphicFramePr>
        <p:xfrm>
          <a:off x="307181" y="148182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{D6005733-CDC1-4028-9FF4-94EC73090657}</a:tableStyleId>
              </a:tblPr>
              <a:tblGrid>
                <a:gridCol w="1066800"/>
                <a:gridCol w="208275"/>
                <a:gridCol w="1981550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Year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Distance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1962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0 km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1984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160 km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2007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0 km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2020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600 km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pic>
        <p:nvPicPr>
          <p:cNvPr id="664" name="Google Shape;664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12500" y="138125"/>
            <a:ext cx="2727269" cy="3950494"/>
          </a:xfrm>
          <a:prstGeom prst="rect">
            <a:avLst/>
          </a:prstGeom>
          <a:noFill/>
          <a:ln>
            <a:noFill/>
          </a:ln>
        </p:spPr>
      </p:pic>
      <p:sp>
        <p:nvSpPr>
          <p:cNvPr id="665" name="Google Shape;665;p26"/>
          <p:cNvSpPr/>
          <p:nvPr/>
        </p:nvSpPr>
        <p:spPr>
          <a:xfrm>
            <a:off x="3643313" y="1964531"/>
            <a:ext cx="196896" cy="507207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1B386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9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0" name="Google Shape;670;p27"/>
          <p:cNvGrpSpPr/>
          <p:nvPr/>
        </p:nvGrpSpPr>
        <p:grpSpPr>
          <a:xfrm flipH="1">
            <a:off x="-1" y="133025"/>
            <a:ext cx="6548576" cy="582900"/>
            <a:chOff x="3383700" y="220025"/>
            <a:chExt cx="5760575" cy="582900"/>
          </a:xfrm>
        </p:grpSpPr>
        <p:sp>
          <p:nvSpPr>
            <p:cNvPr id="671" name="Google Shape;671;p27"/>
            <p:cNvSpPr/>
            <p:nvPr/>
          </p:nvSpPr>
          <p:spPr>
            <a:xfrm flipH="1">
              <a:off x="3383700" y="220025"/>
              <a:ext cx="585300" cy="582900"/>
            </a:xfrm>
            <a:prstGeom prst="flowChartDelay">
              <a:avLst/>
            </a:prstGeom>
            <a:solidFill>
              <a:srgbClr val="7F141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" name="Google Shape;672;p27"/>
            <p:cNvSpPr/>
            <p:nvPr/>
          </p:nvSpPr>
          <p:spPr>
            <a:xfrm>
              <a:off x="3922475" y="220025"/>
              <a:ext cx="5221800" cy="582900"/>
            </a:xfrm>
            <a:prstGeom prst="rect">
              <a:avLst/>
            </a:prstGeom>
            <a:solidFill>
              <a:srgbClr val="7F141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73" name="Google Shape;673;p27"/>
          <p:cNvSpPr txBox="1"/>
          <p:nvPr>
            <p:ph type="title"/>
          </p:nvPr>
        </p:nvSpPr>
        <p:spPr>
          <a:xfrm>
            <a:off x="165450" y="1381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28558"/>
              <a:buNone/>
            </a:pPr>
            <a:r>
              <a:rPr b="1" lang="en-US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Our magnetic Earth: Advanced Math</a:t>
            </a:r>
            <a:endParaRPr b="1" sz="242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74" name="Google Shape;674;p27"/>
          <p:cNvSpPr/>
          <p:nvPr/>
        </p:nvSpPr>
        <p:spPr>
          <a:xfrm>
            <a:off x="6166750" y="4790997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5" name="Google Shape;675;p27"/>
          <p:cNvSpPr/>
          <p:nvPr/>
        </p:nvSpPr>
        <p:spPr>
          <a:xfrm>
            <a:off x="6457075" y="4790997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6" name="Google Shape;676;p27"/>
          <p:cNvSpPr/>
          <p:nvPr/>
        </p:nvSpPr>
        <p:spPr>
          <a:xfrm>
            <a:off x="6747400" y="4790982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7" name="Google Shape;677;p27"/>
          <p:cNvSpPr/>
          <p:nvPr/>
        </p:nvSpPr>
        <p:spPr>
          <a:xfrm>
            <a:off x="7037725" y="4790989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8" name="Google Shape;678;p27"/>
          <p:cNvSpPr/>
          <p:nvPr/>
        </p:nvSpPr>
        <p:spPr>
          <a:xfrm>
            <a:off x="7328050" y="4790989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9" name="Google Shape;679;p27"/>
          <p:cNvSpPr/>
          <p:nvPr/>
        </p:nvSpPr>
        <p:spPr>
          <a:xfrm>
            <a:off x="7618375" y="4790975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0" name="Google Shape;680;p27"/>
          <p:cNvSpPr/>
          <p:nvPr/>
        </p:nvSpPr>
        <p:spPr>
          <a:xfrm>
            <a:off x="7908700" y="4791000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81" name="Google Shape;681;p27"/>
          <p:cNvGrpSpPr/>
          <p:nvPr/>
        </p:nvGrpSpPr>
        <p:grpSpPr>
          <a:xfrm>
            <a:off x="0" y="4695025"/>
            <a:ext cx="5902800" cy="283500"/>
            <a:chOff x="0" y="4548925"/>
            <a:chExt cx="5902800" cy="283500"/>
          </a:xfrm>
        </p:grpSpPr>
        <p:sp>
          <p:nvSpPr>
            <p:cNvPr id="682" name="Google Shape;682;p27"/>
            <p:cNvSpPr/>
            <p:nvPr/>
          </p:nvSpPr>
          <p:spPr>
            <a:xfrm>
              <a:off x="5619300" y="4548925"/>
              <a:ext cx="283500" cy="283500"/>
            </a:xfrm>
            <a:prstGeom prst="flowChartDelay">
              <a:avLst/>
            </a:prstGeom>
            <a:solidFill>
              <a:srgbClr val="D56A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" name="Google Shape;683;p27"/>
            <p:cNvSpPr/>
            <p:nvPr/>
          </p:nvSpPr>
          <p:spPr>
            <a:xfrm>
              <a:off x="0" y="4549375"/>
              <a:ext cx="5695500" cy="282600"/>
            </a:xfrm>
            <a:prstGeom prst="rect">
              <a:avLst/>
            </a:prstGeom>
            <a:solidFill>
              <a:srgbClr val="D56A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84" name="Google Shape;684;p27"/>
          <p:cNvSpPr txBox="1"/>
          <p:nvPr>
            <p:ph idx="4294967295" type="subTitle"/>
          </p:nvPr>
        </p:nvSpPr>
        <p:spPr>
          <a:xfrm>
            <a:off x="92825" y="4644900"/>
            <a:ext cx="2038800" cy="38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i="0" lang="en-US" sz="68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Heliophysics Education Activation Team</a:t>
            </a:r>
            <a:endParaRPr b="1" i="0" sz="68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685" name="Google Shape;685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64175" y="4601225"/>
            <a:ext cx="685800" cy="471054"/>
          </a:xfrm>
          <a:prstGeom prst="rect">
            <a:avLst/>
          </a:prstGeom>
          <a:noFill/>
          <a:ln>
            <a:noFill/>
          </a:ln>
        </p:spPr>
      </p:pic>
      <p:sp>
        <p:nvSpPr>
          <p:cNvPr id="686" name="Google Shape;686;p27"/>
          <p:cNvSpPr txBox="1"/>
          <p:nvPr/>
        </p:nvSpPr>
        <p:spPr>
          <a:xfrm>
            <a:off x="165450" y="848584"/>
            <a:ext cx="4270721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Estimating the speed of the change </a:t>
            </a:r>
            <a:endParaRPr/>
          </a:p>
        </p:txBody>
      </p:sp>
      <p:sp>
        <p:nvSpPr>
          <p:cNvPr id="687" name="Google Shape;687;p27"/>
          <p:cNvSpPr txBox="1"/>
          <p:nvPr/>
        </p:nvSpPr>
        <p:spPr>
          <a:xfrm>
            <a:off x="4570821" y="4167864"/>
            <a:ext cx="457048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https://www.earthdate.org/episodes/the-wandering-pole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688" name="Google Shape;688;p27"/>
          <p:cNvGraphicFramePr/>
          <p:nvPr/>
        </p:nvGraphicFramePr>
        <p:xfrm>
          <a:off x="307181" y="148182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{D6005733-CDC1-4028-9FF4-94EC73090657}</a:tableStyleId>
              </a:tblPr>
              <a:tblGrid>
                <a:gridCol w="1066800"/>
                <a:gridCol w="208275"/>
                <a:gridCol w="1981550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Year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Distance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1962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0 km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1984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160 km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2007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0 km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2020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600 km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pic>
        <p:nvPicPr>
          <p:cNvPr id="689" name="Google Shape;689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12500" y="138125"/>
            <a:ext cx="2727269" cy="3950494"/>
          </a:xfrm>
          <a:prstGeom prst="rect">
            <a:avLst/>
          </a:prstGeom>
          <a:noFill/>
          <a:ln>
            <a:noFill/>
          </a:ln>
        </p:spPr>
      </p:pic>
      <p:sp>
        <p:nvSpPr>
          <p:cNvPr id="690" name="Google Shape;690;p27"/>
          <p:cNvSpPr txBox="1"/>
          <p:nvPr/>
        </p:nvSpPr>
        <p:spPr>
          <a:xfrm>
            <a:off x="3890872" y="1808757"/>
            <a:ext cx="2515432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Speed = 160 km/(1984-1962)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= 160 km/22 yrs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= </a:t>
            </a: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 km/yr</a:t>
            </a:r>
            <a:endParaRPr/>
          </a:p>
        </p:txBody>
      </p:sp>
      <p:sp>
        <p:nvSpPr>
          <p:cNvPr id="691" name="Google Shape;691;p27"/>
          <p:cNvSpPr/>
          <p:nvPr/>
        </p:nvSpPr>
        <p:spPr>
          <a:xfrm>
            <a:off x="3636169" y="1971852"/>
            <a:ext cx="121444" cy="471311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1B386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5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6" name="Google Shape;696;p28"/>
          <p:cNvGrpSpPr/>
          <p:nvPr/>
        </p:nvGrpSpPr>
        <p:grpSpPr>
          <a:xfrm flipH="1">
            <a:off x="-1" y="133025"/>
            <a:ext cx="6548576" cy="582900"/>
            <a:chOff x="3383700" y="220025"/>
            <a:chExt cx="5760575" cy="582900"/>
          </a:xfrm>
        </p:grpSpPr>
        <p:sp>
          <p:nvSpPr>
            <p:cNvPr id="697" name="Google Shape;697;p28"/>
            <p:cNvSpPr/>
            <p:nvPr/>
          </p:nvSpPr>
          <p:spPr>
            <a:xfrm flipH="1">
              <a:off x="3383700" y="220025"/>
              <a:ext cx="585300" cy="582900"/>
            </a:xfrm>
            <a:prstGeom prst="flowChartDelay">
              <a:avLst/>
            </a:prstGeom>
            <a:solidFill>
              <a:srgbClr val="7F141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" name="Google Shape;698;p28"/>
            <p:cNvSpPr/>
            <p:nvPr/>
          </p:nvSpPr>
          <p:spPr>
            <a:xfrm>
              <a:off x="3922475" y="220025"/>
              <a:ext cx="5221800" cy="582900"/>
            </a:xfrm>
            <a:prstGeom prst="rect">
              <a:avLst/>
            </a:prstGeom>
            <a:solidFill>
              <a:srgbClr val="7F141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99" name="Google Shape;699;p28"/>
          <p:cNvSpPr txBox="1"/>
          <p:nvPr>
            <p:ph type="title"/>
          </p:nvPr>
        </p:nvSpPr>
        <p:spPr>
          <a:xfrm>
            <a:off x="165450" y="1381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28558"/>
              <a:buNone/>
            </a:pPr>
            <a:r>
              <a:rPr b="1" lang="en-US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Our magnetic Earth: Advanced Math</a:t>
            </a:r>
            <a:endParaRPr b="1" sz="242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00" name="Google Shape;700;p28"/>
          <p:cNvSpPr/>
          <p:nvPr/>
        </p:nvSpPr>
        <p:spPr>
          <a:xfrm>
            <a:off x="6166750" y="4790997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1" name="Google Shape;701;p28"/>
          <p:cNvSpPr/>
          <p:nvPr/>
        </p:nvSpPr>
        <p:spPr>
          <a:xfrm>
            <a:off x="6457075" y="4790997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2" name="Google Shape;702;p28"/>
          <p:cNvSpPr/>
          <p:nvPr/>
        </p:nvSpPr>
        <p:spPr>
          <a:xfrm>
            <a:off x="6747400" y="4790982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3" name="Google Shape;703;p28"/>
          <p:cNvSpPr/>
          <p:nvPr/>
        </p:nvSpPr>
        <p:spPr>
          <a:xfrm>
            <a:off x="7037725" y="4790989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4" name="Google Shape;704;p28"/>
          <p:cNvSpPr/>
          <p:nvPr/>
        </p:nvSpPr>
        <p:spPr>
          <a:xfrm>
            <a:off x="7328050" y="4790989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5" name="Google Shape;705;p28"/>
          <p:cNvSpPr/>
          <p:nvPr/>
        </p:nvSpPr>
        <p:spPr>
          <a:xfrm>
            <a:off x="7618375" y="4790975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6" name="Google Shape;706;p28"/>
          <p:cNvSpPr/>
          <p:nvPr/>
        </p:nvSpPr>
        <p:spPr>
          <a:xfrm>
            <a:off x="7908700" y="4791000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07" name="Google Shape;707;p28"/>
          <p:cNvGrpSpPr/>
          <p:nvPr/>
        </p:nvGrpSpPr>
        <p:grpSpPr>
          <a:xfrm>
            <a:off x="0" y="4695025"/>
            <a:ext cx="5902800" cy="283500"/>
            <a:chOff x="0" y="4548925"/>
            <a:chExt cx="5902800" cy="283500"/>
          </a:xfrm>
        </p:grpSpPr>
        <p:sp>
          <p:nvSpPr>
            <p:cNvPr id="708" name="Google Shape;708;p28"/>
            <p:cNvSpPr/>
            <p:nvPr/>
          </p:nvSpPr>
          <p:spPr>
            <a:xfrm>
              <a:off x="5619300" y="4548925"/>
              <a:ext cx="283500" cy="283500"/>
            </a:xfrm>
            <a:prstGeom prst="flowChartDelay">
              <a:avLst/>
            </a:prstGeom>
            <a:solidFill>
              <a:srgbClr val="D56A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" name="Google Shape;709;p28"/>
            <p:cNvSpPr/>
            <p:nvPr/>
          </p:nvSpPr>
          <p:spPr>
            <a:xfrm>
              <a:off x="0" y="4549375"/>
              <a:ext cx="5695500" cy="282600"/>
            </a:xfrm>
            <a:prstGeom prst="rect">
              <a:avLst/>
            </a:prstGeom>
            <a:solidFill>
              <a:srgbClr val="D56A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10" name="Google Shape;710;p28"/>
          <p:cNvSpPr txBox="1"/>
          <p:nvPr>
            <p:ph idx="4294967295" type="subTitle"/>
          </p:nvPr>
        </p:nvSpPr>
        <p:spPr>
          <a:xfrm>
            <a:off x="92825" y="4644900"/>
            <a:ext cx="2038800" cy="38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i="0" lang="en-US" sz="68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Heliophysics Education Activation Team</a:t>
            </a:r>
            <a:endParaRPr b="1" i="0" sz="68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711" name="Google Shape;711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64175" y="4601225"/>
            <a:ext cx="685800" cy="471054"/>
          </a:xfrm>
          <a:prstGeom prst="rect">
            <a:avLst/>
          </a:prstGeom>
          <a:noFill/>
          <a:ln>
            <a:noFill/>
          </a:ln>
        </p:spPr>
      </p:pic>
      <p:sp>
        <p:nvSpPr>
          <p:cNvPr id="712" name="Google Shape;712;p28"/>
          <p:cNvSpPr txBox="1"/>
          <p:nvPr/>
        </p:nvSpPr>
        <p:spPr>
          <a:xfrm>
            <a:off x="165450" y="848584"/>
            <a:ext cx="4270721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Estimating the speed of the change </a:t>
            </a:r>
            <a:endParaRPr/>
          </a:p>
        </p:txBody>
      </p:sp>
      <p:sp>
        <p:nvSpPr>
          <p:cNvPr id="713" name="Google Shape;713;p28"/>
          <p:cNvSpPr txBox="1"/>
          <p:nvPr/>
        </p:nvSpPr>
        <p:spPr>
          <a:xfrm>
            <a:off x="4570821" y="4167864"/>
            <a:ext cx="457048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https://www.earthdate.org/episodes/the-wandering-pole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714" name="Google Shape;714;p28"/>
          <p:cNvGraphicFramePr/>
          <p:nvPr/>
        </p:nvGraphicFramePr>
        <p:xfrm>
          <a:off x="307181" y="148182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{D6005733-CDC1-4028-9FF4-94EC73090657}</a:tableStyleId>
              </a:tblPr>
              <a:tblGrid>
                <a:gridCol w="1066800"/>
                <a:gridCol w="208275"/>
                <a:gridCol w="1981550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Year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Distance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1962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0 km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1984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160 km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2007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0 km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2020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600 km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pic>
        <p:nvPicPr>
          <p:cNvPr id="715" name="Google Shape;715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12500" y="138125"/>
            <a:ext cx="2727269" cy="3950494"/>
          </a:xfrm>
          <a:prstGeom prst="rect">
            <a:avLst/>
          </a:prstGeom>
          <a:noFill/>
          <a:ln>
            <a:noFill/>
          </a:ln>
        </p:spPr>
      </p:pic>
      <p:sp>
        <p:nvSpPr>
          <p:cNvPr id="716" name="Google Shape;716;p28"/>
          <p:cNvSpPr txBox="1"/>
          <p:nvPr/>
        </p:nvSpPr>
        <p:spPr>
          <a:xfrm>
            <a:off x="3840209" y="2612204"/>
            <a:ext cx="2515432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Speed = 600 km/(2020-2007)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= 600 km/13 yrs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= 46 km/yr</a:t>
            </a:r>
            <a:endParaRPr/>
          </a:p>
        </p:txBody>
      </p:sp>
      <p:sp>
        <p:nvSpPr>
          <p:cNvPr id="717" name="Google Shape;717;p28"/>
          <p:cNvSpPr/>
          <p:nvPr/>
        </p:nvSpPr>
        <p:spPr>
          <a:xfrm>
            <a:off x="3616310" y="2688807"/>
            <a:ext cx="121444" cy="471311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1B386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2" name="Google Shape;722;p29"/>
          <p:cNvGrpSpPr/>
          <p:nvPr/>
        </p:nvGrpSpPr>
        <p:grpSpPr>
          <a:xfrm flipH="1">
            <a:off x="-1" y="133025"/>
            <a:ext cx="6548576" cy="582900"/>
            <a:chOff x="3383700" y="220025"/>
            <a:chExt cx="5760575" cy="582900"/>
          </a:xfrm>
        </p:grpSpPr>
        <p:sp>
          <p:nvSpPr>
            <p:cNvPr id="723" name="Google Shape;723;p29"/>
            <p:cNvSpPr/>
            <p:nvPr/>
          </p:nvSpPr>
          <p:spPr>
            <a:xfrm flipH="1">
              <a:off x="3383700" y="220025"/>
              <a:ext cx="585300" cy="582900"/>
            </a:xfrm>
            <a:prstGeom prst="flowChartDelay">
              <a:avLst/>
            </a:prstGeom>
            <a:solidFill>
              <a:srgbClr val="7F141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4" name="Google Shape;724;p29"/>
            <p:cNvSpPr/>
            <p:nvPr/>
          </p:nvSpPr>
          <p:spPr>
            <a:xfrm>
              <a:off x="3922475" y="220025"/>
              <a:ext cx="5221800" cy="582900"/>
            </a:xfrm>
            <a:prstGeom prst="rect">
              <a:avLst/>
            </a:prstGeom>
            <a:solidFill>
              <a:srgbClr val="7F141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25" name="Google Shape;725;p29"/>
          <p:cNvSpPr txBox="1"/>
          <p:nvPr>
            <p:ph type="title"/>
          </p:nvPr>
        </p:nvSpPr>
        <p:spPr>
          <a:xfrm>
            <a:off x="165450" y="1381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28558"/>
              <a:buNone/>
            </a:pPr>
            <a:r>
              <a:rPr b="1" lang="en-US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Our magnetic Earth: Advanced Math</a:t>
            </a:r>
            <a:endParaRPr b="1" sz="242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26" name="Google Shape;726;p29"/>
          <p:cNvSpPr/>
          <p:nvPr/>
        </p:nvSpPr>
        <p:spPr>
          <a:xfrm>
            <a:off x="6166750" y="4790997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7" name="Google Shape;727;p29"/>
          <p:cNvSpPr/>
          <p:nvPr/>
        </p:nvSpPr>
        <p:spPr>
          <a:xfrm>
            <a:off x="6457075" y="4790997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8" name="Google Shape;728;p29"/>
          <p:cNvSpPr/>
          <p:nvPr/>
        </p:nvSpPr>
        <p:spPr>
          <a:xfrm>
            <a:off x="6747400" y="4790982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9" name="Google Shape;729;p29"/>
          <p:cNvSpPr/>
          <p:nvPr/>
        </p:nvSpPr>
        <p:spPr>
          <a:xfrm>
            <a:off x="7037725" y="4790989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0" name="Google Shape;730;p29"/>
          <p:cNvSpPr/>
          <p:nvPr/>
        </p:nvSpPr>
        <p:spPr>
          <a:xfrm>
            <a:off x="7328050" y="4790989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1" name="Google Shape;731;p29"/>
          <p:cNvSpPr/>
          <p:nvPr/>
        </p:nvSpPr>
        <p:spPr>
          <a:xfrm>
            <a:off x="7618375" y="4790975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2" name="Google Shape;732;p29"/>
          <p:cNvSpPr/>
          <p:nvPr/>
        </p:nvSpPr>
        <p:spPr>
          <a:xfrm>
            <a:off x="7908700" y="4791000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33" name="Google Shape;733;p29"/>
          <p:cNvGrpSpPr/>
          <p:nvPr/>
        </p:nvGrpSpPr>
        <p:grpSpPr>
          <a:xfrm>
            <a:off x="0" y="4695025"/>
            <a:ext cx="5902800" cy="283500"/>
            <a:chOff x="0" y="4548925"/>
            <a:chExt cx="5902800" cy="283500"/>
          </a:xfrm>
        </p:grpSpPr>
        <p:sp>
          <p:nvSpPr>
            <p:cNvPr id="734" name="Google Shape;734;p29"/>
            <p:cNvSpPr/>
            <p:nvPr/>
          </p:nvSpPr>
          <p:spPr>
            <a:xfrm>
              <a:off x="5619300" y="4548925"/>
              <a:ext cx="283500" cy="283500"/>
            </a:xfrm>
            <a:prstGeom prst="flowChartDelay">
              <a:avLst/>
            </a:prstGeom>
            <a:solidFill>
              <a:srgbClr val="D56A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" name="Google Shape;735;p29"/>
            <p:cNvSpPr/>
            <p:nvPr/>
          </p:nvSpPr>
          <p:spPr>
            <a:xfrm>
              <a:off x="0" y="4549375"/>
              <a:ext cx="5695500" cy="282600"/>
            </a:xfrm>
            <a:prstGeom prst="rect">
              <a:avLst/>
            </a:prstGeom>
            <a:solidFill>
              <a:srgbClr val="D56A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36" name="Google Shape;736;p29"/>
          <p:cNvSpPr txBox="1"/>
          <p:nvPr>
            <p:ph idx="4294967295" type="subTitle"/>
          </p:nvPr>
        </p:nvSpPr>
        <p:spPr>
          <a:xfrm>
            <a:off x="92825" y="4644900"/>
            <a:ext cx="2038800" cy="38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i="0" lang="en-US" sz="68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Heliophysics Education Activation Team</a:t>
            </a:r>
            <a:endParaRPr b="1" i="0" sz="68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737" name="Google Shape;737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64175" y="4601225"/>
            <a:ext cx="685800" cy="471054"/>
          </a:xfrm>
          <a:prstGeom prst="rect">
            <a:avLst/>
          </a:prstGeom>
          <a:noFill/>
          <a:ln>
            <a:noFill/>
          </a:ln>
        </p:spPr>
      </p:pic>
      <p:sp>
        <p:nvSpPr>
          <p:cNvPr id="738" name="Google Shape;738;p29"/>
          <p:cNvSpPr txBox="1"/>
          <p:nvPr/>
        </p:nvSpPr>
        <p:spPr>
          <a:xfrm>
            <a:off x="165450" y="848584"/>
            <a:ext cx="4270721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Estimating the speed of the change </a:t>
            </a:r>
            <a:endParaRPr/>
          </a:p>
        </p:txBody>
      </p:sp>
      <p:sp>
        <p:nvSpPr>
          <p:cNvPr id="739" name="Google Shape;739;p29"/>
          <p:cNvSpPr txBox="1"/>
          <p:nvPr/>
        </p:nvSpPr>
        <p:spPr>
          <a:xfrm>
            <a:off x="4570821" y="4167864"/>
            <a:ext cx="457048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https://www.earthdate.org/episodes/the-wandering-pole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740" name="Google Shape;740;p29"/>
          <p:cNvGraphicFramePr/>
          <p:nvPr/>
        </p:nvGraphicFramePr>
        <p:xfrm>
          <a:off x="307181" y="148182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{D6005733-CDC1-4028-9FF4-94EC73090657}</a:tableStyleId>
              </a:tblPr>
              <a:tblGrid>
                <a:gridCol w="1066800"/>
                <a:gridCol w="208275"/>
                <a:gridCol w="1981550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Year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Distance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1962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0 km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1984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160 km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2007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0 km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2020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600 km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pic>
        <p:nvPicPr>
          <p:cNvPr id="741" name="Google Shape;741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12500" y="138125"/>
            <a:ext cx="2727269" cy="3950494"/>
          </a:xfrm>
          <a:prstGeom prst="rect">
            <a:avLst/>
          </a:prstGeom>
          <a:noFill/>
          <a:ln>
            <a:noFill/>
          </a:ln>
        </p:spPr>
      </p:pic>
      <p:sp>
        <p:nvSpPr>
          <p:cNvPr id="742" name="Google Shape;742;p29"/>
          <p:cNvSpPr txBox="1"/>
          <p:nvPr/>
        </p:nvSpPr>
        <p:spPr>
          <a:xfrm>
            <a:off x="3893098" y="2770573"/>
            <a:ext cx="159210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Speed = 46 km/yr</a:t>
            </a:r>
            <a:endParaRPr/>
          </a:p>
        </p:txBody>
      </p:sp>
      <p:sp>
        <p:nvSpPr>
          <p:cNvPr id="743" name="Google Shape;743;p29"/>
          <p:cNvSpPr/>
          <p:nvPr/>
        </p:nvSpPr>
        <p:spPr>
          <a:xfrm>
            <a:off x="3616310" y="2688807"/>
            <a:ext cx="121444" cy="471311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1B386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4" name="Google Shape;744;p29"/>
          <p:cNvSpPr/>
          <p:nvPr/>
        </p:nvSpPr>
        <p:spPr>
          <a:xfrm>
            <a:off x="3616310" y="2010526"/>
            <a:ext cx="121444" cy="471311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1B386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5" name="Google Shape;745;p29"/>
          <p:cNvSpPr txBox="1"/>
          <p:nvPr/>
        </p:nvSpPr>
        <p:spPr>
          <a:xfrm>
            <a:off x="3871876" y="2057361"/>
            <a:ext cx="149271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Speed = 7 km/yr</a:t>
            </a:r>
            <a:endParaRPr/>
          </a:p>
        </p:txBody>
      </p:sp>
      <p:sp>
        <p:nvSpPr>
          <p:cNvPr id="746" name="Google Shape;746;p29"/>
          <p:cNvSpPr txBox="1"/>
          <p:nvPr/>
        </p:nvSpPr>
        <p:spPr>
          <a:xfrm>
            <a:off x="714106" y="3583088"/>
            <a:ext cx="2669320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Polar wander is speeding up!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46 km/yr =  </a:t>
            </a:r>
            <a:r>
              <a:rPr b="1" i="0" lang="en-US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126 meters/day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" name="Google Shape;102;p3"/>
          <p:cNvGrpSpPr/>
          <p:nvPr/>
        </p:nvGrpSpPr>
        <p:grpSpPr>
          <a:xfrm flipH="1">
            <a:off x="-1" y="133025"/>
            <a:ext cx="7037725" cy="582900"/>
            <a:chOff x="3383700" y="220025"/>
            <a:chExt cx="5760575" cy="582900"/>
          </a:xfrm>
        </p:grpSpPr>
        <p:sp>
          <p:nvSpPr>
            <p:cNvPr id="103" name="Google Shape;103;p3"/>
            <p:cNvSpPr/>
            <p:nvPr/>
          </p:nvSpPr>
          <p:spPr>
            <a:xfrm flipH="1">
              <a:off x="3383700" y="220025"/>
              <a:ext cx="585300" cy="582900"/>
            </a:xfrm>
            <a:prstGeom prst="flowChartDelay">
              <a:avLst/>
            </a:prstGeom>
            <a:solidFill>
              <a:srgbClr val="7F141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3922475" y="220025"/>
              <a:ext cx="5221800" cy="582900"/>
            </a:xfrm>
            <a:prstGeom prst="rect">
              <a:avLst/>
            </a:prstGeom>
            <a:solidFill>
              <a:srgbClr val="7F141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5" name="Google Shape;105;p3"/>
          <p:cNvSpPr txBox="1"/>
          <p:nvPr>
            <p:ph type="title"/>
          </p:nvPr>
        </p:nvSpPr>
        <p:spPr>
          <a:xfrm>
            <a:off x="165450" y="1381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b="1" lang="en-US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Framework for Heliophysics Education</a:t>
            </a:r>
            <a:endParaRPr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0909"/>
              <a:buNone/>
            </a:pPr>
            <a:r>
              <a:t/>
            </a:r>
            <a:endParaRPr b="1" sz="242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6" name="Google Shape;106;p3"/>
          <p:cNvSpPr/>
          <p:nvPr/>
        </p:nvSpPr>
        <p:spPr>
          <a:xfrm>
            <a:off x="6166750" y="4790997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3"/>
          <p:cNvSpPr/>
          <p:nvPr/>
        </p:nvSpPr>
        <p:spPr>
          <a:xfrm>
            <a:off x="6457075" y="4790997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3"/>
          <p:cNvSpPr/>
          <p:nvPr/>
        </p:nvSpPr>
        <p:spPr>
          <a:xfrm>
            <a:off x="6747400" y="4790982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3"/>
          <p:cNvSpPr/>
          <p:nvPr/>
        </p:nvSpPr>
        <p:spPr>
          <a:xfrm>
            <a:off x="7037725" y="4790989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3"/>
          <p:cNvSpPr/>
          <p:nvPr/>
        </p:nvSpPr>
        <p:spPr>
          <a:xfrm>
            <a:off x="7328050" y="4790989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3"/>
          <p:cNvSpPr/>
          <p:nvPr/>
        </p:nvSpPr>
        <p:spPr>
          <a:xfrm>
            <a:off x="7618375" y="4790975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3"/>
          <p:cNvSpPr/>
          <p:nvPr/>
        </p:nvSpPr>
        <p:spPr>
          <a:xfrm>
            <a:off x="7908700" y="4791000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3" name="Google Shape;113;p3"/>
          <p:cNvGrpSpPr/>
          <p:nvPr/>
        </p:nvGrpSpPr>
        <p:grpSpPr>
          <a:xfrm>
            <a:off x="0" y="4695025"/>
            <a:ext cx="5902800" cy="283500"/>
            <a:chOff x="0" y="4548925"/>
            <a:chExt cx="5902800" cy="283500"/>
          </a:xfrm>
        </p:grpSpPr>
        <p:sp>
          <p:nvSpPr>
            <p:cNvPr id="114" name="Google Shape;114;p3"/>
            <p:cNvSpPr/>
            <p:nvPr/>
          </p:nvSpPr>
          <p:spPr>
            <a:xfrm>
              <a:off x="5619300" y="4548925"/>
              <a:ext cx="283500" cy="283500"/>
            </a:xfrm>
            <a:prstGeom prst="flowChartDelay">
              <a:avLst/>
            </a:prstGeom>
            <a:solidFill>
              <a:srgbClr val="D56A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0" y="4549375"/>
              <a:ext cx="5695500" cy="282600"/>
            </a:xfrm>
            <a:prstGeom prst="rect">
              <a:avLst/>
            </a:prstGeom>
            <a:solidFill>
              <a:srgbClr val="D56A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6" name="Google Shape;116;p3"/>
          <p:cNvSpPr txBox="1"/>
          <p:nvPr>
            <p:ph idx="4294967295" type="subTitle"/>
          </p:nvPr>
        </p:nvSpPr>
        <p:spPr>
          <a:xfrm>
            <a:off x="92825" y="4644900"/>
            <a:ext cx="2038800" cy="38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i="0" lang="en-US" sz="68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Heliophysics Education Activation Team</a:t>
            </a:r>
            <a:endParaRPr b="1" i="0" sz="68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17" name="Google Shape;117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64175" y="4601225"/>
            <a:ext cx="685800" cy="471054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3"/>
          <p:cNvSpPr txBox="1"/>
          <p:nvPr>
            <p:ph idx="1" type="body"/>
          </p:nvPr>
        </p:nvSpPr>
        <p:spPr>
          <a:xfrm>
            <a:off x="311699" y="710826"/>
            <a:ext cx="8520599" cy="392897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b="1" lang="en-US" sz="1200" u="sng">
                <a:solidFill>
                  <a:schemeClr val="dk1"/>
                </a:solidFill>
              </a:rPr>
              <a:t>What are the impacts of the Sun on humanity?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1100">
                <a:solidFill>
                  <a:schemeClr val="dk1"/>
                </a:solidFill>
              </a:rPr>
              <a:t>1.1 The Sun is really big and its gravity influences all objects in the solar system. (PS2, ESS1)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1100">
                <a:solidFill>
                  <a:schemeClr val="dk1"/>
                </a:solidFill>
              </a:rPr>
              <a:t>1.2 The Sun is active and can impact technology on Earth via space weather. (PS1, PS2, PS4, ESS2, ESS3)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1100">
                <a:solidFill>
                  <a:schemeClr val="dk1"/>
                </a:solidFill>
              </a:rPr>
              <a:t>1.3 The Sun’s energy drives Earth’s climate, but the climate is in a delicate balance and is changing due to human activity. (PS1, PS2, PS3, LS4, ESS2, ESS3)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b="1" lang="en-US" sz="1200" u="sng">
                <a:solidFill>
                  <a:schemeClr val="dk1"/>
                </a:solidFill>
              </a:rPr>
              <a:t>How do the Earth, the solar system, and heliosphere respond to changes on the Sun?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1100">
                <a:solidFill>
                  <a:schemeClr val="dk1"/>
                </a:solidFill>
              </a:rPr>
              <a:t>2.1 Life on Earth has evolved with complex diversity because of our location near the Sun. It is just right! (PS3, PS4, LS1, LS2, ESS2)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1100">
                <a:solidFill>
                  <a:schemeClr val="dk1"/>
                </a:solidFill>
              </a:rPr>
              <a:t>2.2 The Sun defines the space around it, which is different from interstellar space. (PS2, ESS1, ESS2)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1100">
                <a:solidFill>
                  <a:schemeClr val="dk1"/>
                </a:solidFill>
              </a:rPr>
              <a:t>2.3 The Sun is the primary source of light in our solar system.(PS1, PS2, PS3,PS4, ESS1)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b="1" lang="en-US" sz="1200" u="sng">
                <a:solidFill>
                  <a:schemeClr val="dk1"/>
                </a:solidFill>
              </a:rPr>
              <a:t>What Causes the Sun to Vary?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1100">
                <a:solidFill>
                  <a:srgbClr val="FF0000"/>
                </a:solidFill>
              </a:rPr>
              <a:t>3.1 The Sun is made of churning plasma, causing the surface to be made of complex, tangled magnetic fields. (PS1, PS2, ESS1, ESS2)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1100">
                <a:solidFill>
                  <a:schemeClr val="dk1"/>
                </a:solidFill>
              </a:rPr>
              <a:t>3.2 Energy from the Sun is created in the core and travels outward through the Sun and into the heliosphere. (PS1, PS3, PS4, ESS1, ESS2, ESS3)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1100">
                <a:solidFill>
                  <a:schemeClr val="dk1"/>
                </a:solidFill>
              </a:rPr>
              <a:t>3.3 Our Sun, like all stars, has a life cycle. (PS1, LS1, ESS1)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0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1" name="Google Shape;751;p30"/>
          <p:cNvGrpSpPr/>
          <p:nvPr/>
        </p:nvGrpSpPr>
        <p:grpSpPr>
          <a:xfrm flipH="1">
            <a:off x="-1" y="133025"/>
            <a:ext cx="6548576" cy="582900"/>
            <a:chOff x="3383700" y="220025"/>
            <a:chExt cx="5760575" cy="582900"/>
          </a:xfrm>
        </p:grpSpPr>
        <p:sp>
          <p:nvSpPr>
            <p:cNvPr id="752" name="Google Shape;752;p30"/>
            <p:cNvSpPr/>
            <p:nvPr/>
          </p:nvSpPr>
          <p:spPr>
            <a:xfrm flipH="1">
              <a:off x="3383700" y="220025"/>
              <a:ext cx="585300" cy="582900"/>
            </a:xfrm>
            <a:prstGeom prst="flowChartDelay">
              <a:avLst/>
            </a:prstGeom>
            <a:solidFill>
              <a:srgbClr val="7F141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" name="Google Shape;753;p30"/>
            <p:cNvSpPr/>
            <p:nvPr/>
          </p:nvSpPr>
          <p:spPr>
            <a:xfrm>
              <a:off x="3922475" y="220025"/>
              <a:ext cx="5221800" cy="582900"/>
            </a:xfrm>
            <a:prstGeom prst="rect">
              <a:avLst/>
            </a:prstGeom>
            <a:solidFill>
              <a:srgbClr val="7F141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54" name="Google Shape;754;p30"/>
          <p:cNvSpPr txBox="1"/>
          <p:nvPr>
            <p:ph type="title"/>
          </p:nvPr>
        </p:nvSpPr>
        <p:spPr>
          <a:xfrm>
            <a:off x="165450" y="1381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b="1" lang="en-US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Our magnetic Earth</a:t>
            </a:r>
            <a:endParaRPr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0909"/>
              <a:buNone/>
            </a:pPr>
            <a:r>
              <a:t/>
            </a:r>
            <a:endParaRPr b="1" sz="242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55" name="Google Shape;755;p30"/>
          <p:cNvSpPr/>
          <p:nvPr/>
        </p:nvSpPr>
        <p:spPr>
          <a:xfrm>
            <a:off x="6166750" y="4790997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6" name="Google Shape;756;p30"/>
          <p:cNvSpPr/>
          <p:nvPr/>
        </p:nvSpPr>
        <p:spPr>
          <a:xfrm>
            <a:off x="6457075" y="4790997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7" name="Google Shape;757;p30"/>
          <p:cNvSpPr/>
          <p:nvPr/>
        </p:nvSpPr>
        <p:spPr>
          <a:xfrm>
            <a:off x="6747400" y="4790982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8" name="Google Shape;758;p30"/>
          <p:cNvSpPr/>
          <p:nvPr/>
        </p:nvSpPr>
        <p:spPr>
          <a:xfrm>
            <a:off x="7037725" y="4790989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9" name="Google Shape;759;p30"/>
          <p:cNvSpPr/>
          <p:nvPr/>
        </p:nvSpPr>
        <p:spPr>
          <a:xfrm>
            <a:off x="7328050" y="4790989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0" name="Google Shape;760;p30"/>
          <p:cNvSpPr/>
          <p:nvPr/>
        </p:nvSpPr>
        <p:spPr>
          <a:xfrm>
            <a:off x="7618375" y="4790975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1" name="Google Shape;761;p30"/>
          <p:cNvSpPr/>
          <p:nvPr/>
        </p:nvSpPr>
        <p:spPr>
          <a:xfrm>
            <a:off x="7908700" y="4791000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62" name="Google Shape;762;p30"/>
          <p:cNvGrpSpPr/>
          <p:nvPr/>
        </p:nvGrpSpPr>
        <p:grpSpPr>
          <a:xfrm>
            <a:off x="0" y="4695025"/>
            <a:ext cx="5902800" cy="283500"/>
            <a:chOff x="0" y="4548925"/>
            <a:chExt cx="5902800" cy="283500"/>
          </a:xfrm>
        </p:grpSpPr>
        <p:sp>
          <p:nvSpPr>
            <p:cNvPr id="763" name="Google Shape;763;p30"/>
            <p:cNvSpPr/>
            <p:nvPr/>
          </p:nvSpPr>
          <p:spPr>
            <a:xfrm>
              <a:off x="5619300" y="4548925"/>
              <a:ext cx="283500" cy="283500"/>
            </a:xfrm>
            <a:prstGeom prst="flowChartDelay">
              <a:avLst/>
            </a:prstGeom>
            <a:solidFill>
              <a:srgbClr val="D56A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4" name="Google Shape;764;p30"/>
            <p:cNvSpPr/>
            <p:nvPr/>
          </p:nvSpPr>
          <p:spPr>
            <a:xfrm>
              <a:off x="0" y="4549375"/>
              <a:ext cx="5695500" cy="282600"/>
            </a:xfrm>
            <a:prstGeom prst="rect">
              <a:avLst/>
            </a:prstGeom>
            <a:solidFill>
              <a:srgbClr val="D56A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65" name="Google Shape;765;p30"/>
          <p:cNvSpPr txBox="1"/>
          <p:nvPr>
            <p:ph idx="4294967295" type="subTitle"/>
          </p:nvPr>
        </p:nvSpPr>
        <p:spPr>
          <a:xfrm>
            <a:off x="92825" y="4644900"/>
            <a:ext cx="2038800" cy="38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i="0" lang="en-US" sz="68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Heliophysics Education Activation Team</a:t>
            </a:r>
            <a:endParaRPr b="1" i="0" sz="68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766" name="Google Shape;766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64175" y="4601225"/>
            <a:ext cx="685800" cy="471054"/>
          </a:xfrm>
          <a:prstGeom prst="rect">
            <a:avLst/>
          </a:prstGeom>
          <a:noFill/>
          <a:ln>
            <a:noFill/>
          </a:ln>
        </p:spPr>
      </p:pic>
      <p:sp>
        <p:nvSpPr>
          <p:cNvPr id="767" name="Google Shape;767;p30"/>
          <p:cNvSpPr txBox="1"/>
          <p:nvPr/>
        </p:nvSpPr>
        <p:spPr>
          <a:xfrm>
            <a:off x="165450" y="1972526"/>
            <a:ext cx="336021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Polar Wander has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been going on for centuries.</a:t>
            </a:r>
            <a:endParaRPr/>
          </a:p>
        </p:txBody>
      </p:sp>
      <p:sp>
        <p:nvSpPr>
          <p:cNvPr id="768" name="Google Shape;768;p30"/>
          <p:cNvSpPr txBox="1"/>
          <p:nvPr/>
        </p:nvSpPr>
        <p:spPr>
          <a:xfrm>
            <a:off x="1845557" y="4252049"/>
            <a:ext cx="6736139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https://utahgeology.com/were-the-ice-ages-really-just-true-polar-wandering-events/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69" name="Google Shape;769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92035" y="975532"/>
            <a:ext cx="5240929" cy="3271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3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4" name="Google Shape;774;p31"/>
          <p:cNvGrpSpPr/>
          <p:nvPr/>
        </p:nvGrpSpPr>
        <p:grpSpPr>
          <a:xfrm flipH="1">
            <a:off x="-1" y="133025"/>
            <a:ext cx="6548576" cy="582900"/>
            <a:chOff x="3383700" y="220025"/>
            <a:chExt cx="5760575" cy="582900"/>
          </a:xfrm>
        </p:grpSpPr>
        <p:sp>
          <p:nvSpPr>
            <p:cNvPr id="775" name="Google Shape;775;p31"/>
            <p:cNvSpPr/>
            <p:nvPr/>
          </p:nvSpPr>
          <p:spPr>
            <a:xfrm flipH="1">
              <a:off x="3383700" y="220025"/>
              <a:ext cx="585300" cy="582900"/>
            </a:xfrm>
            <a:prstGeom prst="flowChartDelay">
              <a:avLst/>
            </a:prstGeom>
            <a:solidFill>
              <a:srgbClr val="7F141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6" name="Google Shape;776;p31"/>
            <p:cNvSpPr/>
            <p:nvPr/>
          </p:nvSpPr>
          <p:spPr>
            <a:xfrm>
              <a:off x="3922475" y="220025"/>
              <a:ext cx="5221800" cy="582900"/>
            </a:xfrm>
            <a:prstGeom prst="rect">
              <a:avLst/>
            </a:prstGeom>
            <a:solidFill>
              <a:srgbClr val="7F141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77" name="Google Shape;777;p31"/>
          <p:cNvSpPr txBox="1"/>
          <p:nvPr>
            <p:ph type="title"/>
          </p:nvPr>
        </p:nvSpPr>
        <p:spPr>
          <a:xfrm>
            <a:off x="165450" y="1381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b="1" lang="en-US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Our magnetic Earth</a:t>
            </a:r>
            <a:endParaRPr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0909"/>
              <a:buNone/>
            </a:pPr>
            <a:r>
              <a:t/>
            </a:r>
            <a:endParaRPr b="1" sz="242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78" name="Google Shape;778;p31"/>
          <p:cNvSpPr/>
          <p:nvPr/>
        </p:nvSpPr>
        <p:spPr>
          <a:xfrm>
            <a:off x="6166750" y="4790997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9" name="Google Shape;779;p31"/>
          <p:cNvSpPr/>
          <p:nvPr/>
        </p:nvSpPr>
        <p:spPr>
          <a:xfrm>
            <a:off x="6457075" y="4790997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0" name="Google Shape;780;p31"/>
          <p:cNvSpPr/>
          <p:nvPr/>
        </p:nvSpPr>
        <p:spPr>
          <a:xfrm>
            <a:off x="6747400" y="4790982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1" name="Google Shape;781;p31"/>
          <p:cNvSpPr/>
          <p:nvPr/>
        </p:nvSpPr>
        <p:spPr>
          <a:xfrm>
            <a:off x="7037725" y="4790989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2" name="Google Shape;782;p31"/>
          <p:cNvSpPr/>
          <p:nvPr/>
        </p:nvSpPr>
        <p:spPr>
          <a:xfrm>
            <a:off x="7328050" y="4790989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3" name="Google Shape;783;p31"/>
          <p:cNvSpPr/>
          <p:nvPr/>
        </p:nvSpPr>
        <p:spPr>
          <a:xfrm>
            <a:off x="7618375" y="4790975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4" name="Google Shape;784;p31"/>
          <p:cNvSpPr/>
          <p:nvPr/>
        </p:nvSpPr>
        <p:spPr>
          <a:xfrm>
            <a:off x="7908700" y="4791000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85" name="Google Shape;785;p31"/>
          <p:cNvGrpSpPr/>
          <p:nvPr/>
        </p:nvGrpSpPr>
        <p:grpSpPr>
          <a:xfrm>
            <a:off x="0" y="4695025"/>
            <a:ext cx="5902800" cy="283500"/>
            <a:chOff x="0" y="4548925"/>
            <a:chExt cx="5902800" cy="283500"/>
          </a:xfrm>
        </p:grpSpPr>
        <p:sp>
          <p:nvSpPr>
            <p:cNvPr id="786" name="Google Shape;786;p31"/>
            <p:cNvSpPr/>
            <p:nvPr/>
          </p:nvSpPr>
          <p:spPr>
            <a:xfrm>
              <a:off x="5619300" y="4548925"/>
              <a:ext cx="283500" cy="283500"/>
            </a:xfrm>
            <a:prstGeom prst="flowChartDelay">
              <a:avLst/>
            </a:prstGeom>
            <a:solidFill>
              <a:srgbClr val="D56A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7" name="Google Shape;787;p31"/>
            <p:cNvSpPr/>
            <p:nvPr/>
          </p:nvSpPr>
          <p:spPr>
            <a:xfrm>
              <a:off x="0" y="4549375"/>
              <a:ext cx="5695500" cy="282600"/>
            </a:xfrm>
            <a:prstGeom prst="rect">
              <a:avLst/>
            </a:prstGeom>
            <a:solidFill>
              <a:srgbClr val="D56A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88" name="Google Shape;788;p31"/>
          <p:cNvSpPr txBox="1"/>
          <p:nvPr>
            <p:ph idx="4294967295" type="subTitle"/>
          </p:nvPr>
        </p:nvSpPr>
        <p:spPr>
          <a:xfrm>
            <a:off x="92825" y="4644900"/>
            <a:ext cx="2038800" cy="38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i="0" lang="en-US" sz="68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Heliophysics Education Activation Team</a:t>
            </a:r>
            <a:endParaRPr b="1" i="0" sz="68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789" name="Google Shape;789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64175" y="4601225"/>
            <a:ext cx="685800" cy="471054"/>
          </a:xfrm>
          <a:prstGeom prst="rect">
            <a:avLst/>
          </a:prstGeom>
          <a:noFill/>
          <a:ln>
            <a:noFill/>
          </a:ln>
        </p:spPr>
      </p:pic>
      <p:sp>
        <p:nvSpPr>
          <p:cNvPr id="790" name="Google Shape;790;p31"/>
          <p:cNvSpPr txBox="1"/>
          <p:nvPr/>
        </p:nvSpPr>
        <p:spPr>
          <a:xfrm>
            <a:off x="0" y="1919798"/>
            <a:ext cx="3161443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Hard to map over millions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of years because of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continental drift.</a:t>
            </a:r>
            <a:endParaRPr/>
          </a:p>
        </p:txBody>
      </p:sp>
      <p:sp>
        <p:nvSpPr>
          <p:cNvPr id="791" name="Google Shape;791;p31"/>
          <p:cNvSpPr txBox="1"/>
          <p:nvPr/>
        </p:nvSpPr>
        <p:spPr>
          <a:xfrm>
            <a:off x="188964" y="4139335"/>
            <a:ext cx="902202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https://openoregon.pressbooks.pub/earthscience/chapter/7-3-geological-renaissance-of-the-mid-20th-century-2/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92" name="Google Shape;792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15073" y="923464"/>
            <a:ext cx="5936102" cy="29484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6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7" name="Google Shape;797;p32"/>
          <p:cNvGrpSpPr/>
          <p:nvPr/>
        </p:nvGrpSpPr>
        <p:grpSpPr>
          <a:xfrm flipH="1">
            <a:off x="-1" y="133025"/>
            <a:ext cx="8520600" cy="582900"/>
            <a:chOff x="3383700" y="220025"/>
            <a:chExt cx="5760575" cy="582900"/>
          </a:xfrm>
        </p:grpSpPr>
        <p:sp>
          <p:nvSpPr>
            <p:cNvPr id="798" name="Google Shape;798;p32"/>
            <p:cNvSpPr/>
            <p:nvPr/>
          </p:nvSpPr>
          <p:spPr>
            <a:xfrm flipH="1">
              <a:off x="3383700" y="220025"/>
              <a:ext cx="585300" cy="582900"/>
            </a:xfrm>
            <a:prstGeom prst="flowChartDelay">
              <a:avLst/>
            </a:prstGeom>
            <a:solidFill>
              <a:srgbClr val="7F141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9" name="Google Shape;799;p32"/>
            <p:cNvSpPr/>
            <p:nvPr/>
          </p:nvSpPr>
          <p:spPr>
            <a:xfrm>
              <a:off x="3922475" y="220025"/>
              <a:ext cx="5221800" cy="582900"/>
            </a:xfrm>
            <a:prstGeom prst="rect">
              <a:avLst/>
            </a:prstGeom>
            <a:solidFill>
              <a:srgbClr val="7F141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00" name="Google Shape;800;p32"/>
          <p:cNvSpPr txBox="1"/>
          <p:nvPr>
            <p:ph type="title"/>
          </p:nvPr>
        </p:nvSpPr>
        <p:spPr>
          <a:xfrm>
            <a:off x="165450" y="1381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-US" sz="2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Next Time – Extreme Space Weather and Habitable Worlds </a:t>
            </a:r>
            <a:endParaRPr b="1" sz="22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b="1" sz="242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01" name="Google Shape;801;p32"/>
          <p:cNvSpPr/>
          <p:nvPr/>
        </p:nvSpPr>
        <p:spPr>
          <a:xfrm>
            <a:off x="6166750" y="4790997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2" name="Google Shape;802;p32"/>
          <p:cNvSpPr/>
          <p:nvPr/>
        </p:nvSpPr>
        <p:spPr>
          <a:xfrm>
            <a:off x="6457075" y="4790997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3" name="Google Shape;803;p32"/>
          <p:cNvSpPr/>
          <p:nvPr/>
        </p:nvSpPr>
        <p:spPr>
          <a:xfrm>
            <a:off x="6747400" y="4790982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4" name="Google Shape;804;p32"/>
          <p:cNvSpPr/>
          <p:nvPr/>
        </p:nvSpPr>
        <p:spPr>
          <a:xfrm>
            <a:off x="7037725" y="4790989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5" name="Google Shape;805;p32"/>
          <p:cNvSpPr/>
          <p:nvPr/>
        </p:nvSpPr>
        <p:spPr>
          <a:xfrm>
            <a:off x="7328050" y="4790989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6" name="Google Shape;806;p32"/>
          <p:cNvSpPr/>
          <p:nvPr/>
        </p:nvSpPr>
        <p:spPr>
          <a:xfrm>
            <a:off x="7618375" y="4790975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7" name="Google Shape;807;p32"/>
          <p:cNvSpPr/>
          <p:nvPr/>
        </p:nvSpPr>
        <p:spPr>
          <a:xfrm>
            <a:off x="7908700" y="4791000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08" name="Google Shape;808;p32"/>
          <p:cNvGrpSpPr/>
          <p:nvPr/>
        </p:nvGrpSpPr>
        <p:grpSpPr>
          <a:xfrm>
            <a:off x="0" y="4695025"/>
            <a:ext cx="5902800" cy="283500"/>
            <a:chOff x="0" y="4548925"/>
            <a:chExt cx="5902800" cy="283500"/>
          </a:xfrm>
        </p:grpSpPr>
        <p:sp>
          <p:nvSpPr>
            <p:cNvPr id="809" name="Google Shape;809;p32"/>
            <p:cNvSpPr/>
            <p:nvPr/>
          </p:nvSpPr>
          <p:spPr>
            <a:xfrm>
              <a:off x="5619300" y="4548925"/>
              <a:ext cx="283500" cy="283500"/>
            </a:xfrm>
            <a:prstGeom prst="flowChartDelay">
              <a:avLst/>
            </a:prstGeom>
            <a:solidFill>
              <a:srgbClr val="D56A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0" name="Google Shape;810;p32"/>
            <p:cNvSpPr/>
            <p:nvPr/>
          </p:nvSpPr>
          <p:spPr>
            <a:xfrm>
              <a:off x="0" y="4549375"/>
              <a:ext cx="5695500" cy="282600"/>
            </a:xfrm>
            <a:prstGeom prst="rect">
              <a:avLst/>
            </a:prstGeom>
            <a:solidFill>
              <a:srgbClr val="D56A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11" name="Google Shape;811;p32"/>
          <p:cNvSpPr txBox="1"/>
          <p:nvPr>
            <p:ph idx="4294967295" type="subTitle"/>
          </p:nvPr>
        </p:nvSpPr>
        <p:spPr>
          <a:xfrm>
            <a:off x="92825" y="4644900"/>
            <a:ext cx="2038800" cy="38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i="0" lang="en-US" sz="68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Heliophysics Education Activation Team</a:t>
            </a:r>
            <a:endParaRPr b="1" i="0" sz="68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812" name="Google Shape;812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64175" y="4601225"/>
            <a:ext cx="685800" cy="471054"/>
          </a:xfrm>
          <a:prstGeom prst="rect">
            <a:avLst/>
          </a:prstGeom>
          <a:noFill/>
          <a:ln>
            <a:noFill/>
          </a:ln>
        </p:spPr>
      </p:pic>
      <p:pic>
        <p:nvPicPr>
          <p:cNvPr id="813" name="Google Shape;813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87119" y="861435"/>
            <a:ext cx="4850606" cy="36379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" name="Google Shape;123;p4"/>
          <p:cNvGrpSpPr/>
          <p:nvPr/>
        </p:nvGrpSpPr>
        <p:grpSpPr>
          <a:xfrm flipH="1">
            <a:off x="-1" y="133025"/>
            <a:ext cx="6548576" cy="582900"/>
            <a:chOff x="3383700" y="220025"/>
            <a:chExt cx="5760575" cy="582900"/>
          </a:xfrm>
        </p:grpSpPr>
        <p:sp>
          <p:nvSpPr>
            <p:cNvPr id="124" name="Google Shape;124;p4"/>
            <p:cNvSpPr/>
            <p:nvPr/>
          </p:nvSpPr>
          <p:spPr>
            <a:xfrm flipH="1">
              <a:off x="3383700" y="220025"/>
              <a:ext cx="585300" cy="582900"/>
            </a:xfrm>
            <a:prstGeom prst="flowChartDelay">
              <a:avLst/>
            </a:prstGeom>
            <a:solidFill>
              <a:srgbClr val="7F141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3922475" y="220025"/>
              <a:ext cx="5221800" cy="582900"/>
            </a:xfrm>
            <a:prstGeom prst="rect">
              <a:avLst/>
            </a:prstGeom>
            <a:solidFill>
              <a:srgbClr val="7F141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6" name="Google Shape;126;p4"/>
          <p:cNvSpPr txBox="1"/>
          <p:nvPr>
            <p:ph type="title"/>
          </p:nvPr>
        </p:nvSpPr>
        <p:spPr>
          <a:xfrm>
            <a:off x="165450" y="1381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b="1" lang="en-US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Earth’s Magnetic Pole Wander</a:t>
            </a:r>
            <a:endParaRPr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0909"/>
              <a:buNone/>
            </a:pPr>
            <a:r>
              <a:t/>
            </a:r>
            <a:endParaRPr b="1" sz="242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7" name="Google Shape;127;p4"/>
          <p:cNvSpPr/>
          <p:nvPr/>
        </p:nvSpPr>
        <p:spPr>
          <a:xfrm>
            <a:off x="6166750" y="4790997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4"/>
          <p:cNvSpPr/>
          <p:nvPr/>
        </p:nvSpPr>
        <p:spPr>
          <a:xfrm>
            <a:off x="6457075" y="4790997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4"/>
          <p:cNvSpPr/>
          <p:nvPr/>
        </p:nvSpPr>
        <p:spPr>
          <a:xfrm>
            <a:off x="6747400" y="4790982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4"/>
          <p:cNvSpPr/>
          <p:nvPr/>
        </p:nvSpPr>
        <p:spPr>
          <a:xfrm>
            <a:off x="7037725" y="4790989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4"/>
          <p:cNvSpPr/>
          <p:nvPr/>
        </p:nvSpPr>
        <p:spPr>
          <a:xfrm>
            <a:off x="7328050" y="4790989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4"/>
          <p:cNvSpPr/>
          <p:nvPr/>
        </p:nvSpPr>
        <p:spPr>
          <a:xfrm>
            <a:off x="7618375" y="4790975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4"/>
          <p:cNvSpPr/>
          <p:nvPr/>
        </p:nvSpPr>
        <p:spPr>
          <a:xfrm>
            <a:off x="7908700" y="4791000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4" name="Google Shape;134;p4"/>
          <p:cNvGrpSpPr/>
          <p:nvPr/>
        </p:nvGrpSpPr>
        <p:grpSpPr>
          <a:xfrm>
            <a:off x="0" y="4695025"/>
            <a:ext cx="5902800" cy="283500"/>
            <a:chOff x="0" y="4548925"/>
            <a:chExt cx="5902800" cy="283500"/>
          </a:xfrm>
        </p:grpSpPr>
        <p:sp>
          <p:nvSpPr>
            <p:cNvPr id="135" name="Google Shape;135;p4"/>
            <p:cNvSpPr/>
            <p:nvPr/>
          </p:nvSpPr>
          <p:spPr>
            <a:xfrm>
              <a:off x="5619300" y="4548925"/>
              <a:ext cx="283500" cy="283500"/>
            </a:xfrm>
            <a:prstGeom prst="flowChartDelay">
              <a:avLst/>
            </a:prstGeom>
            <a:solidFill>
              <a:srgbClr val="D56A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0" y="4549375"/>
              <a:ext cx="5695500" cy="282600"/>
            </a:xfrm>
            <a:prstGeom prst="rect">
              <a:avLst/>
            </a:prstGeom>
            <a:solidFill>
              <a:srgbClr val="D56A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7" name="Google Shape;137;p4"/>
          <p:cNvSpPr txBox="1"/>
          <p:nvPr>
            <p:ph idx="4294967295" type="subTitle"/>
          </p:nvPr>
        </p:nvSpPr>
        <p:spPr>
          <a:xfrm>
            <a:off x="92825" y="4644900"/>
            <a:ext cx="2038800" cy="38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i="0" lang="en-US" sz="68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Heliophysics Education Activation Team</a:t>
            </a:r>
            <a:endParaRPr b="1" i="0" sz="68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38" name="Google Shape;138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64175" y="4601225"/>
            <a:ext cx="685800" cy="471054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4"/>
          <p:cNvSpPr txBox="1"/>
          <p:nvPr/>
        </p:nvSpPr>
        <p:spPr>
          <a:xfrm>
            <a:off x="92825" y="1017478"/>
            <a:ext cx="4472699" cy="28623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magnetic poles of Earth do not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stay fixed, but wander geographically.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Why does this happen?</a:t>
            </a:r>
            <a:endParaRPr/>
          </a:p>
        </p:txBody>
      </p:sp>
      <p:pic>
        <p:nvPicPr>
          <p:cNvPr id="140" name="Google Shape;140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92937" y="871537"/>
            <a:ext cx="3400425" cy="3400425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4"/>
          <p:cNvSpPr txBox="1"/>
          <p:nvPr/>
        </p:nvSpPr>
        <p:spPr>
          <a:xfrm>
            <a:off x="3949882" y="4346734"/>
            <a:ext cx="510588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https://revistapesquisa.fapesp.br/en/the-wandering-north-pole/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oogle Shape;146;p5"/>
          <p:cNvGrpSpPr/>
          <p:nvPr/>
        </p:nvGrpSpPr>
        <p:grpSpPr>
          <a:xfrm flipH="1">
            <a:off x="-1" y="133025"/>
            <a:ext cx="7129226" cy="582900"/>
            <a:chOff x="3383700" y="220025"/>
            <a:chExt cx="5760575" cy="582900"/>
          </a:xfrm>
        </p:grpSpPr>
        <p:sp>
          <p:nvSpPr>
            <p:cNvPr id="147" name="Google Shape;147;p5"/>
            <p:cNvSpPr/>
            <p:nvPr/>
          </p:nvSpPr>
          <p:spPr>
            <a:xfrm flipH="1">
              <a:off x="3383700" y="220025"/>
              <a:ext cx="585300" cy="582900"/>
            </a:xfrm>
            <a:prstGeom prst="flowChartDelay">
              <a:avLst/>
            </a:prstGeom>
            <a:solidFill>
              <a:srgbClr val="7F141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5"/>
            <p:cNvSpPr/>
            <p:nvPr/>
          </p:nvSpPr>
          <p:spPr>
            <a:xfrm>
              <a:off x="3922475" y="220025"/>
              <a:ext cx="5221800" cy="582900"/>
            </a:xfrm>
            <a:prstGeom prst="rect">
              <a:avLst/>
            </a:prstGeom>
            <a:solidFill>
              <a:srgbClr val="7F141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9" name="Google Shape;149;p5"/>
          <p:cNvSpPr txBox="1"/>
          <p:nvPr>
            <p:ph type="title"/>
          </p:nvPr>
        </p:nvSpPr>
        <p:spPr>
          <a:xfrm>
            <a:off x="165450" y="1381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b="1" lang="en-US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Our magnetic sun – The magnetic dynamo</a:t>
            </a:r>
            <a:endParaRPr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0909"/>
              <a:buNone/>
            </a:pPr>
            <a:r>
              <a:t/>
            </a:r>
            <a:endParaRPr b="1" sz="242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0" name="Google Shape;150;p5"/>
          <p:cNvSpPr/>
          <p:nvPr/>
        </p:nvSpPr>
        <p:spPr>
          <a:xfrm>
            <a:off x="6166750" y="4790997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5"/>
          <p:cNvSpPr/>
          <p:nvPr/>
        </p:nvSpPr>
        <p:spPr>
          <a:xfrm>
            <a:off x="6457075" y="4790997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5"/>
          <p:cNvSpPr/>
          <p:nvPr/>
        </p:nvSpPr>
        <p:spPr>
          <a:xfrm>
            <a:off x="6747400" y="4790982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5"/>
          <p:cNvSpPr/>
          <p:nvPr/>
        </p:nvSpPr>
        <p:spPr>
          <a:xfrm>
            <a:off x="7037725" y="4790989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5"/>
          <p:cNvSpPr/>
          <p:nvPr/>
        </p:nvSpPr>
        <p:spPr>
          <a:xfrm>
            <a:off x="7328050" y="4790989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5"/>
          <p:cNvSpPr/>
          <p:nvPr/>
        </p:nvSpPr>
        <p:spPr>
          <a:xfrm>
            <a:off x="7618375" y="4790975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5"/>
          <p:cNvSpPr/>
          <p:nvPr/>
        </p:nvSpPr>
        <p:spPr>
          <a:xfrm>
            <a:off x="7908700" y="4791000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7" name="Google Shape;157;p5"/>
          <p:cNvGrpSpPr/>
          <p:nvPr/>
        </p:nvGrpSpPr>
        <p:grpSpPr>
          <a:xfrm>
            <a:off x="0" y="4695025"/>
            <a:ext cx="5902800" cy="283500"/>
            <a:chOff x="0" y="4548925"/>
            <a:chExt cx="5902800" cy="283500"/>
          </a:xfrm>
        </p:grpSpPr>
        <p:sp>
          <p:nvSpPr>
            <p:cNvPr id="158" name="Google Shape;158;p5"/>
            <p:cNvSpPr/>
            <p:nvPr/>
          </p:nvSpPr>
          <p:spPr>
            <a:xfrm>
              <a:off x="5619300" y="4548925"/>
              <a:ext cx="283500" cy="283500"/>
            </a:xfrm>
            <a:prstGeom prst="flowChartDelay">
              <a:avLst/>
            </a:prstGeom>
            <a:solidFill>
              <a:srgbClr val="D56A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5"/>
            <p:cNvSpPr/>
            <p:nvPr/>
          </p:nvSpPr>
          <p:spPr>
            <a:xfrm>
              <a:off x="0" y="4549375"/>
              <a:ext cx="5695500" cy="282600"/>
            </a:xfrm>
            <a:prstGeom prst="rect">
              <a:avLst/>
            </a:prstGeom>
            <a:solidFill>
              <a:srgbClr val="D56A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0" name="Google Shape;160;p5"/>
          <p:cNvSpPr txBox="1"/>
          <p:nvPr>
            <p:ph idx="4294967295" type="subTitle"/>
          </p:nvPr>
        </p:nvSpPr>
        <p:spPr>
          <a:xfrm>
            <a:off x="92825" y="4644900"/>
            <a:ext cx="2038800" cy="38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i="0" lang="en-US" sz="68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Heliophysics Education Activation Team</a:t>
            </a:r>
            <a:endParaRPr b="1" i="0" sz="68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61" name="Google Shape;161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64175" y="4601225"/>
            <a:ext cx="685800" cy="471054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5"/>
          <p:cNvSpPr txBox="1"/>
          <p:nvPr/>
        </p:nvSpPr>
        <p:spPr>
          <a:xfrm>
            <a:off x="92825" y="1017478"/>
            <a:ext cx="4161717" cy="3477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Our sun generates a powerful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magnetic field through the motion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of plasma below its surface.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combination of rotation and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convection creates currents in the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solar plasma that periodically grow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 weaken, and shift position.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creates the 11-year sunspot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cycle.</a:t>
            </a:r>
            <a:endParaRPr/>
          </a:p>
        </p:txBody>
      </p:sp>
      <p:pic>
        <p:nvPicPr>
          <p:cNvPr id="163" name="Google Shape;163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33666" y="799852"/>
            <a:ext cx="3534268" cy="3543795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5"/>
          <p:cNvSpPr txBox="1"/>
          <p:nvPr/>
        </p:nvSpPr>
        <p:spPr>
          <a:xfrm>
            <a:off x="4472450" y="4387473"/>
            <a:ext cx="116410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NASA/ SDO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" name="Google Shape;169;p6"/>
          <p:cNvGrpSpPr/>
          <p:nvPr/>
        </p:nvGrpSpPr>
        <p:grpSpPr>
          <a:xfrm flipH="1">
            <a:off x="-1" y="133025"/>
            <a:ext cx="6548576" cy="582900"/>
            <a:chOff x="3383700" y="220025"/>
            <a:chExt cx="5760575" cy="582900"/>
          </a:xfrm>
        </p:grpSpPr>
        <p:sp>
          <p:nvSpPr>
            <p:cNvPr id="170" name="Google Shape;170;p6"/>
            <p:cNvSpPr/>
            <p:nvPr/>
          </p:nvSpPr>
          <p:spPr>
            <a:xfrm flipH="1">
              <a:off x="3383700" y="220025"/>
              <a:ext cx="585300" cy="582900"/>
            </a:xfrm>
            <a:prstGeom prst="flowChartDelay">
              <a:avLst/>
            </a:prstGeom>
            <a:solidFill>
              <a:srgbClr val="7F141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6"/>
            <p:cNvSpPr/>
            <p:nvPr/>
          </p:nvSpPr>
          <p:spPr>
            <a:xfrm>
              <a:off x="3922475" y="220025"/>
              <a:ext cx="5221800" cy="582900"/>
            </a:xfrm>
            <a:prstGeom prst="rect">
              <a:avLst/>
            </a:prstGeom>
            <a:solidFill>
              <a:srgbClr val="7F141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2" name="Google Shape;172;p6"/>
          <p:cNvSpPr txBox="1"/>
          <p:nvPr>
            <p:ph type="title"/>
          </p:nvPr>
        </p:nvSpPr>
        <p:spPr>
          <a:xfrm>
            <a:off x="165450" y="1381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b="1" lang="en-US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Our magnetic sun</a:t>
            </a:r>
            <a:endParaRPr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0909"/>
              <a:buNone/>
            </a:pPr>
            <a:r>
              <a:t/>
            </a:r>
            <a:endParaRPr b="1" sz="242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3" name="Google Shape;173;p6"/>
          <p:cNvSpPr/>
          <p:nvPr/>
        </p:nvSpPr>
        <p:spPr>
          <a:xfrm>
            <a:off x="6166750" y="4790997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6"/>
          <p:cNvSpPr/>
          <p:nvPr/>
        </p:nvSpPr>
        <p:spPr>
          <a:xfrm>
            <a:off x="6457075" y="4790997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6"/>
          <p:cNvSpPr/>
          <p:nvPr/>
        </p:nvSpPr>
        <p:spPr>
          <a:xfrm>
            <a:off x="6747400" y="4790982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6"/>
          <p:cNvSpPr/>
          <p:nvPr/>
        </p:nvSpPr>
        <p:spPr>
          <a:xfrm>
            <a:off x="7037725" y="4790989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6"/>
          <p:cNvSpPr/>
          <p:nvPr/>
        </p:nvSpPr>
        <p:spPr>
          <a:xfrm>
            <a:off x="7328050" y="4790989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6"/>
          <p:cNvSpPr/>
          <p:nvPr/>
        </p:nvSpPr>
        <p:spPr>
          <a:xfrm>
            <a:off x="7618375" y="4790975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6"/>
          <p:cNvSpPr/>
          <p:nvPr/>
        </p:nvSpPr>
        <p:spPr>
          <a:xfrm>
            <a:off x="7908700" y="4791000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0" name="Google Shape;180;p6"/>
          <p:cNvGrpSpPr/>
          <p:nvPr/>
        </p:nvGrpSpPr>
        <p:grpSpPr>
          <a:xfrm>
            <a:off x="0" y="4695025"/>
            <a:ext cx="5902800" cy="283500"/>
            <a:chOff x="0" y="4548925"/>
            <a:chExt cx="5902800" cy="283500"/>
          </a:xfrm>
        </p:grpSpPr>
        <p:sp>
          <p:nvSpPr>
            <p:cNvPr id="181" name="Google Shape;181;p6"/>
            <p:cNvSpPr/>
            <p:nvPr/>
          </p:nvSpPr>
          <p:spPr>
            <a:xfrm>
              <a:off x="5619300" y="4548925"/>
              <a:ext cx="283500" cy="283500"/>
            </a:xfrm>
            <a:prstGeom prst="flowChartDelay">
              <a:avLst/>
            </a:prstGeom>
            <a:solidFill>
              <a:srgbClr val="D56A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6"/>
            <p:cNvSpPr/>
            <p:nvPr/>
          </p:nvSpPr>
          <p:spPr>
            <a:xfrm>
              <a:off x="0" y="4549375"/>
              <a:ext cx="5695500" cy="282600"/>
            </a:xfrm>
            <a:prstGeom prst="rect">
              <a:avLst/>
            </a:prstGeom>
            <a:solidFill>
              <a:srgbClr val="D56A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3" name="Google Shape;183;p6"/>
          <p:cNvSpPr txBox="1"/>
          <p:nvPr>
            <p:ph idx="4294967295" type="subTitle"/>
          </p:nvPr>
        </p:nvSpPr>
        <p:spPr>
          <a:xfrm>
            <a:off x="92825" y="4644900"/>
            <a:ext cx="2038800" cy="38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i="0" lang="en-US" sz="68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Heliophysics Education Activation Team</a:t>
            </a:r>
            <a:endParaRPr b="1" i="0" sz="68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84" name="Google Shape;18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64175" y="4601225"/>
            <a:ext cx="685800" cy="471054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6"/>
          <p:cNvSpPr txBox="1"/>
          <p:nvPr/>
        </p:nvSpPr>
        <p:spPr>
          <a:xfrm>
            <a:off x="56416" y="1448365"/>
            <a:ext cx="3717684" cy="22467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Thanks to satellites such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 SOHO and the GONG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program, we can look below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solar surface, and with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powerful mathematical models,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 see how the magnetic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field is created. </a:t>
            </a:r>
            <a:endParaRPr/>
          </a:p>
        </p:txBody>
      </p:sp>
      <p:sp>
        <p:nvSpPr>
          <p:cNvPr id="186" name="Google Shape;186;p6"/>
          <p:cNvSpPr txBox="1"/>
          <p:nvPr/>
        </p:nvSpPr>
        <p:spPr>
          <a:xfrm>
            <a:off x="4472450" y="4387473"/>
            <a:ext cx="167385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NASA/ SDO / SVS</a:t>
            </a:r>
            <a:endParaRPr/>
          </a:p>
        </p:txBody>
      </p:sp>
      <p:pic>
        <p:nvPicPr>
          <p:cNvPr id="187" name="Google Shape;187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74100" y="1239850"/>
            <a:ext cx="4876800" cy="274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" name="Google Shape;192;p7"/>
          <p:cNvGrpSpPr/>
          <p:nvPr/>
        </p:nvGrpSpPr>
        <p:grpSpPr>
          <a:xfrm flipH="1">
            <a:off x="-1" y="133025"/>
            <a:ext cx="6548576" cy="582900"/>
            <a:chOff x="3383700" y="220025"/>
            <a:chExt cx="5760575" cy="582900"/>
          </a:xfrm>
        </p:grpSpPr>
        <p:sp>
          <p:nvSpPr>
            <p:cNvPr id="193" name="Google Shape;193;p7"/>
            <p:cNvSpPr/>
            <p:nvPr/>
          </p:nvSpPr>
          <p:spPr>
            <a:xfrm flipH="1">
              <a:off x="3383700" y="220025"/>
              <a:ext cx="585300" cy="582900"/>
            </a:xfrm>
            <a:prstGeom prst="flowChartDelay">
              <a:avLst/>
            </a:prstGeom>
            <a:solidFill>
              <a:srgbClr val="7F141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7"/>
            <p:cNvSpPr/>
            <p:nvPr/>
          </p:nvSpPr>
          <p:spPr>
            <a:xfrm>
              <a:off x="3922475" y="220025"/>
              <a:ext cx="5221800" cy="582900"/>
            </a:xfrm>
            <a:prstGeom prst="rect">
              <a:avLst/>
            </a:prstGeom>
            <a:solidFill>
              <a:srgbClr val="7F141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5" name="Google Shape;195;p7"/>
          <p:cNvSpPr txBox="1"/>
          <p:nvPr>
            <p:ph type="title"/>
          </p:nvPr>
        </p:nvSpPr>
        <p:spPr>
          <a:xfrm>
            <a:off x="165450" y="1381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b="1" lang="en-US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Our magnetic sun</a:t>
            </a:r>
            <a:endParaRPr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0909"/>
              <a:buNone/>
            </a:pPr>
            <a:r>
              <a:t/>
            </a:r>
            <a:endParaRPr b="1" sz="242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6" name="Google Shape;196;p7"/>
          <p:cNvSpPr/>
          <p:nvPr/>
        </p:nvSpPr>
        <p:spPr>
          <a:xfrm>
            <a:off x="6166750" y="4790997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7"/>
          <p:cNvSpPr/>
          <p:nvPr/>
        </p:nvSpPr>
        <p:spPr>
          <a:xfrm>
            <a:off x="6457075" y="4790997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7"/>
          <p:cNvSpPr/>
          <p:nvPr/>
        </p:nvSpPr>
        <p:spPr>
          <a:xfrm>
            <a:off x="6747400" y="4790982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7"/>
          <p:cNvSpPr/>
          <p:nvPr/>
        </p:nvSpPr>
        <p:spPr>
          <a:xfrm>
            <a:off x="7037725" y="4790989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7"/>
          <p:cNvSpPr/>
          <p:nvPr/>
        </p:nvSpPr>
        <p:spPr>
          <a:xfrm>
            <a:off x="7328050" y="4790989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7"/>
          <p:cNvSpPr/>
          <p:nvPr/>
        </p:nvSpPr>
        <p:spPr>
          <a:xfrm>
            <a:off x="7618375" y="4790975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7"/>
          <p:cNvSpPr/>
          <p:nvPr/>
        </p:nvSpPr>
        <p:spPr>
          <a:xfrm>
            <a:off x="7908700" y="4791000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3" name="Google Shape;203;p7"/>
          <p:cNvGrpSpPr/>
          <p:nvPr/>
        </p:nvGrpSpPr>
        <p:grpSpPr>
          <a:xfrm>
            <a:off x="0" y="4695025"/>
            <a:ext cx="5902800" cy="283500"/>
            <a:chOff x="0" y="4548925"/>
            <a:chExt cx="5902800" cy="283500"/>
          </a:xfrm>
        </p:grpSpPr>
        <p:sp>
          <p:nvSpPr>
            <p:cNvPr id="204" name="Google Shape;204;p7"/>
            <p:cNvSpPr/>
            <p:nvPr/>
          </p:nvSpPr>
          <p:spPr>
            <a:xfrm>
              <a:off x="5619300" y="4548925"/>
              <a:ext cx="283500" cy="283500"/>
            </a:xfrm>
            <a:prstGeom prst="flowChartDelay">
              <a:avLst/>
            </a:prstGeom>
            <a:solidFill>
              <a:srgbClr val="D56A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7"/>
            <p:cNvSpPr/>
            <p:nvPr/>
          </p:nvSpPr>
          <p:spPr>
            <a:xfrm>
              <a:off x="0" y="4549375"/>
              <a:ext cx="5695500" cy="282600"/>
            </a:xfrm>
            <a:prstGeom prst="rect">
              <a:avLst/>
            </a:prstGeom>
            <a:solidFill>
              <a:srgbClr val="D56A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6" name="Google Shape;206;p7"/>
          <p:cNvSpPr txBox="1"/>
          <p:nvPr>
            <p:ph idx="4294967295" type="subTitle"/>
          </p:nvPr>
        </p:nvSpPr>
        <p:spPr>
          <a:xfrm>
            <a:off x="92825" y="4644900"/>
            <a:ext cx="2038800" cy="38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i="0" lang="en-US" sz="68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Heliophysics Education Activation Team</a:t>
            </a:r>
            <a:endParaRPr b="1" i="0" sz="68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07" name="Google Shape;207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64175" y="4601225"/>
            <a:ext cx="685800" cy="471054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7"/>
          <p:cNvSpPr txBox="1"/>
          <p:nvPr/>
        </p:nvSpPr>
        <p:spPr>
          <a:xfrm>
            <a:off x="92825" y="1017478"/>
            <a:ext cx="3249608" cy="31700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Here is a plot of the sun’s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polar field strength and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how its strength and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polarity change with each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sunspot cycle.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It takes a full 22-years for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sun to complete one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full magnetic cycle. This is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called the Hale Cycle.</a:t>
            </a:r>
            <a:endParaRPr/>
          </a:p>
        </p:txBody>
      </p:sp>
      <p:sp>
        <p:nvSpPr>
          <p:cNvPr id="209" name="Google Shape;209;p7"/>
          <p:cNvSpPr txBox="1"/>
          <p:nvPr/>
        </p:nvSpPr>
        <p:spPr>
          <a:xfrm>
            <a:off x="3913304" y="4139117"/>
            <a:ext cx="435087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https://link.springer.com/article/10.12942/lrsp-2010-1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0" name="Google Shape;210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65579" y="899711"/>
            <a:ext cx="5235264" cy="2895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" name="Google Shape;215;p8"/>
          <p:cNvGrpSpPr/>
          <p:nvPr/>
        </p:nvGrpSpPr>
        <p:grpSpPr>
          <a:xfrm flipH="1">
            <a:off x="-1" y="133025"/>
            <a:ext cx="6548576" cy="582900"/>
            <a:chOff x="3383700" y="220025"/>
            <a:chExt cx="5760575" cy="582900"/>
          </a:xfrm>
        </p:grpSpPr>
        <p:sp>
          <p:nvSpPr>
            <p:cNvPr id="216" name="Google Shape;216;p8"/>
            <p:cNvSpPr/>
            <p:nvPr/>
          </p:nvSpPr>
          <p:spPr>
            <a:xfrm flipH="1">
              <a:off x="3383700" y="220025"/>
              <a:ext cx="585300" cy="582900"/>
            </a:xfrm>
            <a:prstGeom prst="flowChartDelay">
              <a:avLst/>
            </a:prstGeom>
            <a:solidFill>
              <a:srgbClr val="7F141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8"/>
            <p:cNvSpPr/>
            <p:nvPr/>
          </p:nvSpPr>
          <p:spPr>
            <a:xfrm>
              <a:off x="3922475" y="220025"/>
              <a:ext cx="5221800" cy="582900"/>
            </a:xfrm>
            <a:prstGeom prst="rect">
              <a:avLst/>
            </a:prstGeom>
            <a:solidFill>
              <a:srgbClr val="7F141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8" name="Google Shape;218;p8"/>
          <p:cNvSpPr txBox="1"/>
          <p:nvPr>
            <p:ph type="title"/>
          </p:nvPr>
        </p:nvSpPr>
        <p:spPr>
          <a:xfrm>
            <a:off x="165450" y="1381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b="1" lang="en-US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Our magnetic sun</a:t>
            </a:r>
            <a:endParaRPr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0909"/>
              <a:buNone/>
            </a:pPr>
            <a:r>
              <a:t/>
            </a:r>
            <a:endParaRPr b="1" sz="242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9" name="Google Shape;219;p8"/>
          <p:cNvSpPr/>
          <p:nvPr/>
        </p:nvSpPr>
        <p:spPr>
          <a:xfrm>
            <a:off x="6166750" y="4790997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8"/>
          <p:cNvSpPr/>
          <p:nvPr/>
        </p:nvSpPr>
        <p:spPr>
          <a:xfrm>
            <a:off x="6457075" y="4790997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8"/>
          <p:cNvSpPr/>
          <p:nvPr/>
        </p:nvSpPr>
        <p:spPr>
          <a:xfrm>
            <a:off x="6747400" y="4790982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8"/>
          <p:cNvSpPr/>
          <p:nvPr/>
        </p:nvSpPr>
        <p:spPr>
          <a:xfrm>
            <a:off x="7037725" y="4790989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8"/>
          <p:cNvSpPr/>
          <p:nvPr/>
        </p:nvSpPr>
        <p:spPr>
          <a:xfrm>
            <a:off x="7328050" y="4790989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8"/>
          <p:cNvSpPr/>
          <p:nvPr/>
        </p:nvSpPr>
        <p:spPr>
          <a:xfrm>
            <a:off x="7618375" y="4790975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8"/>
          <p:cNvSpPr/>
          <p:nvPr/>
        </p:nvSpPr>
        <p:spPr>
          <a:xfrm>
            <a:off x="7908700" y="4791000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6" name="Google Shape;226;p8"/>
          <p:cNvGrpSpPr/>
          <p:nvPr/>
        </p:nvGrpSpPr>
        <p:grpSpPr>
          <a:xfrm>
            <a:off x="0" y="4695025"/>
            <a:ext cx="5902800" cy="283500"/>
            <a:chOff x="0" y="4548925"/>
            <a:chExt cx="5902800" cy="283500"/>
          </a:xfrm>
        </p:grpSpPr>
        <p:sp>
          <p:nvSpPr>
            <p:cNvPr id="227" name="Google Shape;227;p8"/>
            <p:cNvSpPr/>
            <p:nvPr/>
          </p:nvSpPr>
          <p:spPr>
            <a:xfrm>
              <a:off x="5619300" y="4548925"/>
              <a:ext cx="283500" cy="283500"/>
            </a:xfrm>
            <a:prstGeom prst="flowChartDelay">
              <a:avLst/>
            </a:prstGeom>
            <a:solidFill>
              <a:srgbClr val="D56A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8"/>
            <p:cNvSpPr/>
            <p:nvPr/>
          </p:nvSpPr>
          <p:spPr>
            <a:xfrm>
              <a:off x="0" y="4549375"/>
              <a:ext cx="5695500" cy="282600"/>
            </a:xfrm>
            <a:prstGeom prst="rect">
              <a:avLst/>
            </a:prstGeom>
            <a:solidFill>
              <a:srgbClr val="D56A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9" name="Google Shape;229;p8"/>
          <p:cNvSpPr txBox="1"/>
          <p:nvPr>
            <p:ph idx="4294967295" type="subTitle"/>
          </p:nvPr>
        </p:nvSpPr>
        <p:spPr>
          <a:xfrm>
            <a:off x="92825" y="4644900"/>
            <a:ext cx="2038800" cy="38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i="0" lang="en-US" sz="68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Heliophysics Education Activation Team</a:t>
            </a:r>
            <a:endParaRPr b="1" i="0" sz="68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30" name="Google Shape;230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64175" y="4601225"/>
            <a:ext cx="685800" cy="471054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8"/>
          <p:cNvSpPr txBox="1"/>
          <p:nvPr/>
        </p:nvSpPr>
        <p:spPr>
          <a:xfrm>
            <a:off x="92825" y="1017478"/>
            <a:ext cx="2534668" cy="28623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Each sunspot cycle,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sun’s magnetic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poles flip polarity.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With Magnetic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Dynamo Theory and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supercomputers, we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can watch how this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process happens.</a:t>
            </a:r>
            <a:endParaRPr/>
          </a:p>
        </p:txBody>
      </p:sp>
      <p:sp>
        <p:nvSpPr>
          <p:cNvPr id="232" name="Google Shape;232;p8"/>
          <p:cNvSpPr txBox="1"/>
          <p:nvPr/>
        </p:nvSpPr>
        <p:spPr>
          <a:xfrm>
            <a:off x="-11070" y="4361960"/>
            <a:ext cx="915507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NASA/SDO/A. Strugarek et al; Illustrations: L. Almeida, Federal University of Rio Grande do Norte (UFRN), Brazil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3" name="Google Shape;233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56024" y="892969"/>
            <a:ext cx="6060172" cy="34083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8" name="Google Shape;238;p9"/>
          <p:cNvGrpSpPr/>
          <p:nvPr/>
        </p:nvGrpSpPr>
        <p:grpSpPr>
          <a:xfrm flipH="1">
            <a:off x="-1" y="133025"/>
            <a:ext cx="6548576" cy="582900"/>
            <a:chOff x="3383700" y="220025"/>
            <a:chExt cx="5760575" cy="582900"/>
          </a:xfrm>
        </p:grpSpPr>
        <p:sp>
          <p:nvSpPr>
            <p:cNvPr id="239" name="Google Shape;239;p9"/>
            <p:cNvSpPr/>
            <p:nvPr/>
          </p:nvSpPr>
          <p:spPr>
            <a:xfrm flipH="1">
              <a:off x="3383700" y="220025"/>
              <a:ext cx="585300" cy="582900"/>
            </a:xfrm>
            <a:prstGeom prst="flowChartDelay">
              <a:avLst/>
            </a:prstGeom>
            <a:solidFill>
              <a:srgbClr val="7F141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9"/>
            <p:cNvSpPr/>
            <p:nvPr/>
          </p:nvSpPr>
          <p:spPr>
            <a:xfrm>
              <a:off x="3922475" y="220025"/>
              <a:ext cx="5221800" cy="582900"/>
            </a:xfrm>
            <a:prstGeom prst="rect">
              <a:avLst/>
            </a:prstGeom>
            <a:solidFill>
              <a:srgbClr val="7F141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1" name="Google Shape;241;p9"/>
          <p:cNvSpPr txBox="1"/>
          <p:nvPr>
            <p:ph type="title"/>
          </p:nvPr>
        </p:nvSpPr>
        <p:spPr>
          <a:xfrm>
            <a:off x="165450" y="1381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b="1" lang="en-US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Our magnetic sun</a:t>
            </a:r>
            <a:endParaRPr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0909"/>
              <a:buNone/>
            </a:pPr>
            <a:r>
              <a:t/>
            </a:r>
            <a:endParaRPr b="1" sz="242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2" name="Google Shape;242;p9"/>
          <p:cNvSpPr/>
          <p:nvPr/>
        </p:nvSpPr>
        <p:spPr>
          <a:xfrm>
            <a:off x="6166750" y="4790997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9"/>
          <p:cNvSpPr/>
          <p:nvPr/>
        </p:nvSpPr>
        <p:spPr>
          <a:xfrm>
            <a:off x="6457075" y="4790997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9"/>
          <p:cNvSpPr/>
          <p:nvPr/>
        </p:nvSpPr>
        <p:spPr>
          <a:xfrm>
            <a:off x="6747400" y="4790982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9"/>
          <p:cNvSpPr/>
          <p:nvPr/>
        </p:nvSpPr>
        <p:spPr>
          <a:xfrm>
            <a:off x="7037725" y="4790989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9"/>
          <p:cNvSpPr/>
          <p:nvPr/>
        </p:nvSpPr>
        <p:spPr>
          <a:xfrm>
            <a:off x="7328050" y="4790989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9"/>
          <p:cNvSpPr/>
          <p:nvPr/>
        </p:nvSpPr>
        <p:spPr>
          <a:xfrm>
            <a:off x="7618375" y="4790975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9"/>
          <p:cNvSpPr/>
          <p:nvPr/>
        </p:nvSpPr>
        <p:spPr>
          <a:xfrm>
            <a:off x="7908700" y="4791000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9" name="Google Shape;249;p9"/>
          <p:cNvGrpSpPr/>
          <p:nvPr/>
        </p:nvGrpSpPr>
        <p:grpSpPr>
          <a:xfrm>
            <a:off x="0" y="4695025"/>
            <a:ext cx="5902800" cy="283500"/>
            <a:chOff x="0" y="4548925"/>
            <a:chExt cx="5902800" cy="283500"/>
          </a:xfrm>
        </p:grpSpPr>
        <p:sp>
          <p:nvSpPr>
            <p:cNvPr id="250" name="Google Shape;250;p9"/>
            <p:cNvSpPr/>
            <p:nvPr/>
          </p:nvSpPr>
          <p:spPr>
            <a:xfrm>
              <a:off x="5619300" y="4548925"/>
              <a:ext cx="283500" cy="283500"/>
            </a:xfrm>
            <a:prstGeom prst="flowChartDelay">
              <a:avLst/>
            </a:prstGeom>
            <a:solidFill>
              <a:srgbClr val="D56A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9"/>
            <p:cNvSpPr/>
            <p:nvPr/>
          </p:nvSpPr>
          <p:spPr>
            <a:xfrm>
              <a:off x="0" y="4549375"/>
              <a:ext cx="5695500" cy="282600"/>
            </a:xfrm>
            <a:prstGeom prst="rect">
              <a:avLst/>
            </a:prstGeom>
            <a:solidFill>
              <a:srgbClr val="D56A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2" name="Google Shape;252;p9"/>
          <p:cNvSpPr txBox="1"/>
          <p:nvPr>
            <p:ph idx="4294967295" type="subTitle"/>
          </p:nvPr>
        </p:nvSpPr>
        <p:spPr>
          <a:xfrm>
            <a:off x="92825" y="4644900"/>
            <a:ext cx="2038800" cy="38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i="0" lang="en-US" sz="68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Heliophysics Education Activation Team</a:t>
            </a:r>
            <a:endParaRPr b="1" i="0" sz="68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53" name="Google Shape;253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64175" y="4601225"/>
            <a:ext cx="685800" cy="471054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9"/>
          <p:cNvSpPr txBox="1"/>
          <p:nvPr/>
        </p:nvSpPr>
        <p:spPr>
          <a:xfrm>
            <a:off x="153312" y="761400"/>
            <a:ext cx="8953313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 the sun, we have only tracked magnetic polarity reversals since 1600.  </a:t>
            </a:r>
            <a:endParaRPr/>
          </a:p>
        </p:txBody>
      </p:sp>
      <p:sp>
        <p:nvSpPr>
          <p:cNvPr id="255" name="Google Shape;255;p9"/>
          <p:cNvSpPr txBox="1"/>
          <p:nvPr/>
        </p:nvSpPr>
        <p:spPr>
          <a:xfrm>
            <a:off x="1040399" y="4286598"/>
            <a:ext cx="3340979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https://en.wikipedia.org/wiki/Solar_cycle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6" name="Google Shape;256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2825" y="1327890"/>
            <a:ext cx="6643687" cy="27923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Sten Odenwald</dc:creator>
</cp:coreProperties>
</file>