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embeddedFontLst>
    <p:embeddedFont>
      <p:font typeface="Helvetica Neue"/>
      <p:regular r:id="rId29"/>
      <p:bold r:id="rId30"/>
      <p:italic r:id="rId31"/>
      <p:boldItalic r:id="rId32"/>
    </p:embeddedFont>
    <p:embeddedFont>
      <p:font typeface="Noto Sans Symbols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5" roundtripDataSignature="AMtx7mg4LcsBl0SOVZo1MWnsifoSEunp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7.xml"/><Relationship Id="rId33" Type="http://schemas.openxmlformats.org/officeDocument/2006/relationships/font" Target="fonts/NotoSansSymbols-regular.fntdata"/><Relationship Id="rId10" Type="http://schemas.openxmlformats.org/officeDocument/2006/relationships/slide" Target="slides/slide6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9.xml"/><Relationship Id="rId35" Type="http://customschemas.google.com/relationships/presentationmetadata" Target="metadata"/><Relationship Id="rId12" Type="http://schemas.openxmlformats.org/officeDocument/2006/relationships/slide" Target="slides/slide8.xml"/><Relationship Id="rId34" Type="http://schemas.openxmlformats.org/officeDocument/2006/relationships/font" Target="fonts/NotoSansSymbols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5" name="Google Shape;5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7" name="Google Shape;57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4" name="Google Shape;6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9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hyperlink" Target="https://agupubs.onlinelibrary.wiley.com/doi/pdf/10.1029/2021GL093695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2.jpg"/><Relationship Id="rId5" Type="http://schemas.openxmlformats.org/officeDocument/2006/relationships/image" Target="../media/image14.png"/><Relationship Id="rId6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00" y="371287"/>
            <a:ext cx="4403077" cy="440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35175"/>
            <a:ext cx="7659574" cy="5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/>
          <p:nvPr/>
        </p:nvSpPr>
        <p:spPr>
          <a:xfrm>
            <a:off x="7562775" y="2933963"/>
            <a:ext cx="585300" cy="585300"/>
          </a:xfrm>
          <a:prstGeom prst="flowChartDelay">
            <a:avLst/>
          </a:prstGeom>
          <a:solidFill>
            <a:srgbClr val="7F14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8575" y="380951"/>
            <a:ext cx="879575" cy="7273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>
            <p:ph idx="1" type="subTitle"/>
          </p:nvPr>
        </p:nvSpPr>
        <p:spPr>
          <a:xfrm>
            <a:off x="311700" y="2906650"/>
            <a:ext cx="5364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Sten Odenwald, Astronomer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191900" y="588180"/>
            <a:ext cx="53646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National Aeronautics and Space Administration</a:t>
            </a:r>
            <a:endParaRPr sz="2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"/>
          <p:cNvSpPr txBox="1"/>
          <p:nvPr>
            <p:ph idx="1" type="subTitle"/>
          </p:nvPr>
        </p:nvSpPr>
        <p:spPr>
          <a:xfrm>
            <a:off x="191900" y="4333269"/>
            <a:ext cx="53646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 Heliophysics Education Activation Team</a:t>
            </a:r>
            <a:endParaRPr sz="7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5826113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6116438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406763" y="375274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6697088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987413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7277738" y="3752738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7568063" y="3752763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7858388" y="3752764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8148713" y="375275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8439038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8729363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0" y="3657650"/>
            <a:ext cx="5484000" cy="282600"/>
          </a:xfrm>
          <a:prstGeom prst="rect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5414163" y="3657200"/>
            <a:ext cx="283500" cy="283500"/>
          </a:xfrm>
          <a:prstGeom prst="flowChartDelay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9742" y="4195413"/>
            <a:ext cx="777239" cy="6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311700" y="1474750"/>
            <a:ext cx="8520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Heliophysics Big Year</a:t>
            </a:r>
            <a:endParaRPr b="1" sz="5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0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264" name="Google Shape;264;p1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p1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Atmospheric stripping - Mars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1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75" name="Google Shape;275;p1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1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8" name="Google Shape;2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8749" y="803672"/>
            <a:ext cx="6189625" cy="348166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0"/>
          <p:cNvSpPr txBox="1"/>
          <p:nvPr/>
        </p:nvSpPr>
        <p:spPr>
          <a:xfrm>
            <a:off x="358931" y="4433345"/>
            <a:ext cx="60981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NASA/MAVEN   https://www.youtube.com/watch?v=8Uwt9HxOH74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1"/>
          <p:cNvGrpSpPr/>
          <p:nvPr/>
        </p:nvGrpSpPr>
        <p:grpSpPr>
          <a:xfrm flipH="1">
            <a:off x="92825" y="75544"/>
            <a:ext cx="7037726" cy="582900"/>
            <a:chOff x="3383700" y="220025"/>
            <a:chExt cx="5760575" cy="582900"/>
          </a:xfrm>
        </p:grpSpPr>
        <p:sp>
          <p:nvSpPr>
            <p:cNvPr id="286" name="Google Shape;286;p1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p11"/>
          <p:cNvSpPr txBox="1"/>
          <p:nvPr>
            <p:ph type="title"/>
          </p:nvPr>
        </p:nvSpPr>
        <p:spPr>
          <a:xfrm>
            <a:off x="92825" y="1297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" name="Google Shape;296;p1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97" name="Google Shape;297;p1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1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0" name="Google Shape;30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1"/>
          <p:cNvSpPr txBox="1"/>
          <p:nvPr/>
        </p:nvSpPr>
        <p:spPr>
          <a:xfrm>
            <a:off x="775708" y="950119"/>
            <a:ext cx="67633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we model atmosphere escape by solar wind collisions?</a:t>
            </a:r>
            <a:endParaRPr/>
          </a:p>
        </p:txBody>
      </p:sp>
      <p:sp>
        <p:nvSpPr>
          <p:cNvPr id="302" name="Google Shape;302;p11"/>
          <p:cNvSpPr txBox="1"/>
          <p:nvPr/>
        </p:nvSpPr>
        <p:spPr>
          <a:xfrm>
            <a:off x="1057038" y="1693069"/>
            <a:ext cx="607218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wind is mostly protons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Atmosphere is mostly hydrogen of uniform density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solar proton collision removes exactly one hydrogen atom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2"/>
          <p:cNvGrpSpPr/>
          <p:nvPr/>
        </p:nvGrpSpPr>
        <p:grpSpPr>
          <a:xfrm flipH="1">
            <a:off x="-2" y="133025"/>
            <a:ext cx="7012375" cy="582900"/>
            <a:chOff x="3383700" y="220025"/>
            <a:chExt cx="5760575" cy="582900"/>
          </a:xfrm>
        </p:grpSpPr>
        <p:sp>
          <p:nvSpPr>
            <p:cNvPr id="308" name="Google Shape;308;p1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Google Shape;310;p1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" name="Google Shape;318;p1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19" name="Google Shape;319;p1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1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2" name="Google Shape;32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0394" y="903252"/>
            <a:ext cx="7012375" cy="333699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2"/>
          <p:cNvSpPr txBox="1"/>
          <p:nvPr/>
        </p:nvSpPr>
        <p:spPr>
          <a:xfrm>
            <a:off x="3779043" y="1264445"/>
            <a:ext cx="939681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Collision</a:t>
            </a:r>
            <a:endParaRPr/>
          </a:p>
        </p:txBody>
      </p:sp>
      <p:sp>
        <p:nvSpPr>
          <p:cNvPr id="325" name="Google Shape;325;p12"/>
          <p:cNvSpPr txBox="1"/>
          <p:nvPr/>
        </p:nvSpPr>
        <p:spPr>
          <a:xfrm>
            <a:off x="3078956" y="744263"/>
            <a:ext cx="13885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doesn’t escape</a:t>
            </a:r>
            <a:endParaRPr/>
          </a:p>
        </p:txBody>
      </p:sp>
      <p:sp>
        <p:nvSpPr>
          <p:cNvPr id="326" name="Google Shape;326;p12"/>
          <p:cNvSpPr txBox="1"/>
          <p:nvPr/>
        </p:nvSpPr>
        <p:spPr>
          <a:xfrm>
            <a:off x="839520" y="1350169"/>
            <a:ext cx="851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escapes</a:t>
            </a:r>
            <a:endParaRPr/>
          </a:p>
        </p:txBody>
      </p:sp>
      <p:sp>
        <p:nvSpPr>
          <p:cNvPr id="327" name="Google Shape;327;p12"/>
          <p:cNvSpPr/>
          <p:nvPr/>
        </p:nvSpPr>
        <p:spPr>
          <a:xfrm>
            <a:off x="6002444" y="2720557"/>
            <a:ext cx="164306" cy="157163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2"/>
          <p:cNvSpPr/>
          <p:nvPr/>
        </p:nvSpPr>
        <p:spPr>
          <a:xfrm>
            <a:off x="6048194" y="3349888"/>
            <a:ext cx="164306" cy="157163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2"/>
          <p:cNvSpPr/>
          <p:nvPr/>
        </p:nvSpPr>
        <p:spPr>
          <a:xfrm>
            <a:off x="6192214" y="4004502"/>
            <a:ext cx="164306" cy="157163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0" name="Google Shape;330;p12"/>
          <p:cNvCxnSpPr/>
          <p:nvPr/>
        </p:nvCxnSpPr>
        <p:spPr>
          <a:xfrm rot="10800000">
            <a:off x="4467478" y="2799138"/>
            <a:ext cx="1228022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31" name="Google Shape;331;p12"/>
          <p:cNvCxnSpPr/>
          <p:nvPr/>
        </p:nvCxnSpPr>
        <p:spPr>
          <a:xfrm rot="10800000">
            <a:off x="5266638" y="3412929"/>
            <a:ext cx="735806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32" name="Google Shape;332;p12"/>
          <p:cNvCxnSpPr/>
          <p:nvPr/>
        </p:nvCxnSpPr>
        <p:spPr>
          <a:xfrm rot="10800000">
            <a:off x="5619300" y="4083083"/>
            <a:ext cx="54745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333" name="Google Shape;333;p12"/>
          <p:cNvSpPr txBox="1"/>
          <p:nvPr/>
        </p:nvSpPr>
        <p:spPr>
          <a:xfrm>
            <a:off x="4654830" y="2491361"/>
            <a:ext cx="10406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escape</a:t>
            </a:r>
            <a:endParaRPr/>
          </a:p>
        </p:txBody>
      </p:sp>
      <p:sp>
        <p:nvSpPr>
          <p:cNvPr id="334" name="Google Shape;334;p12"/>
          <p:cNvSpPr txBox="1"/>
          <p:nvPr/>
        </p:nvSpPr>
        <p:spPr>
          <a:xfrm>
            <a:off x="5114206" y="3090429"/>
            <a:ext cx="10406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escape</a:t>
            </a:r>
            <a:endParaRPr/>
          </a:p>
        </p:txBody>
      </p:sp>
      <p:sp>
        <p:nvSpPr>
          <p:cNvPr id="335" name="Google Shape;335;p12"/>
          <p:cNvSpPr txBox="1"/>
          <p:nvPr/>
        </p:nvSpPr>
        <p:spPr>
          <a:xfrm>
            <a:off x="5185398" y="3795067"/>
            <a:ext cx="10406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escape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13"/>
          <p:cNvGrpSpPr/>
          <p:nvPr/>
        </p:nvGrpSpPr>
        <p:grpSpPr>
          <a:xfrm flipH="1">
            <a:off x="-1" y="133025"/>
            <a:ext cx="7229476" cy="582900"/>
            <a:chOff x="3383700" y="220025"/>
            <a:chExt cx="5760575" cy="582900"/>
          </a:xfrm>
        </p:grpSpPr>
        <p:sp>
          <p:nvSpPr>
            <p:cNvPr id="341" name="Google Shape;341;p1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" name="Google Shape;343;p1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" name="Google Shape;351;p1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52" name="Google Shape;352;p1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1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5" name="Google Shape;3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3"/>
          <p:cNvSpPr txBox="1"/>
          <p:nvPr/>
        </p:nvSpPr>
        <p:spPr>
          <a:xfrm>
            <a:off x="564356" y="1128713"/>
            <a:ext cx="2816797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wind flow</a:t>
            </a:r>
            <a:endParaRPr/>
          </a:p>
        </p:txBody>
      </p:sp>
      <p:sp>
        <p:nvSpPr>
          <p:cNvPr id="357" name="Google Shape;357;p13"/>
          <p:cNvSpPr txBox="1"/>
          <p:nvPr/>
        </p:nvSpPr>
        <p:spPr>
          <a:xfrm>
            <a:off x="525872" y="2218747"/>
            <a:ext cx="3086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Sznajder (2023)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2.7x10</a:t>
            </a:r>
            <a:r>
              <a:rPr b="1" baseline="3000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protons/cm</a:t>
            </a:r>
            <a:r>
              <a:rPr b="1" baseline="3000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/sec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(SOHO,WIND,ACE)</a:t>
            </a:r>
            <a:endParaRPr/>
          </a:p>
        </p:txBody>
      </p:sp>
      <p:sp>
        <p:nvSpPr>
          <p:cNvPr id="358" name="Google Shape;358;p13"/>
          <p:cNvSpPr txBox="1"/>
          <p:nvPr/>
        </p:nvSpPr>
        <p:spPr>
          <a:xfrm>
            <a:off x="194025" y="4336898"/>
            <a:ext cx="6466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https://www.sciencedirect.com/science/article/abs/pii/S0273117723000947</a:t>
            </a:r>
            <a:endParaRPr/>
          </a:p>
        </p:txBody>
      </p:sp>
      <p:pic>
        <p:nvPicPr>
          <p:cNvPr id="359" name="Google Shape;35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2793" y="1021479"/>
            <a:ext cx="5107182" cy="287186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3"/>
          <p:cNvSpPr txBox="1"/>
          <p:nvPr/>
        </p:nvSpPr>
        <p:spPr>
          <a:xfrm>
            <a:off x="4763471" y="3928140"/>
            <a:ext cx="35702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Artist rendering of solar wind: Credit NASA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p14"/>
          <p:cNvGrpSpPr/>
          <p:nvPr/>
        </p:nvGrpSpPr>
        <p:grpSpPr>
          <a:xfrm flipH="1">
            <a:off x="-2" y="133025"/>
            <a:ext cx="7543801" cy="582900"/>
            <a:chOff x="3383700" y="220025"/>
            <a:chExt cx="5760575" cy="582900"/>
          </a:xfrm>
        </p:grpSpPr>
        <p:sp>
          <p:nvSpPr>
            <p:cNvPr id="366" name="Google Shape;366;p1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Google Shape;368;p1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6" name="Google Shape;376;p1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77" name="Google Shape;377;p1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p1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0" name="Google Shape;38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4"/>
          <p:cNvSpPr txBox="1"/>
          <p:nvPr/>
        </p:nvSpPr>
        <p:spPr>
          <a:xfrm>
            <a:off x="507206" y="841487"/>
            <a:ext cx="3055645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Geocorona  density</a:t>
            </a:r>
            <a:endParaRPr/>
          </a:p>
        </p:txBody>
      </p:sp>
      <p:sp>
        <p:nvSpPr>
          <p:cNvPr id="382" name="Google Shape;382;p14"/>
          <p:cNvSpPr txBox="1"/>
          <p:nvPr/>
        </p:nvSpPr>
        <p:spPr>
          <a:xfrm>
            <a:off x="809380" y="1956197"/>
            <a:ext cx="3223200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Gomez et al (2021)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IBEX spacecraft detects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 cm</a:t>
            </a:r>
            <a:r>
              <a:rPr b="1" baseline="3000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-3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at 10 Re</a:t>
            </a:r>
            <a:endParaRPr/>
          </a:p>
        </p:txBody>
      </p:sp>
      <p:pic>
        <p:nvPicPr>
          <p:cNvPr id="383" name="Google Shape;38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1421" y="818966"/>
            <a:ext cx="3348148" cy="285050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4"/>
          <p:cNvSpPr txBox="1"/>
          <p:nvPr/>
        </p:nvSpPr>
        <p:spPr>
          <a:xfrm>
            <a:off x="250031" y="4279106"/>
            <a:ext cx="491192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https://agupubs.onlinelibrary.wiley.com/doi/pdf/10.1029/2021GL093695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4"/>
          <p:cNvSpPr txBox="1"/>
          <p:nvPr/>
        </p:nvSpPr>
        <p:spPr>
          <a:xfrm>
            <a:off x="5286375" y="3857625"/>
            <a:ext cx="31550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PROCYON/Rikkyo University)</a:t>
            </a:r>
            <a:endParaRPr/>
          </a:p>
        </p:txBody>
      </p:sp>
      <p:sp>
        <p:nvSpPr>
          <p:cNvPr id="386" name="Google Shape;386;p14"/>
          <p:cNvSpPr/>
          <p:nvPr/>
        </p:nvSpPr>
        <p:spPr>
          <a:xfrm>
            <a:off x="5936100" y="2571750"/>
            <a:ext cx="107513" cy="114300"/>
          </a:xfrm>
          <a:prstGeom prst="ellipse">
            <a:avLst/>
          </a:prstGeom>
          <a:solidFill>
            <a:schemeClr val="accent6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7" name="Google Shape;387;p14"/>
          <p:cNvCxnSpPr/>
          <p:nvPr/>
        </p:nvCxnSpPr>
        <p:spPr>
          <a:xfrm flipH="1" rot="10800000">
            <a:off x="3207544" y="2686050"/>
            <a:ext cx="2578894" cy="642938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15"/>
          <p:cNvGrpSpPr/>
          <p:nvPr/>
        </p:nvGrpSpPr>
        <p:grpSpPr>
          <a:xfrm flipH="1">
            <a:off x="-2" y="133025"/>
            <a:ext cx="7328051" cy="582900"/>
            <a:chOff x="3383700" y="220025"/>
            <a:chExt cx="5760575" cy="582900"/>
          </a:xfrm>
        </p:grpSpPr>
        <p:sp>
          <p:nvSpPr>
            <p:cNvPr id="393" name="Google Shape;393;p1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5" name="Google Shape;395;p1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6" name="Google Shape;396;p1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3" name="Google Shape;403;p1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04" name="Google Shape;404;p1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" name="Google Shape;406;p1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7" name="Google Shape;40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15"/>
          <p:cNvSpPr txBox="1"/>
          <p:nvPr/>
        </p:nvSpPr>
        <p:spPr>
          <a:xfrm>
            <a:off x="521494" y="1064419"/>
            <a:ext cx="2820003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Geometric factors</a:t>
            </a:r>
            <a:endParaRPr/>
          </a:p>
        </p:txBody>
      </p:sp>
      <p:sp>
        <p:nvSpPr>
          <p:cNvPr id="409" name="Google Shape;409;p15"/>
          <p:cNvSpPr txBox="1"/>
          <p:nvPr/>
        </p:nvSpPr>
        <p:spPr>
          <a:xfrm>
            <a:off x="764381" y="2178844"/>
            <a:ext cx="669927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Radius of Earth                         1 Re =  6,378 km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Outer limit to geocorona:     20 Re      or     0.4 lunar distance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16"/>
          <p:cNvGrpSpPr/>
          <p:nvPr/>
        </p:nvGrpSpPr>
        <p:grpSpPr>
          <a:xfrm flipH="1">
            <a:off x="-2" y="133025"/>
            <a:ext cx="7328051" cy="582900"/>
            <a:chOff x="3383700" y="220025"/>
            <a:chExt cx="5760575" cy="582900"/>
          </a:xfrm>
        </p:grpSpPr>
        <p:sp>
          <p:nvSpPr>
            <p:cNvPr id="415" name="Google Shape;415;p1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8" name="Google Shape;418;p1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5" name="Google Shape;425;p1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26" name="Google Shape;426;p1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" name="Google Shape;428;p1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9" name="Google Shape;42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6"/>
          <p:cNvSpPr txBox="1"/>
          <p:nvPr/>
        </p:nvSpPr>
        <p:spPr>
          <a:xfrm>
            <a:off x="692944" y="1085850"/>
            <a:ext cx="5910592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atmospheric collisions per second?</a:t>
            </a:r>
            <a:endParaRPr/>
          </a:p>
        </p:txBody>
      </p:sp>
      <p:sp>
        <p:nvSpPr>
          <p:cNvPr id="431" name="Google Shape;431;p16"/>
          <p:cNvSpPr/>
          <p:nvPr/>
        </p:nvSpPr>
        <p:spPr>
          <a:xfrm>
            <a:off x="1957388" y="1835944"/>
            <a:ext cx="707231" cy="265747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6"/>
          <p:cNvSpPr txBox="1"/>
          <p:nvPr/>
        </p:nvSpPr>
        <p:spPr>
          <a:xfrm>
            <a:off x="2307431" y="2151702"/>
            <a:ext cx="2744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/>
          </a:p>
        </p:txBody>
      </p:sp>
      <p:sp>
        <p:nvSpPr>
          <p:cNvPr id="433" name="Google Shape;433;p16"/>
          <p:cNvSpPr txBox="1"/>
          <p:nvPr/>
        </p:nvSpPr>
        <p:spPr>
          <a:xfrm>
            <a:off x="3445954" y="1700897"/>
            <a:ext cx="5235729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Area =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     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R = 6,378 km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  20Re = 1.3x10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km =  1.3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Area = 5.3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area =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(637800000 cm)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1.3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Collisions =  solar wind flow x Annual Area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=  (2.7x10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protons/cm</a:t>
            </a:r>
            <a:r>
              <a:rPr b="0" baseline="3000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/sec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x (5.3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1.3x10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=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1.4x10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collisions/sec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2200275" y="2636044"/>
            <a:ext cx="221456" cy="106935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5" name="Google Shape;435;p16"/>
          <p:cNvCxnSpPr>
            <a:endCxn id="431" idx="0"/>
          </p:cNvCxnSpPr>
          <p:nvPr/>
        </p:nvCxnSpPr>
        <p:spPr>
          <a:xfrm rot="10800000">
            <a:off x="2311004" y="1835944"/>
            <a:ext cx="0" cy="12072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17"/>
          <p:cNvGrpSpPr/>
          <p:nvPr/>
        </p:nvGrpSpPr>
        <p:grpSpPr>
          <a:xfrm flipH="1">
            <a:off x="-1" y="133025"/>
            <a:ext cx="7129226" cy="582900"/>
            <a:chOff x="3383700" y="220025"/>
            <a:chExt cx="5760575" cy="582900"/>
          </a:xfrm>
        </p:grpSpPr>
        <p:sp>
          <p:nvSpPr>
            <p:cNvPr id="441" name="Google Shape;441;p1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1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1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1" name="Google Shape;451;p1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52" name="Google Shape;452;p1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4" name="Google Shape;454;p1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5" name="Google Shape;4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7"/>
          <p:cNvSpPr txBox="1"/>
          <p:nvPr/>
        </p:nvSpPr>
        <p:spPr>
          <a:xfrm>
            <a:off x="900113" y="1042988"/>
            <a:ext cx="4940776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much mass is ejected every year?</a:t>
            </a:r>
            <a:endParaRPr/>
          </a:p>
        </p:txBody>
      </p:sp>
      <p:sp>
        <p:nvSpPr>
          <p:cNvPr id="457" name="Google Shape;457;p17"/>
          <p:cNvSpPr txBox="1"/>
          <p:nvPr/>
        </p:nvSpPr>
        <p:spPr>
          <a:xfrm>
            <a:off x="764950" y="1653065"/>
            <a:ext cx="7143750" cy="2831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Collisions = 1.4x10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 second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collisions ejects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hydrogen atom (proton);  mass = 1.7x10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Mass loss =   1.4x10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protons/sec  x  1.7x10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kg/proton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=  240 kg/sec of hydrogen.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Mass loss per year   =   240 kg/sec x 3.1x10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sec/yr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=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7.6 million tons of hydrogen/year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But the measured number is 95,000 tons/year so our model is off by  </a:t>
            </a:r>
            <a:r>
              <a:rPr b="1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80x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8"/>
          <p:cNvGrpSpPr/>
          <p:nvPr/>
        </p:nvGrpSpPr>
        <p:grpSpPr>
          <a:xfrm flipH="1">
            <a:off x="-2" y="133025"/>
            <a:ext cx="7328051" cy="582900"/>
            <a:chOff x="3383700" y="220025"/>
            <a:chExt cx="5760575" cy="582900"/>
          </a:xfrm>
        </p:grpSpPr>
        <p:sp>
          <p:nvSpPr>
            <p:cNvPr id="463" name="Google Shape;463;p1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5" name="Google Shape;465;p1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6" name="Google Shape;466;p1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1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74" name="Google Shape;474;p1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7" name="Google Shape;47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18"/>
          <p:cNvSpPr txBox="1"/>
          <p:nvPr/>
        </p:nvSpPr>
        <p:spPr>
          <a:xfrm>
            <a:off x="900113" y="1042988"/>
            <a:ext cx="4940776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much mass is ejected every year?</a:t>
            </a:r>
            <a:endParaRPr/>
          </a:p>
        </p:txBody>
      </p:sp>
      <p:sp>
        <p:nvSpPr>
          <p:cNvPr id="479" name="Google Shape;479;p18"/>
          <p:cNvSpPr txBox="1"/>
          <p:nvPr/>
        </p:nvSpPr>
        <p:spPr>
          <a:xfrm>
            <a:off x="764950" y="1653065"/>
            <a:ext cx="7143750" cy="2831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Collisions = 1.4x10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 second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collisions ejects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hydrogen atom (proton);  mass = 1.7x10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Mass loss =   1.4x10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protons/sec  x  1.7x10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kg/proton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=  240 kg/sec of hydrogen.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Mass loss per year   =   240 kg/sec x 3.1x10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sec/yr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=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7.6 million tons of hydrogen/year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But the measured number is 95,000 tons/year so our model is off by  </a:t>
            </a:r>
            <a:r>
              <a:rPr b="1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80x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0" name="Google Shape;48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4025" y="3324188"/>
            <a:ext cx="1209350" cy="1123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9"/>
          <p:cNvGrpSpPr/>
          <p:nvPr/>
        </p:nvGrpSpPr>
        <p:grpSpPr>
          <a:xfrm flipH="1">
            <a:off x="-2" y="133025"/>
            <a:ext cx="7200901" cy="582900"/>
            <a:chOff x="3383700" y="220025"/>
            <a:chExt cx="5760575" cy="582900"/>
          </a:xfrm>
        </p:grpSpPr>
        <p:sp>
          <p:nvSpPr>
            <p:cNvPr id="486" name="Google Shape;486;p1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8" name="Google Shape;488;p1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9" name="Google Shape;489;p1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1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97" name="Google Shape;497;p1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9" name="Google Shape;499;p1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0" name="Google Shape;5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9"/>
          <p:cNvSpPr txBox="1"/>
          <p:nvPr/>
        </p:nvSpPr>
        <p:spPr>
          <a:xfrm>
            <a:off x="709565" y="860830"/>
            <a:ext cx="6904454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modeling with all known factors and math used:</a:t>
            </a:r>
            <a:endParaRPr/>
          </a:p>
        </p:txBody>
      </p:sp>
      <p:pic>
        <p:nvPicPr>
          <p:cNvPr id="502" name="Google Shape;50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1710" y="1353210"/>
            <a:ext cx="4000478" cy="3022883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19"/>
          <p:cNvSpPr txBox="1"/>
          <p:nvPr/>
        </p:nvSpPr>
        <p:spPr>
          <a:xfrm>
            <a:off x="411623" y="4426618"/>
            <a:ext cx="74302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Diagram from: https://atmosphere.copernicus.eu/sites/default/files/custom-uploads/3rd-joint-training/ACT2021_AVoulgarakis.pdf </a:t>
            </a:r>
            <a:endParaRPr/>
          </a:p>
        </p:txBody>
      </p:sp>
      <p:sp>
        <p:nvSpPr>
          <p:cNvPr id="504" name="Google Shape;504;p19"/>
          <p:cNvSpPr txBox="1"/>
          <p:nvPr/>
        </p:nvSpPr>
        <p:spPr>
          <a:xfrm>
            <a:off x="314325" y="1714500"/>
            <a:ext cx="346761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building is 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iterative process.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the first ‘loop’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Scientists call it a ‘toy’ model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a ‘back of the envelope’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2"/>
          <p:cNvGrpSpPr/>
          <p:nvPr/>
        </p:nvGrpSpPr>
        <p:grpSpPr>
          <a:xfrm flipH="1">
            <a:off x="-1" y="133025"/>
            <a:ext cx="7709875" cy="582900"/>
            <a:chOff x="3383700" y="220025"/>
            <a:chExt cx="5760575" cy="582900"/>
          </a:xfrm>
        </p:grpSpPr>
        <p:sp>
          <p:nvSpPr>
            <p:cNvPr id="81" name="Google Shape;81;p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83;p2"/>
          <p:cNvSpPr txBox="1"/>
          <p:nvPr>
            <p:ph type="title"/>
          </p:nvPr>
        </p:nvSpPr>
        <p:spPr>
          <a:xfrm>
            <a:off x="158306" y="1590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NASA’s Big Questions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2" name="Google Shape;92;p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642937" y="1019085"/>
            <a:ext cx="7208044" cy="1179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	What causes the Sun to vary?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	How do the Earth and the heliosphere respond?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	What are the impacts on humanity?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1933262" y="2647087"/>
            <a:ext cx="481413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Big Questions form the basis for the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Framework for Heliophysics Education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https://science.nasa.gov/learn/heat/big-ideas/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20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510" name="Google Shape;510;p2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" name="Google Shape;512;p2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bad things happen to good planets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3" name="Google Shape;513;p2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0" name="Google Shape;520;p2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21" name="Google Shape;521;p2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3" name="Google Shape;523;p2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4" name="Google Shape;52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20"/>
          <p:cNvSpPr txBox="1"/>
          <p:nvPr/>
        </p:nvSpPr>
        <p:spPr>
          <a:xfrm>
            <a:off x="709565" y="860830"/>
            <a:ext cx="6904454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modeling with all known factors and math used:</a:t>
            </a:r>
            <a:endParaRPr/>
          </a:p>
        </p:txBody>
      </p:sp>
      <p:pic>
        <p:nvPicPr>
          <p:cNvPr id="526" name="Google Shape;52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1710" y="1353210"/>
            <a:ext cx="4000478" cy="3022883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0"/>
          <p:cNvSpPr txBox="1"/>
          <p:nvPr/>
        </p:nvSpPr>
        <p:spPr>
          <a:xfrm>
            <a:off x="411623" y="4426618"/>
            <a:ext cx="74302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Diagram from: https://atmosphere.copernicus.eu/sites/default/files/custom-uploads/3rd-joint-training/ACT2021_AVoulgarakis.pdf </a:t>
            </a:r>
            <a:endParaRPr/>
          </a:p>
        </p:txBody>
      </p:sp>
      <p:sp>
        <p:nvSpPr>
          <p:cNvPr id="528" name="Google Shape;528;p20"/>
          <p:cNvSpPr txBox="1"/>
          <p:nvPr/>
        </p:nvSpPr>
        <p:spPr>
          <a:xfrm>
            <a:off x="314325" y="1714500"/>
            <a:ext cx="346761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building is 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iterative process.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the first ‘loop’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Scientists call it a ‘toy’ model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a ‘back of the envelope’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calculation</a:t>
            </a:r>
            <a:endParaRPr/>
          </a:p>
        </p:txBody>
      </p:sp>
      <p:sp>
        <p:nvSpPr>
          <p:cNvPr id="529" name="Google Shape;529;p20"/>
          <p:cNvSpPr txBox="1"/>
          <p:nvPr/>
        </p:nvSpPr>
        <p:spPr>
          <a:xfrm>
            <a:off x="828676" y="3981338"/>
            <a:ext cx="39148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That’s what we just created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21"/>
          <p:cNvGrpSpPr/>
          <p:nvPr/>
        </p:nvGrpSpPr>
        <p:grpSpPr>
          <a:xfrm flipH="1">
            <a:off x="-2" y="133025"/>
            <a:ext cx="7265195" cy="582900"/>
            <a:chOff x="3383700" y="220025"/>
            <a:chExt cx="5760575" cy="582900"/>
          </a:xfrm>
        </p:grpSpPr>
        <p:sp>
          <p:nvSpPr>
            <p:cNvPr id="535" name="Google Shape;535;p2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2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8" name="Google Shape;538;p2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2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2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46" name="Google Shape;546;p2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2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9" name="Google Shape;54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21"/>
          <p:cNvSpPr txBox="1"/>
          <p:nvPr/>
        </p:nvSpPr>
        <p:spPr>
          <a:xfrm>
            <a:off x="342900" y="842583"/>
            <a:ext cx="765730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Check your assumptions- Why were we off by 80x?</a:t>
            </a:r>
            <a:endParaRPr/>
          </a:p>
        </p:txBody>
      </p:sp>
      <p:sp>
        <p:nvSpPr>
          <p:cNvPr id="551" name="Google Shape;551;p21"/>
          <p:cNvSpPr txBox="1"/>
          <p:nvPr/>
        </p:nvSpPr>
        <p:spPr>
          <a:xfrm>
            <a:off x="569150" y="1566784"/>
            <a:ext cx="8005700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of all our Toy Model wasn’t all that bad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Instead of being off by only 80x,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we could just as easily have been off by 1,000  or 1,000,000 !!!!!!!!!</a:t>
            </a:r>
            <a:endParaRPr/>
          </a:p>
        </p:txBody>
      </p:sp>
      <p:pic>
        <p:nvPicPr>
          <p:cNvPr id="552" name="Google Shape;55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42720" y="1761463"/>
            <a:ext cx="2343330" cy="178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22"/>
          <p:cNvGrpSpPr/>
          <p:nvPr/>
        </p:nvGrpSpPr>
        <p:grpSpPr>
          <a:xfrm flipH="1">
            <a:off x="-1" y="133025"/>
            <a:ext cx="7657300" cy="582900"/>
            <a:chOff x="3383700" y="220025"/>
            <a:chExt cx="5760575" cy="582900"/>
          </a:xfrm>
        </p:grpSpPr>
        <p:sp>
          <p:nvSpPr>
            <p:cNvPr id="558" name="Google Shape;558;p2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0" name="Google Shape;560;p2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1" name="Google Shape;561;p2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8" name="Google Shape;568;p2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69" name="Google Shape;569;p2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2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72" name="Google Shape;57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22"/>
          <p:cNvSpPr txBox="1"/>
          <p:nvPr/>
        </p:nvSpPr>
        <p:spPr>
          <a:xfrm>
            <a:off x="342900" y="842583"/>
            <a:ext cx="765730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Check your assumptions- Why were we off by 80x?</a:t>
            </a:r>
            <a:endParaRPr/>
          </a:p>
        </p:txBody>
      </p:sp>
      <p:sp>
        <p:nvSpPr>
          <p:cNvPr id="574" name="Google Shape;574;p22"/>
          <p:cNvSpPr txBox="1"/>
          <p:nvPr/>
        </p:nvSpPr>
        <p:spPr>
          <a:xfrm>
            <a:off x="569150" y="1566784"/>
            <a:ext cx="8005700" cy="28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wind is mostly protons –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this is measured – Probably not a problem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Atmosphere is mostly hydrogen of uniform density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Atmosphere contains oxygen and nitrogen ions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 Treat each species separately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Density falls exponentially with distance - 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Warning: 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Calculus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needed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Density varies with solar wind x-ray heating –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Even more 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calculus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solar proton collision removed one hydrogen atom.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Collision process is complex.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than one ion can be ejected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Stochastic modeling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Ejection only happens if ion speed higher than escape speed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Calculus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Solar wind spallation not the only ejection mechanism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– Examine and model all others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23"/>
          <p:cNvGrpSpPr/>
          <p:nvPr/>
        </p:nvGrpSpPr>
        <p:grpSpPr>
          <a:xfrm flipH="1">
            <a:off x="-2" y="133025"/>
            <a:ext cx="7328051" cy="582900"/>
            <a:chOff x="3383700" y="220025"/>
            <a:chExt cx="5760575" cy="582900"/>
          </a:xfrm>
        </p:grpSpPr>
        <p:sp>
          <p:nvSpPr>
            <p:cNvPr id="580" name="Google Shape;580;p2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2" name="Google Shape;582;p2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Solar wind ablation and spallation modeling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3" name="Google Shape;583;p2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0" name="Google Shape;590;p2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91" name="Google Shape;591;p2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3" name="Google Shape;593;p2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4" name="Google Shape;59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23"/>
          <p:cNvSpPr txBox="1"/>
          <p:nvPr/>
        </p:nvSpPr>
        <p:spPr>
          <a:xfrm>
            <a:off x="709565" y="860830"/>
            <a:ext cx="6904454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modeling with all known factors and math used:</a:t>
            </a:r>
            <a:endParaRPr/>
          </a:p>
        </p:txBody>
      </p:sp>
      <p:sp>
        <p:nvSpPr>
          <p:cNvPr id="596" name="Google Shape;596;p23"/>
          <p:cNvSpPr txBox="1"/>
          <p:nvPr/>
        </p:nvSpPr>
        <p:spPr>
          <a:xfrm>
            <a:off x="372483" y="1315110"/>
            <a:ext cx="651171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Modeling Martian Atmospheric Losses over Time: Implications for Exoplanetary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Climate Evolution and Habitability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Chuanfei Dong  (2018) The Astrophysical Journal v. 859, L14.</a:t>
            </a:r>
            <a:endParaRPr/>
          </a:p>
        </p:txBody>
      </p:sp>
      <p:pic>
        <p:nvPicPr>
          <p:cNvPr id="597" name="Google Shape;59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1516" y="1797591"/>
            <a:ext cx="3467584" cy="252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966" y="2443634"/>
            <a:ext cx="3379317" cy="2065138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23"/>
          <p:cNvSpPr txBox="1"/>
          <p:nvPr/>
        </p:nvSpPr>
        <p:spPr>
          <a:xfrm>
            <a:off x="3628342" y="2445929"/>
            <a:ext cx="1279517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estimate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EARTH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1.4x10</a:t>
            </a:r>
            <a:r>
              <a:rPr b="1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/sec</a:t>
            </a:r>
            <a:endParaRPr/>
          </a:p>
        </p:txBody>
      </p:sp>
      <p:sp>
        <p:nvSpPr>
          <p:cNvPr id="600" name="Google Shape;600;p23"/>
          <p:cNvSpPr/>
          <p:nvPr/>
        </p:nvSpPr>
        <p:spPr>
          <a:xfrm>
            <a:off x="3457575" y="2354165"/>
            <a:ext cx="57150" cy="1853504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3"/>
          <p:cNvSpPr/>
          <p:nvPr/>
        </p:nvSpPr>
        <p:spPr>
          <a:xfrm>
            <a:off x="3378994" y="2218037"/>
            <a:ext cx="226341" cy="13567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24"/>
          <p:cNvGrpSpPr/>
          <p:nvPr/>
        </p:nvGrpSpPr>
        <p:grpSpPr>
          <a:xfrm flipH="1">
            <a:off x="0" y="134781"/>
            <a:ext cx="7229476" cy="582900"/>
            <a:chOff x="3383700" y="220025"/>
            <a:chExt cx="5760575" cy="582900"/>
          </a:xfrm>
        </p:grpSpPr>
        <p:sp>
          <p:nvSpPr>
            <p:cNvPr id="607" name="Google Shape;607;p2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9" name="Google Shape;609;p2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0" name="Google Shape;610;p2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2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2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2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2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2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2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7" name="Google Shape;617;p2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18" name="Google Shape;618;p2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p2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21" name="Google Shape;62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24"/>
          <p:cNvSpPr txBox="1"/>
          <p:nvPr/>
        </p:nvSpPr>
        <p:spPr>
          <a:xfrm>
            <a:off x="257173" y="249385"/>
            <a:ext cx="66794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 Time : April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4"/>
          <p:cNvSpPr txBox="1"/>
          <p:nvPr/>
        </p:nvSpPr>
        <p:spPr>
          <a:xfrm>
            <a:off x="617535" y="828941"/>
            <a:ext cx="59586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is the Magnetic North Pole now?</a:t>
            </a:r>
            <a:endParaRPr/>
          </a:p>
        </p:txBody>
      </p:sp>
      <p:pic>
        <p:nvPicPr>
          <p:cNvPr id="624" name="Google Shape;62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00325" y="1507065"/>
            <a:ext cx="2807494" cy="2807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 flipH="1">
            <a:off x="-1" y="133025"/>
            <a:ext cx="7037725" cy="582900"/>
            <a:chOff x="3383700" y="220025"/>
            <a:chExt cx="5760575" cy="582900"/>
          </a:xfrm>
        </p:grpSpPr>
        <p:sp>
          <p:nvSpPr>
            <p:cNvPr id="103" name="Google Shape;103;p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Framework for Heliophysics Education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14" name="Google Shape;114;p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>
            <p:ph idx="1" type="body"/>
          </p:nvPr>
        </p:nvSpPr>
        <p:spPr>
          <a:xfrm>
            <a:off x="311699" y="710826"/>
            <a:ext cx="8520599" cy="3928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are the impacts of the Sun on humanity?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1.1 The Sun is really big and its gravity influences all objects in the solar system. (PS2, ESS1)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1.2 The Sun is active and can impact technology on Earth via space weather. (PS1, PS2, PS4, ESS2, ESS3)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1.3 The Sun’s energy drives Earth’s climate, but the climate is in a delicate balance and is changing due to human activity. (PS1, PS2, PS3, LS4,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How do the Earth, the solar system, and heliosphere respond to changes on the Sun?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2.1 Life on Earth has evolved with complex diversity because of our location near the Sun. It is just right! (PS3, PS4, LS1, LS2,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rgbClr val="FF0000"/>
                </a:solidFill>
              </a:rPr>
              <a:t>2.2 The Sun defines the space around it, which is different from interstellar space. (PS2,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2.3 The Sun is the primary source of light in our solar system.(PS1, PS2, PS3,PS4,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Causes the Sun to Vary?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3.1 The Sun is made of churning plasma, causing the surface to be made of complex, tangled magnetic fields. (PS1, 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3.2 Energy from the Sun is created in the core and travels outward through the Sun and into the heliosphere. (PS1, PS3, PS4, ESS1,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3.3 Our Sun, like all stars, has a life cycle. (PS1, LS1,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4"/>
          <p:cNvGrpSpPr/>
          <p:nvPr/>
        </p:nvGrpSpPr>
        <p:grpSpPr>
          <a:xfrm flipH="1">
            <a:off x="-3" y="133025"/>
            <a:ext cx="7709877" cy="582900"/>
            <a:chOff x="3383700" y="220025"/>
            <a:chExt cx="5760575" cy="582900"/>
          </a:xfrm>
        </p:grpSpPr>
        <p:sp>
          <p:nvSpPr>
            <p:cNvPr id="124" name="Google Shape;124;p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Investigating solar winds and atmosphere loss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p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35" name="Google Shape;135;p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37;p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8" name="Google Shape;13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0731" y="987812"/>
            <a:ext cx="5195037" cy="34348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 txBox="1"/>
          <p:nvPr/>
        </p:nvSpPr>
        <p:spPr>
          <a:xfrm>
            <a:off x="165450" y="1221581"/>
            <a:ext cx="3227831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thickness of our atmosphere can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traversed if you: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Bicycled from Baltimore to Washington DC (38 miles)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Drove from San Francisco to Sacramento (92 miles)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5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146" name="Google Shape;146;p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Anatomy of our atmosphere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57" name="Google Shape;157;p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0" name="Google Shape;16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5"/>
          <p:cNvSpPr txBox="1"/>
          <p:nvPr/>
        </p:nvSpPr>
        <p:spPr>
          <a:xfrm>
            <a:off x="425292" y="1704751"/>
            <a:ext cx="242245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atmospheric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layers</a:t>
            </a:r>
            <a:endParaRPr/>
          </a:p>
        </p:txBody>
      </p:sp>
      <p:pic>
        <p:nvPicPr>
          <p:cNvPr id="162" name="Google Shape;16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0991" y="848911"/>
            <a:ext cx="5283017" cy="352507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"/>
          <p:cNvSpPr txBox="1"/>
          <p:nvPr/>
        </p:nvSpPr>
        <p:spPr>
          <a:xfrm>
            <a:off x="289992" y="4387023"/>
            <a:ext cx="81275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NASA/Goddard. https://www.nccs.nasa.gov/news-events/nccs-highlights/global-ozone-profile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6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169" name="Google Shape;169;p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Extent of our atmosphere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" name="Google Shape;179;p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80" name="Google Shape;180;p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3" name="Google Shape;18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050130"/>
            <a:ext cx="777545" cy="304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95500" y="821049"/>
            <a:ext cx="2906740" cy="369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825" y="970163"/>
            <a:ext cx="4276313" cy="320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6"/>
          <p:cNvSpPr txBox="1"/>
          <p:nvPr/>
        </p:nvSpPr>
        <p:spPr>
          <a:xfrm>
            <a:off x="529603" y="4318803"/>
            <a:ext cx="41296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Geocorona: Credit: PROCYON/ Rikkyo University</a:t>
            </a:r>
            <a:endParaRPr/>
          </a:p>
        </p:txBody>
      </p:sp>
      <p:cxnSp>
        <p:nvCxnSpPr>
          <p:cNvPr id="188" name="Google Shape;188;p6"/>
          <p:cNvCxnSpPr/>
          <p:nvPr/>
        </p:nvCxnSpPr>
        <p:spPr>
          <a:xfrm flipH="1">
            <a:off x="2131625" y="1050130"/>
            <a:ext cx="4126625" cy="1280504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89" name="Google Shape;189;p6"/>
          <p:cNvCxnSpPr/>
          <p:nvPr/>
        </p:nvCxnSpPr>
        <p:spPr>
          <a:xfrm rot="10800000">
            <a:off x="1917256" y="2556070"/>
            <a:ext cx="5231613" cy="1000461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90" name="Google Shape;190;p6"/>
          <p:cNvSpPr/>
          <p:nvPr/>
        </p:nvSpPr>
        <p:spPr>
          <a:xfrm>
            <a:off x="6166750" y="936261"/>
            <a:ext cx="219035" cy="23602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7039352" y="3463411"/>
            <a:ext cx="219035" cy="236026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7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197" name="Google Shape;197;p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bad things happen to good planets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" name="Google Shape;207;p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08" name="Google Shape;208;p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11" name="Google Shape;21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7"/>
          <p:cNvSpPr txBox="1"/>
          <p:nvPr/>
        </p:nvSpPr>
        <p:spPr>
          <a:xfrm>
            <a:off x="550069" y="1100138"/>
            <a:ext cx="269657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Atmosphere loss: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Photodissociation</a:t>
            </a:r>
            <a:endParaRPr/>
          </a:p>
          <a:p>
            <a:pPr indent="-158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X-ray heating</a:t>
            </a:r>
            <a:endParaRPr/>
          </a:p>
          <a:p>
            <a:pPr indent="-158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Jeans Mechanism</a:t>
            </a:r>
            <a:endParaRPr/>
          </a:p>
          <a:p>
            <a:pPr indent="-158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Wind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4737021" y="1580036"/>
            <a:ext cx="3623108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Earth loss rate: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95,000 tons/yr   hydrogen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1,500 tons/yr     helium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 tons/yr        oxygen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4596619" y="975077"/>
            <a:ext cx="35125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mass: 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5,000 trillion tons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8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220" name="Google Shape;220;p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bad things happen to good planets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31" name="Google Shape;231;p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4" name="Google Shape;23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4500" y="909637"/>
            <a:ext cx="5715000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8"/>
          <p:cNvSpPr txBox="1"/>
          <p:nvPr/>
        </p:nvSpPr>
        <p:spPr>
          <a:xfrm>
            <a:off x="484491" y="4382598"/>
            <a:ext cx="35718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NASA / Greg Shirah, labels by S&amp;T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9"/>
          <p:cNvGrpSpPr/>
          <p:nvPr/>
        </p:nvGrpSpPr>
        <p:grpSpPr>
          <a:xfrm flipH="1">
            <a:off x="-1" y="133025"/>
            <a:ext cx="6548576" cy="582900"/>
            <a:chOff x="3383700" y="220025"/>
            <a:chExt cx="5760575" cy="582900"/>
          </a:xfrm>
        </p:grpSpPr>
        <p:sp>
          <p:nvSpPr>
            <p:cNvPr id="242" name="Google Shape;242;p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bad things happen to good planets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p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53" name="Google Shape;253;p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6" name="Google Shape;25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7300" y="832110"/>
            <a:ext cx="6302944" cy="354540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9"/>
          <p:cNvSpPr txBox="1"/>
          <p:nvPr/>
        </p:nvSpPr>
        <p:spPr>
          <a:xfrm>
            <a:off x="358931" y="4433345"/>
            <a:ext cx="60981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NASA/MAVEN   https://www.youtube.com/watch?v=8Uwt9HxOH74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Sten Odenwald</dc:creator>
</cp:coreProperties>
</file>