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</p:sldIdLst>
  <p:sldSz cy="5143500" cx="9144000"/>
  <p:notesSz cx="6858000" cy="9144000"/>
  <p:embeddedFontLst>
    <p:embeddedFont>
      <p:font typeface="Merriweather Sans"/>
      <p:regular r:id="rId50"/>
      <p:bold r:id="rId51"/>
      <p:italic r:id="rId52"/>
      <p:boldItalic r:id="rId53"/>
    </p:embeddedFont>
    <p:embeddedFont>
      <p:font typeface="Helvetica Neue"/>
      <p:regular r:id="rId54"/>
      <p:bold r:id="rId55"/>
      <p:italic r:id="rId56"/>
      <p:boldItalic r:id="rId57"/>
    </p:embeddedFont>
    <p:embeddedFont>
      <p:font typeface="Merriweather"/>
      <p:regular r:id="rId58"/>
      <p:bold r:id="rId59"/>
      <p:italic r:id="rId60"/>
      <p:boldItalic r:id="rId61"/>
    </p:embeddedFont>
    <p:embeddedFont>
      <p:font typeface="Open Sans"/>
      <p:regular r:id="rId62"/>
      <p:bold r:id="rId63"/>
      <p:italic r:id="rId64"/>
      <p:boldItalic r:id="rId6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66" roundtripDataSignature="AMtx7miQ31GR/XHJosUPLIRXtH4UZE/v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EAA9F97-72E6-40D4-8CDE-13151FE768B6}">
  <a:tblStyle styleId="{2EAA9F97-72E6-40D4-8CDE-13151FE768B6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DFD"/>
          </a:solidFill>
        </a:fill>
      </a:tcStyle>
    </a:wholeTbl>
    <a:band1H>
      <a:tcTxStyle/>
      <a:tcStyle>
        <a:fill>
          <a:solidFill>
            <a:srgbClr val="CDD8FB"/>
          </a:solidFill>
        </a:fill>
      </a:tcStyle>
    </a:band1H>
    <a:band2H>
      <a:tcTxStyle/>
    </a:band2H>
    <a:band1V>
      <a:tcTxStyle/>
      <a:tcStyle>
        <a:fill>
          <a:solidFill>
            <a:srgbClr val="CDD8FB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OpenSans-regular.fntdata"/><Relationship Id="rId61" Type="http://schemas.openxmlformats.org/officeDocument/2006/relationships/font" Target="fonts/Merriweather-boldItalic.fntdata"/><Relationship Id="rId20" Type="http://schemas.openxmlformats.org/officeDocument/2006/relationships/slide" Target="slides/slide15.xml"/><Relationship Id="rId64" Type="http://schemas.openxmlformats.org/officeDocument/2006/relationships/font" Target="fonts/OpenSans-italic.fntdata"/><Relationship Id="rId63" Type="http://schemas.openxmlformats.org/officeDocument/2006/relationships/font" Target="fonts/OpenSans-bold.fntdata"/><Relationship Id="rId22" Type="http://schemas.openxmlformats.org/officeDocument/2006/relationships/slide" Target="slides/slide17.xml"/><Relationship Id="rId66" Type="http://customschemas.google.com/relationships/presentationmetadata" Target="metadata"/><Relationship Id="rId21" Type="http://schemas.openxmlformats.org/officeDocument/2006/relationships/slide" Target="slides/slide16.xml"/><Relationship Id="rId65" Type="http://schemas.openxmlformats.org/officeDocument/2006/relationships/font" Target="fonts/OpenSans-bold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Merriweather-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MerriweatherSans-bold.fntdata"/><Relationship Id="rId50" Type="http://schemas.openxmlformats.org/officeDocument/2006/relationships/font" Target="fonts/MerriweatherSans-regular.fntdata"/><Relationship Id="rId53" Type="http://schemas.openxmlformats.org/officeDocument/2006/relationships/font" Target="fonts/MerriweatherSans-boldItalic.fntdata"/><Relationship Id="rId52" Type="http://schemas.openxmlformats.org/officeDocument/2006/relationships/font" Target="fonts/MerriweatherSans-italic.fntdata"/><Relationship Id="rId11" Type="http://schemas.openxmlformats.org/officeDocument/2006/relationships/slide" Target="slides/slide6.xml"/><Relationship Id="rId55" Type="http://schemas.openxmlformats.org/officeDocument/2006/relationships/font" Target="fonts/HelveticaNeue-bold.fntdata"/><Relationship Id="rId10" Type="http://schemas.openxmlformats.org/officeDocument/2006/relationships/slide" Target="slides/slide5.xml"/><Relationship Id="rId54" Type="http://schemas.openxmlformats.org/officeDocument/2006/relationships/font" Target="fonts/HelveticaNeue-regular.fntdata"/><Relationship Id="rId13" Type="http://schemas.openxmlformats.org/officeDocument/2006/relationships/slide" Target="slides/slide8.xml"/><Relationship Id="rId57" Type="http://schemas.openxmlformats.org/officeDocument/2006/relationships/font" Target="fonts/HelveticaNeue-boldItalic.fntdata"/><Relationship Id="rId12" Type="http://schemas.openxmlformats.org/officeDocument/2006/relationships/slide" Target="slides/slide7.xml"/><Relationship Id="rId56" Type="http://schemas.openxmlformats.org/officeDocument/2006/relationships/font" Target="fonts/HelveticaNeue-italic.fntdata"/><Relationship Id="rId15" Type="http://schemas.openxmlformats.org/officeDocument/2006/relationships/slide" Target="slides/slide10.xml"/><Relationship Id="rId59" Type="http://schemas.openxmlformats.org/officeDocument/2006/relationships/font" Target="fonts/Merriweather-bold.fntdata"/><Relationship Id="rId14" Type="http://schemas.openxmlformats.org/officeDocument/2006/relationships/slide" Target="slides/slide9.xml"/><Relationship Id="rId58" Type="http://schemas.openxmlformats.org/officeDocument/2006/relationships/font" Target="fonts/Merriweather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6" name="Google Shape;25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8" name="Google Shape;27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1" name="Google Shape;30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3" name="Google Shape;32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8" name="Google Shape;34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0" name="Google Shape;37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2" name="Google Shape;39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5" name="Google Shape;41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9" name="Google Shape;43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0" name="Google Shape;460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" name="Google Shape;7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3" name="Google Shape;483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6" name="Google Shape;50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0" name="Google Shape;540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4" name="Google Shape;564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7" name="Google Shape;597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2" name="Google Shape;622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4" name="Google Shape;644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9" name="Google Shape;669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3" name="Google Shape;693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9" name="Google Shape;719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5" name="Google Shape;745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9" name="Google Shape;769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2" name="Google Shape;792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5" name="Google Shape;815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9" name="Google Shape;839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4" name="Google Shape;864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6" name="Google Shape;886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7" name="Google Shape;907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8" name="Google Shape;928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0" name="Google Shape;950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" name="Google Shape;12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3" name="Google Shape;973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9" name="Google Shape;999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2" name="Google Shape;1022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5" name="Google Shape;1045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6" name="Google Shape;1066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4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55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4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4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5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5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5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5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1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1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Relationship Id="rId4" Type="http://schemas.openxmlformats.org/officeDocument/2006/relationships/image" Target="../media/image3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Relationship Id="rId4" Type="http://schemas.openxmlformats.org/officeDocument/2006/relationships/image" Target="../media/image2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Relationship Id="rId4" Type="http://schemas.openxmlformats.org/officeDocument/2006/relationships/image" Target="../media/image2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png"/><Relationship Id="rId4" Type="http://schemas.openxmlformats.org/officeDocument/2006/relationships/image" Target="../media/image23.png"/><Relationship Id="rId5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png"/><Relationship Id="rId4" Type="http://schemas.openxmlformats.org/officeDocument/2006/relationships/hyperlink" Target="https://www.nature.com/articles/s41467-022-28804-9" TargetMode="External"/><Relationship Id="rId5" Type="http://schemas.openxmlformats.org/officeDocument/2006/relationships/image" Target="../media/image2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png"/><Relationship Id="rId4" Type="http://schemas.openxmlformats.org/officeDocument/2006/relationships/image" Target="../media/image2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.png"/><Relationship Id="rId4" Type="http://schemas.openxmlformats.org/officeDocument/2006/relationships/image" Target="../media/image12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.png"/><Relationship Id="rId4" Type="http://schemas.openxmlformats.org/officeDocument/2006/relationships/hyperlink" Target="https://doi.org/10.1038/nature11123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.png"/><Relationship Id="rId4" Type="http://schemas.openxmlformats.org/officeDocument/2006/relationships/hyperlink" Target="https://doi.org/10.1126/science.adl5441" TargetMode="External"/><Relationship Id="rId5" Type="http://schemas.openxmlformats.org/officeDocument/2006/relationships/image" Target="../media/image2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.png"/><Relationship Id="rId4" Type="http://schemas.openxmlformats.org/officeDocument/2006/relationships/image" Target="../media/image16.png"/><Relationship Id="rId5" Type="http://schemas.openxmlformats.org/officeDocument/2006/relationships/hyperlink" Target="https://link.springer.com/article/10.1007/s41116-022-00033-8#ref-CR386" TargetMode="Externa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.png"/><Relationship Id="rId4" Type="http://schemas.openxmlformats.org/officeDocument/2006/relationships/image" Target="../media/image1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19.png"/><Relationship Id="rId5" Type="http://schemas.openxmlformats.org/officeDocument/2006/relationships/hyperlink" Target="https://doi.org/10.3390/atmos13010069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900" y="371287"/>
            <a:ext cx="4403077" cy="4400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935175"/>
            <a:ext cx="7659574" cy="5852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"/>
          <p:cNvSpPr/>
          <p:nvPr/>
        </p:nvSpPr>
        <p:spPr>
          <a:xfrm>
            <a:off x="7562775" y="2933963"/>
            <a:ext cx="585300" cy="585300"/>
          </a:xfrm>
          <a:prstGeom prst="flowChartDelay">
            <a:avLst/>
          </a:prstGeom>
          <a:solidFill>
            <a:srgbClr val="7F14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Google Shape;57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78575" y="380951"/>
            <a:ext cx="879575" cy="727374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"/>
          <p:cNvSpPr txBox="1"/>
          <p:nvPr>
            <p:ph idx="1" type="subTitle"/>
          </p:nvPr>
        </p:nvSpPr>
        <p:spPr>
          <a:xfrm>
            <a:off x="311700" y="2906650"/>
            <a:ext cx="5364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Dr. Sten Odenwald, Astronomer</a:t>
            </a:r>
            <a:endParaRPr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" name="Google Shape;59;p1"/>
          <p:cNvSpPr txBox="1"/>
          <p:nvPr>
            <p:ph idx="1" type="subTitle"/>
          </p:nvPr>
        </p:nvSpPr>
        <p:spPr>
          <a:xfrm>
            <a:off x="191900" y="588180"/>
            <a:ext cx="53646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-US" sz="78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Aeronautics and Space Administration</a:t>
            </a:r>
            <a:endParaRPr sz="28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" name="Google Shape;60;p1"/>
          <p:cNvSpPr txBox="1"/>
          <p:nvPr>
            <p:ph idx="1" type="subTitle"/>
          </p:nvPr>
        </p:nvSpPr>
        <p:spPr>
          <a:xfrm>
            <a:off x="191900" y="4333269"/>
            <a:ext cx="5364600" cy="3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ts val="1100"/>
              <a:buNone/>
            </a:pPr>
            <a:r>
              <a:rPr lang="en-US" sz="78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NASA Heliophysics Education Activation Team</a:t>
            </a:r>
            <a:endParaRPr sz="78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" name="Google Shape;61;p1"/>
          <p:cNvSpPr/>
          <p:nvPr/>
        </p:nvSpPr>
        <p:spPr>
          <a:xfrm>
            <a:off x="5826113" y="375275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"/>
          <p:cNvSpPr/>
          <p:nvPr/>
        </p:nvSpPr>
        <p:spPr>
          <a:xfrm>
            <a:off x="6116438" y="375275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"/>
          <p:cNvSpPr/>
          <p:nvPr/>
        </p:nvSpPr>
        <p:spPr>
          <a:xfrm>
            <a:off x="6406763" y="375274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"/>
          <p:cNvSpPr/>
          <p:nvPr/>
        </p:nvSpPr>
        <p:spPr>
          <a:xfrm>
            <a:off x="6697088" y="375275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"/>
          <p:cNvSpPr/>
          <p:nvPr/>
        </p:nvSpPr>
        <p:spPr>
          <a:xfrm>
            <a:off x="6987413" y="375275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"/>
          <p:cNvSpPr/>
          <p:nvPr/>
        </p:nvSpPr>
        <p:spPr>
          <a:xfrm>
            <a:off x="7277738" y="3752738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"/>
          <p:cNvSpPr/>
          <p:nvPr/>
        </p:nvSpPr>
        <p:spPr>
          <a:xfrm>
            <a:off x="7568063" y="3752763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"/>
          <p:cNvSpPr/>
          <p:nvPr/>
        </p:nvSpPr>
        <p:spPr>
          <a:xfrm>
            <a:off x="7858388" y="3752764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"/>
          <p:cNvSpPr/>
          <p:nvPr/>
        </p:nvSpPr>
        <p:spPr>
          <a:xfrm>
            <a:off x="8148713" y="375275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"/>
          <p:cNvSpPr/>
          <p:nvPr/>
        </p:nvSpPr>
        <p:spPr>
          <a:xfrm>
            <a:off x="8439038" y="37527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"/>
          <p:cNvSpPr/>
          <p:nvPr/>
        </p:nvSpPr>
        <p:spPr>
          <a:xfrm>
            <a:off x="8729363" y="37527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"/>
          <p:cNvSpPr/>
          <p:nvPr/>
        </p:nvSpPr>
        <p:spPr>
          <a:xfrm>
            <a:off x="0" y="3657650"/>
            <a:ext cx="5484000" cy="282600"/>
          </a:xfrm>
          <a:prstGeom prst="rect">
            <a:avLst/>
          </a:prstGeom>
          <a:solidFill>
            <a:srgbClr val="D56A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"/>
          <p:cNvSpPr/>
          <p:nvPr/>
        </p:nvSpPr>
        <p:spPr>
          <a:xfrm>
            <a:off x="5414163" y="3657200"/>
            <a:ext cx="283500" cy="283500"/>
          </a:xfrm>
          <a:prstGeom prst="flowChartDelay">
            <a:avLst/>
          </a:prstGeom>
          <a:solidFill>
            <a:srgbClr val="D56A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" name="Google Shape;74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29742" y="4195413"/>
            <a:ext cx="777239" cy="668427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"/>
          <p:cNvSpPr txBox="1"/>
          <p:nvPr/>
        </p:nvSpPr>
        <p:spPr>
          <a:xfrm>
            <a:off x="311700" y="1474750"/>
            <a:ext cx="8520600" cy="132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Heliophysics Big Year</a:t>
            </a:r>
            <a:endParaRPr b="1" sz="52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10"/>
          <p:cNvGrpSpPr/>
          <p:nvPr/>
        </p:nvGrpSpPr>
        <p:grpSpPr>
          <a:xfrm flipH="1">
            <a:off x="-1" y="133025"/>
            <a:ext cx="6607969" cy="582900"/>
            <a:chOff x="3383700" y="220025"/>
            <a:chExt cx="5760575" cy="582900"/>
          </a:xfrm>
        </p:grpSpPr>
        <p:sp>
          <p:nvSpPr>
            <p:cNvPr id="259" name="Google Shape;259;p10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1" name="Google Shape;261;p10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there a solar superflare in our future?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2" name="Google Shape;262;p10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0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0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0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0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0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0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9" name="Google Shape;269;p10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270" name="Google Shape;270;p10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2" name="Google Shape;272;p10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73" name="Google Shape;27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53768" y="717550"/>
            <a:ext cx="3708400" cy="370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0"/>
          <p:cNvSpPr txBox="1"/>
          <p:nvPr/>
        </p:nvSpPr>
        <p:spPr>
          <a:xfrm>
            <a:off x="124573" y="1725364"/>
            <a:ext cx="4301177" cy="16927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Coronal mass ejections are another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form of solar storm that ejects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billions of tons of magnetized plasma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into interplanetary space.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11"/>
          <p:cNvGrpSpPr/>
          <p:nvPr/>
        </p:nvGrpSpPr>
        <p:grpSpPr>
          <a:xfrm flipH="1">
            <a:off x="-1" y="133025"/>
            <a:ext cx="6607969" cy="582900"/>
            <a:chOff x="3383700" y="220025"/>
            <a:chExt cx="5760575" cy="582900"/>
          </a:xfrm>
        </p:grpSpPr>
        <p:sp>
          <p:nvSpPr>
            <p:cNvPr id="281" name="Google Shape;281;p11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3" name="Google Shape;283;p11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there a solar superflare in our future?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4" name="Google Shape;284;p11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1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1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11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11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1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1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1" name="Google Shape;291;p11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292" name="Google Shape;292;p11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4" name="Google Shape;294;p11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95" name="Google Shape;29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11"/>
          <p:cNvSpPr txBox="1"/>
          <p:nvPr/>
        </p:nvSpPr>
        <p:spPr>
          <a:xfrm>
            <a:off x="217443" y="1089570"/>
            <a:ext cx="3004390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Coronal mass ejections are another form of solar storm that ejects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billions of tons of magnetized plasma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into interplanetary space.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Google Shape;297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62486" y="874827"/>
            <a:ext cx="5808527" cy="3271837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11"/>
          <p:cNvSpPr txBox="1"/>
          <p:nvPr/>
        </p:nvSpPr>
        <p:spPr>
          <a:xfrm>
            <a:off x="3130361" y="4379372"/>
            <a:ext cx="5261377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Credit: Kabore et al 2024; https://www.scirp.org/journal/paperinformation?paperid=137364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303;p12"/>
          <p:cNvGrpSpPr/>
          <p:nvPr/>
        </p:nvGrpSpPr>
        <p:grpSpPr>
          <a:xfrm flipH="1">
            <a:off x="-1" y="133025"/>
            <a:ext cx="6607969" cy="582900"/>
            <a:chOff x="3383700" y="220025"/>
            <a:chExt cx="5760575" cy="582900"/>
          </a:xfrm>
        </p:grpSpPr>
        <p:sp>
          <p:nvSpPr>
            <p:cNvPr id="304" name="Google Shape;304;p12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12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6" name="Google Shape;306;p12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there a solar superflare in our future?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7" name="Google Shape;307;p12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12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12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12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12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2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12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4" name="Google Shape;314;p12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315" name="Google Shape;315;p12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12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7" name="Google Shape;317;p12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18" name="Google Shape;31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3593" y="710825"/>
            <a:ext cx="4310614" cy="3572246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12"/>
          <p:cNvSpPr txBox="1"/>
          <p:nvPr/>
        </p:nvSpPr>
        <p:spPr>
          <a:xfrm>
            <a:off x="350009" y="1693068"/>
            <a:ext cx="377539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most powerful X-class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solar flares are often associated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coronal mass ejections but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 always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Google Shape;325;p13"/>
          <p:cNvGrpSpPr/>
          <p:nvPr/>
        </p:nvGrpSpPr>
        <p:grpSpPr>
          <a:xfrm flipH="1">
            <a:off x="-1" y="133025"/>
            <a:ext cx="6607969" cy="582900"/>
            <a:chOff x="3383700" y="220025"/>
            <a:chExt cx="5760575" cy="582900"/>
          </a:xfrm>
        </p:grpSpPr>
        <p:sp>
          <p:nvSpPr>
            <p:cNvPr id="326" name="Google Shape;326;p13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3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8" name="Google Shape;328;p13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there a solar superflare in our future?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9" name="Google Shape;329;p13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13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13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13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13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13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13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6" name="Google Shape;336;p13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337" name="Google Shape;337;p13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3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9" name="Google Shape;339;p13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40" name="Google Shape;34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13"/>
          <p:cNvSpPr txBox="1"/>
          <p:nvPr/>
        </p:nvSpPr>
        <p:spPr>
          <a:xfrm>
            <a:off x="243928" y="1035843"/>
            <a:ext cx="377539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most powerful X-class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solar flares are often associated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coronal mass ejections but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 always</a:t>
            </a:r>
            <a:endParaRPr/>
          </a:p>
        </p:txBody>
      </p:sp>
      <p:sp>
        <p:nvSpPr>
          <p:cNvPr id="342" name="Google Shape;342;p13"/>
          <p:cNvSpPr txBox="1"/>
          <p:nvPr/>
        </p:nvSpPr>
        <p:spPr>
          <a:xfrm>
            <a:off x="324255" y="2550990"/>
            <a:ext cx="3614738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222222"/>
                </a:solidFill>
                <a:latin typeface="Merriweather"/>
                <a:ea typeface="Merriweather"/>
                <a:cs typeface="Merriweather"/>
                <a:sym typeface="Merriweather"/>
              </a:rPr>
              <a:t>Among the Earth-facing 42 X-class flares observed between 2011 and 2014 by the </a:t>
            </a:r>
            <a:r>
              <a:rPr b="0" i="1" lang="en-US" sz="1400" u="none" cap="none" strike="noStrike">
                <a:solidFill>
                  <a:srgbClr val="222222"/>
                </a:solidFill>
                <a:latin typeface="Merriweather"/>
                <a:ea typeface="Merriweather"/>
                <a:cs typeface="Merriweather"/>
                <a:sym typeface="Merriweather"/>
              </a:rPr>
              <a:t>Solar Dynamics Observatory</a:t>
            </a:r>
            <a:r>
              <a:rPr b="0" i="0" lang="en-US" sz="1400" u="none" cap="none" strike="noStrike">
                <a:solidFill>
                  <a:srgbClr val="222222"/>
                </a:solidFill>
                <a:latin typeface="Merriweather"/>
                <a:ea typeface="Merriweather"/>
                <a:cs typeface="Merriweather"/>
                <a:sym typeface="Merriweather"/>
              </a:rPr>
              <a:t> 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222222"/>
                </a:solidFill>
                <a:latin typeface="Merriweather"/>
                <a:ea typeface="Merriweather"/>
                <a:cs typeface="Merriweather"/>
                <a:sym typeface="Merriweather"/>
              </a:rPr>
              <a:t> 9 had no associated CMEs.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3" name="Google Shape;34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19321" y="721025"/>
            <a:ext cx="4925112" cy="3496163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13"/>
          <p:cNvSpPr txBox="1"/>
          <p:nvPr/>
        </p:nvSpPr>
        <p:spPr>
          <a:xfrm>
            <a:off x="3941621" y="4282056"/>
            <a:ext cx="4450257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Credit: Harra et al, 2016, </a:t>
            </a:r>
            <a:r>
              <a:rPr b="0" i="0" lang="en-US" sz="1000" u="none" cap="none" strike="noStrike">
                <a:solidFill>
                  <a:srgbClr val="222222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https://doi.org/10.1007/s11207-016-0923-0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13"/>
          <p:cNvSpPr txBox="1"/>
          <p:nvPr/>
        </p:nvSpPr>
        <p:spPr>
          <a:xfrm>
            <a:off x="7634750" y="2161329"/>
            <a:ext cx="971741" cy="3077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 CMEs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oogle Shape;350;p14"/>
          <p:cNvGrpSpPr/>
          <p:nvPr/>
        </p:nvGrpSpPr>
        <p:grpSpPr>
          <a:xfrm flipH="1">
            <a:off x="-1" y="133025"/>
            <a:ext cx="6607969" cy="582900"/>
            <a:chOff x="3383700" y="220025"/>
            <a:chExt cx="5760575" cy="582900"/>
          </a:xfrm>
        </p:grpSpPr>
        <p:sp>
          <p:nvSpPr>
            <p:cNvPr id="351" name="Google Shape;351;p14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3" name="Google Shape;353;p14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there a solar superflare in our future?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4" name="Google Shape;354;p14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14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14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14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14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14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14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1" name="Google Shape;361;p14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362" name="Google Shape;362;p14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4" name="Google Shape;364;p14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65" name="Google Shape;36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14"/>
          <p:cNvSpPr txBox="1"/>
          <p:nvPr/>
        </p:nvSpPr>
        <p:spPr>
          <a:xfrm>
            <a:off x="285249" y="1171366"/>
            <a:ext cx="4286751" cy="28007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Other phenomena such as </a:t>
            </a:r>
            <a:r>
              <a:rPr b="1" i="0" lang="en-US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eruptive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prominences</a:t>
            </a:r>
            <a:r>
              <a:rPr b="1" i="0" lang="en-US" sz="1600" u="none" cap="none" strike="noStrike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 can look spectacular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and menacing, but in fact carry so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little mass and energy that they are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not much of a hazard to us.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This photograph of the Sun, taken on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December 19, 1973, shows the famous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‘Skylab Flare’. It ejected matter ‘sideways’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to Earth’s orbital location and none of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the matter reached Earth.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7" name="Google Shape;36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18696" y="872059"/>
            <a:ext cx="3948908" cy="3149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2" name="Google Shape;372;p15"/>
          <p:cNvGrpSpPr/>
          <p:nvPr/>
        </p:nvGrpSpPr>
        <p:grpSpPr>
          <a:xfrm flipH="1">
            <a:off x="-1" y="133025"/>
            <a:ext cx="6607969" cy="582900"/>
            <a:chOff x="3383700" y="220025"/>
            <a:chExt cx="5760575" cy="582900"/>
          </a:xfrm>
        </p:grpSpPr>
        <p:sp>
          <p:nvSpPr>
            <p:cNvPr id="373" name="Google Shape;373;p15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5" name="Google Shape;375;p15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there a solar superflare in our future?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6" name="Google Shape;376;p15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15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15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15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15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15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15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3" name="Google Shape;383;p15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384" name="Google Shape;384;p15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5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6" name="Google Shape;386;p15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87" name="Google Shape;38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14050" y="928688"/>
            <a:ext cx="45720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15"/>
          <p:cNvSpPr txBox="1"/>
          <p:nvPr/>
        </p:nvSpPr>
        <p:spPr>
          <a:xfrm>
            <a:off x="254348" y="1928813"/>
            <a:ext cx="375455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Here is another eruptive prominence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spotted on June 4, 1946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6"/>
          <p:cNvGrpSpPr/>
          <p:nvPr/>
        </p:nvGrpSpPr>
        <p:grpSpPr>
          <a:xfrm flipH="1">
            <a:off x="-1" y="133025"/>
            <a:ext cx="6607969" cy="582900"/>
            <a:chOff x="3383700" y="220025"/>
            <a:chExt cx="5760575" cy="582900"/>
          </a:xfrm>
        </p:grpSpPr>
        <p:sp>
          <p:nvSpPr>
            <p:cNvPr id="395" name="Google Shape;395;p16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7" name="Google Shape;397;p16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there a solar superflare in our future?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8" name="Google Shape;398;p16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16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16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16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16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16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16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5" name="Google Shape;405;p16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406" name="Google Shape;406;p16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6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8" name="Google Shape;408;p16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09" name="Google Shape;40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1056" y="1110793"/>
            <a:ext cx="4872037" cy="2726987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16"/>
          <p:cNvSpPr txBox="1"/>
          <p:nvPr/>
        </p:nvSpPr>
        <p:spPr>
          <a:xfrm>
            <a:off x="4703442" y="4006588"/>
            <a:ext cx="390363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https://mind4survival.com/the-carrington-event/</a:t>
            </a:r>
            <a:endParaRPr/>
          </a:p>
        </p:txBody>
      </p:sp>
      <p:sp>
        <p:nvSpPr>
          <p:cNvPr id="412" name="Google Shape;412;p16"/>
          <p:cNvSpPr txBox="1"/>
          <p:nvPr/>
        </p:nvSpPr>
        <p:spPr>
          <a:xfrm>
            <a:off x="165450" y="1278930"/>
            <a:ext cx="3879588" cy="22775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1859 Carrington-Hodgson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Event was the most troubling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solar storm in the last 200 years.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aurora it produced, along with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magnetic and telegraph disturbances,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was seen world-wide even near the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Equator.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17"/>
          <p:cNvGrpSpPr/>
          <p:nvPr/>
        </p:nvGrpSpPr>
        <p:grpSpPr>
          <a:xfrm flipH="1">
            <a:off x="-1" y="133025"/>
            <a:ext cx="6607969" cy="582900"/>
            <a:chOff x="3383700" y="220025"/>
            <a:chExt cx="5760575" cy="582900"/>
          </a:xfrm>
        </p:grpSpPr>
        <p:sp>
          <p:nvSpPr>
            <p:cNvPr id="418" name="Google Shape;418;p17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7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0" name="Google Shape;420;p17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there a solar superflare in our future?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1" name="Google Shape;421;p17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17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17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17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17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17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17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8" name="Google Shape;428;p17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429" name="Google Shape;429;p17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7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1" name="Google Shape;431;p17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32" name="Google Shape;43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1056" y="1110793"/>
            <a:ext cx="4872037" cy="2726987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17"/>
          <p:cNvSpPr txBox="1"/>
          <p:nvPr/>
        </p:nvSpPr>
        <p:spPr>
          <a:xfrm>
            <a:off x="4703442" y="4006588"/>
            <a:ext cx="390363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https://mind4survival.com/the-carrington-event/</a:t>
            </a:r>
            <a:endParaRPr/>
          </a:p>
        </p:txBody>
      </p:sp>
      <p:sp>
        <p:nvSpPr>
          <p:cNvPr id="435" name="Google Shape;435;p17"/>
          <p:cNvSpPr txBox="1"/>
          <p:nvPr/>
        </p:nvSpPr>
        <p:spPr>
          <a:xfrm>
            <a:off x="165450" y="1278930"/>
            <a:ext cx="3879588" cy="22775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1859 Carrington-Hodgson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Event was the most troubling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solar storm in the last 200 years.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aurora it produced, along with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magnetic and telegraph disturbances,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were seen world-wide even near the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Equator.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17"/>
          <p:cNvSpPr txBox="1"/>
          <p:nvPr/>
        </p:nvSpPr>
        <p:spPr>
          <a:xfrm>
            <a:off x="421481" y="4006588"/>
            <a:ext cx="305885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But wait…there’s more!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Google Shape;441;p18"/>
          <p:cNvGrpSpPr/>
          <p:nvPr/>
        </p:nvGrpSpPr>
        <p:grpSpPr>
          <a:xfrm flipH="1">
            <a:off x="-1" y="133025"/>
            <a:ext cx="6607969" cy="582900"/>
            <a:chOff x="3383700" y="220025"/>
            <a:chExt cx="5760575" cy="582900"/>
          </a:xfrm>
        </p:grpSpPr>
        <p:sp>
          <p:nvSpPr>
            <p:cNvPr id="442" name="Google Shape;442;p18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18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4" name="Google Shape;444;p18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there a solar superflare in our future?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5" name="Google Shape;445;p18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18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18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18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18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18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18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2" name="Google Shape;452;p18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453" name="Google Shape;453;p18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18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5" name="Google Shape;455;p18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56" name="Google Shape;45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18"/>
          <p:cNvSpPr txBox="1"/>
          <p:nvPr/>
        </p:nvSpPr>
        <p:spPr>
          <a:xfrm>
            <a:off x="779559" y="1514475"/>
            <a:ext cx="7292381" cy="1572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Ice cores reveal huge solar storm struck Earth around 660 BCE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Similar peaks are associated with intense solar storms believed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to have occurred in the years 775 CE and 994 CE. 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https://physicsworld.com/a/ice-cores-reveal-huge-solar-storm-struck-earth-around-660-bc/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2" name="Google Shape;462;p19"/>
          <p:cNvGrpSpPr/>
          <p:nvPr/>
        </p:nvGrpSpPr>
        <p:grpSpPr>
          <a:xfrm flipH="1">
            <a:off x="-1" y="133025"/>
            <a:ext cx="6607969" cy="582900"/>
            <a:chOff x="3383700" y="220025"/>
            <a:chExt cx="5760575" cy="582900"/>
          </a:xfrm>
        </p:grpSpPr>
        <p:sp>
          <p:nvSpPr>
            <p:cNvPr id="463" name="Google Shape;463;p19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19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19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there a solar superflare in our future?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6" name="Google Shape;466;p19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19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19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19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19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19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19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3" name="Google Shape;473;p19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474" name="Google Shape;474;p19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9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6" name="Google Shape;476;p19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77" name="Google Shape;47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98545" y="773521"/>
            <a:ext cx="3700060" cy="3827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2634" y="917632"/>
            <a:ext cx="4465930" cy="2757487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19"/>
          <p:cNvSpPr txBox="1"/>
          <p:nvPr/>
        </p:nvSpPr>
        <p:spPr>
          <a:xfrm>
            <a:off x="382634" y="3769594"/>
            <a:ext cx="379623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https://www.nature.com/articles/ncomms2783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oogle Shape;80;p2"/>
          <p:cNvGrpSpPr/>
          <p:nvPr/>
        </p:nvGrpSpPr>
        <p:grpSpPr>
          <a:xfrm flipH="1">
            <a:off x="-1" y="133025"/>
            <a:ext cx="7709875" cy="582900"/>
            <a:chOff x="3383700" y="220025"/>
            <a:chExt cx="5760575" cy="582900"/>
          </a:xfrm>
        </p:grpSpPr>
        <p:sp>
          <p:nvSpPr>
            <p:cNvPr id="81" name="Google Shape;81;p2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3" name="Google Shape;83;p2"/>
          <p:cNvSpPr txBox="1"/>
          <p:nvPr>
            <p:ph type="title"/>
          </p:nvPr>
        </p:nvSpPr>
        <p:spPr>
          <a:xfrm>
            <a:off x="158306" y="159062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en-US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NASA’s Big Questions</a:t>
            </a:r>
            <a:endParaRPr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0909"/>
              <a:buNone/>
            </a:pPr>
            <a:r>
              <a:t/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1" name="Google Shape;91;p2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92" name="Google Shape;92;p2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4" name="Google Shape;94;p2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 txBox="1"/>
          <p:nvPr/>
        </p:nvSpPr>
        <p:spPr>
          <a:xfrm>
            <a:off x="642937" y="1019085"/>
            <a:ext cx="7208044" cy="11798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	What causes the Sun to vary?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	How do the Earth and the heliosphere respond?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	What are the impacts on humanity?</a:t>
            </a:r>
            <a:endParaRPr/>
          </a:p>
        </p:txBody>
      </p:sp>
      <p:sp>
        <p:nvSpPr>
          <p:cNvPr id="97" name="Google Shape;97;p2"/>
          <p:cNvSpPr txBox="1"/>
          <p:nvPr/>
        </p:nvSpPr>
        <p:spPr>
          <a:xfrm>
            <a:off x="1933262" y="2647087"/>
            <a:ext cx="4814138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These Big Questions form the basis for the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Framework for Heliophysics Education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https://science.nasa.gov/learn/heat/big-ideas/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oogle Shape;485;p20"/>
          <p:cNvGrpSpPr/>
          <p:nvPr/>
        </p:nvGrpSpPr>
        <p:grpSpPr>
          <a:xfrm flipH="1">
            <a:off x="-1" y="133025"/>
            <a:ext cx="6607969" cy="582900"/>
            <a:chOff x="3383700" y="220025"/>
            <a:chExt cx="5760575" cy="582900"/>
          </a:xfrm>
        </p:grpSpPr>
        <p:sp>
          <p:nvSpPr>
            <p:cNvPr id="486" name="Google Shape;486;p20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0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8" name="Google Shape;488;p20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there a solar superflare in our future?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9" name="Google Shape;489;p20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20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20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20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20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20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20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6" name="Google Shape;496;p20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497" name="Google Shape;497;p20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0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9" name="Google Shape;499;p20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00" name="Google Shape;50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70453" y="804046"/>
            <a:ext cx="4750528" cy="3701784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20"/>
          <p:cNvSpPr txBox="1"/>
          <p:nvPr/>
        </p:nvSpPr>
        <p:spPr>
          <a:xfrm>
            <a:off x="223019" y="1230911"/>
            <a:ext cx="4314001" cy="32932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Another recent event discovered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2023.</a:t>
            </a:r>
            <a:r>
              <a:rPr b="1" i="0" lang="en-US" sz="1600" u="none" cap="none" strike="noStrike">
                <a:solidFill>
                  <a:srgbClr val="1B1B1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1B1B1B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The asymmetric shape of the 14,300 BP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spike is similar in shape to the 775 CE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event, but twice as large in amplitude.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https://pmc.ncbi.nlm.nih.gov/articles/PMC10586540/</a:t>
            </a:r>
            <a:endParaRPr/>
          </a:p>
        </p:txBody>
      </p:sp>
      <p:sp>
        <p:nvSpPr>
          <p:cNvPr id="503" name="Google Shape;503;p20"/>
          <p:cNvSpPr/>
          <p:nvPr/>
        </p:nvSpPr>
        <p:spPr>
          <a:xfrm>
            <a:off x="5466338" y="1221581"/>
            <a:ext cx="700412" cy="192882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8" name="Google Shape;508;p21"/>
          <p:cNvGrpSpPr/>
          <p:nvPr/>
        </p:nvGrpSpPr>
        <p:grpSpPr>
          <a:xfrm flipH="1">
            <a:off x="-1" y="133025"/>
            <a:ext cx="6607969" cy="582900"/>
            <a:chOff x="3383700" y="220025"/>
            <a:chExt cx="5760575" cy="582900"/>
          </a:xfrm>
        </p:grpSpPr>
        <p:sp>
          <p:nvSpPr>
            <p:cNvPr id="509" name="Google Shape;509;p21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1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1" name="Google Shape;511;p21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there a solar superflare in our future?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2" name="Google Shape;512;p21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21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21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21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21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21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21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9" name="Google Shape;519;p21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520" name="Google Shape;520;p21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21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2" name="Google Shape;522;p21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23" name="Google Shape;52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21"/>
          <p:cNvSpPr txBox="1"/>
          <p:nvPr/>
        </p:nvSpPr>
        <p:spPr>
          <a:xfrm>
            <a:off x="721519" y="1157288"/>
            <a:ext cx="5105885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Further back in time, ice cores also seem to reveal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events taking place in 7176 BCE and 5259 BCE.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https://www.nature.com/articles/s41467-022-28804-9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The increasing number of discoveries of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strong SEP events that hit Earth over the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past 12,000 years indicates they cannot be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considered as extremely rare anymore. 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5" name="Google Shape;525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24054" y="0"/>
            <a:ext cx="2919946" cy="4486275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21"/>
          <p:cNvSpPr/>
          <p:nvPr/>
        </p:nvSpPr>
        <p:spPr>
          <a:xfrm>
            <a:off x="6607968" y="521494"/>
            <a:ext cx="364332" cy="435769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21"/>
          <p:cNvSpPr/>
          <p:nvPr/>
        </p:nvSpPr>
        <p:spPr>
          <a:xfrm>
            <a:off x="7169727" y="572700"/>
            <a:ext cx="364332" cy="435769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21"/>
          <p:cNvSpPr/>
          <p:nvPr/>
        </p:nvSpPr>
        <p:spPr>
          <a:xfrm>
            <a:off x="7786688" y="342900"/>
            <a:ext cx="477487" cy="506050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21"/>
          <p:cNvSpPr/>
          <p:nvPr/>
        </p:nvSpPr>
        <p:spPr>
          <a:xfrm>
            <a:off x="6838900" y="2700338"/>
            <a:ext cx="489150" cy="488275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21"/>
          <p:cNvSpPr/>
          <p:nvPr/>
        </p:nvSpPr>
        <p:spPr>
          <a:xfrm>
            <a:off x="7419550" y="1293019"/>
            <a:ext cx="489150" cy="572700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21"/>
          <p:cNvSpPr/>
          <p:nvPr/>
        </p:nvSpPr>
        <p:spPr>
          <a:xfrm>
            <a:off x="8093869" y="2031325"/>
            <a:ext cx="328612" cy="404694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21"/>
          <p:cNvSpPr/>
          <p:nvPr/>
        </p:nvSpPr>
        <p:spPr>
          <a:xfrm>
            <a:off x="8422481" y="2454950"/>
            <a:ext cx="263569" cy="404694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21"/>
          <p:cNvSpPr/>
          <p:nvPr/>
        </p:nvSpPr>
        <p:spPr>
          <a:xfrm>
            <a:off x="8743950" y="2621756"/>
            <a:ext cx="314325" cy="328613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21"/>
          <p:cNvSpPr txBox="1"/>
          <p:nvPr/>
        </p:nvSpPr>
        <p:spPr>
          <a:xfrm>
            <a:off x="8000200" y="89018"/>
            <a:ext cx="78258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775 CE</a:t>
            </a:r>
            <a:endParaRPr/>
          </a:p>
        </p:txBody>
      </p:sp>
      <p:sp>
        <p:nvSpPr>
          <p:cNvPr id="535" name="Google Shape;535;p21"/>
          <p:cNvSpPr txBox="1"/>
          <p:nvPr/>
        </p:nvSpPr>
        <p:spPr>
          <a:xfrm>
            <a:off x="7824488" y="1243916"/>
            <a:ext cx="78258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660 CE</a:t>
            </a:r>
            <a:endParaRPr/>
          </a:p>
        </p:txBody>
      </p:sp>
      <p:sp>
        <p:nvSpPr>
          <p:cNvPr id="536" name="Google Shape;536;p21"/>
          <p:cNvSpPr txBox="1"/>
          <p:nvPr/>
        </p:nvSpPr>
        <p:spPr>
          <a:xfrm>
            <a:off x="8153727" y="3194538"/>
            <a:ext cx="88197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1279 CE</a:t>
            </a:r>
            <a:endParaRPr/>
          </a:p>
        </p:txBody>
      </p:sp>
      <p:sp>
        <p:nvSpPr>
          <p:cNvPr id="537" name="Google Shape;537;p21"/>
          <p:cNvSpPr txBox="1"/>
          <p:nvPr/>
        </p:nvSpPr>
        <p:spPr>
          <a:xfrm>
            <a:off x="6773375" y="3233531"/>
            <a:ext cx="100219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5410 BCE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22"/>
          <p:cNvGrpSpPr/>
          <p:nvPr/>
        </p:nvGrpSpPr>
        <p:grpSpPr>
          <a:xfrm flipH="1">
            <a:off x="-1" y="133025"/>
            <a:ext cx="6607969" cy="582900"/>
            <a:chOff x="3383700" y="220025"/>
            <a:chExt cx="5760575" cy="582900"/>
          </a:xfrm>
        </p:grpSpPr>
        <p:sp>
          <p:nvSpPr>
            <p:cNvPr id="543" name="Google Shape;543;p22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2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5" name="Google Shape;545;p22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there a solar superflare in our future?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46" name="Google Shape;546;p22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22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22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22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22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22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22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3" name="Google Shape;553;p22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554" name="Google Shape;554;p22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22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6" name="Google Shape;556;p22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57" name="Google Shape;55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46818" y="1402393"/>
            <a:ext cx="4401164" cy="2338714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22"/>
          <p:cNvSpPr txBox="1"/>
          <p:nvPr/>
        </p:nvSpPr>
        <p:spPr>
          <a:xfrm>
            <a:off x="278606" y="2157192"/>
            <a:ext cx="4031873" cy="1046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can rank these SEP events by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comparing their fluences to that of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well-studied major SEP event in 1956.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22"/>
          <p:cNvSpPr/>
          <p:nvPr/>
        </p:nvSpPr>
        <p:spPr>
          <a:xfrm>
            <a:off x="8529638" y="3741107"/>
            <a:ext cx="278606" cy="316543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22"/>
          <p:cNvSpPr txBox="1"/>
          <p:nvPr/>
        </p:nvSpPr>
        <p:spPr>
          <a:xfrm>
            <a:off x="8331400" y="4105510"/>
            <a:ext cx="58221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1956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6" name="Google Shape;566;p23"/>
          <p:cNvGrpSpPr/>
          <p:nvPr/>
        </p:nvGrpSpPr>
        <p:grpSpPr>
          <a:xfrm flipH="1">
            <a:off x="-1" y="133025"/>
            <a:ext cx="6607969" cy="582900"/>
            <a:chOff x="3383700" y="220025"/>
            <a:chExt cx="5760575" cy="582900"/>
          </a:xfrm>
        </p:grpSpPr>
        <p:sp>
          <p:nvSpPr>
            <p:cNvPr id="567" name="Google Shape;567;p23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3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9" name="Google Shape;569;p23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there a solar superflare in our future?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0" name="Google Shape;570;p23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23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23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23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23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23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7" name="Google Shape;577;p23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578" name="Google Shape;578;p23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23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0" name="Google Shape;580;p23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81" name="Google Shape;58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32387" y="1173402"/>
            <a:ext cx="4995834" cy="3471098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23"/>
          <p:cNvSpPr txBox="1"/>
          <p:nvPr/>
        </p:nvSpPr>
        <p:spPr>
          <a:xfrm>
            <a:off x="350344" y="1178502"/>
            <a:ext cx="3844322" cy="3108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Combining this statistical data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it is estimated that the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probability of an event stronger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than the strongest event seen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thus far, over the entire Holocene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Period (11,700 BP) is lower than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1 event per 5,000 years.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b="1" i="0" lang="en-US" sz="1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(&gt; 10</a:t>
            </a:r>
            <a:r>
              <a:rPr b="1" baseline="30000" i="0" lang="en-US" sz="1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r>
              <a:rPr b="1" i="0" lang="en-US" sz="1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 (cm</a:t>
            </a:r>
            <a:r>
              <a:rPr b="1" baseline="30000" i="0" lang="en-US" sz="1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i="0" lang="en-US" sz="1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 year)</a:t>
            </a:r>
            <a:r>
              <a:rPr b="1" baseline="30000" i="0" lang="en-US" sz="1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−1</a:t>
            </a:r>
            <a:r>
              <a:rPr b="1" i="0" lang="en-US" sz="1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) ≤ 1.9 × 10</a:t>
            </a:r>
            <a:r>
              <a:rPr b="1" baseline="30000" i="0" lang="en-US" sz="1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−4</a:t>
            </a:r>
            <a:r>
              <a:rPr b="1" i="0" lang="en-US" sz="1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 year</a:t>
            </a:r>
            <a:r>
              <a:rPr b="1" baseline="30000" i="0" lang="en-US" sz="1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−1</a:t>
            </a:r>
            <a:r>
              <a:rPr b="1" i="0" lang="en-US" sz="1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However, we have seen 10 major events in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the last 10,000 years so that works out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to one </a:t>
            </a: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Super Carrington Event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every </a:t>
            </a: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1000 years.</a:t>
            </a:r>
            <a:endParaRPr/>
          </a:p>
        </p:txBody>
      </p:sp>
      <p:sp>
        <p:nvSpPr>
          <p:cNvPr id="584" name="Google Shape;584;p23"/>
          <p:cNvSpPr/>
          <p:nvPr/>
        </p:nvSpPr>
        <p:spPr>
          <a:xfrm>
            <a:off x="4508863" y="1621036"/>
            <a:ext cx="126273" cy="307777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23"/>
          <p:cNvSpPr/>
          <p:nvPr/>
        </p:nvSpPr>
        <p:spPr>
          <a:xfrm>
            <a:off x="4972050" y="2007394"/>
            <a:ext cx="85725" cy="271462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23"/>
          <p:cNvSpPr/>
          <p:nvPr/>
        </p:nvSpPr>
        <p:spPr>
          <a:xfrm>
            <a:off x="6565105" y="2290499"/>
            <a:ext cx="85725" cy="292894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7328050" y="2714625"/>
            <a:ext cx="144313" cy="214313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23"/>
          <p:cNvSpPr/>
          <p:nvPr/>
        </p:nvSpPr>
        <p:spPr>
          <a:xfrm>
            <a:off x="7472363" y="3150394"/>
            <a:ext cx="144313" cy="150262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23"/>
          <p:cNvSpPr/>
          <p:nvPr/>
        </p:nvSpPr>
        <p:spPr>
          <a:xfrm>
            <a:off x="6258250" y="2105644"/>
            <a:ext cx="85725" cy="271462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23"/>
          <p:cNvSpPr/>
          <p:nvPr/>
        </p:nvSpPr>
        <p:spPr>
          <a:xfrm>
            <a:off x="4812450" y="2007394"/>
            <a:ext cx="85725" cy="178594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23"/>
          <p:cNvSpPr/>
          <p:nvPr/>
        </p:nvSpPr>
        <p:spPr>
          <a:xfrm>
            <a:off x="5550694" y="1928813"/>
            <a:ext cx="144806" cy="271462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23"/>
          <p:cNvSpPr txBox="1"/>
          <p:nvPr/>
        </p:nvSpPr>
        <p:spPr>
          <a:xfrm>
            <a:off x="5482197" y="1628775"/>
            <a:ext cx="58221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5410</a:t>
            </a:r>
            <a:endParaRPr/>
          </a:p>
        </p:txBody>
      </p:sp>
      <p:sp>
        <p:nvSpPr>
          <p:cNvPr id="593" name="Google Shape;593;p23"/>
          <p:cNvSpPr txBox="1"/>
          <p:nvPr/>
        </p:nvSpPr>
        <p:spPr>
          <a:xfrm>
            <a:off x="4776228" y="1650255"/>
            <a:ext cx="58221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7176</a:t>
            </a:r>
            <a:endParaRPr/>
          </a:p>
        </p:txBody>
      </p:sp>
      <p:sp>
        <p:nvSpPr>
          <p:cNvPr id="594" name="Google Shape;594;p23"/>
          <p:cNvSpPr txBox="1"/>
          <p:nvPr/>
        </p:nvSpPr>
        <p:spPr>
          <a:xfrm>
            <a:off x="7129225" y="2380040"/>
            <a:ext cx="48282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660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24"/>
          <p:cNvGrpSpPr/>
          <p:nvPr/>
        </p:nvGrpSpPr>
        <p:grpSpPr>
          <a:xfrm flipH="1">
            <a:off x="-1" y="133025"/>
            <a:ext cx="6607969" cy="582900"/>
            <a:chOff x="3383700" y="220025"/>
            <a:chExt cx="5760575" cy="582900"/>
          </a:xfrm>
        </p:grpSpPr>
        <p:sp>
          <p:nvSpPr>
            <p:cNvPr id="600" name="Google Shape;600;p24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2" name="Google Shape;602;p24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there a solar superflare in our future?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3" name="Google Shape;603;p24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24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24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24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24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24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24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0" name="Google Shape;610;p24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611" name="Google Shape;611;p24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4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3" name="Google Shape;613;p24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14" name="Google Shape;61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24"/>
          <p:cNvSpPr txBox="1"/>
          <p:nvPr/>
        </p:nvSpPr>
        <p:spPr>
          <a:xfrm>
            <a:off x="297807" y="1162810"/>
            <a:ext cx="4481362" cy="27802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Lunar cosmic ray studies: The flux of SEP above 10 MeV has not changed over the last 5 million years. 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000" u="none" cap="none" strike="noStrike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Poluianov, S.; et al. (2018). “Solar Energetic Particles and galactic cosmic rays over millions of years as inferred from data on cosmogenic 26Al in lunar samples". Astronomy and  Astrophysics. V.</a:t>
            </a:r>
            <a:r>
              <a:rPr b="1" i="1" lang="en-US" sz="1000" u="none" cap="none" strike="noStrike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1618</a:t>
            </a:r>
            <a:r>
              <a:rPr b="0" i="1" lang="en-US" sz="1000" u="none" cap="none" strike="noStrike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: p.A96.</a:t>
            </a:r>
            <a:endParaRPr b="0" i="1" sz="1000" u="none" cap="none" strike="noStrike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30000" i="0" sz="1400" u="none" cap="none" strike="noStrike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30000" i="0" sz="1400" u="none" cap="none" strike="noStrike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baseline="30000" i="0" lang="en-US" sz="1400" u="none" cap="none" strike="noStrike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14</a:t>
            </a:r>
            <a:r>
              <a:rPr b="1" i="0" lang="en-US" sz="1400" u="none" cap="none" strike="noStrike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C data over the last 11,000 years shows  no period significantly higher than the present.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6" name="Google Shape;616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74884" y="710825"/>
            <a:ext cx="2949989" cy="3950370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24"/>
          <p:cNvSpPr txBox="1"/>
          <p:nvPr/>
        </p:nvSpPr>
        <p:spPr>
          <a:xfrm>
            <a:off x="1112225" y="793478"/>
            <a:ext cx="354456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typical is the current era?</a:t>
            </a:r>
            <a:endParaRPr/>
          </a:p>
        </p:txBody>
      </p:sp>
      <p:sp>
        <p:nvSpPr>
          <p:cNvPr id="618" name="Google Shape;618;p24"/>
          <p:cNvSpPr txBox="1"/>
          <p:nvPr/>
        </p:nvSpPr>
        <p:spPr>
          <a:xfrm>
            <a:off x="495069" y="3827383"/>
            <a:ext cx="4778872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https://www.aanda.org/articles/aa/full_html/2018/10/aa33561-18/aa33561-18.html</a:t>
            </a:r>
            <a:endParaRPr/>
          </a:p>
        </p:txBody>
      </p:sp>
      <p:sp>
        <p:nvSpPr>
          <p:cNvPr id="619" name="Google Shape;619;p24"/>
          <p:cNvSpPr/>
          <p:nvPr/>
        </p:nvSpPr>
        <p:spPr>
          <a:xfrm>
            <a:off x="5022056" y="1907381"/>
            <a:ext cx="597244" cy="282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" name="Google Shape;624;p25"/>
          <p:cNvGrpSpPr/>
          <p:nvPr/>
        </p:nvGrpSpPr>
        <p:grpSpPr>
          <a:xfrm flipH="1">
            <a:off x="-1" y="133025"/>
            <a:ext cx="6607969" cy="582900"/>
            <a:chOff x="3383700" y="220025"/>
            <a:chExt cx="5760575" cy="582900"/>
          </a:xfrm>
        </p:grpSpPr>
        <p:sp>
          <p:nvSpPr>
            <p:cNvPr id="625" name="Google Shape;625;p25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5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7" name="Google Shape;627;p25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there a solar superflare in our future?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8" name="Google Shape;628;p25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25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25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25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25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25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25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5" name="Google Shape;635;p25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636" name="Google Shape;636;p25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25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8" name="Google Shape;638;p25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39" name="Google Shape;63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25"/>
          <p:cNvSpPr txBox="1"/>
          <p:nvPr/>
        </p:nvSpPr>
        <p:spPr>
          <a:xfrm>
            <a:off x="362863" y="1575312"/>
            <a:ext cx="7912744" cy="24929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774 CE flare ranged from 10</a:t>
            </a:r>
            <a:r>
              <a:rPr b="1" baseline="30000" i="0" lang="en-US" sz="1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34</a:t>
            </a:r>
            <a:r>
              <a:rPr b="1" i="0" lang="en-US" sz="1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 to 10</a:t>
            </a:r>
            <a:r>
              <a:rPr b="1" baseline="30000" i="0" lang="en-US" sz="1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36</a:t>
            </a:r>
            <a:r>
              <a:rPr b="1" i="0" lang="en-US" sz="1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 erg   would imply a ~ </a:t>
            </a: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X3000</a:t>
            </a:r>
            <a:r>
              <a:rPr b="1" i="0" lang="en-US" sz="1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 to </a:t>
            </a: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X300000 </a:t>
            </a:r>
            <a:r>
              <a:rPr b="1" i="0" lang="en-US" sz="1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SXR flare.</a:t>
            </a:r>
            <a:r>
              <a:rPr b="0" i="0" lang="en-US" sz="1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Miyake F, Nagaya K, Masuda K, Nakamura T (2012) A signature of cosmic-ray increase in AD 774–775 from tree rings in Japan.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Nature 486:240. </a:t>
            </a:r>
            <a:r>
              <a:rPr b="0" i="0" lang="en-US" sz="1000" u="sng" cap="none" strike="noStrike">
                <a:solidFill>
                  <a:srgbClr val="025E8D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https://doi.org/10.1038/nature11123</a:t>
            </a:r>
            <a:endParaRPr b="0" i="0" sz="1000" u="none" cap="none" strike="noStrik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For comparison the 1859 Carrington flare is ~ </a:t>
            </a: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X45</a:t>
            </a:r>
            <a:r>
              <a:rPr b="1" i="0" lang="en-US" sz="1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and ~ 5 × 10</a:t>
            </a:r>
            <a:r>
              <a:rPr b="1" baseline="30000" i="0" lang="en-US" sz="1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  <a:r>
              <a:rPr b="1" i="0" lang="en-US" sz="1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 erg. 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On November 4, 2003 we experienced an </a:t>
            </a: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X35</a:t>
            </a:r>
            <a:r>
              <a:rPr b="1" i="0" lang="en-US" sz="14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flare – the strongest during the Space Age.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222222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25"/>
          <p:cNvSpPr txBox="1"/>
          <p:nvPr/>
        </p:nvSpPr>
        <p:spPr>
          <a:xfrm>
            <a:off x="1329421" y="918090"/>
            <a:ext cx="609012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powerful are these historical ‘super flares’?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6" name="Google Shape;646;p26"/>
          <p:cNvGrpSpPr/>
          <p:nvPr/>
        </p:nvGrpSpPr>
        <p:grpSpPr>
          <a:xfrm flipH="1">
            <a:off x="-1" y="133025"/>
            <a:ext cx="6607969" cy="582900"/>
            <a:chOff x="3383700" y="220025"/>
            <a:chExt cx="5760575" cy="582900"/>
          </a:xfrm>
        </p:grpSpPr>
        <p:sp>
          <p:nvSpPr>
            <p:cNvPr id="647" name="Google Shape;647;p26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6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9" name="Google Shape;649;p26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there a solar superflare in our future?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0" name="Google Shape;650;p26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7" name="Google Shape;657;p26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658" name="Google Shape;658;p26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6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0" name="Google Shape;660;p26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61" name="Google Shape;66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26"/>
          <p:cNvSpPr txBox="1"/>
          <p:nvPr/>
        </p:nvSpPr>
        <p:spPr>
          <a:xfrm>
            <a:off x="202377" y="1643702"/>
            <a:ext cx="5416924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Study of 56,450 Kepler stars  similar to our Sun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Four years of Kepler observations,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to 10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joules : 10 to 10,000 times a  typical solar flare. 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Equivalent of being able to observe the Sun for </a:t>
            </a: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220,000 years </a:t>
            </a:r>
            <a:endParaRPr/>
          </a:p>
        </p:txBody>
      </p:sp>
      <p:sp>
        <p:nvSpPr>
          <p:cNvPr id="663" name="Google Shape;663;p26"/>
          <p:cNvSpPr txBox="1"/>
          <p:nvPr/>
        </p:nvSpPr>
        <p:spPr>
          <a:xfrm>
            <a:off x="1343025" y="971550"/>
            <a:ext cx="362150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Surveys of other sun-like stars.</a:t>
            </a:r>
            <a:endParaRPr/>
          </a:p>
        </p:txBody>
      </p:sp>
      <p:sp>
        <p:nvSpPr>
          <p:cNvPr id="664" name="Google Shape;664;p26"/>
          <p:cNvSpPr txBox="1"/>
          <p:nvPr/>
        </p:nvSpPr>
        <p:spPr>
          <a:xfrm>
            <a:off x="291682" y="2872531"/>
            <a:ext cx="7252306" cy="1554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Vasilyev et al,</a:t>
            </a:r>
            <a:r>
              <a:rPr b="1" i="0" lang="en-US" sz="1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Sun-like stars produce superflares roughly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once per century</a:t>
            </a: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Science, Vol 386, Issue 6727, pp. 1301-1305,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2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DOI: 10.1126/science.adl5441</a:t>
            </a:r>
            <a:endParaRPr b="0" i="0" sz="1200" u="sng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sng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Wichmann, Fuhrmeister, Wolter and Nagel, </a:t>
            </a:r>
            <a:r>
              <a:rPr b="1" i="0" lang="en-US" sz="1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2014</a:t>
            </a: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Kepler super-flare stars</a:t>
            </a: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Astron. Astrop, v. 567.   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Maehara, H., Shibayama, T., Notsu, S., et al. </a:t>
            </a:r>
            <a:r>
              <a:rPr b="1" i="0" lang="en-US" sz="1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2012</a:t>
            </a: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Super flares on solar-type stars</a:t>
            </a: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Nature, 485, 478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65" name="Google Shape;665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67903" y="710825"/>
            <a:ext cx="3320294" cy="2695099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26"/>
          <p:cNvSpPr txBox="1"/>
          <p:nvPr/>
        </p:nvSpPr>
        <p:spPr>
          <a:xfrm>
            <a:off x="2682951" y="4362657"/>
            <a:ext cx="5969904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Image credit:MPS/Alexey Chizhik; https://www.mpg.de/23854476/solar-superflares-once-per-century 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7"/>
          <p:cNvGrpSpPr/>
          <p:nvPr/>
        </p:nvGrpSpPr>
        <p:grpSpPr>
          <a:xfrm flipH="1">
            <a:off x="-1" y="133025"/>
            <a:ext cx="6607969" cy="582900"/>
            <a:chOff x="3383700" y="220025"/>
            <a:chExt cx="5760575" cy="582900"/>
          </a:xfrm>
        </p:grpSpPr>
        <p:sp>
          <p:nvSpPr>
            <p:cNvPr id="672" name="Google Shape;672;p27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27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74" name="Google Shape;674;p27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there a solar superflare in our future?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27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27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27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27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82" name="Google Shape;682;p27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683" name="Google Shape;683;p27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5" name="Google Shape;685;p27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86" name="Google Shape;68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27"/>
          <p:cNvSpPr txBox="1"/>
          <p:nvPr/>
        </p:nvSpPr>
        <p:spPr>
          <a:xfrm>
            <a:off x="277394" y="1494294"/>
            <a:ext cx="5824030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Study of 56,450 Kepler stars  similar to our Sun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Four years of Kepler observations,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Energy: 10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to 10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joules : 10 to 10,000 times a normal solar flare. 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Equivalent of being able to observe the Sun for </a:t>
            </a: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220,000 years </a:t>
            </a:r>
            <a:endParaRPr/>
          </a:p>
        </p:txBody>
      </p:sp>
      <p:sp>
        <p:nvSpPr>
          <p:cNvPr id="688" name="Google Shape;688;p27"/>
          <p:cNvSpPr txBox="1"/>
          <p:nvPr/>
        </p:nvSpPr>
        <p:spPr>
          <a:xfrm>
            <a:off x="1343025" y="971550"/>
            <a:ext cx="362150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Surveys of other sun-like stars.</a:t>
            </a:r>
            <a:endParaRPr/>
          </a:p>
        </p:txBody>
      </p:sp>
      <p:sp>
        <p:nvSpPr>
          <p:cNvPr id="689" name="Google Shape;689;p27"/>
          <p:cNvSpPr/>
          <p:nvPr/>
        </p:nvSpPr>
        <p:spPr>
          <a:xfrm>
            <a:off x="4736306" y="2571750"/>
            <a:ext cx="350044" cy="386149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27"/>
          <p:cNvSpPr txBox="1"/>
          <p:nvPr/>
        </p:nvSpPr>
        <p:spPr>
          <a:xfrm>
            <a:off x="5522119" y="2793206"/>
            <a:ext cx="1723549" cy="3077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Let’s do the math!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5" name="Google Shape;695;p28"/>
          <p:cNvGrpSpPr/>
          <p:nvPr/>
        </p:nvGrpSpPr>
        <p:grpSpPr>
          <a:xfrm flipH="1">
            <a:off x="-1" y="133025"/>
            <a:ext cx="6607969" cy="582900"/>
            <a:chOff x="3383700" y="220025"/>
            <a:chExt cx="5760575" cy="582900"/>
          </a:xfrm>
        </p:grpSpPr>
        <p:sp>
          <p:nvSpPr>
            <p:cNvPr id="696" name="Google Shape;696;p28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98" name="Google Shape;698;p28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there a solar superflare in our future?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9" name="Google Shape;699;p28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28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28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28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28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28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28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06" name="Google Shape;706;p28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707" name="Google Shape;707;p28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09" name="Google Shape;709;p28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10" name="Google Shape;71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28"/>
          <p:cNvSpPr txBox="1"/>
          <p:nvPr/>
        </p:nvSpPr>
        <p:spPr>
          <a:xfrm>
            <a:off x="277394" y="1494294"/>
            <a:ext cx="5824030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Study of 56,450 Kepler stars  similar to our Sun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Four years of Kepler observations,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Energy: 10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to 10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joules : 10 to 10,000 times a normal solar flare. 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Equivalent of being able to observe the Sun for </a:t>
            </a: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220,000 years </a:t>
            </a:r>
            <a:endParaRPr/>
          </a:p>
        </p:txBody>
      </p:sp>
      <p:sp>
        <p:nvSpPr>
          <p:cNvPr id="712" name="Google Shape;712;p28"/>
          <p:cNvSpPr txBox="1"/>
          <p:nvPr/>
        </p:nvSpPr>
        <p:spPr>
          <a:xfrm>
            <a:off x="1343025" y="971550"/>
            <a:ext cx="362150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Surveys of other sun-like stars.</a:t>
            </a:r>
            <a:endParaRPr/>
          </a:p>
        </p:txBody>
      </p:sp>
      <p:sp>
        <p:nvSpPr>
          <p:cNvPr id="713" name="Google Shape;713;p28"/>
          <p:cNvSpPr/>
          <p:nvPr/>
        </p:nvSpPr>
        <p:spPr>
          <a:xfrm>
            <a:off x="4736306" y="2571750"/>
            <a:ext cx="350044" cy="386149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28"/>
          <p:cNvSpPr txBox="1"/>
          <p:nvPr/>
        </p:nvSpPr>
        <p:spPr>
          <a:xfrm>
            <a:off x="5522119" y="2793206"/>
            <a:ext cx="1723549" cy="3077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Let’s do the math!</a:t>
            </a:r>
            <a:endParaRPr/>
          </a:p>
        </p:txBody>
      </p:sp>
      <p:sp>
        <p:nvSpPr>
          <p:cNvPr id="715" name="Google Shape;715;p28"/>
          <p:cNvSpPr txBox="1"/>
          <p:nvPr/>
        </p:nvSpPr>
        <p:spPr>
          <a:xfrm>
            <a:off x="525020" y="2669949"/>
            <a:ext cx="39934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observe a family of 5 humans for </a:t>
            </a: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one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year.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Humans have a life span of 100 years.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28"/>
          <p:cNvSpPr txBox="1"/>
          <p:nvPr/>
        </p:nvSpPr>
        <p:spPr>
          <a:xfrm>
            <a:off x="582853" y="3716242"/>
            <a:ext cx="644118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we observe 5 humans randomly selected across this one year, it is as though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studied one human for   (100 yrs/5) x 1 sample =  </a:t>
            </a: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20 years.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1" name="Google Shape;721;p29"/>
          <p:cNvGrpSpPr/>
          <p:nvPr/>
        </p:nvGrpSpPr>
        <p:grpSpPr>
          <a:xfrm flipH="1">
            <a:off x="-1" y="133025"/>
            <a:ext cx="6607969" cy="582900"/>
            <a:chOff x="3383700" y="220025"/>
            <a:chExt cx="5760575" cy="582900"/>
          </a:xfrm>
        </p:grpSpPr>
        <p:sp>
          <p:nvSpPr>
            <p:cNvPr id="722" name="Google Shape;722;p29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9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4" name="Google Shape;724;p29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there a solar superflare in our future?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5" name="Google Shape;725;p29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29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29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29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29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29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29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2" name="Google Shape;732;p29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733" name="Google Shape;733;p29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9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5" name="Google Shape;735;p29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36" name="Google Shape;73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29"/>
          <p:cNvSpPr txBox="1"/>
          <p:nvPr/>
        </p:nvSpPr>
        <p:spPr>
          <a:xfrm>
            <a:off x="277394" y="1494294"/>
            <a:ext cx="5824030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Study of 56,450 Kepler stars  similar to our Sun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Four years of Kepler observations,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Energy: 10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to 10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joules : 10 to 10,000 times a normal solar flare. 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Equivalent of being able to observe the Sun for </a:t>
            </a: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220,000 years </a:t>
            </a:r>
            <a:endParaRPr/>
          </a:p>
        </p:txBody>
      </p:sp>
      <p:sp>
        <p:nvSpPr>
          <p:cNvPr id="738" name="Google Shape;738;p29"/>
          <p:cNvSpPr txBox="1"/>
          <p:nvPr/>
        </p:nvSpPr>
        <p:spPr>
          <a:xfrm>
            <a:off x="1343025" y="971550"/>
            <a:ext cx="362150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Surveys of other sun-like stars.</a:t>
            </a:r>
            <a:endParaRPr/>
          </a:p>
        </p:txBody>
      </p:sp>
      <p:sp>
        <p:nvSpPr>
          <p:cNvPr id="739" name="Google Shape;739;p29"/>
          <p:cNvSpPr/>
          <p:nvPr/>
        </p:nvSpPr>
        <p:spPr>
          <a:xfrm>
            <a:off x="4736306" y="2571750"/>
            <a:ext cx="350044" cy="386149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29"/>
          <p:cNvSpPr txBox="1"/>
          <p:nvPr/>
        </p:nvSpPr>
        <p:spPr>
          <a:xfrm>
            <a:off x="5522119" y="2793206"/>
            <a:ext cx="1723549" cy="3077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Let’s do the math!</a:t>
            </a:r>
            <a:endParaRPr/>
          </a:p>
        </p:txBody>
      </p:sp>
      <p:sp>
        <p:nvSpPr>
          <p:cNvPr id="741" name="Google Shape;741;p29"/>
          <p:cNvSpPr txBox="1"/>
          <p:nvPr/>
        </p:nvSpPr>
        <p:spPr>
          <a:xfrm>
            <a:off x="525020" y="2669949"/>
            <a:ext cx="4063933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observe a family of 5 humans for </a:t>
            </a: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two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years.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Humans have a life span of 100 years.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29"/>
          <p:cNvSpPr txBox="1"/>
          <p:nvPr/>
        </p:nvSpPr>
        <p:spPr>
          <a:xfrm>
            <a:off x="582853" y="3716242"/>
            <a:ext cx="644118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we observe 5 humans randomly selected across this one year, it is as though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studied one human for   (100 yrs/5) x 2 samples =  </a:t>
            </a: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40 years.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3"/>
          <p:cNvGrpSpPr/>
          <p:nvPr/>
        </p:nvGrpSpPr>
        <p:grpSpPr>
          <a:xfrm flipH="1">
            <a:off x="-1" y="133025"/>
            <a:ext cx="7037725" cy="582900"/>
            <a:chOff x="3383700" y="220025"/>
            <a:chExt cx="5760575" cy="582900"/>
          </a:xfrm>
        </p:grpSpPr>
        <p:sp>
          <p:nvSpPr>
            <p:cNvPr id="103" name="Google Shape;103;p3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5" name="Google Shape;105;p3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en-US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Framework for Heliophysics Education</a:t>
            </a:r>
            <a:endParaRPr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0909"/>
              <a:buNone/>
            </a:pPr>
            <a:r>
              <a:t/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" name="Google Shape;106;p3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3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3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3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3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3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3" name="Google Shape;113;p3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114" name="Google Shape;114;p3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" name="Google Shape;116;p3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7" name="Google Shape;11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3"/>
          <p:cNvSpPr txBox="1"/>
          <p:nvPr>
            <p:ph idx="1" type="body"/>
          </p:nvPr>
        </p:nvSpPr>
        <p:spPr>
          <a:xfrm>
            <a:off x="311699" y="710826"/>
            <a:ext cx="8520599" cy="39289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en-US" sz="1200" u="sng">
                <a:solidFill>
                  <a:schemeClr val="dk1"/>
                </a:solidFill>
              </a:rPr>
              <a:t>What are the impacts of the Sun on humanity?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100">
                <a:solidFill>
                  <a:schemeClr val="dk1"/>
                </a:solidFill>
              </a:rPr>
              <a:t>1.1 The Sun is really big and its gravity influences all objects in the solar system. (PS2, ESS1)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100">
                <a:solidFill>
                  <a:schemeClr val="dk1"/>
                </a:solidFill>
              </a:rPr>
              <a:t>1.2 The Sun is active and can impact technology on Earth via space weather. (PS1, PS2, PS4, ESS2, ESS3)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100">
                <a:solidFill>
                  <a:schemeClr val="dk1"/>
                </a:solidFill>
              </a:rPr>
              <a:t>1.3 The Sun’s energy drives Earth’s climate, but the climate is in a delicate balance and is changing due to human activity. (PS1, PS2, PS3, LS4, ESS2, ESS3)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en-US" sz="1200" u="sng">
                <a:solidFill>
                  <a:schemeClr val="dk1"/>
                </a:solidFill>
              </a:rPr>
              <a:t>How do the Earth, the solar system, and heliosphere respond to changes on the Sun?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100">
                <a:solidFill>
                  <a:schemeClr val="dk1"/>
                </a:solidFill>
              </a:rPr>
              <a:t>2.1 Life on Earth has evolved with complex diversity because of our location near the Sun. It is just right! (PS3, PS4, LS1, LS2, ESS2)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100">
                <a:solidFill>
                  <a:schemeClr val="dk1"/>
                </a:solidFill>
              </a:rPr>
              <a:t>2.2 The Sun defines the space around it, which is different from interstellar space. (PS2, ESS1, ESS2)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100">
                <a:solidFill>
                  <a:schemeClr val="dk1"/>
                </a:solidFill>
              </a:rPr>
              <a:t>2.3 The Sun is the primary source of light in our solar system.(PS1, PS2, PS3,PS4, ESS1)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en-US" sz="1200" u="sng">
                <a:solidFill>
                  <a:schemeClr val="dk1"/>
                </a:solidFill>
              </a:rPr>
              <a:t>What Causes the Sun to Vary?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100">
                <a:solidFill>
                  <a:schemeClr val="dk1"/>
                </a:solidFill>
              </a:rPr>
              <a:t>3.1 The Sun is made of churning plasma, causing the surface to be made of complex, tangled magnetic fields. (PS1, PS2, ESS1, ESS2)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100">
                <a:solidFill>
                  <a:schemeClr val="dk1"/>
                </a:solidFill>
              </a:rPr>
              <a:t>3.2 Energy from the Sun is created in the core and travels outward through the Sun and into the heliosphere. (PS1, PS3, PS4, ESS1, ESS2, ESS3)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100">
                <a:solidFill>
                  <a:schemeClr val="dk1"/>
                </a:solidFill>
              </a:rPr>
              <a:t>3.3 Our Sun, like all stars, has a life cycle. (PS1, LS1, ESS1)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30"/>
          <p:cNvGrpSpPr/>
          <p:nvPr/>
        </p:nvGrpSpPr>
        <p:grpSpPr>
          <a:xfrm flipH="1">
            <a:off x="-1" y="133025"/>
            <a:ext cx="6607969" cy="582900"/>
            <a:chOff x="3383700" y="220025"/>
            <a:chExt cx="5760575" cy="582900"/>
          </a:xfrm>
        </p:grpSpPr>
        <p:sp>
          <p:nvSpPr>
            <p:cNvPr id="748" name="Google Shape;748;p30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30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0" name="Google Shape;750;p30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there a solar superflare in our future?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51" name="Google Shape;751;p30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30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30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30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30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30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30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8" name="Google Shape;758;p30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759" name="Google Shape;759;p30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30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1" name="Google Shape;761;p30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62" name="Google Shape;76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30"/>
          <p:cNvSpPr txBox="1"/>
          <p:nvPr/>
        </p:nvSpPr>
        <p:spPr>
          <a:xfrm>
            <a:off x="277394" y="1494294"/>
            <a:ext cx="5824030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Study of 56,450 Kepler stars  similar to our Sun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Four years of Kepler observations,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Energy: 10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to 10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joules : 10 to 10,000 times a normal solar flare. 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Equivalent of being able to observe the Sun for </a:t>
            </a: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220,000 years </a:t>
            </a:r>
            <a:endParaRPr/>
          </a:p>
        </p:txBody>
      </p:sp>
      <p:sp>
        <p:nvSpPr>
          <p:cNvPr id="764" name="Google Shape;764;p30"/>
          <p:cNvSpPr txBox="1"/>
          <p:nvPr/>
        </p:nvSpPr>
        <p:spPr>
          <a:xfrm>
            <a:off x="1343025" y="971550"/>
            <a:ext cx="362150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Surveys of other sun-like stars.</a:t>
            </a:r>
            <a:endParaRPr/>
          </a:p>
        </p:txBody>
      </p:sp>
      <p:sp>
        <p:nvSpPr>
          <p:cNvPr id="765" name="Google Shape;765;p30"/>
          <p:cNvSpPr txBox="1"/>
          <p:nvPr/>
        </p:nvSpPr>
        <p:spPr>
          <a:xfrm>
            <a:off x="471814" y="2567619"/>
            <a:ext cx="731802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survey selected Sun-like stars similar in age to  our sun to within about </a:t>
            </a: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 billion years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sp>
        <p:nvSpPr>
          <p:cNvPr id="766" name="Google Shape;766;p30"/>
          <p:cNvSpPr txBox="1"/>
          <p:nvPr/>
        </p:nvSpPr>
        <p:spPr>
          <a:xfrm>
            <a:off x="471814" y="2951333"/>
            <a:ext cx="6789038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we observe </a:t>
            </a: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56,450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stars randomly selected across </a:t>
            </a: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 years 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 time, it is as though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statistically observed our sun for about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billion years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------------------      x 4 samples     = about  </a:t>
            </a: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213,000 years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  Close enough.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56,400  stars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1" name="Google Shape;771;p31"/>
          <p:cNvGrpSpPr/>
          <p:nvPr/>
        </p:nvGrpSpPr>
        <p:grpSpPr>
          <a:xfrm flipH="1">
            <a:off x="-1" y="133025"/>
            <a:ext cx="6607969" cy="582900"/>
            <a:chOff x="3383700" y="220025"/>
            <a:chExt cx="5760575" cy="582900"/>
          </a:xfrm>
        </p:grpSpPr>
        <p:sp>
          <p:nvSpPr>
            <p:cNvPr id="772" name="Google Shape;772;p31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31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4" name="Google Shape;774;p31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there a solar superflare in our future?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75" name="Google Shape;775;p31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31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31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31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31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31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p31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2" name="Google Shape;782;p31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783" name="Google Shape;783;p31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31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85" name="Google Shape;785;p31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86" name="Google Shape;78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p31"/>
          <p:cNvSpPr txBox="1"/>
          <p:nvPr/>
        </p:nvSpPr>
        <p:spPr>
          <a:xfrm>
            <a:off x="277394" y="1494294"/>
            <a:ext cx="5824030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Study of 56,450 Kepler stars  similar to our Sun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Four years of Kepler observations,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Energy: 10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to 10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joules : 10 to 10,000 times a normal solar flare. 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Equivalent of being able to observe the Sun for 220,000 years </a:t>
            </a:r>
            <a:endParaRPr/>
          </a:p>
        </p:txBody>
      </p:sp>
      <p:sp>
        <p:nvSpPr>
          <p:cNvPr id="788" name="Google Shape;788;p31"/>
          <p:cNvSpPr txBox="1"/>
          <p:nvPr/>
        </p:nvSpPr>
        <p:spPr>
          <a:xfrm>
            <a:off x="1343025" y="971550"/>
            <a:ext cx="362150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Surveys of other sun-like stars.</a:t>
            </a:r>
            <a:endParaRPr/>
          </a:p>
        </p:txBody>
      </p:sp>
      <p:sp>
        <p:nvSpPr>
          <p:cNvPr id="789" name="Google Shape;789;p31"/>
          <p:cNvSpPr txBox="1"/>
          <p:nvPr/>
        </p:nvSpPr>
        <p:spPr>
          <a:xfrm>
            <a:off x="554789" y="2907324"/>
            <a:ext cx="717215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✔"/>
            </a:pPr>
            <a:r>
              <a:rPr b="1" i="0" lang="en-US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Flare behavior similar to the Sun over a span of about 220,000 years.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✔"/>
            </a:pPr>
            <a:r>
              <a:rPr b="1" i="0" lang="en-US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Many small flares, fewer big flares, and very few enormous flares.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✔"/>
            </a:pPr>
            <a:r>
              <a:rPr b="1" i="0" lang="en-US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Sun-like stars produce superflares roughly once per century. 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32"/>
          <p:cNvGrpSpPr/>
          <p:nvPr/>
        </p:nvGrpSpPr>
        <p:grpSpPr>
          <a:xfrm flipH="1">
            <a:off x="-1" y="133025"/>
            <a:ext cx="6607969" cy="582900"/>
            <a:chOff x="3383700" y="220025"/>
            <a:chExt cx="5760575" cy="582900"/>
          </a:xfrm>
        </p:grpSpPr>
        <p:sp>
          <p:nvSpPr>
            <p:cNvPr id="795" name="Google Shape;795;p32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32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7" name="Google Shape;797;p32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there a solar superflare in our future?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798" name="Google Shape;798;p32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799" name="Google Shape;799;p32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32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01" name="Google Shape;801;p32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02" name="Google Shape;80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32"/>
          <p:cNvSpPr txBox="1"/>
          <p:nvPr/>
        </p:nvSpPr>
        <p:spPr>
          <a:xfrm>
            <a:off x="492919" y="1457325"/>
            <a:ext cx="18473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4" name="Google Shape;804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20530" y="667411"/>
            <a:ext cx="3629445" cy="3808677"/>
          </a:xfrm>
          <a:prstGeom prst="rect">
            <a:avLst/>
          </a:prstGeom>
          <a:noFill/>
          <a:ln>
            <a:noFill/>
          </a:ln>
        </p:spPr>
      </p:pic>
      <p:sp>
        <p:nvSpPr>
          <p:cNvPr id="805" name="Google Shape;805;p32"/>
          <p:cNvSpPr txBox="1"/>
          <p:nvPr/>
        </p:nvSpPr>
        <p:spPr>
          <a:xfrm>
            <a:off x="222004" y="4116580"/>
            <a:ext cx="515718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Super flares on other sun-like stars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https://iopscience.iop.org/article/10.1088/0004-637X/771/2/127</a:t>
            </a:r>
            <a:endParaRPr/>
          </a:p>
        </p:txBody>
      </p:sp>
      <p:sp>
        <p:nvSpPr>
          <p:cNvPr id="806" name="Google Shape;806;p32"/>
          <p:cNvSpPr/>
          <p:nvPr/>
        </p:nvSpPr>
        <p:spPr>
          <a:xfrm>
            <a:off x="7618375" y="1528763"/>
            <a:ext cx="239750" cy="214312"/>
          </a:xfrm>
          <a:prstGeom prst="ellipse">
            <a:avLst/>
          </a:prstGeom>
          <a:solidFill>
            <a:schemeClr val="accent4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p32"/>
          <p:cNvSpPr txBox="1"/>
          <p:nvPr/>
        </p:nvSpPr>
        <p:spPr>
          <a:xfrm>
            <a:off x="7456932" y="1990205"/>
            <a:ext cx="782587" cy="307777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774 CE</a:t>
            </a:r>
            <a:endParaRPr/>
          </a:p>
        </p:txBody>
      </p:sp>
      <p:sp>
        <p:nvSpPr>
          <p:cNvPr id="808" name="Google Shape;808;p32"/>
          <p:cNvSpPr txBox="1"/>
          <p:nvPr/>
        </p:nvSpPr>
        <p:spPr>
          <a:xfrm>
            <a:off x="291668" y="1129059"/>
            <a:ext cx="2698175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Here is a plot showing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solar flares versus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Kepler-star flares.</a:t>
            </a:r>
            <a:endParaRPr/>
          </a:p>
        </p:txBody>
      </p:sp>
      <p:sp>
        <p:nvSpPr>
          <p:cNvPr id="809" name="Google Shape;809;p32"/>
          <p:cNvSpPr/>
          <p:nvPr/>
        </p:nvSpPr>
        <p:spPr>
          <a:xfrm>
            <a:off x="4707731" y="1585679"/>
            <a:ext cx="579957" cy="389821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32"/>
          <p:cNvSpPr/>
          <p:nvPr/>
        </p:nvSpPr>
        <p:spPr>
          <a:xfrm>
            <a:off x="4707731" y="3461818"/>
            <a:ext cx="612799" cy="338657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32"/>
          <p:cNvSpPr txBox="1"/>
          <p:nvPr/>
        </p:nvSpPr>
        <p:spPr>
          <a:xfrm>
            <a:off x="3698896" y="1626700"/>
            <a:ext cx="70243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Kepler</a:t>
            </a:r>
            <a:endParaRPr/>
          </a:p>
        </p:txBody>
      </p:sp>
      <p:sp>
        <p:nvSpPr>
          <p:cNvPr id="812" name="Google Shape;812;p32"/>
          <p:cNvSpPr txBox="1"/>
          <p:nvPr/>
        </p:nvSpPr>
        <p:spPr>
          <a:xfrm>
            <a:off x="3798282" y="3477257"/>
            <a:ext cx="60305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Solar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7" name="Google Shape;817;p33"/>
          <p:cNvGrpSpPr/>
          <p:nvPr/>
        </p:nvGrpSpPr>
        <p:grpSpPr>
          <a:xfrm flipH="1">
            <a:off x="-1" y="133025"/>
            <a:ext cx="6607969" cy="582900"/>
            <a:chOff x="3383700" y="220025"/>
            <a:chExt cx="5760575" cy="582900"/>
          </a:xfrm>
        </p:grpSpPr>
        <p:sp>
          <p:nvSpPr>
            <p:cNvPr id="818" name="Google Shape;818;p33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33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0" name="Google Shape;820;p33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there a solar superflare in our future?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21" name="Google Shape;821;p33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Google Shape;822;p33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3" name="Google Shape;823;p33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Google Shape;824;p33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33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33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33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28" name="Google Shape;828;p33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829" name="Google Shape;829;p33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33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31" name="Google Shape;831;p33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32" name="Google Shape;83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99813" y="1049918"/>
            <a:ext cx="4802731" cy="3260989"/>
          </a:xfrm>
          <a:prstGeom prst="rect">
            <a:avLst/>
          </a:prstGeom>
          <a:noFill/>
          <a:ln>
            <a:noFill/>
          </a:ln>
        </p:spPr>
      </p:pic>
      <p:sp>
        <p:nvSpPr>
          <p:cNvPr id="834" name="Google Shape;834;p33"/>
          <p:cNvSpPr txBox="1"/>
          <p:nvPr/>
        </p:nvSpPr>
        <p:spPr>
          <a:xfrm>
            <a:off x="344645" y="1160286"/>
            <a:ext cx="3655168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the sun-like stars are plotted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against their rotation periods and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type of flaring activity, our sun is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a curious location.</a:t>
            </a:r>
            <a:endParaRPr/>
          </a:p>
        </p:txBody>
      </p:sp>
      <p:sp>
        <p:nvSpPr>
          <p:cNvPr id="835" name="Google Shape;835;p33"/>
          <p:cNvSpPr txBox="1"/>
          <p:nvPr/>
        </p:nvSpPr>
        <p:spPr>
          <a:xfrm>
            <a:off x="225221" y="2405934"/>
            <a:ext cx="3894015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Powerful spot-dominated flares more common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fast rotators.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Less-powerful facula-dominated flare more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common in slow rotators.</a:t>
            </a:r>
            <a:endParaRPr/>
          </a:p>
        </p:txBody>
      </p:sp>
      <p:sp>
        <p:nvSpPr>
          <p:cNvPr id="836" name="Google Shape;836;p33"/>
          <p:cNvSpPr txBox="1"/>
          <p:nvPr/>
        </p:nvSpPr>
        <p:spPr>
          <a:xfrm>
            <a:off x="497099" y="4390776"/>
            <a:ext cx="634180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Cliver et al, 2022, Extreme Solar Events, https://link.springer.com/article/10.1007/s41116-022-00033-8#Fig59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1" name="Google Shape;841;p34"/>
          <p:cNvGrpSpPr/>
          <p:nvPr/>
        </p:nvGrpSpPr>
        <p:grpSpPr>
          <a:xfrm flipH="1">
            <a:off x="-1" y="133025"/>
            <a:ext cx="6607969" cy="582900"/>
            <a:chOff x="3383700" y="220025"/>
            <a:chExt cx="5760575" cy="582900"/>
          </a:xfrm>
        </p:grpSpPr>
        <p:sp>
          <p:nvSpPr>
            <p:cNvPr id="842" name="Google Shape;842;p34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44" name="Google Shape;844;p34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there a solar superflare in our future?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45" name="Google Shape;845;p34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34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34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34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p34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34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34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52" name="Google Shape;852;p34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853" name="Google Shape;853;p34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55" name="Google Shape;855;p34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56" name="Google Shape;856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99813" y="1049918"/>
            <a:ext cx="4802731" cy="3260989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p34"/>
          <p:cNvSpPr txBox="1"/>
          <p:nvPr/>
        </p:nvSpPr>
        <p:spPr>
          <a:xfrm>
            <a:off x="344645" y="1160286"/>
            <a:ext cx="3655168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the sun-like stars are plotted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against their rotation periods and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type of flaring activity, our sun is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a curious location.</a:t>
            </a:r>
            <a:endParaRPr/>
          </a:p>
        </p:txBody>
      </p:sp>
      <p:sp>
        <p:nvSpPr>
          <p:cNvPr id="859" name="Google Shape;859;p34"/>
          <p:cNvSpPr txBox="1"/>
          <p:nvPr/>
        </p:nvSpPr>
        <p:spPr>
          <a:xfrm>
            <a:off x="225221" y="2405934"/>
            <a:ext cx="3894015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Powerful spot-dominated flares more common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fast rotators.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Less-powerful facula-dominated flare more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common in slow rotators.</a:t>
            </a:r>
            <a:endParaRPr/>
          </a:p>
        </p:txBody>
      </p:sp>
      <p:sp>
        <p:nvSpPr>
          <p:cNvPr id="860" name="Google Shape;860;p34"/>
          <p:cNvSpPr txBox="1"/>
          <p:nvPr/>
        </p:nvSpPr>
        <p:spPr>
          <a:xfrm>
            <a:off x="497099" y="4390776"/>
            <a:ext cx="634180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Cliver et al, 2022, Extreme Solar Events, https://link.springer.com/article/10.1007/s41116-022-00033-8#Fig59</a:t>
            </a:r>
            <a:endParaRPr/>
          </a:p>
        </p:txBody>
      </p:sp>
      <p:sp>
        <p:nvSpPr>
          <p:cNvPr id="861" name="Google Shape;861;p34"/>
          <p:cNvSpPr txBox="1"/>
          <p:nvPr/>
        </p:nvSpPr>
        <p:spPr>
          <a:xfrm>
            <a:off x="407194" y="3907631"/>
            <a:ext cx="4007828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Fewer superstorms in our sun’s future!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6" name="Google Shape;866;p35"/>
          <p:cNvGrpSpPr/>
          <p:nvPr/>
        </p:nvGrpSpPr>
        <p:grpSpPr>
          <a:xfrm flipH="1">
            <a:off x="-1" y="133025"/>
            <a:ext cx="6607969" cy="582900"/>
            <a:chOff x="3383700" y="220025"/>
            <a:chExt cx="5760575" cy="582900"/>
          </a:xfrm>
        </p:grpSpPr>
        <p:sp>
          <p:nvSpPr>
            <p:cNvPr id="867" name="Google Shape;867;p35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35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69" name="Google Shape;869;p35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there a solar superflare in our future?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70" name="Google Shape;870;p35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1" name="Google Shape;871;p35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35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p35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35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p35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35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77" name="Google Shape;877;p35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878" name="Google Shape;878;p35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35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80" name="Google Shape;880;p35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81" name="Google Shape;881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28945" y="894724"/>
            <a:ext cx="4839259" cy="3354051"/>
          </a:xfrm>
          <a:prstGeom prst="rect">
            <a:avLst/>
          </a:prstGeom>
          <a:noFill/>
          <a:ln>
            <a:noFill/>
          </a:ln>
        </p:spPr>
      </p:pic>
      <p:sp>
        <p:nvSpPr>
          <p:cNvPr id="883" name="Google Shape;883;p35"/>
          <p:cNvSpPr txBox="1"/>
          <p:nvPr/>
        </p:nvSpPr>
        <p:spPr>
          <a:xfrm>
            <a:off x="457199" y="1157525"/>
            <a:ext cx="3416320" cy="28007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Maehara et al. (</a:t>
            </a:r>
            <a:r>
              <a:rPr b="1" i="0" lang="en-US" sz="1600" u="sng" cap="none" strike="noStrike">
                <a:solidFill>
                  <a:srgbClr val="025E8D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2015</a:t>
            </a:r>
            <a:r>
              <a:rPr b="1" i="0" lang="en-US" sz="16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) determined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that occurrence frequency of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b="1" baseline="30000" i="0" lang="en-US" sz="16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33</a:t>
            </a:r>
            <a:r>
              <a:rPr b="1" i="0" lang="en-US" sz="16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 erg solar flares would be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once every 500 years.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Notsu et al. deduced that flares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with   10</a:t>
            </a:r>
            <a:r>
              <a:rPr b="1" baseline="30000" i="0" lang="en-US" sz="16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34</a:t>
            </a:r>
            <a:r>
              <a:rPr b="1" i="0" lang="en-US" sz="16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 erg occur on old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(~ 4.6 Gyr), slowly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rotating (</a:t>
            </a:r>
            <a:r>
              <a:rPr b="1" i="1" lang="en-US" sz="16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b="1" baseline="-25000" i="0" lang="en-US" sz="16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rot</a:t>
            </a:r>
            <a:r>
              <a:rPr b="1" i="0" lang="en-US" sz="16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 ∼ 25 days)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Sun-like stars approximately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once every 2000–3000 years.</a:t>
            </a:r>
            <a:endParaRPr b="1" i="0" sz="1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8" name="Google Shape;888;p36"/>
          <p:cNvGrpSpPr/>
          <p:nvPr/>
        </p:nvGrpSpPr>
        <p:grpSpPr>
          <a:xfrm flipH="1">
            <a:off x="-2" y="133025"/>
            <a:ext cx="8743951" cy="582900"/>
            <a:chOff x="3383700" y="220025"/>
            <a:chExt cx="5760575" cy="582900"/>
          </a:xfrm>
        </p:grpSpPr>
        <p:sp>
          <p:nvSpPr>
            <p:cNvPr id="889" name="Google Shape;889;p36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91" name="Google Shape;891;p36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there a solar superflare in our future?  Likely Impacts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2" name="Google Shape;892;p36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3" name="Google Shape;893;p36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4" name="Google Shape;894;p36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5" name="Google Shape;895;p36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6" name="Google Shape;896;p36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7" name="Google Shape;897;p36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8" name="Google Shape;898;p36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99" name="Google Shape;899;p36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900" name="Google Shape;900;p36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2" name="Google Shape;902;p36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03" name="Google Shape;90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04" name="Google Shape;904;p36"/>
          <p:cNvGraphicFramePr/>
          <p:nvPr/>
        </p:nvGraphicFramePr>
        <p:xfrm>
          <a:off x="1464469" y="87158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{2EAA9F97-72E6-40D4-8CDE-13151FE768B6}</a:tableStyleId>
              </a:tblPr>
              <a:tblGrid>
                <a:gridCol w="1437275"/>
                <a:gridCol w="1805975"/>
                <a:gridCol w="1242025"/>
                <a:gridCol w="152400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Prototype = 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Carrington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774 CE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12,300 BCE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Duration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Days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FF0000"/>
                          </a:solidFill>
                        </a:rPr>
                        <a:t>Mo. To Yrs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FF0000"/>
                          </a:solidFill>
                        </a:rPr>
                        <a:t>5-10 years?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Magnetosphere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Partial loss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Full loss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Full loss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Van Allen Belts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Partial loss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Full loss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Full loss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Astronauts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LD20?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LD50?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LD100?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Electric Grid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&gt; 50% global loss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Full loss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Full loss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GEO Satellites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&gt; 50% loss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Full loss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Full loss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LEO Satellites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&lt; 50% loss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Ful loss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Full loss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9" name="Google Shape;909;p37"/>
          <p:cNvGrpSpPr/>
          <p:nvPr/>
        </p:nvGrpSpPr>
        <p:grpSpPr>
          <a:xfrm flipH="1">
            <a:off x="-3" y="133025"/>
            <a:ext cx="8686052" cy="582900"/>
            <a:chOff x="3383700" y="220025"/>
            <a:chExt cx="5760575" cy="582900"/>
          </a:xfrm>
        </p:grpSpPr>
        <p:sp>
          <p:nvSpPr>
            <p:cNvPr id="910" name="Google Shape;910;p37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7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12" name="Google Shape;912;p37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there a solar superflare in our future?  Likely Impacts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3" name="Google Shape;913;p37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4" name="Google Shape;914;p37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5" name="Google Shape;915;p37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6" name="Google Shape;916;p37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p37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8" name="Google Shape;918;p37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9" name="Google Shape;919;p37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20" name="Google Shape;920;p37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921" name="Google Shape;921;p37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7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23" name="Google Shape;923;p37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24" name="Google Shape;92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25" name="Google Shape;925;p37"/>
          <p:cNvGraphicFramePr/>
          <p:nvPr/>
        </p:nvGraphicFramePr>
        <p:xfrm>
          <a:off x="678656" y="1357239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{2EAA9F97-72E6-40D4-8CDE-13151FE768B6}</a:tableStyleId>
              </a:tblPr>
              <a:tblGrid>
                <a:gridCol w="1734925"/>
                <a:gridCol w="1734925"/>
                <a:gridCol w="1734925"/>
                <a:gridCol w="1734925"/>
              </a:tblGrid>
              <a:tr h="403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Prototype=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Carrington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774 CE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12,300 CE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403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Duration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Days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Mo. To Yrs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5-10 years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403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Ozone Layer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Total loss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Total loss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Total loss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564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Geomagnetic field at surface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Highly variable in some areas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Highly variable everywhere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Highly variable everywhere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403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UV-B and C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Minimal hazard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Major hazard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Major hazard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564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Atmosphere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No loss below 100 km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Some loss below 100 km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Significant loss above 20-km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0" name="Google Shape;930;p38"/>
          <p:cNvGrpSpPr/>
          <p:nvPr/>
        </p:nvGrpSpPr>
        <p:grpSpPr>
          <a:xfrm flipH="1">
            <a:off x="-3" y="133025"/>
            <a:ext cx="8621362" cy="582900"/>
            <a:chOff x="3383700" y="220025"/>
            <a:chExt cx="5760575" cy="582900"/>
          </a:xfrm>
        </p:grpSpPr>
        <p:sp>
          <p:nvSpPr>
            <p:cNvPr id="931" name="Google Shape;931;p38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38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33" name="Google Shape;933;p38"/>
          <p:cNvSpPr txBox="1"/>
          <p:nvPr>
            <p:ph type="title"/>
          </p:nvPr>
        </p:nvSpPr>
        <p:spPr>
          <a:xfrm>
            <a:off x="165449" y="138125"/>
            <a:ext cx="8621363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there a solar superflare in our future?  Likely Impacts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4" name="Google Shape;934;p38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5" name="Google Shape;935;p38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p38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38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38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9" name="Google Shape;939;p38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0" name="Google Shape;940;p38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41" name="Google Shape;941;p38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942" name="Google Shape;942;p38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38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44" name="Google Shape;944;p38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45" name="Google Shape;94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46" name="Google Shape;946;p38"/>
          <p:cNvGraphicFramePr/>
          <p:nvPr/>
        </p:nvGraphicFramePr>
        <p:xfrm>
          <a:off x="678656" y="1357239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{2EAA9F97-72E6-40D4-8CDE-13151FE768B6}</a:tableStyleId>
              </a:tblPr>
              <a:tblGrid>
                <a:gridCol w="1734925"/>
                <a:gridCol w="1734925"/>
                <a:gridCol w="1734925"/>
                <a:gridCol w="1734925"/>
              </a:tblGrid>
              <a:tr h="403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Prototype=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Carrington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774 CE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12,300 CE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403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Duration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Days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Mo. To Yrs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5-10 years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403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Ozone Layer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Total loss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Total loss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Total loss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564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Geomagnetic field at surface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Highly variable in some areas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Highly variable everywhere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Highly variable everywhere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403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UV-B and C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Minimal hazard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Major hazard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Major hazard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564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Atmosphere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No loss below 100 km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Some loss below 100 km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/>
                        <a:t>Significant loss above 20-km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947" name="Google Shape;947;p38"/>
          <p:cNvSpPr txBox="1"/>
          <p:nvPr/>
        </p:nvSpPr>
        <p:spPr>
          <a:xfrm>
            <a:off x="1011716" y="4193531"/>
            <a:ext cx="658385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Surface and ocean life survives unaffected with proper UV shielding by day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" name="Google Shape;952;p39"/>
          <p:cNvGrpSpPr/>
          <p:nvPr/>
        </p:nvGrpSpPr>
        <p:grpSpPr>
          <a:xfrm flipH="1">
            <a:off x="-1" y="133025"/>
            <a:ext cx="6607969" cy="582900"/>
            <a:chOff x="3383700" y="220025"/>
            <a:chExt cx="5760575" cy="582900"/>
          </a:xfrm>
        </p:grpSpPr>
        <p:sp>
          <p:nvSpPr>
            <p:cNvPr id="953" name="Google Shape;953;p39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39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55" name="Google Shape;955;p39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there a solar superflare in our future?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56" name="Google Shape;956;p39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39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p39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39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p39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1" name="Google Shape;961;p39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2" name="Google Shape;962;p39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63" name="Google Shape;963;p39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964" name="Google Shape;964;p39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39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66" name="Google Shape;966;p39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67" name="Google Shape;967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968" name="Google Shape;968;p39"/>
          <p:cNvSpPr txBox="1"/>
          <p:nvPr/>
        </p:nvSpPr>
        <p:spPr>
          <a:xfrm>
            <a:off x="485775" y="844451"/>
            <a:ext cx="753283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odds are </a:t>
            </a:r>
            <a:r>
              <a:rPr b="1" i="0" lang="en-US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perhaps better than one-in-thirteen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will see another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Carrington-level event  within your lifetime if you are under 20 years old.</a:t>
            </a:r>
            <a:endParaRPr/>
          </a:p>
        </p:txBody>
      </p:sp>
      <p:sp>
        <p:nvSpPr>
          <p:cNvPr id="969" name="Google Shape;969;p39"/>
          <p:cNvSpPr txBox="1"/>
          <p:nvPr/>
        </p:nvSpPr>
        <p:spPr>
          <a:xfrm>
            <a:off x="1985963" y="2425638"/>
            <a:ext cx="1595309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 the math!</a:t>
            </a:r>
            <a:endParaRPr/>
          </a:p>
        </p:txBody>
      </p:sp>
      <p:sp>
        <p:nvSpPr>
          <p:cNvPr id="970" name="Google Shape;970;p39"/>
          <p:cNvSpPr/>
          <p:nvPr/>
        </p:nvSpPr>
        <p:spPr>
          <a:xfrm>
            <a:off x="2432447" y="1625181"/>
            <a:ext cx="407194" cy="461918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4"/>
          <p:cNvGrpSpPr/>
          <p:nvPr/>
        </p:nvGrpSpPr>
        <p:grpSpPr>
          <a:xfrm flipH="1">
            <a:off x="-1" y="133025"/>
            <a:ext cx="6607969" cy="582900"/>
            <a:chOff x="3383700" y="220025"/>
            <a:chExt cx="5760575" cy="582900"/>
          </a:xfrm>
        </p:grpSpPr>
        <p:sp>
          <p:nvSpPr>
            <p:cNvPr id="124" name="Google Shape;124;p4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6" name="Google Shape;126;p4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there a solar superflare in our future?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7" name="Google Shape;127;p4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4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4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4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4" name="Google Shape;134;p4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135" name="Google Shape;135;p4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7" name="Google Shape;137;p4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8" name="Google Shape;13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63488" y="928241"/>
            <a:ext cx="5843587" cy="3287018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4"/>
          <p:cNvSpPr txBox="1"/>
          <p:nvPr/>
        </p:nvSpPr>
        <p:spPr>
          <a:xfrm>
            <a:off x="165450" y="1190591"/>
            <a:ext cx="2531462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Ordinary flares are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pretty common,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especially around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Sunspot Maximum.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5" name="Google Shape;975;p40"/>
          <p:cNvGrpSpPr/>
          <p:nvPr/>
        </p:nvGrpSpPr>
        <p:grpSpPr>
          <a:xfrm flipH="1">
            <a:off x="-1" y="133025"/>
            <a:ext cx="6607969" cy="582900"/>
            <a:chOff x="3383700" y="220025"/>
            <a:chExt cx="5760575" cy="582900"/>
          </a:xfrm>
        </p:grpSpPr>
        <p:sp>
          <p:nvSpPr>
            <p:cNvPr id="976" name="Google Shape;976;p40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0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8" name="Google Shape;978;p40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there a solar superflare in our future?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79" name="Google Shape;979;p40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0" name="Google Shape;980;p40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1" name="Google Shape;981;p40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2" name="Google Shape;982;p40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3" name="Google Shape;983;p40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40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5" name="Google Shape;985;p40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86" name="Google Shape;986;p40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987" name="Google Shape;987;p40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0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89" name="Google Shape;989;p40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90" name="Google Shape;990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991" name="Google Shape;991;p40"/>
          <p:cNvSpPr txBox="1"/>
          <p:nvPr/>
        </p:nvSpPr>
        <p:spPr>
          <a:xfrm>
            <a:off x="485775" y="844451"/>
            <a:ext cx="752000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odds are </a:t>
            </a:r>
            <a:r>
              <a:rPr b="1" i="0" lang="en-US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perhaps better than one-in-thirteen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will see another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Carrington-level event within your lifetime if you are under 20 years old.</a:t>
            </a:r>
            <a:endParaRPr/>
          </a:p>
        </p:txBody>
      </p:sp>
      <p:sp>
        <p:nvSpPr>
          <p:cNvPr id="992" name="Google Shape;992;p40"/>
          <p:cNvSpPr txBox="1"/>
          <p:nvPr/>
        </p:nvSpPr>
        <p:spPr>
          <a:xfrm>
            <a:off x="614363" y="1821656"/>
            <a:ext cx="2909771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0" baseline="3000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record shows as many as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 events in the last 9,000 years,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but there could be more.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Upper limit is one per 1,000 years.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3" name="Google Shape;993;p40"/>
          <p:cNvSpPr txBox="1"/>
          <p:nvPr/>
        </p:nvSpPr>
        <p:spPr>
          <a:xfrm>
            <a:off x="4710207" y="1821656"/>
            <a:ext cx="3248005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Time window: 100-20 = 80 years.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80 years/1000 years = 0.08 = 1/13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Odds are one in 13.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This is a lower limit because if more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are discovered, say twice as many,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the interval is 500 years and the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odds are one-in-six.</a:t>
            </a:r>
            <a:endParaRPr/>
          </a:p>
        </p:txBody>
      </p:sp>
      <p:sp>
        <p:nvSpPr>
          <p:cNvPr id="994" name="Google Shape;994;p40"/>
          <p:cNvSpPr txBox="1"/>
          <p:nvPr/>
        </p:nvSpPr>
        <p:spPr>
          <a:xfrm>
            <a:off x="641906" y="3257226"/>
            <a:ext cx="3603872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Morina et al, 2019 estimate a ten-year rate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 high as 0.02, which for our 80-year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calculation is 0.16 or </a:t>
            </a:r>
            <a:r>
              <a:rPr b="1" i="1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one-in-six.</a:t>
            </a:r>
            <a:endParaRPr/>
          </a:p>
        </p:txBody>
      </p:sp>
      <p:sp>
        <p:nvSpPr>
          <p:cNvPr id="995" name="Google Shape;995;p40"/>
          <p:cNvSpPr txBox="1"/>
          <p:nvPr/>
        </p:nvSpPr>
        <p:spPr>
          <a:xfrm>
            <a:off x="434645" y="4423516"/>
            <a:ext cx="8690199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Morina et al, 2019,</a:t>
            </a:r>
            <a:r>
              <a:rPr b="0" i="0" lang="en-US" sz="10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Probability estimation of a Carrington-like geomagnetic storm. </a:t>
            </a:r>
            <a:r>
              <a:rPr b="0" i="1" lang="en-US" sz="10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Sci Rep</a:t>
            </a:r>
            <a:r>
              <a:rPr b="0" i="0" lang="en-US" sz="10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1" i="0" lang="en-US" sz="10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r>
              <a:rPr b="0" i="0" lang="en-US" sz="10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, 2393 (2019). https://doi.org/10.1038/s41598-019-38918-8</a:t>
            </a: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996" name="Google Shape;996;p40"/>
          <p:cNvSpPr/>
          <p:nvPr/>
        </p:nvSpPr>
        <p:spPr>
          <a:xfrm>
            <a:off x="3700463" y="3864769"/>
            <a:ext cx="785812" cy="203656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Google Shape;1001;p41"/>
          <p:cNvGrpSpPr/>
          <p:nvPr/>
        </p:nvGrpSpPr>
        <p:grpSpPr>
          <a:xfrm flipH="1">
            <a:off x="-1" y="133025"/>
            <a:ext cx="6607969" cy="582900"/>
            <a:chOff x="3383700" y="220025"/>
            <a:chExt cx="5760575" cy="582900"/>
          </a:xfrm>
        </p:grpSpPr>
        <p:sp>
          <p:nvSpPr>
            <p:cNvPr id="1002" name="Google Shape;1002;p41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1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4" name="Google Shape;1004;p41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there a solar superflare in our future?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05" name="Google Shape;1005;p41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p41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7" name="Google Shape;1007;p41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8" name="Google Shape;1008;p41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9" name="Google Shape;1009;p41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0" name="Google Shape;1010;p41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1" name="Google Shape;1011;p41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12" name="Google Shape;1012;p41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1013" name="Google Shape;1013;p41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1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15" name="Google Shape;1015;p41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16" name="Google Shape;1016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1017" name="Google Shape;1017;p41"/>
          <p:cNvSpPr txBox="1"/>
          <p:nvPr/>
        </p:nvSpPr>
        <p:spPr>
          <a:xfrm>
            <a:off x="485775" y="844451"/>
            <a:ext cx="8097088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odds are </a:t>
            </a:r>
            <a:r>
              <a:rPr b="1" i="0" lang="en-US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perhaps better than one-in-thirteen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will see another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Carrington-level  event within your lifetime if you are under 20 years old.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odds are perhaps </a:t>
            </a:r>
            <a:r>
              <a:rPr b="1" i="0" lang="en-US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one-in- fifty six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that you might see another superflare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your lifetime.</a:t>
            </a:r>
            <a:endParaRPr/>
          </a:p>
        </p:txBody>
      </p:sp>
      <p:sp>
        <p:nvSpPr>
          <p:cNvPr id="1018" name="Google Shape;1018;p41"/>
          <p:cNvSpPr txBox="1"/>
          <p:nvPr/>
        </p:nvSpPr>
        <p:spPr>
          <a:xfrm>
            <a:off x="2636044" y="2962749"/>
            <a:ext cx="1595309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 the math!</a:t>
            </a:r>
            <a:endParaRPr/>
          </a:p>
        </p:txBody>
      </p:sp>
      <p:sp>
        <p:nvSpPr>
          <p:cNvPr id="1019" name="Google Shape;1019;p41"/>
          <p:cNvSpPr/>
          <p:nvPr/>
        </p:nvSpPr>
        <p:spPr>
          <a:xfrm>
            <a:off x="3193256" y="2450306"/>
            <a:ext cx="407194" cy="461918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" name="Google Shape;1024;p42"/>
          <p:cNvGrpSpPr/>
          <p:nvPr/>
        </p:nvGrpSpPr>
        <p:grpSpPr>
          <a:xfrm flipH="1">
            <a:off x="-1" y="133025"/>
            <a:ext cx="6607969" cy="582900"/>
            <a:chOff x="3383700" y="220025"/>
            <a:chExt cx="5760575" cy="582900"/>
          </a:xfrm>
        </p:grpSpPr>
        <p:sp>
          <p:nvSpPr>
            <p:cNvPr id="1025" name="Google Shape;1025;p42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2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27" name="Google Shape;1027;p42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there a solar superflare in our future?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28" name="Google Shape;1028;p42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p42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0" name="Google Shape;1030;p42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1" name="Google Shape;1031;p42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2" name="Google Shape;1032;p42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Google Shape;1033;p42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1034;p42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35" name="Google Shape;1035;p42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1036" name="Google Shape;1036;p42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2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38" name="Google Shape;1038;p42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39" name="Google Shape;1039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1040" name="Google Shape;1040;p42"/>
          <p:cNvSpPr txBox="1"/>
          <p:nvPr/>
        </p:nvSpPr>
        <p:spPr>
          <a:xfrm>
            <a:off x="449099" y="857654"/>
            <a:ext cx="8097088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odds are </a:t>
            </a:r>
            <a:r>
              <a:rPr b="1" i="0" lang="en-US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perhaps better than one-in-thirteen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will see another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Carrington-level event within your lifetime if you are under 20 years old.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odds are perhaps </a:t>
            </a:r>
            <a:r>
              <a:rPr b="1" i="0" lang="en-US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one-in- fifty six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that you might see another superflare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your lifetime.</a:t>
            </a:r>
            <a:endParaRPr/>
          </a:p>
        </p:txBody>
      </p:sp>
      <p:sp>
        <p:nvSpPr>
          <p:cNvPr id="1041" name="Google Shape;1041;p42"/>
          <p:cNvSpPr txBox="1"/>
          <p:nvPr/>
        </p:nvSpPr>
        <p:spPr>
          <a:xfrm>
            <a:off x="449099" y="2582000"/>
            <a:ext cx="3278301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774 CE and 7176 BCE would classify as Kepler super flare events.</a:t>
            </a:r>
            <a:endParaRPr/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Two super flare events every 9,000 years.</a:t>
            </a:r>
            <a:endParaRPr/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One super flare every 4,500 years.</a:t>
            </a:r>
            <a:endParaRPr/>
          </a:p>
        </p:txBody>
      </p:sp>
      <p:sp>
        <p:nvSpPr>
          <p:cNvPr id="1042" name="Google Shape;1042;p42"/>
          <p:cNvSpPr txBox="1"/>
          <p:nvPr/>
        </p:nvSpPr>
        <p:spPr>
          <a:xfrm>
            <a:off x="4572000" y="2810487"/>
            <a:ext cx="3062057" cy="16619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Time window:  100 – 20 = 80 years.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80 yrs/ 4,500 yrs = 0.018 = 1/56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Odds are one in 56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7" name="Google Shape;1047;p43"/>
          <p:cNvGrpSpPr/>
          <p:nvPr/>
        </p:nvGrpSpPr>
        <p:grpSpPr>
          <a:xfrm flipH="1">
            <a:off x="-1" y="133025"/>
            <a:ext cx="6607969" cy="582900"/>
            <a:chOff x="3383700" y="220025"/>
            <a:chExt cx="5760575" cy="582900"/>
          </a:xfrm>
        </p:grpSpPr>
        <p:sp>
          <p:nvSpPr>
            <p:cNvPr id="1048" name="Google Shape;1048;p43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43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50" name="Google Shape;1050;p43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there a solar superflare in our future?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51" name="Google Shape;1051;p43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2" name="Google Shape;1052;p43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3" name="Google Shape;1053;p43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4" name="Google Shape;1054;p43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5" name="Google Shape;1055;p43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6" name="Google Shape;1056;p43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7" name="Google Shape;1057;p43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58" name="Google Shape;1058;p43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1059" name="Google Shape;1059;p43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3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1" name="Google Shape;1061;p43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62" name="Google Shape;1062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1063" name="Google Shape;1063;p43"/>
          <p:cNvSpPr txBox="1"/>
          <p:nvPr/>
        </p:nvSpPr>
        <p:spPr>
          <a:xfrm>
            <a:off x="1271588" y="942975"/>
            <a:ext cx="5993949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more about this, see my blog at Astronomy Café.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8" name="Google Shape;1068;p44"/>
          <p:cNvGrpSpPr/>
          <p:nvPr/>
        </p:nvGrpSpPr>
        <p:grpSpPr>
          <a:xfrm flipH="1">
            <a:off x="-1" y="133025"/>
            <a:ext cx="6607969" cy="582900"/>
            <a:chOff x="3383700" y="220025"/>
            <a:chExt cx="5760575" cy="582900"/>
          </a:xfrm>
        </p:grpSpPr>
        <p:sp>
          <p:nvSpPr>
            <p:cNvPr id="1069" name="Google Shape;1069;p44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44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1" name="Google Shape;1071;p44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Next Time: March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2" name="Google Shape;1072;p44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3" name="Google Shape;1073;p44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4" name="Google Shape;1074;p44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5" name="Google Shape;1075;p44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6" name="Google Shape;1076;p44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7" name="Google Shape;1077;p44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44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79" name="Google Shape;1079;p44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1080" name="Google Shape;1080;p44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4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82" name="Google Shape;1082;p44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83" name="Google Shape;1083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1084" name="Google Shape;1084;p44"/>
          <p:cNvSpPr txBox="1"/>
          <p:nvPr/>
        </p:nvSpPr>
        <p:spPr>
          <a:xfrm>
            <a:off x="692944" y="1485900"/>
            <a:ext cx="18473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5" name="Google Shape;1085;p44"/>
          <p:cNvSpPr txBox="1"/>
          <p:nvPr/>
        </p:nvSpPr>
        <p:spPr>
          <a:xfrm>
            <a:off x="922350" y="1000363"/>
            <a:ext cx="7299300" cy="400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Solar Wind: How some planets lose their atmospheres</a:t>
            </a:r>
            <a:endParaRPr/>
          </a:p>
        </p:txBody>
      </p:sp>
      <p:pic>
        <p:nvPicPr>
          <p:cNvPr id="1086" name="Google Shape;1086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28551" y="1613576"/>
            <a:ext cx="5099500" cy="286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5"/>
          <p:cNvGrpSpPr/>
          <p:nvPr/>
        </p:nvGrpSpPr>
        <p:grpSpPr>
          <a:xfrm flipH="1">
            <a:off x="-1" y="133025"/>
            <a:ext cx="6607969" cy="582900"/>
            <a:chOff x="3383700" y="220025"/>
            <a:chExt cx="5760575" cy="582900"/>
          </a:xfrm>
        </p:grpSpPr>
        <p:sp>
          <p:nvSpPr>
            <p:cNvPr id="146" name="Google Shape;146;p5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8" name="Google Shape;148;p5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FHE Connection to Solar Superflares 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9" name="Google Shape;149;p5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5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5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5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5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5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5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6" name="Google Shape;156;p5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157" name="Google Shape;157;p5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9" name="Google Shape;159;p5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0" name="Google Shape;16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5"/>
          <p:cNvSpPr txBox="1"/>
          <p:nvPr/>
        </p:nvSpPr>
        <p:spPr>
          <a:xfrm>
            <a:off x="364275" y="978095"/>
            <a:ext cx="7544425" cy="35455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are the impacts of the Sun on humanity?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1.1 The Sun is really big and its gravity influences all objects in the solar system. (PS2, ESS1)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1.2 The Sun is active and can impact technology on Earth via space weather. (PS1, PS2, PS4, ESS2, ESS3)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Causes the Sun to Vary?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3.1 The Sun is made of churning plasma, causing the surface to be made of complex, tangled magnetic fields. (PS1, PS2, ESS1, ESS2)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3.2 Energy from the Sun is created in the core and travels outward through the Sun and into the heliosphere. (PS1, PS3, PS4, ESS1, ESS2, ESS3)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oogle Shape;166;p6"/>
          <p:cNvGrpSpPr/>
          <p:nvPr/>
        </p:nvGrpSpPr>
        <p:grpSpPr>
          <a:xfrm flipH="1">
            <a:off x="-1" y="133025"/>
            <a:ext cx="6607969" cy="582900"/>
            <a:chOff x="3383700" y="220025"/>
            <a:chExt cx="5760575" cy="582900"/>
          </a:xfrm>
        </p:grpSpPr>
        <p:sp>
          <p:nvSpPr>
            <p:cNvPr id="167" name="Google Shape;167;p6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9" name="Google Shape;169;p6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Math Problems on Solar Superflares 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0" name="Google Shape;170;p6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6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6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6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6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7" name="Google Shape;177;p6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178" name="Google Shape;178;p6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0" name="Google Shape;180;p6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1" name="Google Shape;18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6"/>
          <p:cNvSpPr txBox="1"/>
          <p:nvPr/>
        </p:nvSpPr>
        <p:spPr>
          <a:xfrm>
            <a:off x="165449" y="1190591"/>
            <a:ext cx="7544425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Introductory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Intermediate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Advanced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7"/>
          <p:cNvGrpSpPr/>
          <p:nvPr/>
        </p:nvGrpSpPr>
        <p:grpSpPr>
          <a:xfrm flipH="1">
            <a:off x="-1" y="133025"/>
            <a:ext cx="6607969" cy="582900"/>
            <a:chOff x="3383700" y="220025"/>
            <a:chExt cx="5760575" cy="582900"/>
          </a:xfrm>
        </p:grpSpPr>
        <p:sp>
          <p:nvSpPr>
            <p:cNvPr id="188" name="Google Shape;188;p7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0" name="Google Shape;190;p7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there a solar superflare in our future?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1" name="Google Shape;191;p7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7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7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7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7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7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7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8" name="Google Shape;198;p7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199" name="Google Shape;199;p7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7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2" name="Google Shape;20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7"/>
          <p:cNvSpPr txBox="1"/>
          <p:nvPr/>
        </p:nvSpPr>
        <p:spPr>
          <a:xfrm>
            <a:off x="165450" y="1190591"/>
            <a:ext cx="2531462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Ordinary flares are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pretty common,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especially around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Sunspot Maximum.</a:t>
            </a:r>
            <a:endParaRPr/>
          </a:p>
        </p:txBody>
      </p:sp>
      <p:pic>
        <p:nvPicPr>
          <p:cNvPr id="204" name="Google Shape;20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65906" y="948513"/>
            <a:ext cx="5541169" cy="3423462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7"/>
          <p:cNvSpPr txBox="1"/>
          <p:nvPr/>
        </p:nvSpPr>
        <p:spPr>
          <a:xfrm>
            <a:off x="1700213" y="4444154"/>
            <a:ext cx="7176965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Credit: Wang, 2014: https://www.researchgate.net/publication/280207724_Magnetohydrodynamic_process_in_solar_activity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8"/>
          <p:cNvGrpSpPr/>
          <p:nvPr/>
        </p:nvGrpSpPr>
        <p:grpSpPr>
          <a:xfrm flipH="1">
            <a:off x="-1" y="133025"/>
            <a:ext cx="6607969" cy="582900"/>
            <a:chOff x="3383700" y="220025"/>
            <a:chExt cx="5760575" cy="582900"/>
          </a:xfrm>
        </p:grpSpPr>
        <p:sp>
          <p:nvSpPr>
            <p:cNvPr id="211" name="Google Shape;211;p8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3" name="Google Shape;213;p8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there a solar superflare in our future?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4" name="Google Shape;214;p8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8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8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8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8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8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8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1" name="Google Shape;221;p8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222" name="Google Shape;222;p8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" name="Google Shape;224;p8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5" name="Google Shape;22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60006" y="925759"/>
            <a:ext cx="3458369" cy="3458369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8"/>
          <p:cNvSpPr txBox="1"/>
          <p:nvPr/>
        </p:nvSpPr>
        <p:spPr>
          <a:xfrm>
            <a:off x="400050" y="1140589"/>
            <a:ext cx="3130985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biggest solar flares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Emit huge amounts of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x-ray radiation.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 = 1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 = 10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= 100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X5 = 500 times C1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oogle Shape;232;p9"/>
          <p:cNvGrpSpPr/>
          <p:nvPr/>
        </p:nvGrpSpPr>
        <p:grpSpPr>
          <a:xfrm flipH="1">
            <a:off x="-1" y="133025"/>
            <a:ext cx="6607969" cy="582900"/>
            <a:chOff x="3383700" y="220025"/>
            <a:chExt cx="5760575" cy="582900"/>
          </a:xfrm>
        </p:grpSpPr>
        <p:sp>
          <p:nvSpPr>
            <p:cNvPr id="233" name="Google Shape;233;p9"/>
            <p:cNvSpPr/>
            <p:nvPr/>
          </p:nvSpPr>
          <p:spPr>
            <a:xfrm flipH="1">
              <a:off x="3383700" y="220025"/>
              <a:ext cx="585300" cy="582900"/>
            </a:xfrm>
            <a:prstGeom prst="flowChartDelay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3922475" y="220025"/>
              <a:ext cx="5221800" cy="582900"/>
            </a:xfrm>
            <a:prstGeom prst="rect">
              <a:avLst/>
            </a:prstGeom>
            <a:solidFill>
              <a:srgbClr val="7F14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5" name="Google Shape;235;p9"/>
          <p:cNvSpPr txBox="1"/>
          <p:nvPr>
            <p:ph type="title"/>
          </p:nvPr>
        </p:nvSpPr>
        <p:spPr>
          <a:xfrm>
            <a:off x="165450" y="13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42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there a solar superflare in our future?</a:t>
            </a:r>
            <a:endParaRPr b="1" sz="242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6" name="Google Shape;236;p9"/>
          <p:cNvSpPr/>
          <p:nvPr/>
        </p:nvSpPr>
        <p:spPr>
          <a:xfrm>
            <a:off x="6166750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9"/>
          <p:cNvSpPr/>
          <p:nvPr/>
        </p:nvSpPr>
        <p:spPr>
          <a:xfrm>
            <a:off x="6457075" y="4790997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9"/>
          <p:cNvSpPr/>
          <p:nvPr/>
        </p:nvSpPr>
        <p:spPr>
          <a:xfrm>
            <a:off x="6747400" y="4790982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9"/>
          <p:cNvSpPr/>
          <p:nvPr/>
        </p:nvSpPr>
        <p:spPr>
          <a:xfrm>
            <a:off x="7037725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9"/>
          <p:cNvSpPr/>
          <p:nvPr/>
        </p:nvSpPr>
        <p:spPr>
          <a:xfrm>
            <a:off x="7328050" y="4790989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9"/>
          <p:cNvSpPr/>
          <p:nvPr/>
        </p:nvSpPr>
        <p:spPr>
          <a:xfrm>
            <a:off x="7618375" y="4790975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9"/>
          <p:cNvSpPr/>
          <p:nvPr/>
        </p:nvSpPr>
        <p:spPr>
          <a:xfrm>
            <a:off x="7908700" y="4791000"/>
            <a:ext cx="91500" cy="91500"/>
          </a:xfrm>
          <a:prstGeom prst="ellipse">
            <a:avLst/>
          </a:prstGeom>
          <a:solidFill>
            <a:srgbClr val="1965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3" name="Google Shape;243;p9"/>
          <p:cNvGrpSpPr/>
          <p:nvPr/>
        </p:nvGrpSpPr>
        <p:grpSpPr>
          <a:xfrm>
            <a:off x="0" y="4695025"/>
            <a:ext cx="5902800" cy="283500"/>
            <a:chOff x="0" y="4548925"/>
            <a:chExt cx="5902800" cy="283500"/>
          </a:xfrm>
        </p:grpSpPr>
        <p:sp>
          <p:nvSpPr>
            <p:cNvPr id="244" name="Google Shape;244;p9"/>
            <p:cNvSpPr/>
            <p:nvPr/>
          </p:nvSpPr>
          <p:spPr>
            <a:xfrm>
              <a:off x="5619300" y="4548925"/>
              <a:ext cx="283500" cy="283500"/>
            </a:xfrm>
            <a:prstGeom prst="flowChartDelay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0" y="4549375"/>
              <a:ext cx="5695500" cy="282600"/>
            </a:xfrm>
            <a:prstGeom prst="rect">
              <a:avLst/>
            </a:prstGeom>
            <a:solidFill>
              <a:srgbClr val="D56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6" name="Google Shape;246;p9"/>
          <p:cNvSpPr txBox="1"/>
          <p:nvPr>
            <p:ph idx="4294967295" type="subTitle"/>
          </p:nvPr>
        </p:nvSpPr>
        <p:spPr>
          <a:xfrm>
            <a:off x="92825" y="4644900"/>
            <a:ext cx="2038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0" lang="en-US" sz="68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Heliophysics Education Activation Team</a:t>
            </a:r>
            <a:endParaRPr b="1" i="0" sz="68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7" name="Google Shape;24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4175" y="4601225"/>
            <a:ext cx="685800" cy="471054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9"/>
          <p:cNvSpPr txBox="1"/>
          <p:nvPr/>
        </p:nvSpPr>
        <p:spPr>
          <a:xfrm>
            <a:off x="400050" y="1140589"/>
            <a:ext cx="3130985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biggest solar flares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Emit huge amounts of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x-ray radiation.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 = 1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 = 10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= 100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X5 = 500 times C1</a:t>
            </a:r>
            <a:endParaRPr/>
          </a:p>
        </p:txBody>
      </p:sp>
      <p:pic>
        <p:nvPicPr>
          <p:cNvPr id="249" name="Google Shape;24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51135" y="1119767"/>
            <a:ext cx="5523508" cy="3280783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9"/>
          <p:cNvSpPr txBox="1"/>
          <p:nvPr/>
        </p:nvSpPr>
        <p:spPr>
          <a:xfrm>
            <a:off x="3382238" y="4465981"/>
            <a:ext cx="5660524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Credit: Grodji et al, 2021,</a:t>
            </a:r>
            <a:r>
              <a:rPr b="0" i="1" lang="en-US" sz="10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Atmosphere</a:t>
            </a:r>
            <a:r>
              <a:rPr b="0" i="0" lang="en-US" sz="10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1" i="0" lang="en-US" sz="10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2022</a:t>
            </a:r>
            <a:r>
              <a:rPr b="0" i="0" lang="en-US" sz="10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, </a:t>
            </a:r>
            <a:r>
              <a:rPr b="0" i="1" lang="en-US" sz="10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r>
              <a:rPr b="0" i="0" lang="en-US" sz="10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(1), 69; </a:t>
            </a:r>
            <a:r>
              <a:rPr b="1" i="0" lang="en-US" sz="1000" u="sng" cap="none" strike="noStrike">
                <a:solidFill>
                  <a:srgbClr val="4F567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https://doi.org/10.3390/atmos13010069</a:t>
            </a: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cxnSp>
        <p:nvCxnSpPr>
          <p:cNvPr id="251" name="Google Shape;251;p9"/>
          <p:cNvCxnSpPr/>
          <p:nvPr/>
        </p:nvCxnSpPr>
        <p:spPr>
          <a:xfrm flipH="1" rot="10800000">
            <a:off x="1271588" y="2357438"/>
            <a:ext cx="3036093" cy="214312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252" name="Google Shape;252;p9"/>
          <p:cNvCxnSpPr/>
          <p:nvPr/>
        </p:nvCxnSpPr>
        <p:spPr>
          <a:xfrm>
            <a:off x="1329703" y="2892744"/>
            <a:ext cx="3520903" cy="421956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253" name="Google Shape;253;p9"/>
          <p:cNvCxnSpPr/>
          <p:nvPr/>
        </p:nvCxnSpPr>
        <p:spPr>
          <a:xfrm>
            <a:off x="1424595" y="3232807"/>
            <a:ext cx="3001155" cy="770104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Sten Odenwald</dc:creator>
</cp:coreProperties>
</file>