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embeddedFontLst>
    <p:embeddedFont>
      <p:font typeface="Roboto"/>
      <p:regular r:id="rId45"/>
      <p:bold r:id="rId46"/>
      <p:italic r:id="rId47"/>
      <p:boldItalic r:id="rId48"/>
    </p:embeddedFont>
    <p:embeddedFont>
      <p:font typeface="Noto Sans"/>
      <p:regular r:id="rId49"/>
      <p:bold r:id="rId50"/>
      <p:italic r:id="rId51"/>
      <p:boldItalic r:id="rId52"/>
    </p:embeddedFont>
    <p:embeddedFont>
      <p:font typeface="Poppins"/>
      <p:regular r:id="rId53"/>
      <p:bold r:id="rId54"/>
      <p:italic r:id="rId55"/>
      <p:boldItalic r:id="rId56"/>
    </p:embeddedFont>
    <p:embeddedFont>
      <p:font typeface="Public Sans"/>
      <p:regular r:id="rId57"/>
      <p:bold r:id="rId58"/>
      <p:italic r:id="rId59"/>
      <p:boldItalic r:id="rId60"/>
    </p:embeddedFont>
    <p:embeddedFont>
      <p:font typeface="Helvetica Neue"/>
      <p:regular r:id="rId61"/>
      <p:bold r:id="rId62"/>
      <p:italic r:id="rId63"/>
      <p:boldItalic r:id="rId64"/>
    </p:embeddedFont>
    <p:embeddedFont>
      <p:font typeface="Noto Sans Symbols"/>
      <p:regular r:id="rId65"/>
      <p:bold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7" roundtripDataSignature="AMtx7mhVv1DGnCeqKl9poTjKliIXUP9x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A4A3863-2808-4A49-A395-DB93B5C42CF4}">
  <a:tblStyle styleId="{9A4A3863-2808-4A49-A395-DB93B5C42CF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DFD"/>
          </a:solidFill>
        </a:fill>
      </a:tcStyle>
    </a:wholeTbl>
    <a:band1H>
      <a:tcTxStyle/>
      <a:tcStyle>
        <a:fill>
          <a:solidFill>
            <a:srgbClr val="CDD8FB"/>
          </a:solidFill>
        </a:fill>
      </a:tcStyle>
    </a:band1H>
    <a:band2H>
      <a:tcTxStyle/>
    </a:band2H>
    <a:band1V>
      <a:tcTxStyle/>
      <a:tcStyle>
        <a:fill>
          <a:solidFill>
            <a:srgbClr val="CDD8FB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oboto-bold.fntdata"/><Relationship Id="rId45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boldItalic.fntdata"/><Relationship Id="rId47" Type="http://schemas.openxmlformats.org/officeDocument/2006/relationships/font" Target="fonts/Roboto-italic.fntdata"/><Relationship Id="rId49" Type="http://schemas.openxmlformats.org/officeDocument/2006/relationships/font" Target="fonts/Noto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HelveticaNeue-bold.fntdata"/><Relationship Id="rId61" Type="http://schemas.openxmlformats.org/officeDocument/2006/relationships/font" Target="fonts/HelveticaNeue-regular.fntdata"/><Relationship Id="rId20" Type="http://schemas.openxmlformats.org/officeDocument/2006/relationships/slide" Target="slides/slide15.xml"/><Relationship Id="rId64" Type="http://schemas.openxmlformats.org/officeDocument/2006/relationships/font" Target="fonts/HelveticaNeue-boldItalic.fntdata"/><Relationship Id="rId63" Type="http://schemas.openxmlformats.org/officeDocument/2006/relationships/font" Target="fonts/HelveticaNeue-italic.fntdata"/><Relationship Id="rId22" Type="http://schemas.openxmlformats.org/officeDocument/2006/relationships/slide" Target="slides/slide17.xml"/><Relationship Id="rId66" Type="http://schemas.openxmlformats.org/officeDocument/2006/relationships/font" Target="fonts/NotoSansSymbols-bold.fntdata"/><Relationship Id="rId21" Type="http://schemas.openxmlformats.org/officeDocument/2006/relationships/slide" Target="slides/slide16.xml"/><Relationship Id="rId65" Type="http://schemas.openxmlformats.org/officeDocument/2006/relationships/font" Target="fonts/NotoSansSymbols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customschemas.google.com/relationships/presentationmetadata" Target="metadata"/><Relationship Id="rId60" Type="http://schemas.openxmlformats.org/officeDocument/2006/relationships/font" Target="fonts/PublicSans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NotoSans-italic.fntdata"/><Relationship Id="rId50" Type="http://schemas.openxmlformats.org/officeDocument/2006/relationships/font" Target="fonts/NotoSans-bold.fntdata"/><Relationship Id="rId53" Type="http://schemas.openxmlformats.org/officeDocument/2006/relationships/font" Target="fonts/Poppins-regular.fntdata"/><Relationship Id="rId52" Type="http://schemas.openxmlformats.org/officeDocument/2006/relationships/font" Target="fonts/NotoSans-boldItalic.fntdata"/><Relationship Id="rId11" Type="http://schemas.openxmlformats.org/officeDocument/2006/relationships/slide" Target="slides/slide6.xml"/><Relationship Id="rId55" Type="http://schemas.openxmlformats.org/officeDocument/2006/relationships/font" Target="fonts/Poppins-italic.fntdata"/><Relationship Id="rId10" Type="http://schemas.openxmlformats.org/officeDocument/2006/relationships/slide" Target="slides/slide5.xml"/><Relationship Id="rId54" Type="http://schemas.openxmlformats.org/officeDocument/2006/relationships/font" Target="fonts/Poppins-bold.fntdata"/><Relationship Id="rId13" Type="http://schemas.openxmlformats.org/officeDocument/2006/relationships/slide" Target="slides/slide8.xml"/><Relationship Id="rId57" Type="http://schemas.openxmlformats.org/officeDocument/2006/relationships/font" Target="fonts/PublicSans-regular.fntdata"/><Relationship Id="rId12" Type="http://schemas.openxmlformats.org/officeDocument/2006/relationships/slide" Target="slides/slide7.xml"/><Relationship Id="rId56" Type="http://schemas.openxmlformats.org/officeDocument/2006/relationships/font" Target="fonts/Poppins-boldItalic.fntdata"/><Relationship Id="rId15" Type="http://schemas.openxmlformats.org/officeDocument/2006/relationships/slide" Target="slides/slide10.xml"/><Relationship Id="rId59" Type="http://schemas.openxmlformats.org/officeDocument/2006/relationships/font" Target="fonts/PublicSans-italic.fntdata"/><Relationship Id="rId14" Type="http://schemas.openxmlformats.org/officeDocument/2006/relationships/slide" Target="slides/slide9.xml"/><Relationship Id="rId58" Type="http://schemas.openxmlformats.org/officeDocument/2006/relationships/font" Target="fonts/Public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2" name="Google Shape;68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7" name="Google Shape;73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3" name="Google Shape;81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4" name="Google Shape;85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6" name="Google Shape;88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3" name="Google Shape;91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8" name="Google Shape;93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0" name="Google Shape;96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2" name="Google Shape;101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4" name="Google Shape;103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4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3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20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hyperlink" Target="https://science.nasa.gov/science-research/earth-science/earths-magnetosphere-protecting-our-planet-from-harmful-space-energy/" TargetMode="External"/><Relationship Id="rId5" Type="http://schemas.openxmlformats.org/officeDocument/2006/relationships/image" Target="../media/image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8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hyperlink" Target="https://www.semanticscholar.org/paper/Geodynamo-theory-and-simulations-Roberts-Glatzmaier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33.jpg"/><Relationship Id="rId5" Type="http://schemas.openxmlformats.org/officeDocument/2006/relationships/image" Target="../media/image1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27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27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27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33.jpg"/><Relationship Id="rId5" Type="http://schemas.openxmlformats.org/officeDocument/2006/relationships/image" Target="../media/image2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Relationship Id="rId4" Type="http://schemas.openxmlformats.org/officeDocument/2006/relationships/hyperlink" Target="https://pursuit.unimelb.edu.au/articles/when-the-earth-s-magnetic-field-flipped" TargetMode="External"/><Relationship Id="rId5" Type="http://schemas.openxmlformats.org/officeDocument/2006/relationships/hyperlink" Target="https://www.newscientist.com/article/2268520-earths-magnetic-field-flipping-linked-to-extinctions-42000-years-ago/" TargetMode="External"/><Relationship Id="rId6" Type="http://schemas.openxmlformats.org/officeDocument/2006/relationships/hyperlink" Target="https://theconversation.com/why-the-earths-magnetic-poles-could-be-about-to-swap-places-and-how-it-would-affect-us-71910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00" y="371287"/>
            <a:ext cx="4403077" cy="440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35175"/>
            <a:ext cx="7659574" cy="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"/>
          <p:cNvSpPr/>
          <p:nvPr/>
        </p:nvSpPr>
        <p:spPr>
          <a:xfrm>
            <a:off x="7562775" y="2933963"/>
            <a:ext cx="585300" cy="585300"/>
          </a:xfrm>
          <a:prstGeom prst="flowChartDelay">
            <a:avLst/>
          </a:prstGeom>
          <a:solidFill>
            <a:srgbClr val="7F14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78575" y="380951"/>
            <a:ext cx="879575" cy="7273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>
            <p:ph idx="1" type="subTitle"/>
          </p:nvPr>
        </p:nvSpPr>
        <p:spPr>
          <a:xfrm>
            <a:off x="311700" y="2906650"/>
            <a:ext cx="5364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Sten Odenwald, Astronomer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57;p1"/>
          <p:cNvSpPr txBox="1"/>
          <p:nvPr>
            <p:ph idx="1" type="subTitle"/>
          </p:nvPr>
        </p:nvSpPr>
        <p:spPr>
          <a:xfrm>
            <a:off x="191900" y="588180"/>
            <a:ext cx="53646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US" sz="78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Aeronautics and Space Administration</a:t>
            </a:r>
            <a:endParaRPr sz="28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p1"/>
          <p:cNvSpPr txBox="1"/>
          <p:nvPr>
            <p:ph idx="1" type="subTitle"/>
          </p:nvPr>
        </p:nvSpPr>
        <p:spPr>
          <a:xfrm>
            <a:off x="191900" y="4333269"/>
            <a:ext cx="53646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100"/>
              <a:buNone/>
            </a:pPr>
            <a:r>
              <a:rPr lang="en-US" sz="78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 Heliophysics Education Activation Team</a:t>
            </a:r>
            <a:endParaRPr sz="78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1"/>
          <p:cNvSpPr/>
          <p:nvPr/>
        </p:nvSpPr>
        <p:spPr>
          <a:xfrm>
            <a:off x="5826113" y="375275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6116438" y="375275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6406763" y="375274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6697088" y="375275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"/>
          <p:cNvSpPr/>
          <p:nvPr/>
        </p:nvSpPr>
        <p:spPr>
          <a:xfrm>
            <a:off x="6987413" y="375275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"/>
          <p:cNvSpPr/>
          <p:nvPr/>
        </p:nvSpPr>
        <p:spPr>
          <a:xfrm>
            <a:off x="7277738" y="3752738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/>
          <p:cNvSpPr/>
          <p:nvPr/>
        </p:nvSpPr>
        <p:spPr>
          <a:xfrm>
            <a:off x="7568063" y="3752763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"/>
          <p:cNvSpPr/>
          <p:nvPr/>
        </p:nvSpPr>
        <p:spPr>
          <a:xfrm>
            <a:off x="7858388" y="3752764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8148713" y="375275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8439038" y="37527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/>
          <p:cNvSpPr/>
          <p:nvPr/>
        </p:nvSpPr>
        <p:spPr>
          <a:xfrm>
            <a:off x="8729363" y="37527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"/>
          <p:cNvSpPr/>
          <p:nvPr/>
        </p:nvSpPr>
        <p:spPr>
          <a:xfrm>
            <a:off x="0" y="3657650"/>
            <a:ext cx="5484000" cy="282600"/>
          </a:xfrm>
          <a:prstGeom prst="rect">
            <a:avLst/>
          </a:prstGeom>
          <a:solidFill>
            <a:srgbClr val="D56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"/>
          <p:cNvSpPr/>
          <p:nvPr/>
        </p:nvSpPr>
        <p:spPr>
          <a:xfrm>
            <a:off x="5414163" y="3657200"/>
            <a:ext cx="283500" cy="283500"/>
          </a:xfrm>
          <a:prstGeom prst="flowChartDelay">
            <a:avLst/>
          </a:prstGeom>
          <a:solidFill>
            <a:srgbClr val="D56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29742" y="4195413"/>
            <a:ext cx="777239" cy="66842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 txBox="1"/>
          <p:nvPr/>
        </p:nvSpPr>
        <p:spPr>
          <a:xfrm>
            <a:off x="311700" y="1474750"/>
            <a:ext cx="85206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Heliophysics Big Year</a:t>
            </a:r>
            <a:endParaRPr b="1" sz="5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10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264" name="Google Shape;264;p10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10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Misconceptions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10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0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0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0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0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0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" name="Google Shape;274;p10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275" name="Google Shape;275;p10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10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8" name="Google Shape;27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"/>
          <p:cNvSpPr txBox="1"/>
          <p:nvPr/>
        </p:nvSpPr>
        <p:spPr>
          <a:xfrm>
            <a:off x="321469" y="4288190"/>
            <a:ext cx="85206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Shalom Education.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https://www.shalom-education.com/courses/gcse-physics/lessons/magnetism-and-electromagnetism/topic/the-earths-magnetic-field-2/</a:t>
            </a:r>
            <a:endParaRPr/>
          </a:p>
        </p:txBody>
      </p:sp>
      <p:sp>
        <p:nvSpPr>
          <p:cNvPr id="280" name="Google Shape;280;p10"/>
          <p:cNvSpPr txBox="1"/>
          <p:nvPr/>
        </p:nvSpPr>
        <p:spPr>
          <a:xfrm>
            <a:off x="321469" y="1100138"/>
            <a:ext cx="34034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Wrong Visual Model</a:t>
            </a:r>
            <a:endParaRPr/>
          </a:p>
        </p:txBody>
      </p:sp>
      <p:sp>
        <p:nvSpPr>
          <p:cNvPr id="281" name="Google Shape;281;p10"/>
          <p:cNvSpPr txBox="1"/>
          <p:nvPr/>
        </p:nvSpPr>
        <p:spPr>
          <a:xfrm>
            <a:off x="807244" y="1793081"/>
            <a:ext cx="4302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source is not a simple bar magnet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polarity is not North-type just because compass</a:t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needles ‘point North’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82" name="Google Shape;28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9037" y="1022724"/>
            <a:ext cx="3035504" cy="3177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1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288" name="Google Shape;288;p11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p11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Misconceptions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1" name="Google Shape;291;p11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1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1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1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1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1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1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11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299" name="Google Shape;299;p11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11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2" name="Google Shape;30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/>
          <p:nvPr/>
        </p:nvSpPr>
        <p:spPr>
          <a:xfrm>
            <a:off x="165450" y="4453954"/>
            <a:ext cx="68986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https://mrlilholt.wordpress.com/5th-grade-text/chapter-7/7-5-earths-magnetic-field/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1"/>
          <p:cNvSpPr txBox="1"/>
          <p:nvPr/>
        </p:nvSpPr>
        <p:spPr>
          <a:xfrm>
            <a:off x="321469" y="1100138"/>
            <a:ext cx="34034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Wrong Visual Model</a:t>
            </a:r>
            <a:endParaRPr/>
          </a:p>
        </p:txBody>
      </p:sp>
      <p:sp>
        <p:nvSpPr>
          <p:cNvPr id="305" name="Google Shape;305;p11"/>
          <p:cNvSpPr txBox="1"/>
          <p:nvPr/>
        </p:nvSpPr>
        <p:spPr>
          <a:xfrm>
            <a:off x="807244" y="1793081"/>
            <a:ext cx="43029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source is not a simple bar magnet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polarity is not North-type just because compass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needles ‘point North’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field does not originate near the surface</a:t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9705" y="815672"/>
            <a:ext cx="3418076" cy="349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12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312" name="Google Shape;312;p12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12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Misconceptions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p12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2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2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2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2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2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2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2" name="Google Shape;322;p12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323" name="Google Shape;323;p12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5" name="Google Shape;325;p12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6" name="Google Shape;32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2"/>
          <p:cNvSpPr txBox="1"/>
          <p:nvPr/>
        </p:nvSpPr>
        <p:spPr>
          <a:xfrm>
            <a:off x="307056" y="4348154"/>
            <a:ext cx="809872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https://www.hvrmagnet.com/blog/solenoid-electromagnet-commonly-asked-questions/</a:t>
            </a:r>
            <a:endParaRPr/>
          </a:p>
        </p:txBody>
      </p:sp>
      <p:sp>
        <p:nvSpPr>
          <p:cNvPr id="328" name="Google Shape;328;p12"/>
          <p:cNvSpPr txBox="1"/>
          <p:nvPr/>
        </p:nvSpPr>
        <p:spPr>
          <a:xfrm>
            <a:off x="321469" y="1100138"/>
            <a:ext cx="34034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Wrong Visual Model</a:t>
            </a:r>
            <a:endParaRPr/>
          </a:p>
        </p:txBody>
      </p:sp>
      <p:sp>
        <p:nvSpPr>
          <p:cNvPr id="329" name="Google Shape;329;p12"/>
          <p:cNvSpPr txBox="1"/>
          <p:nvPr/>
        </p:nvSpPr>
        <p:spPr>
          <a:xfrm>
            <a:off x="807244" y="1793081"/>
            <a:ext cx="4302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source is not a simple bar magnet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polarity is not North-type just because compass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needles ‘point North’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field does not originate near the surface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field is not a simple electromagnet</a:t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943" y="919227"/>
            <a:ext cx="2255094" cy="3232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13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336" name="Google Shape;336;p13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13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Geomagnetism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p13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6" name="Google Shape;346;p13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347" name="Google Shape;347;p13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13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0" name="Google Shape;3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3"/>
          <p:cNvSpPr txBox="1"/>
          <p:nvPr/>
        </p:nvSpPr>
        <p:spPr>
          <a:xfrm>
            <a:off x="1079298" y="910300"/>
            <a:ext cx="68210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some basic properties of Earth?</a:t>
            </a:r>
            <a:endParaRPr/>
          </a:p>
        </p:txBody>
      </p:sp>
      <p:sp>
        <p:nvSpPr>
          <p:cNvPr id="352" name="Google Shape;352;p13"/>
          <p:cNvSpPr/>
          <p:nvPr/>
        </p:nvSpPr>
        <p:spPr>
          <a:xfrm>
            <a:off x="3143250" y="1807369"/>
            <a:ext cx="2693194" cy="2614612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3"/>
          <p:cNvSpPr txBox="1"/>
          <p:nvPr/>
        </p:nvSpPr>
        <p:spPr>
          <a:xfrm>
            <a:off x="4175521" y="2622325"/>
            <a:ext cx="55721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54" name="Google Shape;35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316" y="1908094"/>
            <a:ext cx="1724309" cy="206349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3"/>
          <p:cNvSpPr txBox="1"/>
          <p:nvPr/>
        </p:nvSpPr>
        <p:spPr>
          <a:xfrm>
            <a:off x="407316" y="4277032"/>
            <a:ext cx="121058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Mary Hill Museum</a:t>
            </a:r>
            <a:endParaRPr/>
          </a:p>
        </p:txBody>
      </p:sp>
      <p:sp>
        <p:nvSpPr>
          <p:cNvPr id="356" name="Google Shape;356;p13"/>
          <p:cNvSpPr txBox="1"/>
          <p:nvPr/>
        </p:nvSpPr>
        <p:spPr>
          <a:xfrm>
            <a:off x="7419550" y="1807369"/>
            <a:ext cx="725812" cy="307777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3"/>
          <p:cNvSpPr txBox="1"/>
          <p:nvPr/>
        </p:nvSpPr>
        <p:spPr>
          <a:xfrm>
            <a:off x="6868715" y="2397922"/>
            <a:ext cx="650247" cy="307777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3"/>
          <p:cNvSpPr txBox="1"/>
          <p:nvPr/>
        </p:nvSpPr>
        <p:spPr>
          <a:xfrm>
            <a:off x="7895022" y="2397922"/>
            <a:ext cx="685800" cy="307777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3"/>
          <p:cNvSpPr txBox="1"/>
          <p:nvPr/>
        </p:nvSpPr>
        <p:spPr>
          <a:xfrm>
            <a:off x="6226465" y="3130156"/>
            <a:ext cx="461219" cy="307777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3"/>
          <p:cNvSpPr txBox="1"/>
          <p:nvPr/>
        </p:nvSpPr>
        <p:spPr>
          <a:xfrm>
            <a:off x="6948051" y="3130156"/>
            <a:ext cx="493834" cy="307777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3"/>
          <p:cNvSpPr txBox="1"/>
          <p:nvPr/>
        </p:nvSpPr>
        <p:spPr>
          <a:xfrm>
            <a:off x="7681869" y="3118378"/>
            <a:ext cx="494741" cy="307777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3"/>
          <p:cNvSpPr txBox="1"/>
          <p:nvPr/>
        </p:nvSpPr>
        <p:spPr>
          <a:xfrm>
            <a:off x="8489313" y="3114675"/>
            <a:ext cx="494741" cy="307777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3" name="Google Shape;363;p13"/>
          <p:cNvCxnSpPr>
            <a:stCxn id="356" idx="2"/>
            <a:endCxn id="357" idx="0"/>
          </p:cNvCxnSpPr>
          <p:nvPr/>
        </p:nvCxnSpPr>
        <p:spPr>
          <a:xfrm flipH="1">
            <a:off x="7193856" y="2115146"/>
            <a:ext cx="588600" cy="28290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64" name="Google Shape;364;p13"/>
          <p:cNvCxnSpPr/>
          <p:nvPr/>
        </p:nvCxnSpPr>
        <p:spPr>
          <a:xfrm>
            <a:off x="7793831" y="2115146"/>
            <a:ext cx="351531" cy="282776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65" name="Google Shape;365;p13"/>
          <p:cNvCxnSpPr/>
          <p:nvPr/>
        </p:nvCxnSpPr>
        <p:spPr>
          <a:xfrm flipH="1">
            <a:off x="6577482" y="2756434"/>
            <a:ext cx="470286" cy="282776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66" name="Google Shape;366;p13"/>
          <p:cNvCxnSpPr/>
          <p:nvPr/>
        </p:nvCxnSpPr>
        <p:spPr>
          <a:xfrm flipH="1">
            <a:off x="7765057" y="2768343"/>
            <a:ext cx="470286" cy="282776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67" name="Google Shape;367;p13"/>
          <p:cNvCxnSpPr/>
          <p:nvPr/>
        </p:nvCxnSpPr>
        <p:spPr>
          <a:xfrm>
            <a:off x="7081611" y="2799888"/>
            <a:ext cx="351531" cy="282776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68" name="Google Shape;368;p13"/>
          <p:cNvCxnSpPr/>
          <p:nvPr/>
        </p:nvCxnSpPr>
        <p:spPr>
          <a:xfrm>
            <a:off x="8405056" y="2791326"/>
            <a:ext cx="351531" cy="282776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14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374" name="Google Shape;374;p14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Magnetic Dynamo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4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4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4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4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4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4" name="Google Shape;384;p14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385" name="Google Shape;385;p14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7" name="Google Shape;387;p14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8" name="Google Shape;38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4"/>
          <p:cNvSpPr txBox="1"/>
          <p:nvPr/>
        </p:nvSpPr>
        <p:spPr>
          <a:xfrm>
            <a:off x="165450" y="4486275"/>
            <a:ext cx="41104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by Wikipedia: Earth’s rotation; NASA/EPIC</a:t>
            </a:r>
            <a:endParaRPr/>
          </a:p>
        </p:txBody>
      </p:sp>
      <p:sp>
        <p:nvSpPr>
          <p:cNvPr id="390" name="Google Shape;390;p14"/>
          <p:cNvSpPr txBox="1"/>
          <p:nvPr/>
        </p:nvSpPr>
        <p:spPr>
          <a:xfrm>
            <a:off x="321469" y="1100138"/>
            <a:ext cx="31838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Visual Model</a:t>
            </a:r>
            <a:endParaRPr/>
          </a:p>
        </p:txBody>
      </p:sp>
      <p:sp>
        <p:nvSpPr>
          <p:cNvPr id="391" name="Google Shape;391;p14"/>
          <p:cNvSpPr txBox="1"/>
          <p:nvPr/>
        </p:nvSpPr>
        <p:spPr>
          <a:xfrm>
            <a:off x="491578" y="1843412"/>
            <a:ext cx="2025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Earth is a rotating body</a:t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0625" y="915413"/>
            <a:ext cx="3296550" cy="329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398" name="Google Shape;398;p15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p15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Magnetic Dynamo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1" name="Google Shape;401;p15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5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5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5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5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5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5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15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409" name="Google Shape;409;p15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1" name="Google Shape;411;p15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2" name="Google Shape;4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5"/>
          <p:cNvSpPr txBox="1"/>
          <p:nvPr/>
        </p:nvSpPr>
        <p:spPr>
          <a:xfrm>
            <a:off x="165450" y="4387473"/>
            <a:ext cx="29530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by Wikipedia: Coriolis Effect</a:t>
            </a:r>
            <a:endParaRPr/>
          </a:p>
        </p:txBody>
      </p:sp>
      <p:sp>
        <p:nvSpPr>
          <p:cNvPr id="414" name="Google Shape;414;p15"/>
          <p:cNvSpPr txBox="1"/>
          <p:nvPr/>
        </p:nvSpPr>
        <p:spPr>
          <a:xfrm>
            <a:off x="321469" y="1100138"/>
            <a:ext cx="31838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Visual Model</a:t>
            </a:r>
            <a:endParaRPr/>
          </a:p>
        </p:txBody>
      </p:sp>
      <p:sp>
        <p:nvSpPr>
          <p:cNvPr id="415" name="Google Shape;415;p15"/>
          <p:cNvSpPr txBox="1"/>
          <p:nvPr/>
        </p:nvSpPr>
        <p:spPr>
          <a:xfrm>
            <a:off x="491578" y="1843412"/>
            <a:ext cx="2821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is a rotating body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Rotation produces Coriolis forces</a:t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4109" y="945779"/>
            <a:ext cx="3251941" cy="3251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16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422" name="Google Shape;422;p16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p16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Magnetic Dynamo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16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6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6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6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6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6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6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2" name="Google Shape;432;p16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433" name="Google Shape;433;p16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6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057650"/>
            <a:ext cx="3586850" cy="358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6"/>
          <p:cNvSpPr txBox="1"/>
          <p:nvPr/>
        </p:nvSpPr>
        <p:spPr>
          <a:xfrm>
            <a:off x="165450" y="4486275"/>
            <a:ext cx="37289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by Wikipedia: Dynamo Theory; USGS</a:t>
            </a:r>
            <a:endParaRPr/>
          </a:p>
        </p:txBody>
      </p:sp>
      <p:sp>
        <p:nvSpPr>
          <p:cNvPr id="439" name="Google Shape;439;p16"/>
          <p:cNvSpPr txBox="1"/>
          <p:nvPr/>
        </p:nvSpPr>
        <p:spPr>
          <a:xfrm>
            <a:off x="321469" y="1100138"/>
            <a:ext cx="31838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Visual Model</a:t>
            </a:r>
            <a:endParaRPr/>
          </a:p>
        </p:txBody>
      </p:sp>
      <p:sp>
        <p:nvSpPr>
          <p:cNvPr id="440" name="Google Shape;440;p16"/>
          <p:cNvSpPr txBox="1"/>
          <p:nvPr/>
        </p:nvSpPr>
        <p:spPr>
          <a:xfrm>
            <a:off x="491578" y="1843412"/>
            <a:ext cx="3626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is a rotating body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Rotation produces Coriolis forces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Coriolis forces produce rotating columns of </a:t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currents in Earth’s conducting outer core</a:t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17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446" name="Google Shape;446;p17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8" name="Google Shape;448;p17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Magnetic Dynamo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9" name="Google Shape;449;p17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7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7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7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7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7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7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17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457" name="Google Shape;457;p17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9" name="Google Shape;459;p17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0" name="Google Shape;46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057650"/>
            <a:ext cx="3586850" cy="358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7"/>
          <p:cNvSpPr txBox="1"/>
          <p:nvPr/>
        </p:nvSpPr>
        <p:spPr>
          <a:xfrm>
            <a:off x="174819" y="4387473"/>
            <a:ext cx="271099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by Wikipedia: Dynamo Theory; USGS</a:t>
            </a:r>
            <a:endParaRPr/>
          </a:p>
        </p:txBody>
      </p:sp>
      <p:sp>
        <p:nvSpPr>
          <p:cNvPr id="463" name="Google Shape;463;p17"/>
          <p:cNvSpPr txBox="1"/>
          <p:nvPr/>
        </p:nvSpPr>
        <p:spPr>
          <a:xfrm>
            <a:off x="321469" y="1100138"/>
            <a:ext cx="31838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Visual Model</a:t>
            </a:r>
            <a:endParaRPr/>
          </a:p>
        </p:txBody>
      </p:sp>
      <p:sp>
        <p:nvSpPr>
          <p:cNvPr id="464" name="Google Shape;464;p17"/>
          <p:cNvSpPr txBox="1"/>
          <p:nvPr/>
        </p:nvSpPr>
        <p:spPr>
          <a:xfrm>
            <a:off x="491578" y="1843412"/>
            <a:ext cx="42723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is a rotating body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Rotation produces Coriolis forces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Coriolis forces produce rotating columns of currents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Each column generates its own ‘bar magnet’ field</a:t>
            </a:r>
            <a:endParaRPr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7"/>
          <p:cNvSpPr txBox="1"/>
          <p:nvPr/>
        </p:nvSpPr>
        <p:spPr>
          <a:xfrm>
            <a:off x="321469" y="4021931"/>
            <a:ext cx="412003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https://planet-earth-2017.com/the-true-source-of-earth-magnetic-field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18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471" name="Google Shape;471;p18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p18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Magnetic Dynamo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4" name="Google Shape;474;p18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8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8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8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8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8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8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1" name="Google Shape;481;p18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482" name="Google Shape;482;p18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4" name="Google Shape;484;p18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5" name="Google Shape;48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18"/>
          <p:cNvSpPr txBox="1"/>
          <p:nvPr/>
        </p:nvSpPr>
        <p:spPr>
          <a:xfrm>
            <a:off x="321469" y="1100138"/>
            <a:ext cx="31838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Visual Model</a:t>
            </a:r>
            <a:endParaRPr/>
          </a:p>
        </p:txBody>
      </p:sp>
      <p:sp>
        <p:nvSpPr>
          <p:cNvPr id="487" name="Google Shape;487;p18"/>
          <p:cNvSpPr txBox="1"/>
          <p:nvPr/>
        </p:nvSpPr>
        <p:spPr>
          <a:xfrm>
            <a:off x="491575" y="1843400"/>
            <a:ext cx="48303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is a rotating body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Rotation produces Coriolis forces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Coriolis forces produce rotating columns of currents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column generates its own ‘bar magnet’ field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These individual fields merge together in the outer mantle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88" name="Google Shape;48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6787" y="945436"/>
            <a:ext cx="3473176" cy="314525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8"/>
          <p:cNvSpPr txBox="1"/>
          <p:nvPr/>
        </p:nvSpPr>
        <p:spPr>
          <a:xfrm>
            <a:off x="229257" y="4286598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101218"/>
                </a:solidFill>
                <a:latin typeface="Arial"/>
                <a:ea typeface="Arial"/>
                <a:cs typeface="Arial"/>
                <a:sym typeface="Arial"/>
              </a:rPr>
              <a:t>Earth's magnetic structure. Courtesy of NOAA NCEI.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19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495" name="Google Shape;495;p19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7" name="Google Shape;497;p19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Magnetic Dynamo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8" name="Google Shape;498;p19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9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9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9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9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9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9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5" name="Google Shape;505;p19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506" name="Google Shape;506;p19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8" name="Google Shape;508;p19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9" name="Google Shape;50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9"/>
          <p:cNvSpPr txBox="1"/>
          <p:nvPr/>
        </p:nvSpPr>
        <p:spPr>
          <a:xfrm>
            <a:off x="6398900" y="4279350"/>
            <a:ext cx="146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by NASA</a:t>
            </a:r>
            <a:endParaRPr/>
          </a:p>
        </p:txBody>
      </p:sp>
      <p:sp>
        <p:nvSpPr>
          <p:cNvPr id="511" name="Google Shape;511;p19"/>
          <p:cNvSpPr txBox="1"/>
          <p:nvPr/>
        </p:nvSpPr>
        <p:spPr>
          <a:xfrm>
            <a:off x="321469" y="1100138"/>
            <a:ext cx="31838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Visual Model</a:t>
            </a:r>
            <a:endParaRPr/>
          </a:p>
        </p:txBody>
      </p:sp>
      <p:sp>
        <p:nvSpPr>
          <p:cNvPr id="512" name="Google Shape;512;p19"/>
          <p:cNvSpPr txBox="1"/>
          <p:nvPr/>
        </p:nvSpPr>
        <p:spPr>
          <a:xfrm>
            <a:off x="491578" y="1843412"/>
            <a:ext cx="47388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is a rotating body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Rotation produces Coriolis forces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Coriolis forces produce rotating columns of currents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column generates its own ‘bar magnet’ field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individual fields merge together in the outer mantle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resulting exterior field looks like a bar magnet!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513" name="Google Shape;51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8865" y="1274913"/>
            <a:ext cx="3693610" cy="280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2"/>
          <p:cNvGrpSpPr/>
          <p:nvPr/>
        </p:nvGrpSpPr>
        <p:grpSpPr>
          <a:xfrm flipH="1">
            <a:off x="-1" y="133025"/>
            <a:ext cx="7709875" cy="582900"/>
            <a:chOff x="3383700" y="220025"/>
            <a:chExt cx="5760575" cy="582900"/>
          </a:xfrm>
        </p:grpSpPr>
        <p:sp>
          <p:nvSpPr>
            <p:cNvPr id="79" name="Google Shape;79;p2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2"/>
          <p:cNvSpPr txBox="1"/>
          <p:nvPr>
            <p:ph type="title"/>
          </p:nvPr>
        </p:nvSpPr>
        <p:spPr>
          <a:xfrm>
            <a:off x="158306" y="15906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-US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NASA’s Big Questions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Google Shape;89;p2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0" name="Google Shape;90;p2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p2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642937" y="1019085"/>
            <a:ext cx="7208044" cy="1179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	What causes the Sun to vary?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	How do the Earth and the heliosphere respond?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	What are the impacts on humanity?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1933262" y="2647087"/>
            <a:ext cx="4814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Big Questions form the basis for the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Framework for Heliophysics Education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https://science.nasa.gov/learn/heat/big-ideas/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0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519" name="Google Shape;519;p20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1" name="Google Shape;521;p20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Surface Field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" name="Google Shape;522;p20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0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0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0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0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0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20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9" name="Google Shape;529;p20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530" name="Google Shape;530;p20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20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33" name="Google Shape;53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0"/>
          <p:cNvSpPr txBox="1"/>
          <p:nvPr/>
        </p:nvSpPr>
        <p:spPr>
          <a:xfrm>
            <a:off x="357188" y="1092994"/>
            <a:ext cx="22445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Earth’s field is not uniform</a:t>
            </a:r>
            <a:endParaRPr/>
          </a:p>
        </p:txBody>
      </p:sp>
      <p:sp>
        <p:nvSpPr>
          <p:cNvPr id="535" name="Google Shape;535;p20"/>
          <p:cNvSpPr txBox="1"/>
          <p:nvPr/>
        </p:nvSpPr>
        <p:spPr>
          <a:xfrm>
            <a:off x="357188" y="1665679"/>
            <a:ext cx="338746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ESA SWARM satellite map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Earth’s surface field. January-June 2014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Blue = +60,000 nT  SOUTH-Type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Gold = -60,000 nT NORTH Type</a:t>
            </a:r>
            <a:endParaRPr/>
          </a:p>
        </p:txBody>
      </p:sp>
      <p:sp>
        <p:nvSpPr>
          <p:cNvPr id="536" name="Google Shape;536;p20"/>
          <p:cNvSpPr txBox="1"/>
          <p:nvPr/>
        </p:nvSpPr>
        <p:spPr>
          <a:xfrm>
            <a:off x="132288" y="4171823"/>
            <a:ext cx="563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European Space Agency/Technical University of Denmark (ESA/DTU Space)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9297" y="1270858"/>
            <a:ext cx="3666406" cy="225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21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543" name="Google Shape;543;p21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1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5" name="Google Shape;545;p21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Surface Field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6" name="Google Shape;546;p21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21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1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1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1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1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1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554" name="Google Shape;554;p21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6" name="Google Shape;556;p21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7" name="Google Shape;5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1"/>
          <p:cNvSpPr txBox="1"/>
          <p:nvPr/>
        </p:nvSpPr>
        <p:spPr>
          <a:xfrm>
            <a:off x="357188" y="1092994"/>
            <a:ext cx="365677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Earth’s ‘difference’ field is not uniform either</a:t>
            </a:r>
            <a:endParaRPr/>
          </a:p>
        </p:txBody>
      </p:sp>
      <p:sp>
        <p:nvSpPr>
          <p:cNvPr id="559" name="Google Shape;559;p21"/>
          <p:cNvSpPr txBox="1"/>
          <p:nvPr/>
        </p:nvSpPr>
        <p:spPr>
          <a:xfrm>
            <a:off x="357200" y="1665675"/>
            <a:ext cx="38961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ESA SWARM satellite map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Earth’s surface field. January-June 2014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= +40 nT  SOUTH-Type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Blue = -40 nT NORTH Type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https://science.nasa.gov/science-research/earth-science/earths-magnetosphere-protecting-our-planet-from-harmful-space-energy/</a:t>
            </a:r>
            <a:r>
              <a:rPr lang="en-US"/>
              <a:t> </a:t>
            </a:r>
            <a:endParaRPr/>
          </a:p>
        </p:txBody>
      </p:sp>
      <p:sp>
        <p:nvSpPr>
          <p:cNvPr id="560" name="Google Shape;560;p21"/>
          <p:cNvSpPr txBox="1"/>
          <p:nvPr/>
        </p:nvSpPr>
        <p:spPr>
          <a:xfrm>
            <a:off x="4462601" y="4129500"/>
            <a:ext cx="4156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European Space Agency/Technical University of Denmark (ESA/DTU Space)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2595" y="761400"/>
            <a:ext cx="4156524" cy="332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22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567" name="Google Shape;567;p22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22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Dynamo Instability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0" name="Google Shape;570;p22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2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2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2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2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2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2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7" name="Google Shape;577;p22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578" name="Google Shape;578;p22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0" name="Google Shape;580;p22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1" name="Google Shape;5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8754" y="802478"/>
            <a:ext cx="3500292" cy="3842022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2"/>
          <p:cNvSpPr txBox="1"/>
          <p:nvPr/>
        </p:nvSpPr>
        <p:spPr>
          <a:xfrm>
            <a:off x="364325" y="4293451"/>
            <a:ext cx="4197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Dr. Gary A. Glatzmaier - Los Alamos  - U.S. DoE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2"/>
          <p:cNvSpPr txBox="1"/>
          <p:nvPr/>
        </p:nvSpPr>
        <p:spPr>
          <a:xfrm>
            <a:off x="364331" y="1143000"/>
            <a:ext cx="4530407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A supercomputer simulation of the Earth's field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in a period of normal polarity.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The lines represent magnetic field lines,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blue (South-type)  gold  (North-type).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Irregularities at Earth’s surface field are caused by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chaotic changes in interior currents.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3"/>
          <p:cNvGrpSpPr/>
          <p:nvPr/>
        </p:nvGrpSpPr>
        <p:grpSpPr>
          <a:xfrm flipH="1">
            <a:off x="-1" y="133025"/>
            <a:ext cx="7908700" cy="582900"/>
            <a:chOff x="3383700" y="220025"/>
            <a:chExt cx="5760575" cy="582900"/>
          </a:xfrm>
        </p:grpSpPr>
        <p:sp>
          <p:nvSpPr>
            <p:cNvPr id="590" name="Google Shape;590;p23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3951457" y="220025"/>
              <a:ext cx="5192818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23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Actual reversal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" name="Google Shape;593;p23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23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3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23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3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3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3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0" name="Google Shape;600;p23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601" name="Google Shape;601;p23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23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4" name="Google Shape;6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23"/>
          <p:cNvSpPr txBox="1"/>
          <p:nvPr/>
        </p:nvSpPr>
        <p:spPr>
          <a:xfrm>
            <a:off x="507206" y="1028700"/>
            <a:ext cx="534633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Supercomputer model of evolution of geomagnetic field dynamo. </a:t>
            </a:r>
            <a:endParaRPr/>
          </a:p>
        </p:txBody>
      </p:sp>
      <p:pic>
        <p:nvPicPr>
          <p:cNvPr id="606" name="Google Shape;60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797" y="1530958"/>
            <a:ext cx="7563906" cy="2667372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23"/>
          <p:cNvSpPr txBox="1"/>
          <p:nvPr/>
        </p:nvSpPr>
        <p:spPr>
          <a:xfrm>
            <a:off x="765005" y="4362410"/>
            <a:ext cx="29546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D3542"/>
                </a:solidFill>
                <a:latin typeface="Poppins"/>
                <a:ea typeface="Poppins"/>
                <a:cs typeface="Poppins"/>
                <a:sym typeface="Poppins"/>
              </a:rPr>
              <a:t>Karla Panchuk (2021) CC BY 4.0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Google Shape;612;p24"/>
          <p:cNvGrpSpPr/>
          <p:nvPr/>
        </p:nvGrpSpPr>
        <p:grpSpPr>
          <a:xfrm flipH="1">
            <a:off x="-1" y="133025"/>
            <a:ext cx="7618375" cy="582900"/>
            <a:chOff x="3383700" y="220025"/>
            <a:chExt cx="5760575" cy="582900"/>
          </a:xfrm>
        </p:grpSpPr>
        <p:sp>
          <p:nvSpPr>
            <p:cNvPr id="613" name="Google Shape;613;p24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5" name="Google Shape;615;p24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Actual reversal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6" name="Google Shape;616;p24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24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4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24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4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24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3" name="Google Shape;623;p24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624" name="Google Shape;624;p24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6" name="Google Shape;626;p24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7" name="Google Shape;62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958" y="1339369"/>
            <a:ext cx="8183117" cy="21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24"/>
          <p:cNvSpPr txBox="1"/>
          <p:nvPr/>
        </p:nvSpPr>
        <p:spPr>
          <a:xfrm>
            <a:off x="249970" y="3909970"/>
            <a:ext cx="798487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b="0" i="0" lang="en-US" sz="1400" u="none" cap="none" strike="noStrike">
                <a:solidFill>
                  <a:srgbClr val="2E3743"/>
                </a:solidFill>
                <a:latin typeface="Roboto"/>
                <a:ea typeface="Roboto"/>
                <a:cs typeface="Roboto"/>
                <a:sym typeface="Roboto"/>
              </a:rPr>
              <a:t>Glatzmaier et al., 1999 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2E3743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https://www.semanticscholar.org/paper/Geodynamo-theory-and-simulations-Roberts-Glatzmaier/</a:t>
            </a:r>
            <a:endParaRPr b="0" i="0" sz="1400" u="none" cap="none" strike="noStrike">
              <a:solidFill>
                <a:srgbClr val="2E37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E3743"/>
                </a:solidFill>
                <a:latin typeface="Roboto"/>
                <a:ea typeface="Roboto"/>
                <a:cs typeface="Roboto"/>
                <a:sym typeface="Roboto"/>
              </a:rPr>
              <a:t>5bb472aa711d5b445101862a23f71981f30c57de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5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635" name="Google Shape;635;p25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7" name="Google Shape;637;p25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Weakening field    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8" name="Google Shape;638;p25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5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5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5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5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5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5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5" name="Google Shape;645;p25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646" name="Google Shape;646;p25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8" name="Google Shape;648;p25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49" name="Google Shape;64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7288" y="1195927"/>
            <a:ext cx="4179787" cy="301399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25"/>
          <p:cNvSpPr txBox="1"/>
          <p:nvPr/>
        </p:nvSpPr>
        <p:spPr>
          <a:xfrm>
            <a:off x="602967" y="1870295"/>
            <a:ext cx="320151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strength of Earth’s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dipole field is weakening</a:t>
            </a:r>
            <a:endParaRPr/>
          </a:p>
        </p:txBody>
      </p:sp>
      <p:cxnSp>
        <p:nvCxnSpPr>
          <p:cNvPr id="652" name="Google Shape;652;p25"/>
          <p:cNvCxnSpPr/>
          <p:nvPr/>
        </p:nvCxnSpPr>
        <p:spPr>
          <a:xfrm>
            <a:off x="6457075" y="1700213"/>
            <a:ext cx="1393906" cy="1071562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6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658" name="Google Shape;658;p26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0" name="Google Shape;660;p26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Weakening field  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6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26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26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26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26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26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8" name="Google Shape;668;p26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669" name="Google Shape;669;p26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6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1" name="Google Shape;671;p26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72" name="Google Shape;67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26"/>
          <p:cNvSpPr txBox="1"/>
          <p:nvPr/>
        </p:nvSpPr>
        <p:spPr>
          <a:xfrm>
            <a:off x="1079298" y="910300"/>
            <a:ext cx="50048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we headed for a reversal?</a:t>
            </a:r>
            <a:endParaRPr/>
          </a:p>
        </p:txBody>
      </p:sp>
      <p:pic>
        <p:nvPicPr>
          <p:cNvPr id="674" name="Google Shape;67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316" y="1908094"/>
            <a:ext cx="1724309" cy="206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26"/>
          <p:cNvSpPr txBox="1"/>
          <p:nvPr/>
        </p:nvSpPr>
        <p:spPr>
          <a:xfrm>
            <a:off x="407316" y="4277032"/>
            <a:ext cx="422897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Mary Hill Museum  and LNG in Northern BC</a:t>
            </a:r>
            <a:endParaRPr/>
          </a:p>
        </p:txBody>
      </p:sp>
      <p:graphicFrame>
        <p:nvGraphicFramePr>
          <p:cNvPr id="676" name="Google Shape;676;p26"/>
          <p:cNvGraphicFramePr/>
          <p:nvPr/>
        </p:nvGraphicFramePr>
        <p:xfrm>
          <a:off x="6229350" y="238259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{9A4A3863-2808-4A49-A395-DB93B5C42CF4}</a:tableStyleId>
              </a:tblPr>
              <a:tblGrid>
                <a:gridCol w="956800"/>
                <a:gridCol w="9865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Yes? 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No?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677" name="Google Shape;67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1726" y="1799247"/>
            <a:ext cx="3163537" cy="2281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8" name="Google Shape;678;p26"/>
          <p:cNvCxnSpPr/>
          <p:nvPr/>
        </p:nvCxnSpPr>
        <p:spPr>
          <a:xfrm>
            <a:off x="3664744" y="2114550"/>
            <a:ext cx="1364456" cy="921544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679" name="Google Shape;679;p26"/>
          <p:cNvCxnSpPr/>
          <p:nvPr/>
        </p:nvCxnSpPr>
        <p:spPr>
          <a:xfrm>
            <a:off x="5372100" y="3600450"/>
            <a:ext cx="2246275" cy="154305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27"/>
          <p:cNvGrpSpPr/>
          <p:nvPr/>
        </p:nvGrpSpPr>
        <p:grpSpPr>
          <a:xfrm flipH="1">
            <a:off x="-2" y="133025"/>
            <a:ext cx="8264177" cy="582900"/>
            <a:chOff x="3383700" y="220025"/>
            <a:chExt cx="5760575" cy="582900"/>
          </a:xfrm>
        </p:grpSpPr>
        <p:sp>
          <p:nvSpPr>
            <p:cNvPr id="685" name="Google Shape;685;p27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7" name="Google Shape;687;p27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Beginners - trends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8" name="Google Shape;688;p27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7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5" name="Google Shape;695;p27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696" name="Google Shape;696;p27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27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99" name="Google Shape;69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7288" y="1195927"/>
            <a:ext cx="4179787" cy="3013996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27"/>
          <p:cNvSpPr txBox="1"/>
          <p:nvPr/>
        </p:nvSpPr>
        <p:spPr>
          <a:xfrm>
            <a:off x="681548" y="888150"/>
            <a:ext cx="313419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strength of Earth’s dipole field</a:t>
            </a:r>
            <a:endParaRPr/>
          </a:p>
        </p:txBody>
      </p:sp>
      <p:sp>
        <p:nvSpPr>
          <p:cNvPr id="702" name="Google Shape;702;p27"/>
          <p:cNvSpPr txBox="1"/>
          <p:nvPr/>
        </p:nvSpPr>
        <p:spPr>
          <a:xfrm>
            <a:off x="634433" y="1493043"/>
            <a:ext cx="262283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lain" startAt="1850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value = 8.45 x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2000 value = 7.8x10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 Equation: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=  (7.8-8.45) / (2000 – 1850)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= -0.0043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= Mx + 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= -0.0043 (T-1850) + 8.45</a:t>
            </a:r>
            <a:endParaRPr/>
          </a:p>
        </p:txBody>
      </p:sp>
      <p:sp>
        <p:nvSpPr>
          <p:cNvPr id="703" name="Google Shape;703;p27"/>
          <p:cNvSpPr/>
          <p:nvPr/>
        </p:nvSpPr>
        <p:spPr>
          <a:xfrm>
            <a:off x="5175275" y="1378744"/>
            <a:ext cx="168250" cy="164306"/>
          </a:xfrm>
          <a:prstGeom prst="ellipse">
            <a:avLst/>
          </a:prstGeom>
          <a:solidFill>
            <a:schemeClr val="accent4"/>
          </a:solidFill>
          <a:ln cap="flat" cmpd="sng" w="25400">
            <a:solidFill>
              <a:srgbClr val="6B48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7954450" y="3252788"/>
            <a:ext cx="168250" cy="164306"/>
          </a:xfrm>
          <a:prstGeom prst="ellipse">
            <a:avLst/>
          </a:prstGeom>
          <a:solidFill>
            <a:schemeClr val="accent4"/>
          </a:solidFill>
          <a:ln cap="flat" cmpd="sng" w="25400">
            <a:solidFill>
              <a:srgbClr val="6B48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5" name="Google Shape;705;p27"/>
          <p:cNvCxnSpPr>
            <a:endCxn id="704" idx="1"/>
          </p:cNvCxnSpPr>
          <p:nvPr/>
        </p:nvCxnSpPr>
        <p:spPr>
          <a:xfrm>
            <a:off x="5343590" y="1517950"/>
            <a:ext cx="2635500" cy="17589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06" name="Google Shape;706;p27"/>
          <p:cNvCxnSpPr/>
          <p:nvPr/>
        </p:nvCxnSpPr>
        <p:spPr>
          <a:xfrm flipH="1" rot="10800000">
            <a:off x="3021806" y="2021681"/>
            <a:ext cx="2950369" cy="193595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711;p28"/>
          <p:cNvGrpSpPr/>
          <p:nvPr/>
        </p:nvGrpSpPr>
        <p:grpSpPr>
          <a:xfrm flipH="1">
            <a:off x="-1" y="133025"/>
            <a:ext cx="8179594" cy="582900"/>
            <a:chOff x="3383700" y="220025"/>
            <a:chExt cx="5760575" cy="582900"/>
          </a:xfrm>
        </p:grpSpPr>
        <p:sp>
          <p:nvSpPr>
            <p:cNvPr id="712" name="Google Shape;712;p28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4" name="Google Shape;714;p28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Beginners - trends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5" name="Google Shape;715;p28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8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8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8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8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2" name="Google Shape;722;p28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723" name="Google Shape;723;p28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8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6" name="Google Shape;72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7288" y="1195927"/>
            <a:ext cx="4179787" cy="3013996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28"/>
          <p:cNvSpPr txBox="1"/>
          <p:nvPr/>
        </p:nvSpPr>
        <p:spPr>
          <a:xfrm>
            <a:off x="681548" y="888150"/>
            <a:ext cx="313419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strength of Earth’s dipole field</a:t>
            </a:r>
            <a:endParaRPr/>
          </a:p>
        </p:txBody>
      </p:sp>
      <p:sp>
        <p:nvSpPr>
          <p:cNvPr id="729" name="Google Shape;729;p28"/>
          <p:cNvSpPr txBox="1"/>
          <p:nvPr/>
        </p:nvSpPr>
        <p:spPr>
          <a:xfrm>
            <a:off x="634433" y="1493043"/>
            <a:ext cx="262283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lain" startAt="1850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value = 8.45 x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2000 value = 7.8x10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 Equation: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=  (7.8-8.45) / (2000 – 1850)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= -0.0043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= Mx + 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= -0.0043 (T-1850) + 8.45</a:t>
            </a:r>
            <a:endParaRPr/>
          </a:p>
        </p:txBody>
      </p:sp>
      <p:sp>
        <p:nvSpPr>
          <p:cNvPr id="730" name="Google Shape;730;p28"/>
          <p:cNvSpPr/>
          <p:nvPr/>
        </p:nvSpPr>
        <p:spPr>
          <a:xfrm>
            <a:off x="5175275" y="1378744"/>
            <a:ext cx="168250" cy="164306"/>
          </a:xfrm>
          <a:prstGeom prst="ellipse">
            <a:avLst/>
          </a:prstGeom>
          <a:solidFill>
            <a:schemeClr val="accent4"/>
          </a:solidFill>
          <a:ln cap="flat" cmpd="sng" w="25400">
            <a:solidFill>
              <a:srgbClr val="6B48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8"/>
          <p:cNvSpPr/>
          <p:nvPr/>
        </p:nvSpPr>
        <p:spPr>
          <a:xfrm>
            <a:off x="7954450" y="3252788"/>
            <a:ext cx="168250" cy="164306"/>
          </a:xfrm>
          <a:prstGeom prst="ellipse">
            <a:avLst/>
          </a:prstGeom>
          <a:solidFill>
            <a:schemeClr val="accent4"/>
          </a:solidFill>
          <a:ln cap="flat" cmpd="sng" w="25400">
            <a:solidFill>
              <a:srgbClr val="6B48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2" name="Google Shape;732;p28"/>
          <p:cNvCxnSpPr>
            <a:endCxn id="731" idx="1"/>
          </p:cNvCxnSpPr>
          <p:nvPr/>
        </p:nvCxnSpPr>
        <p:spPr>
          <a:xfrm>
            <a:off x="5343590" y="1517950"/>
            <a:ext cx="2635500" cy="17589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33" name="Google Shape;733;p28"/>
          <p:cNvCxnSpPr/>
          <p:nvPr/>
        </p:nvCxnSpPr>
        <p:spPr>
          <a:xfrm flipH="1" rot="10800000">
            <a:off x="3021806" y="2021681"/>
            <a:ext cx="2950369" cy="193595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34" name="Google Shape;734;p28"/>
          <p:cNvSpPr txBox="1"/>
          <p:nvPr/>
        </p:nvSpPr>
        <p:spPr>
          <a:xfrm>
            <a:off x="403440" y="4279198"/>
            <a:ext cx="37785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 = 0 in the year   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 = 3815 CE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9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740" name="Google Shape;740;p29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2" name="Google Shape;742;p29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Beginners - trends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3" name="Google Shape;743;p29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29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29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29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29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29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29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0" name="Google Shape;750;p29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751" name="Google Shape;751;p29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3" name="Google Shape;753;p29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54" name="Google Shape;7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7288" y="1195927"/>
            <a:ext cx="4179787" cy="3013996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29"/>
          <p:cNvSpPr txBox="1"/>
          <p:nvPr/>
        </p:nvSpPr>
        <p:spPr>
          <a:xfrm>
            <a:off x="681548" y="888150"/>
            <a:ext cx="313419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strength of Earth’s dipole field</a:t>
            </a:r>
            <a:endParaRPr/>
          </a:p>
        </p:txBody>
      </p:sp>
      <p:sp>
        <p:nvSpPr>
          <p:cNvPr id="757" name="Google Shape;757;p29"/>
          <p:cNvSpPr txBox="1"/>
          <p:nvPr/>
        </p:nvSpPr>
        <p:spPr>
          <a:xfrm>
            <a:off x="634433" y="1493043"/>
            <a:ext cx="262283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lain" startAt="1850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value = 8.45 x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2000 value = 7.8x10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 Equation: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=  (7.8-8.45) / (2000 – 1850)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= -0.0043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= Mx + 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= -0.0043 (T-1850) + 8.45</a:t>
            </a:r>
            <a:endParaRPr/>
          </a:p>
        </p:txBody>
      </p:sp>
      <p:sp>
        <p:nvSpPr>
          <p:cNvPr id="758" name="Google Shape;758;p29"/>
          <p:cNvSpPr/>
          <p:nvPr/>
        </p:nvSpPr>
        <p:spPr>
          <a:xfrm>
            <a:off x="5175275" y="1378744"/>
            <a:ext cx="168250" cy="164306"/>
          </a:xfrm>
          <a:prstGeom prst="ellipse">
            <a:avLst/>
          </a:prstGeom>
          <a:solidFill>
            <a:schemeClr val="accent4"/>
          </a:solidFill>
          <a:ln cap="flat" cmpd="sng" w="25400">
            <a:solidFill>
              <a:srgbClr val="6B48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7954450" y="3252788"/>
            <a:ext cx="168250" cy="164306"/>
          </a:xfrm>
          <a:prstGeom prst="ellipse">
            <a:avLst/>
          </a:prstGeom>
          <a:solidFill>
            <a:schemeClr val="accent4"/>
          </a:solidFill>
          <a:ln cap="flat" cmpd="sng" w="25400">
            <a:solidFill>
              <a:srgbClr val="6B48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0" name="Google Shape;760;p29"/>
          <p:cNvCxnSpPr>
            <a:endCxn id="759" idx="1"/>
          </p:cNvCxnSpPr>
          <p:nvPr/>
        </p:nvCxnSpPr>
        <p:spPr>
          <a:xfrm>
            <a:off x="5343590" y="1517950"/>
            <a:ext cx="2635500" cy="17589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761" name="Google Shape;761;p29"/>
          <p:cNvCxnSpPr/>
          <p:nvPr/>
        </p:nvCxnSpPr>
        <p:spPr>
          <a:xfrm flipH="1" rot="10800000">
            <a:off x="3021806" y="2021681"/>
            <a:ext cx="2950369" cy="193595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62" name="Google Shape;762;p29"/>
          <p:cNvSpPr txBox="1"/>
          <p:nvPr/>
        </p:nvSpPr>
        <p:spPr>
          <a:xfrm>
            <a:off x="403440" y="4279198"/>
            <a:ext cx="276069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 = 0 in the year    T = 3815 CE</a:t>
            </a:r>
            <a:endParaRPr/>
          </a:p>
        </p:txBody>
      </p:sp>
      <p:sp>
        <p:nvSpPr>
          <p:cNvPr id="763" name="Google Shape;763;p29"/>
          <p:cNvSpPr txBox="1"/>
          <p:nvPr/>
        </p:nvSpPr>
        <p:spPr>
          <a:xfrm>
            <a:off x="4009489" y="4108497"/>
            <a:ext cx="467628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But wait!  It’s not that simple!!!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3"/>
          <p:cNvGrpSpPr/>
          <p:nvPr/>
        </p:nvGrpSpPr>
        <p:grpSpPr>
          <a:xfrm flipH="1">
            <a:off x="-1" y="133025"/>
            <a:ext cx="7037725" cy="582900"/>
            <a:chOff x="3383700" y="220025"/>
            <a:chExt cx="5760575" cy="582900"/>
          </a:xfrm>
        </p:grpSpPr>
        <p:sp>
          <p:nvSpPr>
            <p:cNvPr id="101" name="Google Shape;101;p3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-US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Framework for Heliophysics Education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3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12" name="Google Shape;112;p3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3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>
            <p:ph idx="1" type="body"/>
          </p:nvPr>
        </p:nvSpPr>
        <p:spPr>
          <a:xfrm>
            <a:off x="311699" y="710826"/>
            <a:ext cx="8520599" cy="39289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200" u="sng">
                <a:solidFill>
                  <a:schemeClr val="dk1"/>
                </a:solidFill>
              </a:rPr>
              <a:t>What are the impacts of the Sun on humanity?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1.1 The Sun is really big and its gravity influences all objects in the solar system. (PS2, ESS1)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1.2 The Sun is active and can impact technology on Earth via space weather. (PS1, PS2, PS4, ESS2, ESS3)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1.3 The Sun’s energy drives Earth’s climate, but the climate is in a delicate balance and is changing due to human activity. (PS1, PS2, PS3, LS4, ESS2, ESS3)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200" u="sng">
                <a:solidFill>
                  <a:schemeClr val="dk1"/>
                </a:solidFill>
              </a:rPr>
              <a:t>How do the Earth, the solar system, and heliosphere respond to changes on the Sun?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rgbClr val="FF0000"/>
                </a:solidFill>
              </a:rPr>
              <a:t>2.1 Life on Earth has evolved with complex diversity because of our location near the Sun. It is just right! (PS3, PS4, LS1, LS2, ESS2)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2.2 The Sun defines the space around it, which is different from interstellar space. (PS2, ESS1, ESS2)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2.3 The Sun is the primary source of light in our solar system.(PS1, PS2, PS3,PS4, ESS1)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200" u="sng">
                <a:solidFill>
                  <a:schemeClr val="dk1"/>
                </a:solidFill>
              </a:rPr>
              <a:t>What Causes the Sun to Vary?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3.1 The Sun is made of churning plasma, causing the surface to be made of complex, tangled magnetic fields. (PS1, PS2, ESS1, ESS2)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3.2 Energy from the Sun is created in the core and travels outward through the Sun and into the heliosphere. (PS1, PS3, PS4, ESS1, ESS2, ESS3)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3.3 Our Sun, like all stars, has a life cycle. (PS1, LS1, ESS1)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30"/>
          <p:cNvGrpSpPr/>
          <p:nvPr/>
        </p:nvGrpSpPr>
        <p:grpSpPr>
          <a:xfrm flipH="1">
            <a:off x="-2" y="133025"/>
            <a:ext cx="8458201" cy="582900"/>
            <a:chOff x="3383700" y="220025"/>
            <a:chExt cx="5760575" cy="582900"/>
          </a:xfrm>
        </p:grpSpPr>
        <p:sp>
          <p:nvSpPr>
            <p:cNvPr id="769" name="Google Shape;769;p30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1" name="Google Shape;771;p30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Reversal vs Excursion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2" name="Google Shape;772;p30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0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0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0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0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0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0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9" name="Google Shape;779;p30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780" name="Google Shape;780;p30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2" name="Google Shape;782;p30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3" name="Google Shape;78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0149" y="757498"/>
            <a:ext cx="5113350" cy="3764611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30"/>
          <p:cNvSpPr/>
          <p:nvPr/>
        </p:nvSpPr>
        <p:spPr>
          <a:xfrm>
            <a:off x="3907631" y="2571750"/>
            <a:ext cx="285750" cy="257175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30"/>
          <p:cNvSpPr txBox="1"/>
          <p:nvPr/>
        </p:nvSpPr>
        <p:spPr>
          <a:xfrm>
            <a:off x="2637970" y="2573794"/>
            <a:ext cx="8819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2000 CE</a:t>
            </a:r>
            <a:endParaRPr/>
          </a:p>
        </p:txBody>
      </p:sp>
      <p:sp>
        <p:nvSpPr>
          <p:cNvPr id="787" name="Google Shape;787;p30"/>
          <p:cNvSpPr/>
          <p:nvPr/>
        </p:nvSpPr>
        <p:spPr>
          <a:xfrm>
            <a:off x="3519943" y="2571750"/>
            <a:ext cx="285750" cy="28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8" name="Google Shape;788;p30"/>
          <p:cNvCxnSpPr/>
          <p:nvPr/>
        </p:nvCxnSpPr>
        <p:spPr>
          <a:xfrm>
            <a:off x="4043363" y="1707356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9" name="Google Shape;789;p30"/>
          <p:cNvCxnSpPr/>
          <p:nvPr/>
        </p:nvCxnSpPr>
        <p:spPr>
          <a:xfrm>
            <a:off x="4029400" y="4052503"/>
            <a:ext cx="4214849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0" name="Google Shape;790;p30"/>
          <p:cNvSpPr/>
          <p:nvPr/>
        </p:nvSpPr>
        <p:spPr>
          <a:xfrm>
            <a:off x="3515300" y="3923323"/>
            <a:ext cx="285750" cy="28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30"/>
          <p:cNvSpPr txBox="1"/>
          <p:nvPr/>
        </p:nvSpPr>
        <p:spPr>
          <a:xfrm>
            <a:off x="1289477" y="3773475"/>
            <a:ext cx="20553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Reversal of polarity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Bruhes/Matuyama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30"/>
          <p:cNvSpPr/>
          <p:nvPr/>
        </p:nvSpPr>
        <p:spPr>
          <a:xfrm>
            <a:off x="3519943" y="3321844"/>
            <a:ext cx="223382" cy="2026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30"/>
          <p:cNvSpPr txBox="1"/>
          <p:nvPr/>
        </p:nvSpPr>
        <p:spPr>
          <a:xfrm>
            <a:off x="1568655" y="3161583"/>
            <a:ext cx="18373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Excursions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reversal</a:t>
            </a:r>
            <a:endParaRPr/>
          </a:p>
        </p:txBody>
      </p:sp>
      <p:sp>
        <p:nvSpPr>
          <p:cNvPr id="794" name="Google Shape;794;p30"/>
          <p:cNvSpPr txBox="1"/>
          <p:nvPr/>
        </p:nvSpPr>
        <p:spPr>
          <a:xfrm>
            <a:off x="242811" y="1000693"/>
            <a:ext cx="26516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reversals are excursions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all excursions are reversals</a:t>
            </a:r>
            <a:endParaRPr/>
          </a:p>
        </p:txBody>
      </p:sp>
      <p:sp>
        <p:nvSpPr>
          <p:cNvPr id="795" name="Google Shape;795;p30"/>
          <p:cNvSpPr/>
          <p:nvPr/>
        </p:nvSpPr>
        <p:spPr>
          <a:xfrm>
            <a:off x="4143375" y="3421856"/>
            <a:ext cx="223382" cy="202697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30"/>
          <p:cNvSpPr/>
          <p:nvPr/>
        </p:nvSpPr>
        <p:spPr>
          <a:xfrm>
            <a:off x="4479131" y="3321844"/>
            <a:ext cx="223382" cy="202695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0"/>
          <p:cNvSpPr/>
          <p:nvPr/>
        </p:nvSpPr>
        <p:spPr>
          <a:xfrm>
            <a:off x="4914900" y="3524539"/>
            <a:ext cx="223382" cy="202692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30"/>
          <p:cNvSpPr/>
          <p:nvPr/>
        </p:nvSpPr>
        <p:spPr>
          <a:xfrm>
            <a:off x="6747400" y="3371850"/>
            <a:ext cx="223382" cy="202690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30"/>
          <p:cNvSpPr/>
          <p:nvPr/>
        </p:nvSpPr>
        <p:spPr>
          <a:xfrm>
            <a:off x="7037725" y="3321844"/>
            <a:ext cx="160909" cy="202684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7198634" y="2881571"/>
            <a:ext cx="220916" cy="202680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7486650" y="3271838"/>
            <a:ext cx="223225" cy="202683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7751751" y="2955663"/>
            <a:ext cx="196123" cy="218355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30"/>
          <p:cNvSpPr/>
          <p:nvPr/>
        </p:nvSpPr>
        <p:spPr>
          <a:xfrm>
            <a:off x="6502825" y="3084251"/>
            <a:ext cx="196123" cy="187585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30"/>
          <p:cNvSpPr/>
          <p:nvPr/>
        </p:nvSpPr>
        <p:spPr>
          <a:xfrm>
            <a:off x="6258250" y="3084251"/>
            <a:ext cx="196123" cy="187579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30"/>
          <p:cNvSpPr/>
          <p:nvPr/>
        </p:nvSpPr>
        <p:spPr>
          <a:xfrm>
            <a:off x="5945832" y="3084240"/>
            <a:ext cx="220917" cy="187585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30"/>
          <p:cNvSpPr/>
          <p:nvPr/>
        </p:nvSpPr>
        <p:spPr>
          <a:xfrm>
            <a:off x="5604664" y="3042758"/>
            <a:ext cx="220917" cy="187579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30"/>
          <p:cNvSpPr/>
          <p:nvPr/>
        </p:nvSpPr>
        <p:spPr>
          <a:xfrm>
            <a:off x="5338309" y="3095995"/>
            <a:ext cx="196123" cy="187576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30"/>
          <p:cNvSpPr/>
          <p:nvPr/>
        </p:nvSpPr>
        <p:spPr>
          <a:xfrm>
            <a:off x="5214938" y="2881571"/>
            <a:ext cx="196123" cy="161187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30"/>
          <p:cNvSpPr/>
          <p:nvPr/>
        </p:nvSpPr>
        <p:spPr>
          <a:xfrm>
            <a:off x="5057775" y="2881571"/>
            <a:ext cx="157163" cy="187579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30"/>
          <p:cNvSpPr/>
          <p:nvPr/>
        </p:nvSpPr>
        <p:spPr>
          <a:xfrm>
            <a:off x="4287990" y="3042758"/>
            <a:ext cx="170830" cy="187573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31"/>
          <p:cNvGrpSpPr/>
          <p:nvPr/>
        </p:nvGrpSpPr>
        <p:grpSpPr>
          <a:xfrm flipH="1">
            <a:off x="-1" y="133025"/>
            <a:ext cx="7908700" cy="582900"/>
            <a:chOff x="3383700" y="220025"/>
            <a:chExt cx="5760575" cy="582900"/>
          </a:xfrm>
        </p:grpSpPr>
        <p:sp>
          <p:nvSpPr>
            <p:cNvPr id="816" name="Google Shape;816;p31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8" name="Google Shape;818;p31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Intermediate - odds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9" name="Google Shape;819;p31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31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31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31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31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31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31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6" name="Google Shape;826;p31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827" name="Google Shape;827;p31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9" name="Google Shape;829;p31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30" name="Google Shape;83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0149" y="757498"/>
            <a:ext cx="5113350" cy="3764611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31"/>
          <p:cNvSpPr/>
          <p:nvPr/>
        </p:nvSpPr>
        <p:spPr>
          <a:xfrm>
            <a:off x="3907631" y="2571750"/>
            <a:ext cx="285750" cy="257175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3" name="Google Shape;833;p31"/>
          <p:cNvCxnSpPr/>
          <p:nvPr/>
        </p:nvCxnSpPr>
        <p:spPr>
          <a:xfrm>
            <a:off x="4043363" y="1707356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4" name="Google Shape;834;p31"/>
          <p:cNvSpPr txBox="1"/>
          <p:nvPr/>
        </p:nvSpPr>
        <p:spPr>
          <a:xfrm>
            <a:off x="189114" y="1000693"/>
            <a:ext cx="275908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800,000 years there has been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 magnetic reversal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–magnetic excursions</a:t>
            </a:r>
            <a:endParaRPr/>
          </a:p>
        </p:txBody>
      </p:sp>
      <p:sp>
        <p:nvSpPr>
          <p:cNvPr id="835" name="Google Shape;835;p31"/>
          <p:cNvSpPr/>
          <p:nvPr/>
        </p:nvSpPr>
        <p:spPr>
          <a:xfrm>
            <a:off x="4143375" y="3421856"/>
            <a:ext cx="223382" cy="202697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1"/>
          <p:cNvSpPr/>
          <p:nvPr/>
        </p:nvSpPr>
        <p:spPr>
          <a:xfrm>
            <a:off x="4479131" y="3321844"/>
            <a:ext cx="223382" cy="202695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1"/>
          <p:cNvSpPr/>
          <p:nvPr/>
        </p:nvSpPr>
        <p:spPr>
          <a:xfrm>
            <a:off x="4914900" y="3524539"/>
            <a:ext cx="223382" cy="202692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1"/>
          <p:cNvSpPr/>
          <p:nvPr/>
        </p:nvSpPr>
        <p:spPr>
          <a:xfrm>
            <a:off x="6747400" y="3371850"/>
            <a:ext cx="223382" cy="202690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1"/>
          <p:cNvSpPr/>
          <p:nvPr/>
        </p:nvSpPr>
        <p:spPr>
          <a:xfrm>
            <a:off x="7037725" y="3321844"/>
            <a:ext cx="160909" cy="202684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1"/>
          <p:cNvSpPr/>
          <p:nvPr/>
        </p:nvSpPr>
        <p:spPr>
          <a:xfrm>
            <a:off x="7198634" y="2881571"/>
            <a:ext cx="220916" cy="202680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1"/>
          <p:cNvSpPr/>
          <p:nvPr/>
        </p:nvSpPr>
        <p:spPr>
          <a:xfrm>
            <a:off x="7486650" y="3271838"/>
            <a:ext cx="223225" cy="202683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1"/>
          <p:cNvSpPr/>
          <p:nvPr/>
        </p:nvSpPr>
        <p:spPr>
          <a:xfrm>
            <a:off x="7751751" y="2955663"/>
            <a:ext cx="196123" cy="218355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1"/>
          <p:cNvSpPr/>
          <p:nvPr/>
        </p:nvSpPr>
        <p:spPr>
          <a:xfrm>
            <a:off x="6502825" y="3084251"/>
            <a:ext cx="196123" cy="187585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1"/>
          <p:cNvSpPr/>
          <p:nvPr/>
        </p:nvSpPr>
        <p:spPr>
          <a:xfrm>
            <a:off x="6258250" y="3084251"/>
            <a:ext cx="196123" cy="187579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31"/>
          <p:cNvSpPr/>
          <p:nvPr/>
        </p:nvSpPr>
        <p:spPr>
          <a:xfrm>
            <a:off x="5945832" y="3084240"/>
            <a:ext cx="220917" cy="187585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1"/>
          <p:cNvSpPr/>
          <p:nvPr/>
        </p:nvSpPr>
        <p:spPr>
          <a:xfrm>
            <a:off x="5604664" y="3042758"/>
            <a:ext cx="220917" cy="187579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1"/>
          <p:cNvSpPr/>
          <p:nvPr/>
        </p:nvSpPr>
        <p:spPr>
          <a:xfrm>
            <a:off x="5338309" y="3095995"/>
            <a:ext cx="196123" cy="187576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1"/>
          <p:cNvSpPr/>
          <p:nvPr/>
        </p:nvSpPr>
        <p:spPr>
          <a:xfrm>
            <a:off x="5214938" y="2881571"/>
            <a:ext cx="196123" cy="161187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1"/>
          <p:cNvSpPr/>
          <p:nvPr/>
        </p:nvSpPr>
        <p:spPr>
          <a:xfrm>
            <a:off x="5057775" y="2881571"/>
            <a:ext cx="157163" cy="187579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1"/>
          <p:cNvSpPr/>
          <p:nvPr/>
        </p:nvSpPr>
        <p:spPr>
          <a:xfrm>
            <a:off x="4287990" y="3042758"/>
            <a:ext cx="170830" cy="187573"/>
          </a:xfrm>
          <a:prstGeom prst="ellipse">
            <a:avLst/>
          </a:prstGeom>
          <a:noFill/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1"/>
          <p:cNvSpPr txBox="1"/>
          <p:nvPr/>
        </p:nvSpPr>
        <p:spPr>
          <a:xfrm>
            <a:off x="270364" y="2353653"/>
            <a:ext cx="3002745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Calculating the odds: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Excursion:    16/17 =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in 17 odds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Reversal:    1/17 = 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in 17 odds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32"/>
          <p:cNvGrpSpPr/>
          <p:nvPr/>
        </p:nvGrpSpPr>
        <p:grpSpPr>
          <a:xfrm flipH="1">
            <a:off x="-1" y="154300"/>
            <a:ext cx="8386763" cy="582900"/>
            <a:chOff x="3383700" y="220025"/>
            <a:chExt cx="5760575" cy="582900"/>
          </a:xfrm>
        </p:grpSpPr>
        <p:sp>
          <p:nvSpPr>
            <p:cNvPr id="857" name="Google Shape;857;p32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2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9" name="Google Shape;859;p32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Intermediate - odds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0" name="Google Shape;860;p32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2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2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2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2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2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2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7" name="Google Shape;867;p32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868" name="Google Shape;868;p32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2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0" name="Google Shape;870;p32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1" name="Google Shape;87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2700" y="772632"/>
            <a:ext cx="5113350" cy="3764611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32"/>
          <p:cNvSpPr txBox="1"/>
          <p:nvPr/>
        </p:nvSpPr>
        <p:spPr>
          <a:xfrm>
            <a:off x="2468144" y="3265303"/>
            <a:ext cx="10599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Laschamp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Excursion</a:t>
            </a:r>
            <a:endParaRPr/>
          </a:p>
        </p:txBody>
      </p:sp>
      <p:sp>
        <p:nvSpPr>
          <p:cNvPr id="874" name="Google Shape;874;p32"/>
          <p:cNvSpPr/>
          <p:nvPr/>
        </p:nvSpPr>
        <p:spPr>
          <a:xfrm>
            <a:off x="3907631" y="2571750"/>
            <a:ext cx="285750" cy="257175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2"/>
          <p:cNvSpPr txBox="1"/>
          <p:nvPr/>
        </p:nvSpPr>
        <p:spPr>
          <a:xfrm>
            <a:off x="2637970" y="2573794"/>
            <a:ext cx="8819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2000 CE</a:t>
            </a:r>
            <a:endParaRPr/>
          </a:p>
        </p:txBody>
      </p:sp>
      <p:sp>
        <p:nvSpPr>
          <p:cNvPr id="876" name="Google Shape;876;p32"/>
          <p:cNvSpPr/>
          <p:nvPr/>
        </p:nvSpPr>
        <p:spPr>
          <a:xfrm>
            <a:off x="3519943" y="2571750"/>
            <a:ext cx="285750" cy="28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7" name="Google Shape;877;p32"/>
          <p:cNvCxnSpPr/>
          <p:nvPr/>
        </p:nvCxnSpPr>
        <p:spPr>
          <a:xfrm>
            <a:off x="4043363" y="1707356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8" name="Google Shape;878;p32"/>
          <p:cNvCxnSpPr/>
          <p:nvPr/>
        </p:nvCxnSpPr>
        <p:spPr>
          <a:xfrm>
            <a:off x="4017500" y="4068365"/>
            <a:ext cx="4214849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9" name="Google Shape;879;p32"/>
          <p:cNvSpPr/>
          <p:nvPr/>
        </p:nvSpPr>
        <p:spPr>
          <a:xfrm>
            <a:off x="4107656" y="3421856"/>
            <a:ext cx="285750" cy="257171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32"/>
          <p:cNvSpPr/>
          <p:nvPr/>
        </p:nvSpPr>
        <p:spPr>
          <a:xfrm>
            <a:off x="3554428" y="3364623"/>
            <a:ext cx="285750" cy="28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32"/>
          <p:cNvSpPr txBox="1"/>
          <p:nvPr/>
        </p:nvSpPr>
        <p:spPr>
          <a:xfrm>
            <a:off x="371475" y="849947"/>
            <a:ext cx="288091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Earth’s field is declining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it has a long way to go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 it gets as low as the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recent Laschamp Excursion.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 record, it is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16-times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likely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we are headed for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another Laschamp Excursion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 a full reversal.</a:t>
            </a:r>
            <a:endParaRPr/>
          </a:p>
        </p:txBody>
      </p:sp>
      <p:sp>
        <p:nvSpPr>
          <p:cNvPr id="882" name="Google Shape;882;p32"/>
          <p:cNvSpPr/>
          <p:nvPr/>
        </p:nvSpPr>
        <p:spPr>
          <a:xfrm>
            <a:off x="3554428" y="3927065"/>
            <a:ext cx="285750" cy="28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32"/>
          <p:cNvSpPr txBox="1"/>
          <p:nvPr/>
        </p:nvSpPr>
        <p:spPr>
          <a:xfrm>
            <a:off x="1700044" y="3902414"/>
            <a:ext cx="167706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Reversal threshold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33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889" name="Google Shape;889;p33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3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1" name="Google Shape;891;p33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Rotation axis too?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2" name="Google Shape;892;p33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33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33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33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33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33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33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9" name="Google Shape;899;p33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00" name="Google Shape;900;p33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3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2" name="Google Shape;902;p33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3" name="Google Shape;90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33"/>
          <p:cNvSpPr txBox="1"/>
          <p:nvPr/>
        </p:nvSpPr>
        <p:spPr>
          <a:xfrm>
            <a:off x="378619" y="1164431"/>
            <a:ext cx="453040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rotation on north-south axis from west to east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dipole axis  closely aligned with rotation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axis with South-type in Northern Hemisphere 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North-type in Southern Hemisphere</a:t>
            </a:r>
            <a:endParaRPr/>
          </a:p>
        </p:txBody>
      </p:sp>
      <p:sp>
        <p:nvSpPr>
          <p:cNvPr id="905" name="Google Shape;905;p33"/>
          <p:cNvSpPr txBox="1"/>
          <p:nvPr/>
        </p:nvSpPr>
        <p:spPr>
          <a:xfrm>
            <a:off x="471488" y="4386263"/>
            <a:ext cx="466345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 Wikipedia/Dipole model of Earth’s magnetic field</a:t>
            </a:r>
            <a:endParaRPr/>
          </a:p>
        </p:txBody>
      </p:sp>
      <p:pic>
        <p:nvPicPr>
          <p:cNvPr id="906" name="Google Shape;90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7341" y="1833387"/>
            <a:ext cx="3706355" cy="1488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7" name="Google Shape;907;p33"/>
          <p:cNvCxnSpPr/>
          <p:nvPr/>
        </p:nvCxnSpPr>
        <p:spPr>
          <a:xfrm flipH="1">
            <a:off x="6672263" y="1214438"/>
            <a:ext cx="514350" cy="277891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908" name="Google Shape;908;p33"/>
          <p:cNvCxnSpPr/>
          <p:nvPr/>
        </p:nvCxnSpPr>
        <p:spPr>
          <a:xfrm>
            <a:off x="6929438" y="1164431"/>
            <a:ext cx="0" cy="291465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909" name="Google Shape;909;p33"/>
          <p:cNvSpPr txBox="1"/>
          <p:nvPr/>
        </p:nvSpPr>
        <p:spPr>
          <a:xfrm>
            <a:off x="7105135" y="3828928"/>
            <a:ext cx="12795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axis</a:t>
            </a:r>
            <a:endParaRPr/>
          </a:p>
        </p:txBody>
      </p:sp>
      <p:sp>
        <p:nvSpPr>
          <p:cNvPr id="910" name="Google Shape;910;p33"/>
          <p:cNvSpPr txBox="1"/>
          <p:nvPr/>
        </p:nvSpPr>
        <p:spPr>
          <a:xfrm>
            <a:off x="7225085" y="1123317"/>
            <a:ext cx="12410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Rotation Axis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5" name="Google Shape;915;p34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916" name="Google Shape;916;p34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8" name="Google Shape;918;p34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6" name="Google Shape;926;p34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27" name="Google Shape;927;p34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9" name="Google Shape;929;p34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30" name="Google Shape;93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34"/>
          <p:cNvSpPr txBox="1"/>
          <p:nvPr/>
        </p:nvSpPr>
        <p:spPr>
          <a:xfrm>
            <a:off x="1079298" y="910300"/>
            <a:ext cx="502092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 the rotation axis also flip?</a:t>
            </a:r>
            <a:endParaRPr/>
          </a:p>
        </p:txBody>
      </p:sp>
      <p:pic>
        <p:nvPicPr>
          <p:cNvPr id="932" name="Google Shape;93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316" y="1908094"/>
            <a:ext cx="1724309" cy="2063496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34"/>
          <p:cNvSpPr txBox="1"/>
          <p:nvPr/>
        </p:nvSpPr>
        <p:spPr>
          <a:xfrm>
            <a:off x="407316" y="4277032"/>
            <a:ext cx="422897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Mary Hill Museum  and LNG in Northern BC</a:t>
            </a:r>
            <a:endParaRPr/>
          </a:p>
        </p:txBody>
      </p:sp>
      <p:pic>
        <p:nvPicPr>
          <p:cNvPr id="934" name="Google Shape;93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75255" y="1908094"/>
            <a:ext cx="3427545" cy="19698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35" name="Google Shape;935;p34"/>
          <p:cNvGraphicFramePr/>
          <p:nvPr/>
        </p:nvGraphicFramePr>
        <p:xfrm>
          <a:off x="6229350" y="238259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{9A4A3863-2808-4A49-A395-DB93B5C42CF4}</a:tableStyleId>
              </a:tblPr>
              <a:tblGrid>
                <a:gridCol w="956800"/>
                <a:gridCol w="9865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Yes?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No?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5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941" name="Google Shape;941;p35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3" name="Google Shape;943;p35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Advanced - Energy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4" name="Google Shape;944;p35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5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5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5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5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5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5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1" name="Google Shape;951;p35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52" name="Google Shape;952;p35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4" name="Google Shape;954;p35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55" name="Google Shape;95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35"/>
          <p:cNvSpPr txBox="1"/>
          <p:nvPr/>
        </p:nvSpPr>
        <p:spPr>
          <a:xfrm>
            <a:off x="435769" y="964406"/>
            <a:ext cx="3397084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 stored in Earth’s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field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Estimate: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B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= Volume x ----------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8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π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 = 0.5 gauss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 = 4/3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π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(6378x10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=  1.0 x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cm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=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x (0.5)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/25.1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 = 1.0 x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ergs.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= 1.0 x 10</a:t>
            </a:r>
            <a:r>
              <a:rPr b="1" baseline="3000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Joules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35"/>
          <p:cNvSpPr txBox="1"/>
          <p:nvPr/>
        </p:nvSpPr>
        <p:spPr>
          <a:xfrm>
            <a:off x="4765746" y="964406"/>
            <a:ext cx="3382657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 stored in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rotation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Earth: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= ½ I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= moment of inertia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angular velocity in steradians/sec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(Earth) = 9.7 x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kg m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ω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2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π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/24hrs    =  7.2x10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radians/sec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E = 0.5 x (9.7x10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x (7.2x10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= 2.5x10</a:t>
            </a:r>
            <a:r>
              <a:rPr b="1" baseline="3000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Joules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Google Shape;962;p36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963" name="Google Shape;963;p36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36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But NOT rotation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6" name="Google Shape;966;p36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36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36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36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36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36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36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3" name="Google Shape;973;p36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74" name="Google Shape;974;p36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6" name="Google Shape;976;p36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77" name="Google Shape;97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36"/>
          <p:cNvSpPr txBox="1"/>
          <p:nvPr/>
        </p:nvSpPr>
        <p:spPr>
          <a:xfrm>
            <a:off x="340147" y="2969773"/>
            <a:ext cx="469872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the magnetic polarity during a reversal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changes, that does </a:t>
            </a:r>
            <a:r>
              <a:rPr b="1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cause rotational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axis to ‘flip’</a:t>
            </a:r>
            <a:endParaRPr/>
          </a:p>
        </p:txBody>
      </p:sp>
      <p:sp>
        <p:nvSpPr>
          <p:cNvPr id="979" name="Google Shape;979;p36"/>
          <p:cNvSpPr txBox="1"/>
          <p:nvPr/>
        </p:nvSpPr>
        <p:spPr>
          <a:xfrm>
            <a:off x="471488" y="4386263"/>
            <a:ext cx="337624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Image:  Wikipedia/Dipole model of Earth’s magnetic field</a:t>
            </a:r>
            <a:endParaRPr/>
          </a:p>
        </p:txBody>
      </p:sp>
      <p:pic>
        <p:nvPicPr>
          <p:cNvPr id="980" name="Google Shape;98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7341" y="1833387"/>
            <a:ext cx="3706355" cy="1488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1" name="Google Shape;981;p36"/>
          <p:cNvCxnSpPr/>
          <p:nvPr/>
        </p:nvCxnSpPr>
        <p:spPr>
          <a:xfrm flipH="1">
            <a:off x="6672263" y="1214438"/>
            <a:ext cx="514350" cy="277891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982" name="Google Shape;982;p36"/>
          <p:cNvCxnSpPr/>
          <p:nvPr/>
        </p:nvCxnSpPr>
        <p:spPr>
          <a:xfrm>
            <a:off x="6929438" y="1164431"/>
            <a:ext cx="0" cy="291465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983" name="Google Shape;983;p36"/>
          <p:cNvSpPr txBox="1"/>
          <p:nvPr/>
        </p:nvSpPr>
        <p:spPr>
          <a:xfrm>
            <a:off x="7105135" y="3828928"/>
            <a:ext cx="12795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axis</a:t>
            </a:r>
            <a:endParaRPr/>
          </a:p>
        </p:txBody>
      </p:sp>
      <p:sp>
        <p:nvSpPr>
          <p:cNvPr id="984" name="Google Shape;984;p36"/>
          <p:cNvSpPr txBox="1"/>
          <p:nvPr/>
        </p:nvSpPr>
        <p:spPr>
          <a:xfrm>
            <a:off x="7225085" y="1123317"/>
            <a:ext cx="12410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Rotation Axis</a:t>
            </a:r>
            <a:endParaRPr/>
          </a:p>
        </p:txBody>
      </p:sp>
      <p:sp>
        <p:nvSpPr>
          <p:cNvPr id="985" name="Google Shape;985;p36"/>
          <p:cNvSpPr txBox="1"/>
          <p:nvPr/>
        </p:nvSpPr>
        <p:spPr>
          <a:xfrm>
            <a:off x="378619" y="1164431"/>
            <a:ext cx="453040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rotation on north-south axis from west to east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dipole axis  closely aligned with rotation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axis with South-type in Northern Hemisphere 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North-type in Southern Hemisphere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" name="Google Shape;990;p37"/>
          <p:cNvGrpSpPr/>
          <p:nvPr/>
        </p:nvGrpSpPr>
        <p:grpSpPr>
          <a:xfrm flipH="1">
            <a:off x="-1" y="133025"/>
            <a:ext cx="8000200" cy="582900"/>
            <a:chOff x="3383700" y="220025"/>
            <a:chExt cx="5760575" cy="582900"/>
          </a:xfrm>
        </p:grpSpPr>
        <p:sp>
          <p:nvSpPr>
            <p:cNvPr id="991" name="Google Shape;991;p37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3" name="Google Shape;993;p37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In the Media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4" name="Google Shape;994;p37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7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7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7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7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7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7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1" name="Google Shape;1001;p37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002" name="Google Shape;1002;p37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37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05" name="Google Shape;100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6" name="Google Shape;1006;p37"/>
          <p:cNvCxnSpPr/>
          <p:nvPr/>
        </p:nvCxnSpPr>
        <p:spPr>
          <a:xfrm>
            <a:off x="4043363" y="1707356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7" name="Google Shape;1007;p37"/>
          <p:cNvSpPr txBox="1"/>
          <p:nvPr/>
        </p:nvSpPr>
        <p:spPr>
          <a:xfrm>
            <a:off x="404013" y="821483"/>
            <a:ext cx="775885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Beware of web articles that confuse reversals and excursions.</a:t>
            </a:r>
            <a:endParaRPr/>
          </a:p>
        </p:txBody>
      </p:sp>
      <p:sp>
        <p:nvSpPr>
          <p:cNvPr id="1008" name="Google Shape;1008;p37"/>
          <p:cNvSpPr txBox="1"/>
          <p:nvPr/>
        </p:nvSpPr>
        <p:spPr>
          <a:xfrm>
            <a:off x="450142" y="1441311"/>
            <a:ext cx="79512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Plenty of popularizations call Laschamp a reversal event. 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was, in fact, a magnetic </a:t>
            </a:r>
            <a:r>
              <a:rPr b="1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excursion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</p:txBody>
      </p:sp>
      <p:sp>
        <p:nvSpPr>
          <p:cNvPr id="1009" name="Google Shape;1009;p37"/>
          <p:cNvSpPr txBox="1"/>
          <p:nvPr/>
        </p:nvSpPr>
        <p:spPr>
          <a:xfrm>
            <a:off x="511509" y="1958220"/>
            <a:ext cx="86325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</a:t>
            </a:r>
            <a:r>
              <a:rPr lang="en-US"/>
              <a:t>Melbourne: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‘When the Earth’s magnetic field flipped’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https://pursuit.unimelb.edu.au/articles/when-the-earth-s-magnetic-field-flipped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Scientist: ‘Earth’s magnetic field flipping linked to extinctions 42,000 years ago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https://www.newscientist.com/article/2268520-earths-magnetic-field-flipping-linked-to-extinctions-42000-years-ago/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Conversation</a:t>
            </a:r>
            <a:r>
              <a:rPr lang="en-US"/>
              <a:t>: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 Earth’s magnetic poles could be about to swap places and how it would affect us.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https://theconversation.com/why-the-earths-magnetic-poles-could-be-about-to-swap-places-and-how-it-would-affect-us-71910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Newsweek</a:t>
            </a:r>
            <a:r>
              <a:rPr lang="en-US"/>
              <a:t>: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Earth’s magnetic field will reverse one day.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https://www.newsweek.com/earth-magnetic-field-reversal-flip-1322291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38"/>
          <p:cNvGrpSpPr/>
          <p:nvPr/>
        </p:nvGrpSpPr>
        <p:grpSpPr>
          <a:xfrm flipH="1">
            <a:off x="0" y="133025"/>
            <a:ext cx="5760575" cy="582900"/>
            <a:chOff x="3383700" y="220025"/>
            <a:chExt cx="5760575" cy="582900"/>
          </a:xfrm>
        </p:grpSpPr>
        <p:sp>
          <p:nvSpPr>
            <p:cNvPr id="1015" name="Google Shape;1015;p38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7" name="Google Shape;1017;p38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8" name="Google Shape;1018;p38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8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8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8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8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8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8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5" name="Google Shape;1025;p38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026" name="Google Shape;1026;p38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8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8" name="Google Shape;1028;p38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9" name="Google Shape;102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38"/>
          <p:cNvSpPr txBox="1"/>
          <p:nvPr/>
        </p:nvSpPr>
        <p:spPr>
          <a:xfrm>
            <a:off x="710630" y="660620"/>
            <a:ext cx="74302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Hazards to think about during a genuine Reversal</a:t>
            </a:r>
            <a:endParaRPr/>
          </a:p>
        </p:txBody>
      </p:sp>
      <p:sp>
        <p:nvSpPr>
          <p:cNvPr id="1031" name="Google Shape;1031;p38"/>
          <p:cNvSpPr txBox="1"/>
          <p:nvPr/>
        </p:nvSpPr>
        <p:spPr>
          <a:xfrm>
            <a:off x="1169302" y="1233320"/>
            <a:ext cx="65406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Extinction of some species?  -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Nope! No fossil evidence.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grid problems caused by induced geomagnetic currents? –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Probably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Aurora seen in unusual geographic locations? - 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Very likely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Disoriented animal navigation and migration? –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Very likely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health risks from UV exposure –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Possibly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 risks during jet flights at high altitude –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Very likely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to day life impacted?  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Nope.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 hysteria?  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Nope…</a:t>
            </a:r>
            <a:r>
              <a:rPr b="1" lang="en-US">
                <a:solidFill>
                  <a:srgbClr val="FF0000"/>
                </a:solidFill>
              </a:rPr>
              <a:t> ‘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Boiling frogs’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39"/>
          <p:cNvGrpSpPr/>
          <p:nvPr/>
        </p:nvGrpSpPr>
        <p:grpSpPr>
          <a:xfrm flipH="1">
            <a:off x="0" y="133025"/>
            <a:ext cx="5760575" cy="582900"/>
            <a:chOff x="3383700" y="220025"/>
            <a:chExt cx="5760575" cy="582900"/>
          </a:xfrm>
        </p:grpSpPr>
        <p:sp>
          <p:nvSpPr>
            <p:cNvPr id="1037" name="Google Shape;1037;p39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9" name="Google Shape;1039;p39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time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0" name="Google Shape;1040;p39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39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39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39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39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39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39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7" name="Google Shape;1047;p39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048" name="Google Shape;1048;p39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9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0" name="Google Shape;1050;p39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51" name="Google Shape;105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39"/>
          <p:cNvSpPr txBox="1"/>
          <p:nvPr/>
        </p:nvSpPr>
        <p:spPr>
          <a:xfrm>
            <a:off x="604825" y="920575"/>
            <a:ext cx="5298000" cy="400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there a solar super-flare in our future?</a:t>
            </a:r>
            <a:endParaRPr/>
          </a:p>
        </p:txBody>
      </p:sp>
      <p:pic>
        <p:nvPicPr>
          <p:cNvPr id="1053" name="Google Shape;105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635892" y="794224"/>
            <a:ext cx="3153215" cy="4239217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39"/>
          <p:cNvSpPr txBox="1"/>
          <p:nvPr/>
        </p:nvSpPr>
        <p:spPr>
          <a:xfrm>
            <a:off x="604828" y="2652222"/>
            <a:ext cx="224292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betcha!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4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122" name="Google Shape;122;p4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p4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" name="Google Shape;132;p4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33" name="Google Shape;133;p4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4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 txBox="1"/>
          <p:nvPr/>
        </p:nvSpPr>
        <p:spPr>
          <a:xfrm>
            <a:off x="506098" y="961816"/>
            <a:ext cx="69429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 we can answer this question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must first have a basic idea: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the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‘geo’</a:t>
            </a:r>
            <a:r>
              <a:rPr lang="en-US" sz="2800"/>
              <a:t>-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field looks like.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it is produced.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it is changing in time.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5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143" name="Google Shape;143;p5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5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Geomagnetism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" name="Google Shape;153;p5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54" name="Google Shape;154;p5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5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7" name="Google Shape;15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 txBox="1"/>
          <p:nvPr/>
        </p:nvSpPr>
        <p:spPr>
          <a:xfrm>
            <a:off x="1604645" y="942976"/>
            <a:ext cx="59218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does Earth’s interior look like?</a:t>
            </a:r>
            <a:endParaRPr/>
          </a:p>
        </p:txBody>
      </p:sp>
      <p:sp>
        <p:nvSpPr>
          <p:cNvPr id="159" name="Google Shape;159;p5"/>
          <p:cNvSpPr/>
          <p:nvPr/>
        </p:nvSpPr>
        <p:spPr>
          <a:xfrm>
            <a:off x="3143250" y="1807369"/>
            <a:ext cx="2693194" cy="2614612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4175521" y="2622325"/>
            <a:ext cx="55721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61" name="Google Shape;16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316" y="1908094"/>
            <a:ext cx="1724309" cy="206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 txBox="1"/>
          <p:nvPr/>
        </p:nvSpPr>
        <p:spPr>
          <a:xfrm>
            <a:off x="407316" y="4277032"/>
            <a:ext cx="121058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Mary Hill Museum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6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168" name="Google Shape;168;p6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6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Geomagnetism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79" name="Google Shape;179;p6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6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"/>
          <p:cNvSpPr txBox="1"/>
          <p:nvPr/>
        </p:nvSpPr>
        <p:spPr>
          <a:xfrm>
            <a:off x="1604645" y="942976"/>
            <a:ext cx="45031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Typical textbook illustration</a:t>
            </a:r>
            <a:endParaRPr/>
          </a:p>
        </p:txBody>
      </p:sp>
      <p:pic>
        <p:nvPicPr>
          <p:cNvPr id="184" name="Google Shape;18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3340" y="1466196"/>
            <a:ext cx="2674710" cy="311393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6"/>
          <p:cNvSpPr txBox="1"/>
          <p:nvPr/>
        </p:nvSpPr>
        <p:spPr>
          <a:xfrm>
            <a:off x="578562" y="2178072"/>
            <a:ext cx="359746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Science: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Geology, The Environment &amp; The Universe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McGraw Hill  2017 edition.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7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191" name="Google Shape;191;p7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7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Geomagnetism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7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" name="Google Shape;201;p7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202" name="Google Shape;202;p7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7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" name="Google Shape;20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7"/>
          <p:cNvSpPr txBox="1"/>
          <p:nvPr/>
        </p:nvSpPr>
        <p:spPr>
          <a:xfrm>
            <a:off x="1604645" y="942976"/>
            <a:ext cx="45031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Typical textbook illustration</a:t>
            </a:r>
            <a:endParaRPr/>
          </a:p>
        </p:txBody>
      </p:sp>
      <p:pic>
        <p:nvPicPr>
          <p:cNvPr id="207" name="Google Shape;20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3340" y="1466196"/>
            <a:ext cx="2674710" cy="3113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7"/>
          <p:cNvSpPr txBox="1"/>
          <p:nvPr/>
        </p:nvSpPr>
        <p:spPr>
          <a:xfrm>
            <a:off x="578562" y="2178072"/>
            <a:ext cx="359746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 Science: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Geology, The Environment &amp; The Universe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McGraw Hill  2017 edition.</a:t>
            </a:r>
            <a:endParaRPr/>
          </a:p>
        </p:txBody>
      </p:sp>
      <p:sp>
        <p:nvSpPr>
          <p:cNvPr id="209" name="Google Shape;209;p7"/>
          <p:cNvSpPr txBox="1"/>
          <p:nvPr/>
        </p:nvSpPr>
        <p:spPr>
          <a:xfrm>
            <a:off x="1112225" y="3382390"/>
            <a:ext cx="241604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Wrong!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8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215" name="Google Shape;215;p8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8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Geomagnetism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Google Shape;225;p8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226" name="Google Shape;226;p8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p8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9" name="Google Shape;2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 txBox="1"/>
          <p:nvPr/>
        </p:nvSpPr>
        <p:spPr>
          <a:xfrm>
            <a:off x="321469" y="1100138"/>
            <a:ext cx="37818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does it look like?</a:t>
            </a:r>
            <a:endParaRPr/>
          </a:p>
        </p:txBody>
      </p:sp>
      <p:sp>
        <p:nvSpPr>
          <p:cNvPr id="231" name="Google Shape;231;p8"/>
          <p:cNvSpPr txBox="1"/>
          <p:nvPr/>
        </p:nvSpPr>
        <p:spPr>
          <a:xfrm>
            <a:off x="427758" y="4413376"/>
            <a:ext cx="429957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Almy Stock Photo </a:t>
            </a:r>
            <a:r>
              <a:rPr b="0" i="0" lang="en-US" sz="1200" u="none" cap="none" strike="noStrike">
                <a:solidFill>
                  <a:srgbClr val="393939"/>
                </a:solidFill>
                <a:latin typeface="Noto Sans"/>
                <a:ea typeface="Noto Sans"/>
                <a:cs typeface="Noto Sans"/>
                <a:sym typeface="Noto Sans"/>
              </a:rPr>
              <a:t>2AFPXYA – No copyright; Public Domain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8"/>
          <p:cNvSpPr txBox="1"/>
          <p:nvPr/>
        </p:nvSpPr>
        <p:spPr>
          <a:xfrm>
            <a:off x="757130" y="3664252"/>
            <a:ext cx="36182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Principles of Physics, Alfred Gage, Figure 416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8"/>
          <p:cNvSpPr txBox="1"/>
          <p:nvPr/>
        </p:nvSpPr>
        <p:spPr>
          <a:xfrm>
            <a:off x="1290914" y="1774590"/>
            <a:ext cx="1556836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1895</a:t>
            </a:r>
            <a:endParaRPr/>
          </a:p>
        </p:txBody>
      </p:sp>
      <p:pic>
        <p:nvPicPr>
          <p:cNvPr id="234" name="Google Shape;23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6814" y="1038938"/>
            <a:ext cx="3187243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9"/>
          <p:cNvGrpSpPr/>
          <p:nvPr/>
        </p:nvGrpSpPr>
        <p:grpSpPr>
          <a:xfrm flipH="1">
            <a:off x="-1" y="133025"/>
            <a:ext cx="8264175" cy="582900"/>
            <a:chOff x="3383700" y="220025"/>
            <a:chExt cx="5760575" cy="582900"/>
          </a:xfrm>
        </p:grpSpPr>
        <p:sp>
          <p:nvSpPr>
            <p:cNvPr id="240" name="Google Shape;240;p9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9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Earth’s polarity about to flip?     Misconceptions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9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9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9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9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9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9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" name="Google Shape;250;p9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251" name="Google Shape;251;p9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9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4" name="Google Shape;2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9"/>
          <p:cNvSpPr txBox="1"/>
          <p:nvPr/>
        </p:nvSpPr>
        <p:spPr>
          <a:xfrm>
            <a:off x="194025" y="4332023"/>
            <a:ext cx="49647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Wikipedia: Bar magnet</a:t>
            </a:r>
            <a:endParaRPr/>
          </a:p>
        </p:txBody>
      </p:sp>
      <p:sp>
        <p:nvSpPr>
          <p:cNvPr id="256" name="Google Shape;256;p9"/>
          <p:cNvSpPr txBox="1"/>
          <p:nvPr/>
        </p:nvSpPr>
        <p:spPr>
          <a:xfrm>
            <a:off x="321469" y="1100138"/>
            <a:ext cx="340349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Wrong Visual Model</a:t>
            </a:r>
            <a:endParaRPr/>
          </a:p>
        </p:txBody>
      </p:sp>
      <p:sp>
        <p:nvSpPr>
          <p:cNvPr id="257" name="Google Shape;257;p9"/>
          <p:cNvSpPr txBox="1"/>
          <p:nvPr/>
        </p:nvSpPr>
        <p:spPr>
          <a:xfrm>
            <a:off x="807244" y="1793081"/>
            <a:ext cx="32271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source is not a simple bar magnet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5022918" y="1390844"/>
            <a:ext cx="3376575" cy="2266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Sten Odenwald</dc:creator>
</cp:coreProperties>
</file>