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
      <p:font typeface="Lato"/>
      <p:regular r:id="rId37"/>
      <p:bold r:id="rId38"/>
      <p:italic r:id="rId39"/>
      <p:boldItalic r:id="rId40"/>
    </p:embeddedFont>
    <p:embeddedFont>
      <p:font typeface="Helvetica Neue"/>
      <p:regular r:id="rId41"/>
      <p:bold r:id="rId42"/>
      <p:italic r:id="rId43"/>
      <p:boldItalic r:id="rId44"/>
    </p:embeddedFont>
    <p:embeddedFont>
      <p:font typeface="Noto Sans Symbols"/>
      <p:regular r:id="rId45"/>
      <p:bold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h45niZXgeZKrfdffdvMSy9GbsR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CDBB38-8BB6-46FF-93E6-73FB057191E7}">
  <a:tblStyle styleId="{EBCDBB38-8BB6-46FF-93E6-73FB057191E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a:tcStyle>
        <a:fill>
          <a:solidFill>
            <a:srgbClr val="CDD8FB"/>
          </a:solidFill>
        </a:fill>
      </a:tcStyle>
    </a:band1H>
    <a:band2H>
      <a:tcTxStyle/>
    </a:band2H>
    <a:band1V>
      <a:tcTxStyle/>
      <a:tcStyle>
        <a:fill>
          <a:solidFill>
            <a:srgbClr val="CDD8F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42" Type="http://schemas.openxmlformats.org/officeDocument/2006/relationships/font" Target="fonts/HelveticaNeue-bold.fntdata"/><Relationship Id="rId41" Type="http://schemas.openxmlformats.org/officeDocument/2006/relationships/font" Target="fonts/HelveticaNeue-regular.fntdata"/><Relationship Id="rId44" Type="http://schemas.openxmlformats.org/officeDocument/2006/relationships/font" Target="fonts/HelveticaNeue-boldItalic.fntdata"/><Relationship Id="rId43" Type="http://schemas.openxmlformats.org/officeDocument/2006/relationships/font" Target="fonts/HelveticaNeue-italic.fntdata"/><Relationship Id="rId46" Type="http://schemas.openxmlformats.org/officeDocument/2006/relationships/font" Target="fonts/NotoSansSymbols-bold.fntdata"/><Relationship Id="rId45" Type="http://schemas.openxmlformats.org/officeDocument/2006/relationships/font" Target="fonts/NotoSansSymbol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Roboto-regular.fntdata"/><Relationship Id="rId32" Type="http://schemas.openxmlformats.org/officeDocument/2006/relationships/slide" Target="slides/slide27.xml"/><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Lato-regular.fntdata"/><Relationship Id="rId36" Type="http://schemas.openxmlformats.org/officeDocument/2006/relationships/font" Target="fonts/Roboto-boldItalic.fntdata"/><Relationship Id="rId39" Type="http://schemas.openxmlformats.org/officeDocument/2006/relationships/font" Target="fonts/Lato-italic.fntdata"/><Relationship Id="rId38" Type="http://schemas.openxmlformats.org/officeDocument/2006/relationships/font" Target="fonts/Lato-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Perihelion Density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tx1"/>
              </a:solidFill>
              <a:ln w="9525">
                <a:solidFill>
                  <a:schemeClr val="accent1"/>
                </a:solidFill>
              </a:ln>
              <a:effectLst/>
            </c:spPr>
          </c:marker>
          <c:xVal>
            <c:numRef>
              <c:f>ParkerData!$M$4:$M$25</c:f>
              <c:numCache>
                <c:formatCode>0.0</c:formatCode>
                <c:ptCount val="22"/>
                <c:pt idx="0">
                  <c:v>7.2862884927787483</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ParkerData!$N$4:$N$25</c:f>
              <c:numCache>
                <c:formatCode>General</c:formatCode>
                <c:ptCount val="22"/>
                <c:pt idx="2">
                  <c:v>1500</c:v>
                </c:pt>
                <c:pt idx="3">
                  <c:v>2000</c:v>
                </c:pt>
                <c:pt idx="14">
                  <c:v>1000</c:v>
                </c:pt>
                <c:pt idx="15">
                  <c:v>800</c:v>
                </c:pt>
                <c:pt idx="17">
                  <c:v>500</c:v>
                </c:pt>
                <c:pt idx="18">
                  <c:v>600</c:v>
                </c:pt>
                <c:pt idx="19">
                  <c:v>100</c:v>
                </c:pt>
                <c:pt idx="20">
                  <c:v>350</c:v>
                </c:pt>
                <c:pt idx="21">
                  <c:v>60</c:v>
                </c:pt>
              </c:numCache>
            </c:numRef>
          </c:yVal>
          <c:smooth val="0"/>
          <c:extLst>
            <c:ext xmlns:c16="http://schemas.microsoft.com/office/drawing/2014/chart" uri="{C3380CC4-5D6E-409C-BE32-E72D297353CC}">
              <c16:uniqueId val="{00000000-A9E2-4A2C-9E1E-F35DD29FC324}"/>
            </c:ext>
          </c:extLst>
        </c:ser>
        <c:dLbls>
          <c:showLegendKey val="0"/>
          <c:showVal val="0"/>
          <c:showCatName val="0"/>
          <c:showSerName val="0"/>
          <c:showPercent val="0"/>
          <c:showBubbleSize val="0"/>
        </c:dLbls>
        <c:axId val="117275647"/>
        <c:axId val="117276127"/>
      </c:scatterChart>
      <c:valAx>
        <c:axId val="11727564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Spacecraft Distance (million km)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76127"/>
        <c:crosses val="autoZero"/>
        <c:crossBetween val="midCat"/>
      </c:valAx>
      <c:valAx>
        <c:axId val="1172761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Proton</a:t>
                </a:r>
                <a:r>
                  <a:rPr lang="en-US" sz="1400" b="1" baseline="0"/>
                  <a:t> Density (protons/cc)</a:t>
                </a:r>
                <a:endParaRPr lang="en-US" sz="14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756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ParkerData!$N$3</c:f>
              <c:strCache>
                <c:ptCount val="1"/>
                <c:pt idx="0">
                  <c:v>Data</c:v>
                </c:pt>
              </c:strCache>
            </c:strRef>
          </c:tx>
          <c:spPr>
            <a:ln w="19050" cap="rnd">
              <a:noFill/>
              <a:round/>
            </a:ln>
            <a:effectLst/>
          </c:spPr>
          <c:marker>
            <c:symbol val="circle"/>
            <c:size val="6"/>
            <c:spPr>
              <a:solidFill>
                <a:schemeClr val="tx1"/>
              </a:solidFill>
              <a:ln w="9525">
                <a:solidFill>
                  <a:schemeClr val="tx1"/>
                </a:solidFill>
              </a:ln>
              <a:effectLst/>
            </c:spPr>
          </c:marker>
          <c:xVal>
            <c:numRef>
              <c:f>ParkerData!$M$4:$M$25</c:f>
              <c:numCache>
                <c:formatCode>0.0</c:formatCode>
                <c:ptCount val="22"/>
                <c:pt idx="0">
                  <c:v>7.2862884927787483</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ParkerData!$N$4:$N$25</c:f>
              <c:numCache>
                <c:formatCode>General</c:formatCode>
                <c:ptCount val="22"/>
                <c:pt idx="2">
                  <c:v>1500</c:v>
                </c:pt>
                <c:pt idx="3">
                  <c:v>2000</c:v>
                </c:pt>
                <c:pt idx="14">
                  <c:v>1000</c:v>
                </c:pt>
                <c:pt idx="15">
                  <c:v>800</c:v>
                </c:pt>
                <c:pt idx="17">
                  <c:v>500</c:v>
                </c:pt>
                <c:pt idx="18">
                  <c:v>600</c:v>
                </c:pt>
                <c:pt idx="19">
                  <c:v>100</c:v>
                </c:pt>
                <c:pt idx="20">
                  <c:v>350</c:v>
                </c:pt>
                <c:pt idx="21">
                  <c:v>60</c:v>
                </c:pt>
              </c:numCache>
            </c:numRef>
          </c:yVal>
          <c:smooth val="0"/>
          <c:extLst>
            <c:ext xmlns:c16="http://schemas.microsoft.com/office/drawing/2014/chart" uri="{C3380CC4-5D6E-409C-BE32-E72D297353CC}">
              <c16:uniqueId val="{00000000-CB58-4629-A8EC-A63571178224}"/>
            </c:ext>
          </c:extLst>
        </c:ser>
        <c:ser>
          <c:idx val="1"/>
          <c:order val="1"/>
          <c:tx>
            <c:strRef>
              <c:f>ParkerData!$Q$3</c:f>
              <c:strCache>
                <c:ptCount val="1"/>
                <c:pt idx="0">
                  <c:v>Model 1</c:v>
                </c:pt>
              </c:strCache>
            </c:strRef>
          </c:tx>
          <c:spPr>
            <a:ln w="22225" cap="rnd">
              <a:solidFill>
                <a:srgbClr val="00B050"/>
              </a:solidFill>
              <a:round/>
            </a:ln>
            <a:effectLst/>
          </c:spPr>
          <c:marker>
            <c:symbol val="none"/>
          </c:marker>
          <c:xVal>
            <c:numRef>
              <c:f>ParkerData!$M$4:$M$25</c:f>
              <c:numCache>
                <c:formatCode>0.0</c:formatCode>
                <c:ptCount val="22"/>
                <c:pt idx="0">
                  <c:v>7.2862884927787483</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ParkerData!$Q$4:$Q$25</c:f>
              <c:numCache>
                <c:formatCode>0</c:formatCode>
                <c:ptCount val="22"/>
                <c:pt idx="0">
                  <c:v>3013.7502354492367</c:v>
                </c:pt>
                <c:pt idx="1">
                  <c:v>2500</c:v>
                </c:pt>
                <c:pt idx="2">
                  <c:v>1874.4142455482663</c:v>
                </c:pt>
                <c:pt idx="3">
                  <c:v>2500</c:v>
                </c:pt>
                <c:pt idx="4">
                  <c:v>1836.9690011481057</c:v>
                </c:pt>
                <c:pt idx="5">
                  <c:v>1799.7750281214846</c:v>
                </c:pt>
                <c:pt idx="6">
                  <c:v>1765.0303364589079</c:v>
                </c:pt>
                <c:pt idx="7">
                  <c:v>1701.7655817911084</c:v>
                </c:pt>
                <c:pt idx="8">
                  <c:v>1691.1531550576049</c:v>
                </c:pt>
                <c:pt idx="9">
                  <c:v>1652.380460601054</c:v>
                </c:pt>
                <c:pt idx="10">
                  <c:v>1587.6165905933715</c:v>
                </c:pt>
                <c:pt idx="11">
                  <c:v>1558.5427625170464</c:v>
                </c:pt>
                <c:pt idx="12">
                  <c:v>1456.5316340464271</c:v>
                </c:pt>
                <c:pt idx="13">
                  <c:v>1285.9668863526763</c:v>
                </c:pt>
                <c:pt idx="14">
                  <c:v>1229.8232129131436</c:v>
                </c:pt>
                <c:pt idx="15">
                  <c:v>792.03999801989983</c:v>
                </c:pt>
                <c:pt idx="16">
                  <c:v>587.69513314967855</c:v>
                </c:pt>
                <c:pt idx="17">
                  <c:v>426.09853528628491</c:v>
                </c:pt>
                <c:pt idx="18">
                  <c:v>424.87652026129905</c:v>
                </c:pt>
                <c:pt idx="19">
                  <c:v>260.20914309876565</c:v>
                </c:pt>
                <c:pt idx="20">
                  <c:v>255.10513201371703</c:v>
                </c:pt>
                <c:pt idx="21">
                  <c:v>172.2170796288722</c:v>
                </c:pt>
              </c:numCache>
            </c:numRef>
          </c:yVal>
          <c:smooth val="0"/>
          <c:extLst>
            <c:ext xmlns:c16="http://schemas.microsoft.com/office/drawing/2014/chart" uri="{C3380CC4-5D6E-409C-BE32-E72D297353CC}">
              <c16:uniqueId val="{00000001-CB58-4629-A8EC-A63571178224}"/>
            </c:ext>
          </c:extLst>
        </c:ser>
        <c:ser>
          <c:idx val="2"/>
          <c:order val="2"/>
          <c:tx>
            <c:strRef>
              <c:f>ParkerData!$R$3</c:f>
              <c:strCache>
                <c:ptCount val="1"/>
                <c:pt idx="0">
                  <c:v>Model 2</c:v>
                </c:pt>
              </c:strCache>
            </c:strRef>
          </c:tx>
          <c:spPr>
            <a:ln w="31750" cap="rnd">
              <a:solidFill>
                <a:srgbClr val="FF0000"/>
              </a:solidFill>
              <a:round/>
            </a:ln>
            <a:effectLst/>
          </c:spPr>
          <c:marker>
            <c:symbol val="none"/>
          </c:marker>
          <c:xVal>
            <c:numRef>
              <c:f>ParkerData!$M$4:$M$25</c:f>
              <c:numCache>
                <c:formatCode>0.0</c:formatCode>
                <c:ptCount val="22"/>
                <c:pt idx="0">
                  <c:v>7.2862884927787483</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ParkerData!$R$4:$R$25</c:f>
              <c:numCache>
                <c:formatCode>0</c:formatCode>
                <c:ptCount val="22"/>
                <c:pt idx="0">
                  <c:v>2442.3175918845086</c:v>
                </c:pt>
                <c:pt idx="1">
                  <c:v>1933.4951048069663</c:v>
                </c:pt>
                <c:pt idx="2">
                  <c:v>1348.9629954355892</c:v>
                </c:pt>
                <c:pt idx="3">
                  <c:v>1933.4951048069663</c:v>
                </c:pt>
                <c:pt idx="4">
                  <c:v>1315.3621798673048</c:v>
                </c:pt>
                <c:pt idx="5">
                  <c:v>1282.1559235460224</c:v>
                </c:pt>
                <c:pt idx="6">
                  <c:v>1251.2908931887512</c:v>
                </c:pt>
                <c:pt idx="7">
                  <c:v>1195.4811585570837</c:v>
                </c:pt>
                <c:pt idx="8">
                  <c:v>1186.1694683943831</c:v>
                </c:pt>
                <c:pt idx="9">
                  <c:v>1152.2736471039325</c:v>
                </c:pt>
                <c:pt idx="10">
                  <c:v>1096.0998083780105</c:v>
                </c:pt>
                <c:pt idx="11">
                  <c:v>1071.0665825010219</c:v>
                </c:pt>
                <c:pt idx="12">
                  <c:v>984.16511712100601</c:v>
                </c:pt>
                <c:pt idx="13">
                  <c:v>842.27769137826476</c:v>
                </c:pt>
                <c:pt idx="14">
                  <c:v>796.56537320379903</c:v>
                </c:pt>
                <c:pt idx="15">
                  <c:v>459.57030440314651</c:v>
                </c:pt>
                <c:pt idx="16">
                  <c:v>316.48868204052508</c:v>
                </c:pt>
                <c:pt idx="17">
                  <c:v>211.74132074192403</c:v>
                </c:pt>
                <c:pt idx="18">
                  <c:v>210.98252251866583</c:v>
                </c:pt>
                <c:pt idx="19">
                  <c:v>114.30658674323014</c:v>
                </c:pt>
                <c:pt idx="20">
                  <c:v>111.51083309081186</c:v>
                </c:pt>
                <c:pt idx="21">
                  <c:v>68.235965593173376</c:v>
                </c:pt>
              </c:numCache>
            </c:numRef>
          </c:yVal>
          <c:smooth val="0"/>
          <c:extLst>
            <c:ext xmlns:c16="http://schemas.microsoft.com/office/drawing/2014/chart" uri="{C3380CC4-5D6E-409C-BE32-E72D297353CC}">
              <c16:uniqueId val="{00000002-CB58-4629-A8EC-A63571178224}"/>
            </c:ext>
          </c:extLst>
        </c:ser>
        <c:ser>
          <c:idx val="3"/>
          <c:order val="3"/>
          <c:tx>
            <c:strRef>
              <c:f>ParkerData!$S$3</c:f>
              <c:strCache>
                <c:ptCount val="1"/>
                <c:pt idx="0">
                  <c:v>Model 3</c:v>
                </c:pt>
              </c:strCache>
            </c:strRef>
          </c:tx>
          <c:spPr>
            <a:ln w="22225" cap="rnd">
              <a:solidFill>
                <a:srgbClr val="00B0F0"/>
              </a:solidFill>
              <a:round/>
            </a:ln>
            <a:effectLst/>
          </c:spPr>
          <c:marker>
            <c:symbol val="none"/>
          </c:marker>
          <c:xVal>
            <c:numRef>
              <c:f>ParkerData!$M$4:$M$25</c:f>
              <c:numCache>
                <c:formatCode>0.0</c:formatCode>
                <c:ptCount val="22"/>
                <c:pt idx="0">
                  <c:v>7.2862884927787483</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ParkerData!$S$4:$S$25</c:f>
              <c:numCache>
                <c:formatCode>0</c:formatCode>
                <c:ptCount val="22"/>
                <c:pt idx="0">
                  <c:v>6462.8030410220308</c:v>
                </c:pt>
                <c:pt idx="1">
                  <c:v>4882.8125</c:v>
                </c:pt>
                <c:pt idx="2">
                  <c:v>3169.9936995578946</c:v>
                </c:pt>
                <c:pt idx="3">
                  <c:v>4882.8125</c:v>
                </c:pt>
                <c:pt idx="4">
                  <c:v>3075.4790725310381</c:v>
                </c:pt>
                <c:pt idx="5">
                  <c:v>2982.5474880012466</c:v>
                </c:pt>
                <c:pt idx="6">
                  <c:v>2896.5984638476389</c:v>
                </c:pt>
                <c:pt idx="7">
                  <c:v>2742.2663744432261</c:v>
                </c:pt>
                <c:pt idx="8">
                  <c:v>2716.6547247617045</c:v>
                </c:pt>
                <c:pt idx="9">
                  <c:v>2623.7660659747244</c:v>
                </c:pt>
                <c:pt idx="10">
                  <c:v>2471.03261487293</c:v>
                </c:pt>
                <c:pt idx="11">
                  <c:v>2403.4667521486112</c:v>
                </c:pt>
                <c:pt idx="12">
                  <c:v>2171.4004164631574</c:v>
                </c:pt>
                <c:pt idx="13">
                  <c:v>1801.3774139334525</c:v>
                </c:pt>
                <c:pt idx="14">
                  <c:v>1684.7057720760965</c:v>
                </c:pt>
                <c:pt idx="15">
                  <c:v>870.72438195643826</c:v>
                </c:pt>
                <c:pt idx="16">
                  <c:v>556.52948214931689</c:v>
                </c:pt>
                <c:pt idx="17">
                  <c:v>343.57780172510502</c:v>
                </c:pt>
                <c:pt idx="18">
                  <c:v>342.10083327192689</c:v>
                </c:pt>
                <c:pt idx="19">
                  <c:v>163.96224777124181</c:v>
                </c:pt>
                <c:pt idx="20">
                  <c:v>159.1617948345108</c:v>
                </c:pt>
                <c:pt idx="21">
                  <c:v>88.282447596368314</c:v>
                </c:pt>
              </c:numCache>
            </c:numRef>
          </c:yVal>
          <c:smooth val="0"/>
          <c:extLst>
            <c:ext xmlns:c16="http://schemas.microsoft.com/office/drawing/2014/chart" uri="{C3380CC4-5D6E-409C-BE32-E72D297353CC}">
              <c16:uniqueId val="{00000003-CB58-4629-A8EC-A63571178224}"/>
            </c:ext>
          </c:extLst>
        </c:ser>
        <c:dLbls>
          <c:showLegendKey val="0"/>
          <c:showVal val="0"/>
          <c:showCatName val="0"/>
          <c:showSerName val="0"/>
          <c:showPercent val="0"/>
          <c:showBubbleSize val="0"/>
        </c:dLbls>
        <c:axId val="1464688912"/>
        <c:axId val="1464690352"/>
      </c:scatterChart>
      <c:valAx>
        <c:axId val="14646889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Distance</a:t>
                </a:r>
                <a:r>
                  <a:rPr lang="en-US" sz="1400" b="1" baseline="0"/>
                  <a:t> (million km)</a:t>
                </a:r>
                <a:endParaRPr lang="en-US" sz="14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690352"/>
        <c:crosses val="autoZero"/>
        <c:crossBetween val="midCat"/>
      </c:valAx>
      <c:valAx>
        <c:axId val="1464690352"/>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Prroton</a:t>
                </a:r>
                <a:r>
                  <a:rPr lang="en-US" sz="1400" b="1" baseline="0"/>
                  <a:t> Density (cm3)</a:t>
                </a:r>
                <a:endParaRPr lang="en-US" sz="14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6889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ParkerData!$N$3</c:f>
              <c:strCache>
                <c:ptCount val="1"/>
                <c:pt idx="0">
                  <c:v>Data</c:v>
                </c:pt>
              </c:strCache>
            </c:strRef>
          </c:tx>
          <c:spPr>
            <a:ln w="19050" cap="rnd">
              <a:noFill/>
              <a:round/>
            </a:ln>
            <a:effectLst/>
          </c:spPr>
          <c:marker>
            <c:symbol val="circle"/>
            <c:size val="6"/>
            <c:spPr>
              <a:solidFill>
                <a:schemeClr val="tx1"/>
              </a:solidFill>
              <a:ln w="9525">
                <a:solidFill>
                  <a:schemeClr val="tx1"/>
                </a:solidFill>
              </a:ln>
              <a:effectLst/>
            </c:spPr>
          </c:marker>
          <c:xVal>
            <c:numRef>
              <c:f>ParkerData!$M$4:$M$25</c:f>
              <c:numCache>
                <c:formatCode>0.0</c:formatCode>
                <c:ptCount val="22"/>
                <c:pt idx="0">
                  <c:v>7.2862884927787483</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ParkerData!$N$4:$N$25</c:f>
              <c:numCache>
                <c:formatCode>General</c:formatCode>
                <c:ptCount val="22"/>
                <c:pt idx="2">
                  <c:v>1500</c:v>
                </c:pt>
                <c:pt idx="3">
                  <c:v>2000</c:v>
                </c:pt>
                <c:pt idx="14">
                  <c:v>1000</c:v>
                </c:pt>
                <c:pt idx="15">
                  <c:v>800</c:v>
                </c:pt>
                <c:pt idx="17">
                  <c:v>500</c:v>
                </c:pt>
                <c:pt idx="18">
                  <c:v>600</c:v>
                </c:pt>
                <c:pt idx="19">
                  <c:v>100</c:v>
                </c:pt>
                <c:pt idx="20">
                  <c:v>350</c:v>
                </c:pt>
                <c:pt idx="21">
                  <c:v>60</c:v>
                </c:pt>
              </c:numCache>
            </c:numRef>
          </c:yVal>
          <c:smooth val="0"/>
          <c:extLst>
            <c:ext xmlns:c16="http://schemas.microsoft.com/office/drawing/2014/chart" uri="{C3380CC4-5D6E-409C-BE32-E72D297353CC}">
              <c16:uniqueId val="{00000000-EA7E-4AE8-9B0A-150215548E78}"/>
            </c:ext>
          </c:extLst>
        </c:ser>
        <c:ser>
          <c:idx val="1"/>
          <c:order val="1"/>
          <c:tx>
            <c:strRef>
              <c:f>ParkerData!$Q$3</c:f>
              <c:strCache>
                <c:ptCount val="1"/>
                <c:pt idx="0">
                  <c:v>Model 1</c:v>
                </c:pt>
              </c:strCache>
            </c:strRef>
          </c:tx>
          <c:spPr>
            <a:ln w="22225" cap="rnd">
              <a:solidFill>
                <a:srgbClr val="00B050"/>
              </a:solidFill>
              <a:round/>
            </a:ln>
            <a:effectLst/>
          </c:spPr>
          <c:marker>
            <c:symbol val="none"/>
          </c:marker>
          <c:xVal>
            <c:numRef>
              <c:f>ParkerData!$M$4:$M$25</c:f>
              <c:numCache>
                <c:formatCode>0.0</c:formatCode>
                <c:ptCount val="22"/>
                <c:pt idx="0">
                  <c:v>7.2862884927787483</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ParkerData!$Q$4:$Q$25</c:f>
              <c:numCache>
                <c:formatCode>0</c:formatCode>
                <c:ptCount val="22"/>
                <c:pt idx="0">
                  <c:v>3013.7502354492367</c:v>
                </c:pt>
                <c:pt idx="1">
                  <c:v>2500</c:v>
                </c:pt>
                <c:pt idx="2">
                  <c:v>1874.4142455482663</c:v>
                </c:pt>
                <c:pt idx="3">
                  <c:v>2500</c:v>
                </c:pt>
                <c:pt idx="4">
                  <c:v>1836.9690011481057</c:v>
                </c:pt>
                <c:pt idx="5">
                  <c:v>1799.7750281214846</c:v>
                </c:pt>
                <c:pt idx="6">
                  <c:v>1765.0303364589079</c:v>
                </c:pt>
                <c:pt idx="7">
                  <c:v>1701.7655817911084</c:v>
                </c:pt>
                <c:pt idx="8">
                  <c:v>1691.1531550576049</c:v>
                </c:pt>
                <c:pt idx="9">
                  <c:v>1652.380460601054</c:v>
                </c:pt>
                <c:pt idx="10">
                  <c:v>1587.6165905933715</c:v>
                </c:pt>
                <c:pt idx="11">
                  <c:v>1558.5427625170464</c:v>
                </c:pt>
                <c:pt idx="12">
                  <c:v>1456.5316340464271</c:v>
                </c:pt>
                <c:pt idx="13">
                  <c:v>1285.9668863526763</c:v>
                </c:pt>
                <c:pt idx="14">
                  <c:v>1229.8232129131436</c:v>
                </c:pt>
                <c:pt idx="15">
                  <c:v>792.03999801989983</c:v>
                </c:pt>
                <c:pt idx="16">
                  <c:v>587.69513314967855</c:v>
                </c:pt>
                <c:pt idx="17">
                  <c:v>426.09853528628491</c:v>
                </c:pt>
                <c:pt idx="18">
                  <c:v>424.87652026129905</c:v>
                </c:pt>
                <c:pt idx="19">
                  <c:v>260.20914309876565</c:v>
                </c:pt>
                <c:pt idx="20">
                  <c:v>255.10513201371703</c:v>
                </c:pt>
                <c:pt idx="21">
                  <c:v>172.2170796288722</c:v>
                </c:pt>
              </c:numCache>
            </c:numRef>
          </c:yVal>
          <c:smooth val="0"/>
          <c:extLst>
            <c:ext xmlns:c16="http://schemas.microsoft.com/office/drawing/2014/chart" uri="{C3380CC4-5D6E-409C-BE32-E72D297353CC}">
              <c16:uniqueId val="{00000001-EA7E-4AE8-9B0A-150215548E78}"/>
            </c:ext>
          </c:extLst>
        </c:ser>
        <c:ser>
          <c:idx val="2"/>
          <c:order val="2"/>
          <c:tx>
            <c:strRef>
              <c:f>ParkerData!$R$3</c:f>
              <c:strCache>
                <c:ptCount val="1"/>
                <c:pt idx="0">
                  <c:v>Model 2</c:v>
                </c:pt>
              </c:strCache>
            </c:strRef>
          </c:tx>
          <c:spPr>
            <a:ln w="31750" cap="rnd">
              <a:solidFill>
                <a:srgbClr val="FF0000"/>
              </a:solidFill>
              <a:round/>
            </a:ln>
            <a:effectLst/>
          </c:spPr>
          <c:marker>
            <c:symbol val="none"/>
          </c:marker>
          <c:xVal>
            <c:numRef>
              <c:f>ParkerData!$M$4:$M$25</c:f>
              <c:numCache>
                <c:formatCode>0.0</c:formatCode>
                <c:ptCount val="22"/>
                <c:pt idx="0">
                  <c:v>7.2862884927787483</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ParkerData!$R$4:$R$25</c:f>
              <c:numCache>
                <c:formatCode>0</c:formatCode>
                <c:ptCount val="22"/>
                <c:pt idx="0">
                  <c:v>2791.220105010867</c:v>
                </c:pt>
                <c:pt idx="1">
                  <c:v>2209.7086912079617</c:v>
                </c:pt>
                <c:pt idx="2">
                  <c:v>1541.6719947835304</c:v>
                </c:pt>
                <c:pt idx="3">
                  <c:v>2209.7086912079617</c:v>
                </c:pt>
                <c:pt idx="4">
                  <c:v>1503.2710627054912</c:v>
                </c:pt>
                <c:pt idx="5">
                  <c:v>1465.3210554811685</c:v>
                </c:pt>
                <c:pt idx="6">
                  <c:v>1430.0467350728584</c:v>
                </c:pt>
                <c:pt idx="7">
                  <c:v>1366.2641812080956</c:v>
                </c:pt>
                <c:pt idx="8">
                  <c:v>1355.6222495935806</c:v>
                </c:pt>
                <c:pt idx="9">
                  <c:v>1316.8841681187801</c:v>
                </c:pt>
                <c:pt idx="10">
                  <c:v>1252.6854952891547</c:v>
                </c:pt>
                <c:pt idx="11">
                  <c:v>1224.0760942868822</c:v>
                </c:pt>
                <c:pt idx="12">
                  <c:v>1124.7601338525783</c:v>
                </c:pt>
                <c:pt idx="13">
                  <c:v>962.60307586087413</c:v>
                </c:pt>
                <c:pt idx="14">
                  <c:v>910.36042651862749</c:v>
                </c:pt>
                <c:pt idx="15">
                  <c:v>525.22320503216747</c:v>
                </c:pt>
                <c:pt idx="16">
                  <c:v>361.70135090345724</c:v>
                </c:pt>
                <c:pt idx="17">
                  <c:v>241.99008084791316</c:v>
                </c:pt>
                <c:pt idx="18">
                  <c:v>241.12288287847522</c:v>
                </c:pt>
                <c:pt idx="19">
                  <c:v>130.63609913512016</c:v>
                </c:pt>
                <c:pt idx="20">
                  <c:v>127.44095210378498</c:v>
                </c:pt>
                <c:pt idx="21">
                  <c:v>97.479950847390541</c:v>
                </c:pt>
              </c:numCache>
            </c:numRef>
          </c:yVal>
          <c:smooth val="0"/>
          <c:extLst>
            <c:ext xmlns:c16="http://schemas.microsoft.com/office/drawing/2014/chart" uri="{C3380CC4-5D6E-409C-BE32-E72D297353CC}">
              <c16:uniqueId val="{00000002-EA7E-4AE8-9B0A-150215548E78}"/>
            </c:ext>
          </c:extLst>
        </c:ser>
        <c:ser>
          <c:idx val="3"/>
          <c:order val="3"/>
          <c:tx>
            <c:strRef>
              <c:f>ParkerData!$S$3</c:f>
              <c:strCache>
                <c:ptCount val="1"/>
                <c:pt idx="0">
                  <c:v>Model 3</c:v>
                </c:pt>
              </c:strCache>
            </c:strRef>
          </c:tx>
          <c:spPr>
            <a:ln w="22225" cap="rnd">
              <a:solidFill>
                <a:srgbClr val="00B0F0"/>
              </a:solidFill>
              <a:round/>
            </a:ln>
            <a:effectLst/>
          </c:spPr>
          <c:marker>
            <c:symbol val="none"/>
          </c:marker>
          <c:xVal>
            <c:numRef>
              <c:f>ParkerData!$M$4:$M$25</c:f>
              <c:numCache>
                <c:formatCode>0.0</c:formatCode>
                <c:ptCount val="22"/>
                <c:pt idx="0">
                  <c:v>7.2862884927787483</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ParkerData!$S$4:$S$25</c:f>
              <c:numCache>
                <c:formatCode>0</c:formatCode>
                <c:ptCount val="22"/>
                <c:pt idx="0">
                  <c:v>6462.8030410220308</c:v>
                </c:pt>
                <c:pt idx="1">
                  <c:v>4882.8125</c:v>
                </c:pt>
                <c:pt idx="2">
                  <c:v>3169.9936995578946</c:v>
                </c:pt>
                <c:pt idx="3">
                  <c:v>4882.8125</c:v>
                </c:pt>
                <c:pt idx="4">
                  <c:v>3075.4790725310381</c:v>
                </c:pt>
                <c:pt idx="5">
                  <c:v>2982.5474880012466</c:v>
                </c:pt>
                <c:pt idx="6">
                  <c:v>2896.5984638476389</c:v>
                </c:pt>
                <c:pt idx="7">
                  <c:v>2742.2663744432261</c:v>
                </c:pt>
                <c:pt idx="8">
                  <c:v>2716.6547247617045</c:v>
                </c:pt>
                <c:pt idx="9">
                  <c:v>2623.7660659747244</c:v>
                </c:pt>
                <c:pt idx="10">
                  <c:v>2471.03261487293</c:v>
                </c:pt>
                <c:pt idx="11">
                  <c:v>2403.4667521486112</c:v>
                </c:pt>
                <c:pt idx="12">
                  <c:v>2171.4004164631574</c:v>
                </c:pt>
                <c:pt idx="13">
                  <c:v>1801.3774139334525</c:v>
                </c:pt>
                <c:pt idx="14">
                  <c:v>1684.7057720760965</c:v>
                </c:pt>
                <c:pt idx="15">
                  <c:v>870.72438195643826</c:v>
                </c:pt>
                <c:pt idx="16">
                  <c:v>556.52948214931689</c:v>
                </c:pt>
                <c:pt idx="17">
                  <c:v>343.57780172510502</c:v>
                </c:pt>
                <c:pt idx="18">
                  <c:v>342.10083327192689</c:v>
                </c:pt>
                <c:pt idx="19">
                  <c:v>163.96224777124181</c:v>
                </c:pt>
                <c:pt idx="20">
                  <c:v>159.1617948345108</c:v>
                </c:pt>
                <c:pt idx="21">
                  <c:v>88.282447596368314</c:v>
                </c:pt>
              </c:numCache>
            </c:numRef>
          </c:yVal>
          <c:smooth val="0"/>
          <c:extLst>
            <c:ext xmlns:c16="http://schemas.microsoft.com/office/drawing/2014/chart" uri="{C3380CC4-5D6E-409C-BE32-E72D297353CC}">
              <c16:uniqueId val="{00000003-EA7E-4AE8-9B0A-150215548E78}"/>
            </c:ext>
          </c:extLst>
        </c:ser>
        <c:dLbls>
          <c:showLegendKey val="0"/>
          <c:showVal val="0"/>
          <c:showCatName val="0"/>
          <c:showSerName val="0"/>
          <c:showPercent val="0"/>
          <c:showBubbleSize val="0"/>
        </c:dLbls>
        <c:axId val="1464688912"/>
        <c:axId val="1464690352"/>
      </c:scatterChart>
      <c:valAx>
        <c:axId val="14646889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Distance</a:t>
                </a:r>
                <a:r>
                  <a:rPr lang="en-US" sz="1400" b="1" baseline="0"/>
                  <a:t> (million km)</a:t>
                </a:r>
                <a:endParaRPr lang="en-US" sz="14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690352"/>
        <c:crosses val="autoZero"/>
        <c:crossBetween val="midCat"/>
      </c:valAx>
      <c:valAx>
        <c:axId val="1464690352"/>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Prroton</a:t>
                </a:r>
                <a:r>
                  <a:rPr lang="en-US" sz="1400" b="1" baseline="0"/>
                  <a:t> Density (cm3)</a:t>
                </a:r>
                <a:endParaRPr lang="en-US" sz="14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6889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Perihelion Density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tx1"/>
              </a:solidFill>
              <a:ln w="9525">
                <a:solidFill>
                  <a:schemeClr val="accent1"/>
                </a:solidFill>
              </a:ln>
              <a:effectLst/>
            </c:spPr>
          </c:marker>
          <c:trendline>
            <c:spPr>
              <a:ln w="25400" cap="rnd">
                <a:solidFill>
                  <a:srgbClr val="FF0000"/>
                </a:solidFill>
                <a:prstDash val="solid"/>
              </a:ln>
              <a:effectLst/>
            </c:spPr>
            <c:trendlineType val="power"/>
            <c:dispRSqr val="0"/>
            <c:dispEq val="0"/>
          </c:trendline>
          <c:xVal>
            <c:numRef>
              <c:f>ParkerData!$M$4:$M$25</c:f>
              <c:numCache>
                <c:formatCode>0.0</c:formatCode>
                <c:ptCount val="22"/>
                <c:pt idx="0">
                  <c:v>6.9</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ParkerData!$N$4:$N$25</c:f>
              <c:numCache>
                <c:formatCode>General</c:formatCode>
                <c:ptCount val="22"/>
                <c:pt idx="2">
                  <c:v>1500</c:v>
                </c:pt>
                <c:pt idx="3">
                  <c:v>2000</c:v>
                </c:pt>
                <c:pt idx="14">
                  <c:v>1000</c:v>
                </c:pt>
                <c:pt idx="15">
                  <c:v>800</c:v>
                </c:pt>
                <c:pt idx="17">
                  <c:v>500</c:v>
                </c:pt>
                <c:pt idx="18">
                  <c:v>600</c:v>
                </c:pt>
                <c:pt idx="19">
                  <c:v>100</c:v>
                </c:pt>
                <c:pt idx="20">
                  <c:v>350</c:v>
                </c:pt>
                <c:pt idx="21">
                  <c:v>60</c:v>
                </c:pt>
              </c:numCache>
            </c:numRef>
          </c:yVal>
          <c:smooth val="0"/>
          <c:extLst>
            <c:ext xmlns:c16="http://schemas.microsoft.com/office/drawing/2014/chart" uri="{C3380CC4-5D6E-409C-BE32-E72D297353CC}">
              <c16:uniqueId val="{00000001-3F89-48D0-BD5F-F2329CDFF0A5}"/>
            </c:ext>
          </c:extLst>
        </c:ser>
        <c:ser>
          <c:idx val="1"/>
          <c:order val="1"/>
          <c:spPr>
            <a:ln w="25400" cap="rnd">
              <a:noFill/>
              <a:round/>
            </a:ln>
            <a:effectLst/>
          </c:spPr>
          <c:marker>
            <c:symbol val="circle"/>
            <c:size val="8"/>
            <c:spPr>
              <a:solidFill>
                <a:schemeClr val="accent1"/>
              </a:solidFill>
              <a:ln w="9525">
                <a:solidFill>
                  <a:schemeClr val="accent2"/>
                </a:solidFill>
              </a:ln>
              <a:effectLst/>
            </c:spPr>
          </c:marker>
          <c:xVal>
            <c:numRef>
              <c:f>ParkerData!$M$4:$M$25</c:f>
              <c:numCache>
                <c:formatCode>0.0</c:formatCode>
                <c:ptCount val="22"/>
                <c:pt idx="0">
                  <c:v>6.9</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ParkerData!$O$4:$O$25</c:f>
              <c:numCache>
                <c:formatCode>General</c:formatCode>
                <c:ptCount val="22"/>
                <c:pt idx="0">
                  <c:v>3198</c:v>
                </c:pt>
                <c:pt idx="4">
                  <c:v>1503</c:v>
                </c:pt>
                <c:pt idx="7">
                  <c:v>1366</c:v>
                </c:pt>
                <c:pt idx="9">
                  <c:v>1317</c:v>
                </c:pt>
                <c:pt idx="11">
                  <c:v>1224</c:v>
                </c:pt>
                <c:pt idx="16">
                  <c:v>362</c:v>
                </c:pt>
                <c:pt idx="20">
                  <c:v>127</c:v>
                </c:pt>
              </c:numCache>
            </c:numRef>
          </c:yVal>
          <c:smooth val="0"/>
          <c:extLst>
            <c:ext xmlns:c16="http://schemas.microsoft.com/office/drawing/2014/chart" uri="{C3380CC4-5D6E-409C-BE32-E72D297353CC}">
              <c16:uniqueId val="{00000002-3F89-48D0-BD5F-F2329CDFF0A5}"/>
            </c:ext>
          </c:extLst>
        </c:ser>
        <c:dLbls>
          <c:showLegendKey val="0"/>
          <c:showVal val="0"/>
          <c:showCatName val="0"/>
          <c:showSerName val="0"/>
          <c:showPercent val="0"/>
          <c:showBubbleSize val="0"/>
        </c:dLbls>
        <c:axId val="117275647"/>
        <c:axId val="117276127"/>
      </c:scatterChart>
      <c:valAx>
        <c:axId val="11727564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Spacecraft Distance (million km)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76127"/>
        <c:crosses val="autoZero"/>
        <c:crossBetween val="midCat"/>
      </c:valAx>
      <c:valAx>
        <c:axId val="1172761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Proton</a:t>
                </a:r>
                <a:r>
                  <a:rPr lang="en-US" sz="1400" b="1" baseline="0"/>
                  <a:t> Density (protons/cc)</a:t>
                </a:r>
                <a:endParaRPr lang="en-US" sz="14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756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ChatGPT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ParkerData!$N$3</c:f>
              <c:strCache>
                <c:ptCount val="1"/>
                <c:pt idx="0">
                  <c:v>Data</c:v>
                </c:pt>
              </c:strCache>
            </c:strRef>
          </c:tx>
          <c:spPr>
            <a:ln w="19050" cap="rnd">
              <a:noFill/>
              <a:round/>
            </a:ln>
            <a:effectLst/>
          </c:spPr>
          <c:marker>
            <c:symbol val="circle"/>
            <c:size val="6"/>
            <c:spPr>
              <a:solidFill>
                <a:schemeClr val="tx1"/>
              </a:solidFill>
              <a:ln w="9525">
                <a:solidFill>
                  <a:schemeClr val="tx1"/>
                </a:solidFill>
              </a:ln>
              <a:effectLst/>
            </c:spPr>
          </c:marker>
          <c:xVal>
            <c:numRef>
              <c:f>ParkerData!$M$4:$M$25</c:f>
              <c:numCache>
                <c:formatCode>0.0</c:formatCode>
                <c:ptCount val="22"/>
                <c:pt idx="0">
                  <c:v>6.9</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ParkerData!$N$4:$N$25</c:f>
              <c:numCache>
                <c:formatCode>General</c:formatCode>
                <c:ptCount val="22"/>
                <c:pt idx="2">
                  <c:v>1500</c:v>
                </c:pt>
                <c:pt idx="3">
                  <c:v>2000</c:v>
                </c:pt>
                <c:pt idx="14">
                  <c:v>1000</c:v>
                </c:pt>
                <c:pt idx="15">
                  <c:v>800</c:v>
                </c:pt>
                <c:pt idx="17">
                  <c:v>500</c:v>
                </c:pt>
                <c:pt idx="18">
                  <c:v>600</c:v>
                </c:pt>
                <c:pt idx="19">
                  <c:v>100</c:v>
                </c:pt>
                <c:pt idx="20">
                  <c:v>350</c:v>
                </c:pt>
                <c:pt idx="21">
                  <c:v>60</c:v>
                </c:pt>
              </c:numCache>
            </c:numRef>
          </c:yVal>
          <c:smooth val="0"/>
          <c:extLst>
            <c:ext xmlns:c16="http://schemas.microsoft.com/office/drawing/2014/chart" uri="{C3380CC4-5D6E-409C-BE32-E72D297353CC}">
              <c16:uniqueId val="{00000000-BA89-40CA-9CDE-CE68740781D6}"/>
            </c:ext>
          </c:extLst>
        </c:ser>
        <c:ser>
          <c:idx val="1"/>
          <c:order val="1"/>
          <c:tx>
            <c:strRef>
              <c:f>ParkerData!$Q$3</c:f>
              <c:strCache>
                <c:ptCount val="1"/>
                <c:pt idx="0">
                  <c:v>Model 1</c:v>
                </c:pt>
              </c:strCache>
            </c:strRef>
          </c:tx>
          <c:spPr>
            <a:ln w="22225" cap="rnd">
              <a:solidFill>
                <a:srgbClr val="00B050"/>
              </a:solidFill>
              <a:round/>
            </a:ln>
            <a:effectLst/>
          </c:spPr>
          <c:marker>
            <c:symbol val="none"/>
          </c:marker>
          <c:xVal>
            <c:numRef>
              <c:f>ParkerData!$M$4:$M$25</c:f>
              <c:numCache>
                <c:formatCode>0.0</c:formatCode>
                <c:ptCount val="22"/>
                <c:pt idx="0">
                  <c:v>6.9</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ParkerData!$Q$4:$Q$25</c:f>
              <c:numCache>
                <c:formatCode>0</c:formatCode>
                <c:ptCount val="22"/>
                <c:pt idx="0">
                  <c:v>3360.6385213190506</c:v>
                </c:pt>
                <c:pt idx="1">
                  <c:v>2500</c:v>
                </c:pt>
                <c:pt idx="2">
                  <c:v>1874.4142455482663</c:v>
                </c:pt>
                <c:pt idx="3">
                  <c:v>2500</c:v>
                </c:pt>
                <c:pt idx="4">
                  <c:v>1836.9690011481057</c:v>
                </c:pt>
                <c:pt idx="5">
                  <c:v>1799.7750281214846</c:v>
                </c:pt>
                <c:pt idx="6">
                  <c:v>1765.0303364589079</c:v>
                </c:pt>
                <c:pt idx="7">
                  <c:v>1701.7655817911084</c:v>
                </c:pt>
                <c:pt idx="8">
                  <c:v>1691.1531550576049</c:v>
                </c:pt>
                <c:pt idx="9">
                  <c:v>1652.380460601054</c:v>
                </c:pt>
                <c:pt idx="10">
                  <c:v>1587.6165905933715</c:v>
                </c:pt>
                <c:pt idx="11">
                  <c:v>1558.5427625170464</c:v>
                </c:pt>
                <c:pt idx="12">
                  <c:v>1456.5316340464271</c:v>
                </c:pt>
                <c:pt idx="13">
                  <c:v>1285.9668863526763</c:v>
                </c:pt>
                <c:pt idx="14">
                  <c:v>1229.8232129131436</c:v>
                </c:pt>
                <c:pt idx="15">
                  <c:v>792.03999801989983</c:v>
                </c:pt>
                <c:pt idx="16">
                  <c:v>587.69513314967855</c:v>
                </c:pt>
                <c:pt idx="17">
                  <c:v>426.09853528628491</c:v>
                </c:pt>
                <c:pt idx="18">
                  <c:v>424.87652026129905</c:v>
                </c:pt>
                <c:pt idx="19">
                  <c:v>260.20914309876565</c:v>
                </c:pt>
                <c:pt idx="20">
                  <c:v>255.10513201371703</c:v>
                </c:pt>
                <c:pt idx="21">
                  <c:v>172.2170796288722</c:v>
                </c:pt>
              </c:numCache>
            </c:numRef>
          </c:yVal>
          <c:smooth val="0"/>
          <c:extLst>
            <c:ext xmlns:c16="http://schemas.microsoft.com/office/drawing/2014/chart" uri="{C3380CC4-5D6E-409C-BE32-E72D297353CC}">
              <c16:uniqueId val="{00000001-BA89-40CA-9CDE-CE68740781D6}"/>
            </c:ext>
          </c:extLst>
        </c:ser>
        <c:ser>
          <c:idx val="2"/>
          <c:order val="2"/>
          <c:tx>
            <c:strRef>
              <c:f>ParkerData!$R$3</c:f>
              <c:strCache>
                <c:ptCount val="1"/>
                <c:pt idx="0">
                  <c:v>Model 2</c:v>
                </c:pt>
              </c:strCache>
            </c:strRef>
          </c:tx>
          <c:spPr>
            <a:ln w="31750" cap="rnd">
              <a:solidFill>
                <a:srgbClr val="FF0000"/>
              </a:solidFill>
              <a:round/>
            </a:ln>
            <a:effectLst/>
          </c:spPr>
          <c:marker>
            <c:symbol val="none"/>
          </c:marker>
          <c:xVal>
            <c:numRef>
              <c:f>ParkerData!$M$4:$M$25</c:f>
              <c:numCache>
                <c:formatCode>0.0</c:formatCode>
                <c:ptCount val="22"/>
                <c:pt idx="0">
                  <c:v>6.9</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ParkerData!$R$4:$R$25</c:f>
              <c:numCache>
                <c:formatCode>0</c:formatCode>
                <c:ptCount val="22"/>
                <c:pt idx="0">
                  <c:v>3198.4330503124588</c:v>
                </c:pt>
                <c:pt idx="1">
                  <c:v>2209.7086912079617</c:v>
                </c:pt>
                <c:pt idx="2">
                  <c:v>1541.6719947835304</c:v>
                </c:pt>
                <c:pt idx="3">
                  <c:v>2209.7086912079617</c:v>
                </c:pt>
                <c:pt idx="4">
                  <c:v>1503.2710627054912</c:v>
                </c:pt>
                <c:pt idx="5">
                  <c:v>1465.3210554811685</c:v>
                </c:pt>
                <c:pt idx="6">
                  <c:v>1430.0467350728584</c:v>
                </c:pt>
                <c:pt idx="7">
                  <c:v>1366.2641812080956</c:v>
                </c:pt>
                <c:pt idx="8">
                  <c:v>1355.6222495935806</c:v>
                </c:pt>
                <c:pt idx="9">
                  <c:v>1316.8841681187801</c:v>
                </c:pt>
                <c:pt idx="10">
                  <c:v>1252.6854952891547</c:v>
                </c:pt>
                <c:pt idx="11">
                  <c:v>1224.0760942868822</c:v>
                </c:pt>
                <c:pt idx="12">
                  <c:v>1124.7601338525783</c:v>
                </c:pt>
                <c:pt idx="13">
                  <c:v>962.60307586087413</c:v>
                </c:pt>
                <c:pt idx="14">
                  <c:v>910.36042651862749</c:v>
                </c:pt>
                <c:pt idx="15">
                  <c:v>525.22320503216747</c:v>
                </c:pt>
                <c:pt idx="16">
                  <c:v>361.70135090345724</c:v>
                </c:pt>
                <c:pt idx="17">
                  <c:v>241.99008084791316</c:v>
                </c:pt>
                <c:pt idx="18">
                  <c:v>241.12288287847522</c:v>
                </c:pt>
                <c:pt idx="19">
                  <c:v>130.63609913512016</c:v>
                </c:pt>
                <c:pt idx="20">
                  <c:v>127.44095210378498</c:v>
                </c:pt>
                <c:pt idx="21">
                  <c:v>97.479950847390541</c:v>
                </c:pt>
              </c:numCache>
            </c:numRef>
          </c:yVal>
          <c:smooth val="0"/>
          <c:extLst>
            <c:ext xmlns:c16="http://schemas.microsoft.com/office/drawing/2014/chart" uri="{C3380CC4-5D6E-409C-BE32-E72D297353CC}">
              <c16:uniqueId val="{00000002-BA89-40CA-9CDE-CE68740781D6}"/>
            </c:ext>
          </c:extLst>
        </c:ser>
        <c:ser>
          <c:idx val="3"/>
          <c:order val="3"/>
          <c:tx>
            <c:strRef>
              <c:f>ParkerData!$S$3</c:f>
              <c:strCache>
                <c:ptCount val="1"/>
                <c:pt idx="0">
                  <c:v>Model 3</c:v>
                </c:pt>
              </c:strCache>
            </c:strRef>
          </c:tx>
          <c:spPr>
            <a:ln w="22225" cap="rnd">
              <a:solidFill>
                <a:srgbClr val="00B0F0"/>
              </a:solidFill>
              <a:round/>
            </a:ln>
            <a:effectLst/>
          </c:spPr>
          <c:marker>
            <c:symbol val="none"/>
          </c:marker>
          <c:xVal>
            <c:numRef>
              <c:f>ParkerData!$M$4:$M$25</c:f>
              <c:numCache>
                <c:formatCode>0.0</c:formatCode>
                <c:ptCount val="22"/>
                <c:pt idx="0">
                  <c:v>6.9</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ParkerData!$S$4:$S$25</c:f>
              <c:numCache>
                <c:formatCode>0</c:formatCode>
                <c:ptCount val="22"/>
                <c:pt idx="0">
                  <c:v>7610.1415790739347</c:v>
                </c:pt>
                <c:pt idx="1">
                  <c:v>4882.8125</c:v>
                </c:pt>
                <c:pt idx="2">
                  <c:v>3169.9936995578946</c:v>
                </c:pt>
                <c:pt idx="3">
                  <c:v>4882.8125</c:v>
                </c:pt>
                <c:pt idx="4">
                  <c:v>3075.4790725310381</c:v>
                </c:pt>
                <c:pt idx="5">
                  <c:v>2982.5474880012466</c:v>
                </c:pt>
                <c:pt idx="6">
                  <c:v>2896.5984638476389</c:v>
                </c:pt>
                <c:pt idx="7">
                  <c:v>2742.2663744432261</c:v>
                </c:pt>
                <c:pt idx="8">
                  <c:v>2716.6547247617045</c:v>
                </c:pt>
                <c:pt idx="9">
                  <c:v>2623.7660659747244</c:v>
                </c:pt>
                <c:pt idx="10">
                  <c:v>2471.03261487293</c:v>
                </c:pt>
                <c:pt idx="11">
                  <c:v>2403.4667521486112</c:v>
                </c:pt>
                <c:pt idx="12">
                  <c:v>2171.4004164631574</c:v>
                </c:pt>
                <c:pt idx="13">
                  <c:v>1801.3774139334525</c:v>
                </c:pt>
                <c:pt idx="14">
                  <c:v>1684.7057720760965</c:v>
                </c:pt>
                <c:pt idx="15">
                  <c:v>870.72438195643826</c:v>
                </c:pt>
                <c:pt idx="16">
                  <c:v>556.52948214931689</c:v>
                </c:pt>
                <c:pt idx="17">
                  <c:v>343.57780172510502</c:v>
                </c:pt>
                <c:pt idx="18">
                  <c:v>342.10083327192689</c:v>
                </c:pt>
                <c:pt idx="19">
                  <c:v>163.96224777124181</c:v>
                </c:pt>
                <c:pt idx="20">
                  <c:v>159.1617948345108</c:v>
                </c:pt>
                <c:pt idx="21">
                  <c:v>88.282447596368314</c:v>
                </c:pt>
              </c:numCache>
            </c:numRef>
          </c:yVal>
          <c:smooth val="0"/>
          <c:extLst>
            <c:ext xmlns:c16="http://schemas.microsoft.com/office/drawing/2014/chart" uri="{C3380CC4-5D6E-409C-BE32-E72D297353CC}">
              <c16:uniqueId val="{00000003-BA89-40CA-9CDE-CE68740781D6}"/>
            </c:ext>
          </c:extLst>
        </c:ser>
        <c:ser>
          <c:idx val="4"/>
          <c:order val="4"/>
          <c:tx>
            <c:strRef>
              <c:f>ParkerData!$T$3</c:f>
              <c:strCache>
                <c:ptCount val="1"/>
                <c:pt idx="0">
                  <c:v>ChatGPT</c:v>
                </c:pt>
              </c:strCache>
            </c:strRef>
          </c:tx>
          <c:spPr>
            <a:ln w="25400" cap="rnd">
              <a:solidFill>
                <a:schemeClr val="tx1"/>
              </a:solidFill>
              <a:round/>
            </a:ln>
            <a:effectLst/>
          </c:spPr>
          <c:marker>
            <c:symbol val="none"/>
          </c:marker>
          <c:xVal>
            <c:numRef>
              <c:f>ParkerData!$M$4:$M$25</c:f>
              <c:numCache>
                <c:formatCode>0.0</c:formatCode>
                <c:ptCount val="22"/>
                <c:pt idx="0">
                  <c:v>6.9</c:v>
                </c:pt>
                <c:pt idx="1">
                  <c:v>8</c:v>
                </c:pt>
                <c:pt idx="2">
                  <c:v>9.2390475699608778</c:v>
                </c:pt>
                <c:pt idx="3">
                  <c:v>8</c:v>
                </c:pt>
                <c:pt idx="4">
                  <c:v>9.3327380762560779</c:v>
                </c:pt>
                <c:pt idx="5">
                  <c:v>9.4286796530585342</c:v>
                </c:pt>
                <c:pt idx="6">
                  <c:v>9.5210293561148109</c:v>
                </c:pt>
                <c:pt idx="7">
                  <c:v>9.6963910812219201</c:v>
                </c:pt>
                <c:pt idx="8">
                  <c:v>9.7267671916212741</c:v>
                </c:pt>
                <c:pt idx="9">
                  <c:v>9.84022357469585</c:v>
                </c:pt>
                <c:pt idx="10">
                  <c:v>10.038924245156949</c:v>
                </c:pt>
                <c:pt idx="11">
                  <c:v>10.132127121192273</c:v>
                </c:pt>
                <c:pt idx="12">
                  <c:v>10.480935072788114</c:v>
                </c:pt>
                <c:pt idx="13">
                  <c:v>11.154371340420759</c:v>
                </c:pt>
                <c:pt idx="14">
                  <c:v>11.406138698087098</c:v>
                </c:pt>
                <c:pt idx="15">
                  <c:v>14.213022197970425</c:v>
                </c:pt>
                <c:pt idx="16" formatCode="General">
                  <c:v>16.5</c:v>
                </c:pt>
                <c:pt idx="17">
                  <c:v>19.377822375076104</c:v>
                </c:pt>
                <c:pt idx="18">
                  <c:v>19.405669274724847</c:v>
                </c:pt>
                <c:pt idx="19">
                  <c:v>24.796975622039071</c:v>
                </c:pt>
                <c:pt idx="20">
                  <c:v>25.043809614353801</c:v>
                </c:pt>
                <c:pt idx="21">
                  <c:v>30.480485560436861</c:v>
                </c:pt>
              </c:numCache>
            </c:numRef>
          </c:xVal>
          <c:yVal>
            <c:numRef>
              <c:f>ParkerData!$T$4:$T$25</c:f>
              <c:numCache>
                <c:formatCode>0</c:formatCode>
                <c:ptCount val="22"/>
                <c:pt idx="0">
                  <c:v>12211.705343001851</c:v>
                </c:pt>
                <c:pt idx="1">
                  <c:v>8436.7285500210055</c:v>
                </c:pt>
                <c:pt idx="2">
                  <c:v>5886.1460720633759</c:v>
                </c:pt>
                <c:pt idx="3">
                  <c:v>8436.7285500210055</c:v>
                </c:pt>
                <c:pt idx="4">
                  <c:v>5739.53025736379</c:v>
                </c:pt>
                <c:pt idx="5">
                  <c:v>5594.636086156127</c:v>
                </c:pt>
                <c:pt idx="6">
                  <c:v>5459.9577607933879</c:v>
                </c:pt>
                <c:pt idx="7">
                  <c:v>5216.4342161174918</c:v>
                </c:pt>
                <c:pt idx="8">
                  <c:v>5175.8030285601544</c:v>
                </c:pt>
                <c:pt idx="9">
                  <c:v>5027.899968192125</c:v>
                </c:pt>
                <c:pt idx="10">
                  <c:v>4782.7876698651135</c:v>
                </c:pt>
                <c:pt idx="11">
                  <c:v>4673.5561900799084</c:v>
                </c:pt>
                <c:pt idx="12">
                  <c:v>4294.3651219528247</c:v>
                </c:pt>
                <c:pt idx="13">
                  <c:v>3675.2450152214033</c:v>
                </c:pt>
                <c:pt idx="14">
                  <c:v>3475.781143359849</c:v>
                </c:pt>
                <c:pt idx="15">
                  <c:v>2005.3166404509539</c:v>
                </c:pt>
                <c:pt idx="16">
                  <c:v>1380.9857045365495</c:v>
                </c:pt>
                <c:pt idx="17">
                  <c:v>923.9247834045558</c:v>
                </c:pt>
                <c:pt idx="18">
                  <c:v>920.61379770929761</c:v>
                </c:pt>
                <c:pt idx="19">
                  <c:v>498.77221899061499</c:v>
                </c:pt>
                <c:pt idx="20">
                  <c:v>486.57305975843389</c:v>
                </c:pt>
                <c:pt idx="21">
                  <c:v>297.74490642718831</c:v>
                </c:pt>
              </c:numCache>
            </c:numRef>
          </c:yVal>
          <c:smooth val="0"/>
          <c:extLst>
            <c:ext xmlns:c16="http://schemas.microsoft.com/office/drawing/2014/chart" uri="{C3380CC4-5D6E-409C-BE32-E72D297353CC}">
              <c16:uniqueId val="{00000004-BA89-40CA-9CDE-CE68740781D6}"/>
            </c:ext>
          </c:extLst>
        </c:ser>
        <c:dLbls>
          <c:showLegendKey val="0"/>
          <c:showVal val="0"/>
          <c:showCatName val="0"/>
          <c:showSerName val="0"/>
          <c:showPercent val="0"/>
          <c:showBubbleSize val="0"/>
        </c:dLbls>
        <c:axId val="1464688912"/>
        <c:axId val="1464690352"/>
      </c:scatterChart>
      <c:valAx>
        <c:axId val="14646889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Distance</a:t>
                </a:r>
                <a:r>
                  <a:rPr lang="en-US" sz="1400" b="1" baseline="0"/>
                  <a:t> (million km)</a:t>
                </a:r>
                <a:endParaRPr lang="en-US" sz="14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690352"/>
        <c:crosses val="autoZero"/>
        <c:crossBetween val="midCat"/>
      </c:valAx>
      <c:valAx>
        <c:axId val="1464690352"/>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Prroton</a:t>
                </a:r>
                <a:r>
                  <a:rPr lang="en-US" sz="1400" b="1" baseline="0"/>
                  <a:t> Density (cm3)</a:t>
                </a:r>
                <a:endParaRPr lang="en-US" sz="14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46889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300">
                <a:solidFill>
                  <a:srgbClr val="1B1B1B"/>
                </a:solidFill>
                <a:latin typeface="Helvetica Neue"/>
                <a:ea typeface="Helvetica Neue"/>
                <a:cs typeface="Helvetica Neue"/>
                <a:sym typeface="Helvetica Neue"/>
              </a:rPr>
              <a:t>The</a:t>
            </a:r>
            <a:r>
              <a:rPr b="1" lang="en-US" sz="1300">
                <a:solidFill>
                  <a:srgbClr val="1B1B1B"/>
                </a:solidFill>
                <a:latin typeface="Helvetica Neue"/>
                <a:ea typeface="Helvetica Neue"/>
                <a:cs typeface="Helvetica Neue"/>
                <a:sym typeface="Helvetica Neue"/>
              </a:rPr>
              <a:t> Framework for Heliophysics Education</a:t>
            </a:r>
            <a:r>
              <a:rPr lang="en-US" sz="1300">
                <a:solidFill>
                  <a:srgbClr val="1B1B1B"/>
                </a:solidFill>
                <a:latin typeface="Helvetica Neue"/>
                <a:ea typeface="Helvetica Neue"/>
                <a:cs typeface="Helvetica Neue"/>
                <a:sym typeface="Helvetica Neue"/>
              </a:rPr>
              <a:t> provides the background and scaffolding educators need to incorporate heliophysics topics into existing STEM curricula. Using the three main questions that heliophysicists investigate as the foundation, this framework connects heliophysics topics with NGSS Disciplinary Core Ideas, to create NGSS-aligned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a:t>
            </a:r>
            <a:r>
              <a:rPr lang="en-US" sz="1600">
                <a:solidFill>
                  <a:srgbClr val="1B1B1B"/>
                </a:solidFill>
                <a:latin typeface="Helvetica Neue"/>
                <a:ea typeface="Helvetica Neue"/>
                <a:cs typeface="Helvetica Neue"/>
                <a:sym typeface="Helvetica Neue"/>
              </a:rPr>
              <a:t>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US" sz="1300">
                <a:solidFill>
                  <a:srgbClr val="1B1B1B"/>
                </a:solidFill>
                <a:latin typeface="Helvetica Neue"/>
                <a:ea typeface="Helvetica Neue"/>
                <a:cs typeface="Helvetica Neue"/>
                <a:sym typeface="Helvetica Neue"/>
              </a:rPr>
              <a:t>The nine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 encompass the major heliophysics concepts that can be explored through existing Next Generation Science Standards (NGSS) disciplinary core ideas. Each Heliophysics Big Idea has a guiding question for each level, designed to support inquiry-based learning. </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Introductory Learner </a:t>
            </a:r>
            <a:r>
              <a:rPr lang="en-US" sz="1300">
                <a:solidFill>
                  <a:srgbClr val="1B1B1B"/>
                </a:solidFill>
                <a:latin typeface="Helvetica Neue"/>
                <a:ea typeface="Helvetica Neue"/>
                <a:cs typeface="Helvetica Neue"/>
                <a:sym typeface="Helvetica Neue"/>
              </a:rPr>
              <a:t>= A younger learner (K-5), or a learner new to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Intermediate Learner</a:t>
            </a:r>
            <a:r>
              <a:rPr lang="en-US" sz="1300">
                <a:solidFill>
                  <a:srgbClr val="1B1B1B"/>
                </a:solidFill>
                <a:latin typeface="Helvetica Neue"/>
                <a:ea typeface="Helvetica Neue"/>
                <a:cs typeface="Helvetica Neue"/>
                <a:sym typeface="Helvetica Neue"/>
              </a:rPr>
              <a:t> = A middle-aged learner (6-8), or a learner that has some familiarity with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Advanced Learner</a:t>
            </a:r>
            <a:r>
              <a:rPr lang="en-US" sz="1300">
                <a:solidFill>
                  <a:srgbClr val="1B1B1B"/>
                </a:solidFill>
                <a:latin typeface="Helvetica Neue"/>
                <a:ea typeface="Helvetica Neue"/>
                <a:cs typeface="Helvetica Neue"/>
                <a:sym typeface="Helvetica Neue"/>
              </a:rPr>
              <a:t> = An older learner (9-12+), or a learner that has a lot of experience with the subject matter.</a:t>
            </a:r>
            <a:endParaRPr sz="1400">
              <a:solidFill>
                <a:srgbClr val="1B1B1B"/>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hyperlink" Target="https://psp-gateway.jhuapl.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rb.gy/qsgmbr" TargetMode="External"/><Relationship Id="rId4" Type="http://schemas.openxmlformats.org/officeDocument/2006/relationships/hyperlink" Target="https://www.youtube.com/watch?v=lwf8Y_fOOls&amp;list=PL5mpEj48YwXntxhPvZBgJn0ZG5MRm4UlS"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10.jpg"/><Relationship Id="rId6"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s://www.nasa.gov/science-research/heliophysics/nasa-announces-monthly-themes-to-celebrate-the-heliophysics-big-year/" TargetMode="External"/><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191900" y="371287"/>
            <a:ext cx="4403077" cy="4400927"/>
          </a:xfrm>
          <a:prstGeom prst="rect">
            <a:avLst/>
          </a:prstGeom>
          <a:noFill/>
          <a:ln>
            <a:noFill/>
          </a:ln>
        </p:spPr>
      </p:pic>
      <p:pic>
        <p:nvPicPr>
          <p:cNvPr id="53" name="Google Shape;53;p1"/>
          <p:cNvPicPr preferRelativeResize="0"/>
          <p:nvPr/>
        </p:nvPicPr>
        <p:blipFill rotWithShape="1">
          <a:blip r:embed="rId4">
            <a:alphaModFix/>
          </a:blip>
          <a:srcRect b="0" l="0" r="0" t="0"/>
          <a:stretch/>
        </p:blipFill>
        <p:spPr>
          <a:xfrm>
            <a:off x="0" y="2935175"/>
            <a:ext cx="7659574" cy="585200"/>
          </a:xfrm>
          <a:prstGeom prst="rect">
            <a:avLst/>
          </a:prstGeom>
          <a:noFill/>
          <a:ln>
            <a:noFill/>
          </a:ln>
        </p:spPr>
      </p:pic>
      <p:sp>
        <p:nvSpPr>
          <p:cNvPr id="54" name="Google Shape;54;p1"/>
          <p:cNvSpPr/>
          <p:nvPr/>
        </p:nvSpPr>
        <p:spPr>
          <a:xfrm>
            <a:off x="7562775" y="2933963"/>
            <a:ext cx="585300" cy="5853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ph type="ctrTitle"/>
          </p:nvPr>
        </p:nvSpPr>
        <p:spPr>
          <a:xfrm>
            <a:off x="311700" y="1474750"/>
            <a:ext cx="8520600" cy="1322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b="1" lang="en-US">
                <a:latin typeface="Helvetica Neue"/>
                <a:ea typeface="Helvetica Neue"/>
                <a:cs typeface="Helvetica Neue"/>
                <a:sym typeface="Helvetica Neue"/>
              </a:rPr>
              <a:t>The Heliophysics Big Year</a:t>
            </a:r>
            <a:endParaRPr b="1">
              <a:latin typeface="Helvetica Neue"/>
              <a:ea typeface="Helvetica Neue"/>
              <a:cs typeface="Helvetica Neue"/>
              <a:sym typeface="Helvetica Neue"/>
            </a:endParaRPr>
          </a:p>
        </p:txBody>
      </p:sp>
      <p:pic>
        <p:nvPicPr>
          <p:cNvPr id="56" name="Google Shape;56;p1"/>
          <p:cNvPicPr preferRelativeResize="0"/>
          <p:nvPr/>
        </p:nvPicPr>
        <p:blipFill rotWithShape="1">
          <a:blip r:embed="rId5">
            <a:alphaModFix/>
          </a:blip>
          <a:srcRect b="0" l="0" r="0" t="0"/>
          <a:stretch/>
        </p:blipFill>
        <p:spPr>
          <a:xfrm>
            <a:off x="7978575" y="380951"/>
            <a:ext cx="879575" cy="727374"/>
          </a:xfrm>
          <a:prstGeom prst="rect">
            <a:avLst/>
          </a:prstGeom>
          <a:noFill/>
          <a:ln>
            <a:noFill/>
          </a:ln>
        </p:spPr>
      </p:pic>
      <p:sp>
        <p:nvSpPr>
          <p:cNvPr id="57" name="Google Shape;57;p1"/>
          <p:cNvSpPr txBox="1"/>
          <p:nvPr>
            <p:ph idx="1" type="subTitle"/>
          </p:nvPr>
        </p:nvSpPr>
        <p:spPr>
          <a:xfrm>
            <a:off x="311700" y="2906650"/>
            <a:ext cx="5364600" cy="79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solidFill>
                  <a:schemeClr val="lt1"/>
                </a:solidFill>
                <a:latin typeface="Helvetica Neue"/>
                <a:ea typeface="Helvetica Neue"/>
                <a:cs typeface="Helvetica Neue"/>
                <a:sym typeface="Helvetica Neue"/>
              </a:rPr>
              <a:t>Dr. Sten Odenwald, Astronomer</a:t>
            </a:r>
            <a:endParaRPr>
              <a:solidFill>
                <a:schemeClr val="lt1"/>
              </a:solidFill>
              <a:latin typeface="Helvetica Neue"/>
              <a:ea typeface="Helvetica Neue"/>
              <a:cs typeface="Helvetica Neue"/>
              <a:sym typeface="Helvetica Neue"/>
            </a:endParaRPr>
          </a:p>
        </p:txBody>
      </p:sp>
      <p:sp>
        <p:nvSpPr>
          <p:cNvPr id="58" name="Google Shape;58;p1"/>
          <p:cNvSpPr txBox="1"/>
          <p:nvPr>
            <p:ph idx="1" type="subTitle"/>
          </p:nvPr>
        </p:nvSpPr>
        <p:spPr>
          <a:xfrm>
            <a:off x="191900" y="588180"/>
            <a:ext cx="5364600" cy="312900"/>
          </a:xfrm>
          <a:prstGeom prst="rect">
            <a:avLst/>
          </a:prstGeom>
          <a:noFill/>
          <a:ln>
            <a:noFill/>
          </a:ln>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935"/>
              <a:buNone/>
            </a:pPr>
            <a:r>
              <a:rPr lang="en-US"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59" name="Google Shape;59;p1"/>
          <p:cNvSpPr txBox="1"/>
          <p:nvPr>
            <p:ph idx="1" type="subTitle"/>
          </p:nvPr>
        </p:nvSpPr>
        <p:spPr>
          <a:xfrm>
            <a:off x="191900" y="4333269"/>
            <a:ext cx="5364600" cy="3927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15000"/>
              </a:lnSpc>
              <a:spcBef>
                <a:spcPts val="0"/>
              </a:spcBef>
              <a:spcAft>
                <a:spcPts val="600"/>
              </a:spcAft>
              <a:buSzPts val="1100"/>
              <a:buNone/>
            </a:pPr>
            <a:r>
              <a:rPr lang="en-US" sz="780">
                <a:solidFill>
                  <a:schemeClr val="dk1"/>
                </a:solidFill>
                <a:latin typeface="Helvetica Neue"/>
                <a:ea typeface="Helvetica Neue"/>
                <a:cs typeface="Helvetica Neue"/>
                <a:sym typeface="Helvetica Neue"/>
              </a:rPr>
              <a:t>NASA Heliophysics Education Activation Team</a:t>
            </a:r>
            <a:endParaRPr sz="780">
              <a:solidFill>
                <a:schemeClr val="dk1"/>
              </a:solidFill>
              <a:latin typeface="Helvetica Neue"/>
              <a:ea typeface="Helvetica Neue"/>
              <a:cs typeface="Helvetica Neue"/>
              <a:sym typeface="Helvetica Neue"/>
            </a:endParaRPr>
          </a:p>
        </p:txBody>
      </p:sp>
      <p:sp>
        <p:nvSpPr>
          <p:cNvPr id="60" name="Google Shape;60;p1"/>
          <p:cNvSpPr/>
          <p:nvPr/>
        </p:nvSpPr>
        <p:spPr>
          <a:xfrm>
            <a:off x="5826113"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6116438"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6406763" y="375274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6697088"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6987413"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7277738" y="3752738"/>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7568063" y="3752763"/>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7858388" y="3752764"/>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8148713" y="375275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8439038"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8729363"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0" y="3657650"/>
            <a:ext cx="54840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5414163" y="3657200"/>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p1"/>
          <p:cNvPicPr preferRelativeResize="0"/>
          <p:nvPr/>
        </p:nvPicPr>
        <p:blipFill rotWithShape="1">
          <a:blip r:embed="rId6">
            <a:alphaModFix/>
          </a:blip>
          <a:srcRect b="0" l="0" r="0" t="0"/>
          <a:stretch/>
        </p:blipFill>
        <p:spPr>
          <a:xfrm>
            <a:off x="8029742" y="4195413"/>
            <a:ext cx="777239" cy="668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0"/>
          <p:cNvSpPr txBox="1"/>
          <p:nvPr>
            <p:ph idx="1" type="body"/>
          </p:nvPr>
        </p:nvSpPr>
        <p:spPr>
          <a:xfrm>
            <a:off x="318873" y="968390"/>
            <a:ext cx="3245858"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Spacecraft Temp :  2,600 F</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Speed: 640,000 km/h  </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            400,000 mph</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Travel time to Mars:  </a:t>
            </a:r>
            <a:r>
              <a:rPr b="1" lang="en-US">
                <a:solidFill>
                  <a:srgbClr val="000000"/>
                </a:solidFill>
                <a:latin typeface="Times New Roman"/>
                <a:ea typeface="Times New Roman"/>
                <a:cs typeface="Times New Roman"/>
                <a:sym typeface="Times New Roman"/>
              </a:rPr>
              <a:t>88 hours</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301" name="Google Shape;301;p10"/>
          <p:cNvGrpSpPr/>
          <p:nvPr/>
        </p:nvGrpSpPr>
        <p:grpSpPr>
          <a:xfrm flipH="1">
            <a:off x="-1" y="133025"/>
            <a:ext cx="8389257" cy="582900"/>
            <a:chOff x="3383700" y="220025"/>
            <a:chExt cx="5760575" cy="582900"/>
          </a:xfrm>
        </p:grpSpPr>
        <p:sp>
          <p:nvSpPr>
            <p:cNvPr id="302" name="Google Shape;302;p1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4" name="Google Shape;304;p1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a:t>
            </a:r>
            <a:endParaRPr b="1" sz="2420">
              <a:solidFill>
                <a:schemeClr val="lt1"/>
              </a:solidFill>
              <a:latin typeface="Helvetica Neue"/>
              <a:ea typeface="Helvetica Neue"/>
              <a:cs typeface="Helvetica Neue"/>
              <a:sym typeface="Helvetica Neue"/>
            </a:endParaRPr>
          </a:p>
        </p:txBody>
      </p:sp>
      <p:sp>
        <p:nvSpPr>
          <p:cNvPr id="305" name="Google Shape;305;p1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2" name="Google Shape;312;p10"/>
          <p:cNvGrpSpPr/>
          <p:nvPr/>
        </p:nvGrpSpPr>
        <p:grpSpPr>
          <a:xfrm>
            <a:off x="0" y="4695025"/>
            <a:ext cx="5902800" cy="283500"/>
            <a:chOff x="0" y="4548925"/>
            <a:chExt cx="5902800" cy="283500"/>
          </a:xfrm>
        </p:grpSpPr>
        <p:sp>
          <p:nvSpPr>
            <p:cNvPr id="313" name="Google Shape;313;p1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5" name="Google Shape;315;p1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16" name="Google Shape;316;p1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17" name="Google Shape;317;p10"/>
          <p:cNvPicPr preferRelativeResize="0"/>
          <p:nvPr/>
        </p:nvPicPr>
        <p:blipFill rotWithShape="1">
          <a:blip r:embed="rId4">
            <a:alphaModFix/>
          </a:blip>
          <a:srcRect b="0" l="0" r="0" t="0"/>
          <a:stretch/>
        </p:blipFill>
        <p:spPr>
          <a:xfrm>
            <a:off x="4007035" y="886129"/>
            <a:ext cx="4942940" cy="3329441"/>
          </a:xfrm>
          <a:prstGeom prst="rect">
            <a:avLst/>
          </a:prstGeom>
          <a:noFill/>
          <a:ln>
            <a:noFill/>
          </a:ln>
        </p:spPr>
      </p:pic>
      <p:sp>
        <p:nvSpPr>
          <p:cNvPr id="318" name="Google Shape;318;p10"/>
          <p:cNvSpPr txBox="1"/>
          <p:nvPr/>
        </p:nvSpPr>
        <p:spPr>
          <a:xfrm>
            <a:off x="4193107" y="4304912"/>
            <a:ext cx="364875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2009 Eclipse (Credit: Miloslav Druckmuller)</a:t>
            </a:r>
            <a:endParaRPr/>
          </a:p>
        </p:txBody>
      </p:sp>
      <p:sp>
        <p:nvSpPr>
          <p:cNvPr id="319" name="Google Shape;319;p10"/>
          <p:cNvSpPr/>
          <p:nvPr/>
        </p:nvSpPr>
        <p:spPr>
          <a:xfrm>
            <a:off x="4425750" y="2064544"/>
            <a:ext cx="60525" cy="45719"/>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0" name="Google Shape;320;p10"/>
          <p:cNvSpPr/>
          <p:nvPr/>
        </p:nvSpPr>
        <p:spPr>
          <a:xfrm>
            <a:off x="4300538" y="1978819"/>
            <a:ext cx="407193" cy="442912"/>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1" name="Google Shape;321;p10"/>
          <p:cNvSpPr txBox="1"/>
          <p:nvPr/>
        </p:nvSpPr>
        <p:spPr>
          <a:xfrm>
            <a:off x="4096985" y="1421908"/>
            <a:ext cx="15985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FFFF00"/>
                </a:solidFill>
                <a:latin typeface="Arial"/>
                <a:ea typeface="Arial"/>
                <a:cs typeface="Arial"/>
                <a:sym typeface="Arial"/>
              </a:rPr>
              <a:t>Closest Approach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1"/>
          <p:cNvSpPr txBox="1"/>
          <p:nvPr>
            <p:ph idx="1" type="body"/>
          </p:nvPr>
        </p:nvSpPr>
        <p:spPr>
          <a:xfrm>
            <a:off x="318872" y="968390"/>
            <a:ext cx="7945303"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rgbClr val="000000"/>
                </a:solidFill>
                <a:latin typeface="Times New Roman"/>
                <a:ea typeface="Times New Roman"/>
                <a:cs typeface="Times New Roman"/>
                <a:sym typeface="Times New Roman"/>
              </a:rPr>
              <a:t>Discoveries so far:</a:t>
            </a:r>
            <a:endParaRPr/>
          </a:p>
          <a:p>
            <a:pPr indent="-285750" lvl="0" marL="285750" rtl="0" algn="l">
              <a:lnSpc>
                <a:spcPct val="90000"/>
              </a:lnSpc>
              <a:spcBef>
                <a:spcPts val="1000"/>
              </a:spcBef>
              <a:spcAft>
                <a:spcPts val="0"/>
              </a:spcAft>
              <a:buSzPts val="1800"/>
              <a:buFont typeface="Noto Sans Symbols"/>
              <a:buChar char="✔"/>
            </a:pPr>
            <a:r>
              <a:rPr lang="en-US">
                <a:solidFill>
                  <a:srgbClr val="000000"/>
                </a:solidFill>
                <a:latin typeface="Times New Roman"/>
                <a:ea typeface="Times New Roman"/>
                <a:cs typeface="Times New Roman"/>
                <a:sym typeface="Times New Roman"/>
              </a:rPr>
              <a:t>First direct measurements and samples of solar atmosphere</a:t>
            </a:r>
            <a:endParaRPr/>
          </a:p>
          <a:p>
            <a:pPr indent="-285750" lvl="0" marL="285750" rtl="0" algn="l">
              <a:lnSpc>
                <a:spcPct val="90000"/>
              </a:lnSpc>
              <a:spcBef>
                <a:spcPts val="1000"/>
              </a:spcBef>
              <a:spcAft>
                <a:spcPts val="0"/>
              </a:spcAft>
              <a:buSzPts val="1800"/>
              <a:buFont typeface="Noto Sans Symbols"/>
              <a:buChar char="✔"/>
            </a:pPr>
            <a:r>
              <a:rPr lang="en-US">
                <a:solidFill>
                  <a:srgbClr val="000000"/>
                </a:solidFill>
                <a:latin typeface="Times New Roman"/>
                <a:ea typeface="Times New Roman"/>
                <a:cs typeface="Times New Roman"/>
                <a:sym typeface="Times New Roman"/>
              </a:rPr>
              <a:t>Detection of Alfven Surface where solar wind originates</a:t>
            </a:r>
            <a:endParaRPr/>
          </a:p>
          <a:p>
            <a:pPr indent="-285750" lvl="0" marL="285750" rtl="0" algn="l">
              <a:lnSpc>
                <a:spcPct val="90000"/>
              </a:lnSpc>
              <a:spcBef>
                <a:spcPts val="1000"/>
              </a:spcBef>
              <a:spcAft>
                <a:spcPts val="0"/>
              </a:spcAft>
              <a:buSzPts val="1800"/>
              <a:buFont typeface="Noto Sans Symbols"/>
              <a:buChar char="✔"/>
            </a:pPr>
            <a:r>
              <a:rPr lang="en-US">
                <a:solidFill>
                  <a:srgbClr val="000000"/>
                </a:solidFill>
                <a:latin typeface="Times New Roman"/>
                <a:ea typeface="Times New Roman"/>
                <a:cs typeface="Times New Roman"/>
                <a:sym typeface="Times New Roman"/>
              </a:rPr>
              <a:t>Detection of coronal streamers from surface that produce the wind</a:t>
            </a:r>
            <a:endParaRPr/>
          </a:p>
          <a:p>
            <a:pPr indent="-285750" lvl="0" marL="285750" rtl="0" algn="l">
              <a:lnSpc>
                <a:spcPct val="90000"/>
              </a:lnSpc>
              <a:spcBef>
                <a:spcPts val="1000"/>
              </a:spcBef>
              <a:spcAft>
                <a:spcPts val="0"/>
              </a:spcAft>
              <a:buSzPts val="1800"/>
              <a:buFont typeface="Noto Sans Symbols"/>
              <a:buChar char="✔"/>
            </a:pPr>
            <a:r>
              <a:rPr lang="en-US">
                <a:solidFill>
                  <a:srgbClr val="000000"/>
                </a:solidFill>
                <a:latin typeface="Times New Roman"/>
                <a:ea typeface="Times New Roman"/>
                <a:cs typeface="Times New Roman"/>
                <a:sym typeface="Times New Roman"/>
              </a:rPr>
              <a:t>Detection of boundary of the dust-free zone</a:t>
            </a:r>
            <a:endParaRPr/>
          </a:p>
          <a:p>
            <a:pPr indent="-285750" lvl="0" marL="285750" rtl="0" algn="l">
              <a:lnSpc>
                <a:spcPct val="90000"/>
              </a:lnSpc>
              <a:spcBef>
                <a:spcPts val="1000"/>
              </a:spcBef>
              <a:spcAft>
                <a:spcPts val="0"/>
              </a:spcAft>
              <a:buSzPts val="1800"/>
              <a:buFont typeface="Noto Sans Symbols"/>
              <a:buChar char="✔"/>
            </a:pPr>
            <a:r>
              <a:rPr lang="en-US">
                <a:solidFill>
                  <a:srgbClr val="000000"/>
                </a:solidFill>
                <a:latin typeface="Times New Roman"/>
                <a:ea typeface="Times New Roman"/>
                <a:cs typeface="Times New Roman"/>
                <a:sym typeface="Times New Roman"/>
              </a:rPr>
              <a:t>Discovery of magnetic ‘switchbacks’ of reversed polarity between supergranules</a:t>
            </a:r>
            <a:endParaRPr>
              <a:solidFill>
                <a:srgbClr val="000000"/>
              </a:solidFill>
              <a:latin typeface="Times New Roman"/>
              <a:ea typeface="Times New Roman"/>
              <a:cs typeface="Times New Roman"/>
              <a:sym typeface="Times New Roman"/>
            </a:endParaRPr>
          </a:p>
          <a:p>
            <a:pPr indent="-285750" lvl="0" marL="285750" rtl="0" algn="l">
              <a:lnSpc>
                <a:spcPct val="90000"/>
              </a:lnSpc>
              <a:spcBef>
                <a:spcPts val="1000"/>
              </a:spcBef>
              <a:spcAft>
                <a:spcPts val="0"/>
              </a:spcAft>
              <a:buSzPts val="1800"/>
              <a:buFont typeface="Noto Sans Symbols"/>
              <a:buChar char="✔"/>
            </a:pPr>
            <a:r>
              <a:rPr lang="en-US">
                <a:solidFill>
                  <a:srgbClr val="000000"/>
                </a:solidFill>
                <a:latin typeface="Times New Roman"/>
                <a:ea typeface="Times New Roman"/>
                <a:cs typeface="Times New Roman"/>
                <a:sym typeface="Times New Roman"/>
              </a:rPr>
              <a:t>SEPs are very common and not all related to CME shock compression</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327" name="Google Shape;327;p11"/>
          <p:cNvGrpSpPr/>
          <p:nvPr/>
        </p:nvGrpSpPr>
        <p:grpSpPr>
          <a:xfrm flipH="1">
            <a:off x="-1" y="133025"/>
            <a:ext cx="8389257" cy="582900"/>
            <a:chOff x="3383700" y="220025"/>
            <a:chExt cx="5760575" cy="582900"/>
          </a:xfrm>
        </p:grpSpPr>
        <p:sp>
          <p:nvSpPr>
            <p:cNvPr id="328" name="Google Shape;328;p1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0" name="Google Shape;330;p1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a:t>
            </a:r>
            <a:endParaRPr b="1" sz="2420">
              <a:solidFill>
                <a:schemeClr val="lt1"/>
              </a:solidFill>
              <a:latin typeface="Helvetica Neue"/>
              <a:ea typeface="Helvetica Neue"/>
              <a:cs typeface="Helvetica Neue"/>
              <a:sym typeface="Helvetica Neue"/>
            </a:endParaRPr>
          </a:p>
        </p:txBody>
      </p:sp>
      <p:sp>
        <p:nvSpPr>
          <p:cNvPr id="331" name="Google Shape;331;p1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8" name="Google Shape;338;p11"/>
          <p:cNvGrpSpPr/>
          <p:nvPr/>
        </p:nvGrpSpPr>
        <p:grpSpPr>
          <a:xfrm>
            <a:off x="0" y="4695025"/>
            <a:ext cx="5902800" cy="283500"/>
            <a:chOff x="0" y="4548925"/>
            <a:chExt cx="5902800" cy="283500"/>
          </a:xfrm>
        </p:grpSpPr>
        <p:sp>
          <p:nvSpPr>
            <p:cNvPr id="339" name="Google Shape;339;p1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1" name="Google Shape;341;p1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42" name="Google Shape;342;p1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2"/>
          <p:cNvSpPr txBox="1"/>
          <p:nvPr>
            <p:ph idx="1" type="body"/>
          </p:nvPr>
        </p:nvSpPr>
        <p:spPr>
          <a:xfrm>
            <a:off x="318872" y="968390"/>
            <a:ext cx="4381715"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Problem: On June 23, 2023</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the speed of the solar wind was measured by Parker as 350 km/s</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The density was   300   protons/cc</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The distance was   21.5   million kilometers.</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How much mass was in the shell with a radius of R and a thickness of V x 1 second?</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348" name="Google Shape;348;p12"/>
          <p:cNvGrpSpPr/>
          <p:nvPr/>
        </p:nvGrpSpPr>
        <p:grpSpPr>
          <a:xfrm flipH="1">
            <a:off x="165450" y="133025"/>
            <a:ext cx="8389257" cy="582900"/>
            <a:chOff x="3383700" y="220025"/>
            <a:chExt cx="5760575" cy="582900"/>
          </a:xfrm>
        </p:grpSpPr>
        <p:sp>
          <p:nvSpPr>
            <p:cNvPr id="349" name="Google Shape;349;p1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 name="Google Shape;351;p1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Beginning</a:t>
            </a:r>
            <a:endParaRPr b="1" sz="2420">
              <a:solidFill>
                <a:schemeClr val="lt1"/>
              </a:solidFill>
              <a:latin typeface="Helvetica Neue"/>
              <a:ea typeface="Helvetica Neue"/>
              <a:cs typeface="Helvetica Neue"/>
              <a:sym typeface="Helvetica Neue"/>
            </a:endParaRPr>
          </a:p>
        </p:txBody>
      </p:sp>
      <p:sp>
        <p:nvSpPr>
          <p:cNvPr id="352" name="Google Shape;352;p1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9" name="Google Shape;359;p12"/>
          <p:cNvGrpSpPr/>
          <p:nvPr/>
        </p:nvGrpSpPr>
        <p:grpSpPr>
          <a:xfrm>
            <a:off x="0" y="4695025"/>
            <a:ext cx="5902800" cy="283500"/>
            <a:chOff x="0" y="4548925"/>
            <a:chExt cx="5902800" cy="283500"/>
          </a:xfrm>
        </p:grpSpPr>
        <p:sp>
          <p:nvSpPr>
            <p:cNvPr id="360" name="Google Shape;360;p1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2" name="Google Shape;362;p1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63" name="Google Shape;363;p1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3"/>
          <p:cNvSpPr txBox="1"/>
          <p:nvPr>
            <p:ph idx="1" type="body"/>
          </p:nvPr>
        </p:nvSpPr>
        <p:spPr>
          <a:xfrm>
            <a:off x="318873" y="968390"/>
            <a:ext cx="4574596"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Surface area of shell:</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A = 4</a:t>
            </a:r>
            <a:r>
              <a:rPr lang="en-US">
                <a:solidFill>
                  <a:srgbClr val="000000"/>
                </a:solidFill>
                <a:latin typeface="Noto Sans Symbols"/>
                <a:ea typeface="Noto Sans Symbols"/>
                <a:cs typeface="Noto Sans Symbols"/>
                <a:sym typeface="Noto Sans Symbols"/>
              </a:rPr>
              <a:t> π </a:t>
            </a:r>
            <a:r>
              <a:rPr lang="en-US">
                <a:solidFill>
                  <a:srgbClr val="000000"/>
                </a:solidFill>
                <a:latin typeface="Times New Roman"/>
                <a:ea typeface="Times New Roman"/>
                <a:cs typeface="Times New Roman"/>
                <a:sym typeface="Times New Roman"/>
              </a:rPr>
              <a:t>(21.5 million x 1000)</a:t>
            </a:r>
            <a:r>
              <a:rPr b="1" baseline="30000" lang="en-US">
                <a:solidFill>
                  <a:srgbClr val="000000"/>
                </a:solidFill>
                <a:latin typeface="Times New Roman"/>
                <a:ea typeface="Times New Roman"/>
                <a:cs typeface="Times New Roman"/>
                <a:sym typeface="Times New Roman"/>
              </a:rPr>
              <a:t>2</a:t>
            </a:r>
            <a:r>
              <a:rPr lang="en-US">
                <a:solidFill>
                  <a:srgbClr val="000000"/>
                </a:solidFill>
                <a:latin typeface="Times New Roman"/>
                <a:ea typeface="Times New Roman"/>
                <a:cs typeface="Times New Roman"/>
                <a:sym typeface="Times New Roman"/>
              </a:rPr>
              <a:t>   = 5.8x10</a:t>
            </a:r>
            <a:r>
              <a:rPr b="1" baseline="30000" lang="en-US">
                <a:solidFill>
                  <a:srgbClr val="000000"/>
                </a:solidFill>
                <a:latin typeface="Times New Roman"/>
                <a:ea typeface="Times New Roman"/>
                <a:cs typeface="Times New Roman"/>
                <a:sym typeface="Times New Roman"/>
              </a:rPr>
              <a:t>21</a:t>
            </a:r>
            <a:r>
              <a:rPr lang="en-US">
                <a:solidFill>
                  <a:srgbClr val="000000"/>
                </a:solidFill>
                <a:latin typeface="Times New Roman"/>
                <a:ea typeface="Times New Roman"/>
                <a:cs typeface="Times New Roman"/>
                <a:sym typeface="Times New Roman"/>
              </a:rPr>
              <a:t> m</a:t>
            </a:r>
            <a:r>
              <a:rPr b="1" baseline="30000" lang="en-US">
                <a:solidFill>
                  <a:srgbClr val="000000"/>
                </a:solidFill>
                <a:latin typeface="Times New Roman"/>
                <a:ea typeface="Times New Roman"/>
                <a:cs typeface="Times New Roman"/>
                <a:sym typeface="Times New Roman"/>
              </a:rPr>
              <a:t>2</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Thickness:  350 km/s x 1 sec x 1000 m/km</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t = 350,000 meters.</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Volume = Area x thickness = 2.0x10</a:t>
            </a:r>
            <a:r>
              <a:rPr b="1" baseline="30000" lang="en-US">
                <a:solidFill>
                  <a:srgbClr val="000000"/>
                </a:solidFill>
                <a:latin typeface="Times New Roman"/>
                <a:ea typeface="Times New Roman"/>
                <a:cs typeface="Times New Roman"/>
                <a:sym typeface="Times New Roman"/>
              </a:rPr>
              <a:t>27</a:t>
            </a:r>
            <a:r>
              <a:rPr lang="en-US">
                <a:solidFill>
                  <a:srgbClr val="000000"/>
                </a:solidFill>
                <a:latin typeface="Times New Roman"/>
                <a:ea typeface="Times New Roman"/>
                <a:cs typeface="Times New Roman"/>
                <a:sym typeface="Times New Roman"/>
              </a:rPr>
              <a:t> m</a:t>
            </a:r>
            <a:r>
              <a:rPr b="1" baseline="30000" lang="en-US">
                <a:solidFill>
                  <a:srgbClr val="000000"/>
                </a:solidFill>
                <a:latin typeface="Times New Roman"/>
                <a:ea typeface="Times New Roman"/>
                <a:cs typeface="Times New Roman"/>
                <a:sym typeface="Times New Roman"/>
              </a:rPr>
              <a:t>3</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369" name="Google Shape;369;p13"/>
          <p:cNvGrpSpPr/>
          <p:nvPr/>
        </p:nvGrpSpPr>
        <p:grpSpPr>
          <a:xfrm flipH="1">
            <a:off x="-1" y="133025"/>
            <a:ext cx="8389257" cy="582900"/>
            <a:chOff x="3383700" y="220025"/>
            <a:chExt cx="5760575" cy="582900"/>
          </a:xfrm>
        </p:grpSpPr>
        <p:sp>
          <p:nvSpPr>
            <p:cNvPr id="370" name="Google Shape;370;p1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2" name="Google Shape;372;p1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Beginning</a:t>
            </a:r>
            <a:endParaRPr b="1" sz="2420">
              <a:solidFill>
                <a:schemeClr val="lt1"/>
              </a:solidFill>
              <a:latin typeface="Helvetica Neue"/>
              <a:ea typeface="Helvetica Neue"/>
              <a:cs typeface="Helvetica Neue"/>
              <a:sym typeface="Helvetica Neue"/>
            </a:endParaRPr>
          </a:p>
        </p:txBody>
      </p:sp>
      <p:sp>
        <p:nvSpPr>
          <p:cNvPr id="373" name="Google Shape;373;p1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0" name="Google Shape;380;p13"/>
          <p:cNvGrpSpPr/>
          <p:nvPr/>
        </p:nvGrpSpPr>
        <p:grpSpPr>
          <a:xfrm>
            <a:off x="0" y="4695025"/>
            <a:ext cx="5902800" cy="283500"/>
            <a:chOff x="0" y="4548925"/>
            <a:chExt cx="5902800" cy="283500"/>
          </a:xfrm>
        </p:grpSpPr>
        <p:sp>
          <p:nvSpPr>
            <p:cNvPr id="381" name="Google Shape;381;p1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3" name="Google Shape;383;p1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84" name="Google Shape;384;p1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85" name="Google Shape;385;p13"/>
          <p:cNvPicPr preferRelativeResize="0"/>
          <p:nvPr/>
        </p:nvPicPr>
        <p:blipFill rotWithShape="1">
          <a:blip r:embed="rId4">
            <a:alphaModFix/>
          </a:blip>
          <a:srcRect b="0" l="0" r="0" t="0"/>
          <a:stretch/>
        </p:blipFill>
        <p:spPr>
          <a:xfrm>
            <a:off x="5114969" y="820881"/>
            <a:ext cx="3149206" cy="32507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14"/>
          <p:cNvSpPr txBox="1"/>
          <p:nvPr>
            <p:ph idx="1" type="body"/>
          </p:nvPr>
        </p:nvSpPr>
        <p:spPr>
          <a:xfrm>
            <a:off x="318873" y="968390"/>
            <a:ext cx="4781765" cy="3496454"/>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Mass of the shell: </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M = Volume x density</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M = 2x10</a:t>
            </a:r>
            <a:r>
              <a:rPr b="1" baseline="30000" lang="en-US">
                <a:solidFill>
                  <a:srgbClr val="000000"/>
                </a:solidFill>
                <a:latin typeface="Times New Roman"/>
                <a:ea typeface="Times New Roman"/>
                <a:cs typeface="Times New Roman"/>
                <a:sym typeface="Times New Roman"/>
              </a:rPr>
              <a:t>27</a:t>
            </a:r>
            <a:r>
              <a:rPr lang="en-US">
                <a:solidFill>
                  <a:srgbClr val="000000"/>
                </a:solidFill>
                <a:latin typeface="Times New Roman"/>
                <a:ea typeface="Times New Roman"/>
                <a:cs typeface="Times New Roman"/>
                <a:sym typeface="Times New Roman"/>
              </a:rPr>
              <a:t> m</a:t>
            </a:r>
            <a:r>
              <a:rPr b="1" baseline="30000" lang="en-US">
                <a:solidFill>
                  <a:srgbClr val="000000"/>
                </a:solidFill>
                <a:latin typeface="Times New Roman"/>
                <a:ea typeface="Times New Roman"/>
                <a:cs typeface="Times New Roman"/>
                <a:sym typeface="Times New Roman"/>
              </a:rPr>
              <a:t>3</a:t>
            </a:r>
            <a:r>
              <a:rPr lang="en-US">
                <a:solidFill>
                  <a:srgbClr val="000000"/>
                </a:solidFill>
                <a:latin typeface="Times New Roman"/>
                <a:ea typeface="Times New Roman"/>
                <a:cs typeface="Times New Roman"/>
                <a:sym typeface="Times New Roman"/>
              </a:rPr>
              <a:t> x 300 protons/cm</a:t>
            </a:r>
            <a:r>
              <a:rPr b="1" baseline="30000" lang="en-US">
                <a:solidFill>
                  <a:srgbClr val="000000"/>
                </a:solidFill>
                <a:latin typeface="Times New Roman"/>
                <a:ea typeface="Times New Roman"/>
                <a:cs typeface="Times New Roman"/>
                <a:sym typeface="Times New Roman"/>
              </a:rPr>
              <a:t>3</a:t>
            </a:r>
            <a:r>
              <a:rPr lang="en-US">
                <a:solidFill>
                  <a:srgbClr val="000000"/>
                </a:solidFill>
                <a:latin typeface="Times New Roman"/>
                <a:ea typeface="Times New Roman"/>
                <a:cs typeface="Times New Roman"/>
                <a:sym typeface="Times New Roman"/>
              </a:rPr>
              <a:t> x (10</a:t>
            </a:r>
            <a:r>
              <a:rPr b="1" baseline="30000" lang="en-US">
                <a:solidFill>
                  <a:srgbClr val="000000"/>
                </a:solidFill>
                <a:latin typeface="Times New Roman"/>
                <a:ea typeface="Times New Roman"/>
                <a:cs typeface="Times New Roman"/>
                <a:sym typeface="Times New Roman"/>
              </a:rPr>
              <a:t>6</a:t>
            </a:r>
            <a:r>
              <a:rPr lang="en-US">
                <a:solidFill>
                  <a:srgbClr val="000000"/>
                </a:solidFill>
                <a:latin typeface="Times New Roman"/>
                <a:ea typeface="Times New Roman"/>
                <a:cs typeface="Times New Roman"/>
                <a:sym typeface="Times New Roman"/>
              </a:rPr>
              <a:t> cm</a:t>
            </a:r>
            <a:r>
              <a:rPr b="1" baseline="30000" lang="en-US">
                <a:solidFill>
                  <a:srgbClr val="000000"/>
                </a:solidFill>
                <a:latin typeface="Times New Roman"/>
                <a:ea typeface="Times New Roman"/>
                <a:cs typeface="Times New Roman"/>
                <a:sym typeface="Times New Roman"/>
              </a:rPr>
              <a:t>3</a:t>
            </a:r>
            <a:r>
              <a:rPr lang="en-US">
                <a:solidFill>
                  <a:srgbClr val="000000"/>
                </a:solidFill>
                <a:latin typeface="Times New Roman"/>
                <a:ea typeface="Times New Roman"/>
                <a:cs typeface="Times New Roman"/>
                <a:sym typeface="Times New Roman"/>
              </a:rPr>
              <a:t>/m</a:t>
            </a:r>
            <a:r>
              <a:rPr b="1" baseline="30000" lang="en-US">
                <a:solidFill>
                  <a:srgbClr val="000000"/>
                </a:solidFill>
                <a:latin typeface="Times New Roman"/>
                <a:ea typeface="Times New Roman"/>
                <a:cs typeface="Times New Roman"/>
                <a:sym typeface="Times New Roman"/>
              </a:rPr>
              <a:t>3</a:t>
            </a:r>
            <a:r>
              <a:rPr lang="en-US">
                <a:solidFill>
                  <a:srgbClr val="000000"/>
                </a:solidFill>
                <a:latin typeface="Times New Roman"/>
                <a:ea typeface="Times New Roman"/>
                <a:cs typeface="Times New Roman"/>
                <a:sym typeface="Times New Roman"/>
              </a:rPr>
              <a:t>)</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M = 6x10</a:t>
            </a:r>
            <a:r>
              <a:rPr b="1" baseline="30000" lang="en-US">
                <a:solidFill>
                  <a:srgbClr val="000000"/>
                </a:solidFill>
                <a:latin typeface="Times New Roman"/>
                <a:ea typeface="Times New Roman"/>
                <a:cs typeface="Times New Roman"/>
                <a:sym typeface="Times New Roman"/>
              </a:rPr>
              <a:t>35</a:t>
            </a:r>
            <a:r>
              <a:rPr lang="en-US">
                <a:solidFill>
                  <a:srgbClr val="000000"/>
                </a:solidFill>
                <a:latin typeface="Times New Roman"/>
                <a:ea typeface="Times New Roman"/>
                <a:cs typeface="Times New Roman"/>
                <a:sym typeface="Times New Roman"/>
              </a:rPr>
              <a:t> protons.</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1 proton = 1.7x10</a:t>
            </a:r>
            <a:r>
              <a:rPr b="1" baseline="30000" lang="en-US">
                <a:solidFill>
                  <a:srgbClr val="000000"/>
                </a:solidFill>
                <a:latin typeface="Times New Roman"/>
                <a:ea typeface="Times New Roman"/>
                <a:cs typeface="Times New Roman"/>
                <a:sym typeface="Times New Roman"/>
              </a:rPr>
              <a:t>-27</a:t>
            </a:r>
            <a:r>
              <a:rPr lang="en-US">
                <a:solidFill>
                  <a:srgbClr val="000000"/>
                </a:solidFill>
                <a:latin typeface="Times New Roman"/>
                <a:ea typeface="Times New Roman"/>
                <a:cs typeface="Times New Roman"/>
                <a:sym typeface="Times New Roman"/>
              </a:rPr>
              <a:t> kg.</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Mass = 6x10</a:t>
            </a:r>
            <a:r>
              <a:rPr b="1" baseline="30000" lang="en-US">
                <a:solidFill>
                  <a:srgbClr val="000000"/>
                </a:solidFill>
                <a:latin typeface="Times New Roman"/>
                <a:ea typeface="Times New Roman"/>
                <a:cs typeface="Times New Roman"/>
                <a:sym typeface="Times New Roman"/>
              </a:rPr>
              <a:t>35</a:t>
            </a:r>
            <a:r>
              <a:rPr lang="en-US">
                <a:solidFill>
                  <a:srgbClr val="000000"/>
                </a:solidFill>
                <a:latin typeface="Times New Roman"/>
                <a:ea typeface="Times New Roman"/>
                <a:cs typeface="Times New Roman"/>
                <a:sym typeface="Times New Roman"/>
              </a:rPr>
              <a:t> x 1.7x10</a:t>
            </a:r>
            <a:r>
              <a:rPr b="1" baseline="30000" lang="en-US">
                <a:solidFill>
                  <a:srgbClr val="000000"/>
                </a:solidFill>
                <a:latin typeface="Times New Roman"/>
                <a:ea typeface="Times New Roman"/>
                <a:cs typeface="Times New Roman"/>
                <a:sym typeface="Times New Roman"/>
              </a:rPr>
              <a:t>-27</a:t>
            </a:r>
            <a:r>
              <a:rPr lang="en-US">
                <a:solidFill>
                  <a:srgbClr val="000000"/>
                </a:solidFill>
                <a:latin typeface="Times New Roman"/>
                <a:ea typeface="Times New Roman"/>
                <a:cs typeface="Times New Roman"/>
                <a:sym typeface="Times New Roman"/>
              </a:rPr>
              <a:t> </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Mass = 1 billion kg.</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Sun looses 1 billion kg/sec of mass.</a:t>
            </a:r>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391" name="Google Shape;391;p14"/>
          <p:cNvGrpSpPr/>
          <p:nvPr/>
        </p:nvGrpSpPr>
        <p:grpSpPr>
          <a:xfrm flipH="1">
            <a:off x="-1" y="133025"/>
            <a:ext cx="8389257" cy="582900"/>
            <a:chOff x="3383700" y="220025"/>
            <a:chExt cx="5760575" cy="582900"/>
          </a:xfrm>
        </p:grpSpPr>
        <p:sp>
          <p:nvSpPr>
            <p:cNvPr id="392" name="Google Shape;392;p1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4" name="Google Shape;394;p1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Beginning</a:t>
            </a:r>
            <a:endParaRPr b="1" sz="2420">
              <a:solidFill>
                <a:schemeClr val="lt1"/>
              </a:solidFill>
              <a:latin typeface="Helvetica Neue"/>
              <a:ea typeface="Helvetica Neue"/>
              <a:cs typeface="Helvetica Neue"/>
              <a:sym typeface="Helvetica Neue"/>
            </a:endParaRPr>
          </a:p>
        </p:txBody>
      </p:sp>
      <p:sp>
        <p:nvSpPr>
          <p:cNvPr id="395" name="Google Shape;395;p1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2" name="Google Shape;402;p14"/>
          <p:cNvGrpSpPr/>
          <p:nvPr/>
        </p:nvGrpSpPr>
        <p:grpSpPr>
          <a:xfrm>
            <a:off x="0" y="4695025"/>
            <a:ext cx="5902800" cy="283500"/>
            <a:chOff x="0" y="4548925"/>
            <a:chExt cx="5902800" cy="283500"/>
          </a:xfrm>
        </p:grpSpPr>
        <p:sp>
          <p:nvSpPr>
            <p:cNvPr id="403" name="Google Shape;403;p1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5" name="Google Shape;405;p1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06" name="Google Shape;406;p1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07" name="Google Shape;407;p14"/>
          <p:cNvPicPr preferRelativeResize="0"/>
          <p:nvPr/>
        </p:nvPicPr>
        <p:blipFill rotWithShape="1">
          <a:blip r:embed="rId4">
            <a:alphaModFix/>
          </a:blip>
          <a:srcRect b="0" l="0" r="0" t="0"/>
          <a:stretch/>
        </p:blipFill>
        <p:spPr>
          <a:xfrm>
            <a:off x="5475829" y="1073554"/>
            <a:ext cx="3306792" cy="3286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5"/>
          <p:cNvSpPr txBox="1"/>
          <p:nvPr>
            <p:ph idx="1" type="body"/>
          </p:nvPr>
        </p:nvSpPr>
        <p:spPr>
          <a:xfrm>
            <a:off x="318873" y="968389"/>
            <a:ext cx="5110377" cy="3632835"/>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At a rate of one billion kg/sec, how much mass has the </a:t>
            </a:r>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sun lost in 4 billion years?</a:t>
            </a:r>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M = 10</a:t>
            </a:r>
            <a:r>
              <a:rPr b="1" baseline="30000" lang="en-US">
                <a:solidFill>
                  <a:srgbClr val="000000"/>
                </a:solidFill>
                <a:latin typeface="Times New Roman"/>
                <a:ea typeface="Times New Roman"/>
                <a:cs typeface="Times New Roman"/>
                <a:sym typeface="Times New Roman"/>
              </a:rPr>
              <a:t>9</a:t>
            </a:r>
            <a:r>
              <a:rPr lang="en-US">
                <a:solidFill>
                  <a:srgbClr val="000000"/>
                </a:solidFill>
                <a:latin typeface="Times New Roman"/>
                <a:ea typeface="Times New Roman"/>
                <a:cs typeface="Times New Roman"/>
                <a:sym typeface="Times New Roman"/>
              </a:rPr>
              <a:t> kg/s x 4x10</a:t>
            </a:r>
            <a:r>
              <a:rPr b="1" baseline="30000" lang="en-US">
                <a:solidFill>
                  <a:srgbClr val="000000"/>
                </a:solidFill>
                <a:latin typeface="Times New Roman"/>
                <a:ea typeface="Times New Roman"/>
                <a:cs typeface="Times New Roman"/>
                <a:sym typeface="Times New Roman"/>
              </a:rPr>
              <a:t>9</a:t>
            </a:r>
            <a:r>
              <a:rPr lang="en-US">
                <a:solidFill>
                  <a:srgbClr val="000000"/>
                </a:solidFill>
                <a:latin typeface="Times New Roman"/>
                <a:ea typeface="Times New Roman"/>
                <a:cs typeface="Times New Roman"/>
                <a:sym typeface="Times New Roman"/>
              </a:rPr>
              <a:t> years x 365 days x 86,400 s/day</a:t>
            </a:r>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Mass = 1.3x10</a:t>
            </a:r>
            <a:r>
              <a:rPr b="1" baseline="30000" lang="en-US">
                <a:solidFill>
                  <a:srgbClr val="000000"/>
                </a:solidFill>
                <a:latin typeface="Times New Roman"/>
                <a:ea typeface="Times New Roman"/>
                <a:cs typeface="Times New Roman"/>
                <a:sym typeface="Times New Roman"/>
              </a:rPr>
              <a:t>26</a:t>
            </a:r>
            <a:r>
              <a:rPr lang="en-US">
                <a:solidFill>
                  <a:srgbClr val="000000"/>
                </a:solidFill>
                <a:latin typeface="Times New Roman"/>
                <a:ea typeface="Times New Roman"/>
                <a:cs typeface="Times New Roman"/>
                <a:sym typeface="Times New Roman"/>
              </a:rPr>
              <a:t> kg.</a:t>
            </a:r>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Mass of sun = 2x10</a:t>
            </a:r>
            <a:r>
              <a:rPr b="1" baseline="30000" lang="en-US">
                <a:solidFill>
                  <a:srgbClr val="000000"/>
                </a:solidFill>
                <a:latin typeface="Times New Roman"/>
                <a:ea typeface="Times New Roman"/>
                <a:cs typeface="Times New Roman"/>
                <a:sym typeface="Times New Roman"/>
              </a:rPr>
              <a:t>30</a:t>
            </a:r>
            <a:r>
              <a:rPr lang="en-US">
                <a:solidFill>
                  <a:srgbClr val="000000"/>
                </a:solidFill>
                <a:latin typeface="Times New Roman"/>
                <a:ea typeface="Times New Roman"/>
                <a:cs typeface="Times New Roman"/>
                <a:sym typeface="Times New Roman"/>
              </a:rPr>
              <a:t> kg</a:t>
            </a:r>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Percent of mass lost =   </a:t>
            </a:r>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100% x 1.3x10</a:t>
            </a:r>
            <a:r>
              <a:rPr b="1" baseline="30000" lang="en-US">
                <a:solidFill>
                  <a:srgbClr val="000000"/>
                </a:solidFill>
                <a:latin typeface="Times New Roman"/>
                <a:ea typeface="Times New Roman"/>
                <a:cs typeface="Times New Roman"/>
                <a:sym typeface="Times New Roman"/>
              </a:rPr>
              <a:t>26</a:t>
            </a:r>
            <a:r>
              <a:rPr lang="en-US">
                <a:solidFill>
                  <a:srgbClr val="000000"/>
                </a:solidFill>
                <a:latin typeface="Times New Roman"/>
                <a:ea typeface="Times New Roman"/>
                <a:cs typeface="Times New Roman"/>
                <a:sym typeface="Times New Roman"/>
              </a:rPr>
              <a:t>/2x10</a:t>
            </a:r>
            <a:r>
              <a:rPr b="1" baseline="30000" lang="en-US">
                <a:solidFill>
                  <a:srgbClr val="000000"/>
                </a:solidFill>
                <a:latin typeface="Times New Roman"/>
                <a:ea typeface="Times New Roman"/>
                <a:cs typeface="Times New Roman"/>
                <a:sym typeface="Times New Roman"/>
              </a:rPr>
              <a:t>30</a:t>
            </a:r>
            <a:r>
              <a:rPr lang="en-US">
                <a:solidFill>
                  <a:srgbClr val="000000"/>
                </a:solidFill>
                <a:latin typeface="Times New Roman"/>
                <a:ea typeface="Times New Roman"/>
                <a:cs typeface="Times New Roman"/>
                <a:sym typeface="Times New Roman"/>
              </a:rPr>
              <a:t> = </a:t>
            </a:r>
            <a:r>
              <a:rPr b="1" lang="en-US">
                <a:solidFill>
                  <a:srgbClr val="FF0000"/>
                </a:solidFill>
                <a:latin typeface="Times New Roman"/>
                <a:ea typeface="Times New Roman"/>
                <a:cs typeface="Times New Roman"/>
                <a:sym typeface="Times New Roman"/>
              </a:rPr>
              <a:t>0.007%</a:t>
            </a:r>
            <a:endParaRPr/>
          </a:p>
          <a:p>
            <a:pPr indent="0" lvl="0" marL="0" rtl="0" algn="l">
              <a:lnSpc>
                <a:spcPct val="90000"/>
              </a:lnSpc>
              <a:spcBef>
                <a:spcPts val="1000"/>
              </a:spcBef>
              <a:spcAft>
                <a:spcPts val="0"/>
              </a:spcAft>
              <a:buSzPct val="108108"/>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Our estimate from Parker:   </a:t>
            </a:r>
            <a:r>
              <a:rPr b="1" lang="en-US">
                <a:solidFill>
                  <a:srgbClr val="FF0000"/>
                </a:solidFill>
                <a:latin typeface="Times New Roman"/>
                <a:ea typeface="Times New Roman"/>
                <a:cs typeface="Times New Roman"/>
                <a:sym typeface="Times New Roman"/>
              </a:rPr>
              <a:t>1.6x10</a:t>
            </a:r>
            <a:r>
              <a:rPr b="1" baseline="30000" lang="en-US">
                <a:solidFill>
                  <a:srgbClr val="FF0000"/>
                </a:solidFill>
                <a:latin typeface="Times New Roman"/>
                <a:ea typeface="Times New Roman"/>
                <a:cs typeface="Times New Roman"/>
                <a:sym typeface="Times New Roman"/>
              </a:rPr>
              <a:t>-14</a:t>
            </a:r>
            <a:r>
              <a:rPr b="1" lang="en-US">
                <a:solidFill>
                  <a:srgbClr val="FF0000"/>
                </a:solidFill>
                <a:latin typeface="Times New Roman"/>
                <a:ea typeface="Times New Roman"/>
                <a:cs typeface="Times New Roman"/>
                <a:sym typeface="Times New Roman"/>
              </a:rPr>
              <a:t>  Msun/year.</a:t>
            </a:r>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Previous values:   between 1 and 5 x 10</a:t>
            </a:r>
            <a:r>
              <a:rPr b="1" baseline="30000" lang="en-US">
                <a:solidFill>
                  <a:srgbClr val="000000"/>
                </a:solidFill>
                <a:latin typeface="Times New Roman"/>
                <a:ea typeface="Times New Roman"/>
                <a:cs typeface="Times New Roman"/>
                <a:sym typeface="Times New Roman"/>
              </a:rPr>
              <a:t>-14</a:t>
            </a:r>
            <a:r>
              <a:rPr lang="en-US">
                <a:solidFill>
                  <a:srgbClr val="000000"/>
                </a:solidFill>
                <a:latin typeface="Times New Roman"/>
                <a:ea typeface="Times New Roman"/>
                <a:cs typeface="Times New Roman"/>
                <a:sym typeface="Times New Roman"/>
              </a:rPr>
              <a:t> Msun/year.</a:t>
            </a:r>
            <a:endParaRPr/>
          </a:p>
          <a:p>
            <a:pPr indent="0" lvl="0" marL="0" rtl="0" algn="l">
              <a:lnSpc>
                <a:spcPct val="90000"/>
              </a:lnSpc>
              <a:spcBef>
                <a:spcPts val="1000"/>
              </a:spcBef>
              <a:spcAft>
                <a:spcPts val="0"/>
              </a:spcAft>
              <a:buSzPct val="108108"/>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ct val="108108"/>
              <a:buNone/>
            </a:pPr>
            <a:r>
              <a:t/>
            </a:r>
            <a:endParaRPr sz="1800">
              <a:solidFill>
                <a:srgbClr val="000000"/>
              </a:solidFill>
              <a:latin typeface="Calibri"/>
              <a:ea typeface="Calibri"/>
              <a:cs typeface="Calibri"/>
              <a:sym typeface="Calibri"/>
            </a:endParaRPr>
          </a:p>
        </p:txBody>
      </p:sp>
      <p:grpSp>
        <p:nvGrpSpPr>
          <p:cNvPr id="413" name="Google Shape;413;p15"/>
          <p:cNvGrpSpPr/>
          <p:nvPr/>
        </p:nvGrpSpPr>
        <p:grpSpPr>
          <a:xfrm flipH="1">
            <a:off x="-1" y="133025"/>
            <a:ext cx="8389257" cy="582900"/>
            <a:chOff x="3383700" y="220025"/>
            <a:chExt cx="5760575" cy="582900"/>
          </a:xfrm>
        </p:grpSpPr>
        <p:sp>
          <p:nvSpPr>
            <p:cNvPr id="414" name="Google Shape;414;p1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6" name="Google Shape;416;p1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Beginning</a:t>
            </a:r>
            <a:endParaRPr b="1" sz="2420">
              <a:solidFill>
                <a:schemeClr val="lt1"/>
              </a:solidFill>
              <a:latin typeface="Helvetica Neue"/>
              <a:ea typeface="Helvetica Neue"/>
              <a:cs typeface="Helvetica Neue"/>
              <a:sym typeface="Helvetica Neue"/>
            </a:endParaRPr>
          </a:p>
        </p:txBody>
      </p:sp>
      <p:sp>
        <p:nvSpPr>
          <p:cNvPr id="417" name="Google Shape;417;p1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4" name="Google Shape;424;p15"/>
          <p:cNvGrpSpPr/>
          <p:nvPr/>
        </p:nvGrpSpPr>
        <p:grpSpPr>
          <a:xfrm>
            <a:off x="0" y="4695025"/>
            <a:ext cx="5902800" cy="283500"/>
            <a:chOff x="0" y="4548925"/>
            <a:chExt cx="5902800" cy="283500"/>
          </a:xfrm>
        </p:grpSpPr>
        <p:sp>
          <p:nvSpPr>
            <p:cNvPr id="425" name="Google Shape;425;p1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7" name="Google Shape;427;p1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28" name="Google Shape;428;p1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29" name="Google Shape;429;p15"/>
          <p:cNvPicPr preferRelativeResize="0"/>
          <p:nvPr/>
        </p:nvPicPr>
        <p:blipFill rotWithShape="1">
          <a:blip r:embed="rId4">
            <a:alphaModFix/>
          </a:blip>
          <a:srcRect b="0" l="0" r="0" t="0"/>
          <a:stretch/>
        </p:blipFill>
        <p:spPr>
          <a:xfrm>
            <a:off x="5345847" y="963289"/>
            <a:ext cx="3383756" cy="2572821"/>
          </a:xfrm>
          <a:prstGeom prst="rect">
            <a:avLst/>
          </a:prstGeom>
          <a:noFill/>
          <a:ln>
            <a:noFill/>
          </a:ln>
        </p:spPr>
      </p:pic>
      <p:sp>
        <p:nvSpPr>
          <p:cNvPr id="430" name="Google Shape;430;p15"/>
          <p:cNvSpPr txBox="1"/>
          <p:nvPr/>
        </p:nvSpPr>
        <p:spPr>
          <a:xfrm>
            <a:off x="5619301" y="3592123"/>
            <a:ext cx="352470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Historical mass loss rates for the sun.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(Credit: Wood, Redfield, Linsky and Muller)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6"/>
          <p:cNvSpPr txBox="1"/>
          <p:nvPr>
            <p:ph idx="1" type="body"/>
          </p:nvPr>
        </p:nvSpPr>
        <p:spPr>
          <a:xfrm>
            <a:off x="318873" y="968390"/>
            <a:ext cx="3431596" cy="2955776"/>
          </a:xfrm>
          <a:prstGeom prst="rect">
            <a:avLst/>
          </a:prstGeom>
          <a:blipFill rotWithShape="1">
            <a:blip r:embed="rId3">
              <a:alphaModFix/>
            </a:blip>
            <a:stretch>
              <a:fillRect b="0" l="-1420" r="-709"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US"/>
              <a:t> </a:t>
            </a:r>
            <a:endParaRPr/>
          </a:p>
        </p:txBody>
      </p:sp>
      <p:grpSp>
        <p:nvGrpSpPr>
          <p:cNvPr id="436" name="Google Shape;436;p16"/>
          <p:cNvGrpSpPr/>
          <p:nvPr/>
        </p:nvGrpSpPr>
        <p:grpSpPr>
          <a:xfrm flipH="1">
            <a:off x="-1" y="133025"/>
            <a:ext cx="8389257" cy="582900"/>
            <a:chOff x="3383700" y="220025"/>
            <a:chExt cx="5760575" cy="582900"/>
          </a:xfrm>
        </p:grpSpPr>
        <p:sp>
          <p:nvSpPr>
            <p:cNvPr id="437" name="Google Shape;437;p1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9" name="Google Shape;439;p1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Intermediate</a:t>
            </a:r>
            <a:endParaRPr b="1" sz="2420">
              <a:solidFill>
                <a:schemeClr val="lt1"/>
              </a:solidFill>
              <a:latin typeface="Helvetica Neue"/>
              <a:ea typeface="Helvetica Neue"/>
              <a:cs typeface="Helvetica Neue"/>
              <a:sym typeface="Helvetica Neue"/>
            </a:endParaRPr>
          </a:p>
        </p:txBody>
      </p:sp>
      <p:sp>
        <p:nvSpPr>
          <p:cNvPr id="440" name="Google Shape;440;p1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7" name="Google Shape;447;p16"/>
          <p:cNvGrpSpPr/>
          <p:nvPr/>
        </p:nvGrpSpPr>
        <p:grpSpPr>
          <a:xfrm>
            <a:off x="0" y="4695025"/>
            <a:ext cx="5902800" cy="283500"/>
            <a:chOff x="0" y="4548925"/>
            <a:chExt cx="5902800" cy="283500"/>
          </a:xfrm>
        </p:grpSpPr>
        <p:sp>
          <p:nvSpPr>
            <p:cNvPr id="448" name="Google Shape;448;p1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0" name="Google Shape;450;p1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51" name="Google Shape;451;p16"/>
          <p:cNvPicPr preferRelativeResize="0"/>
          <p:nvPr/>
        </p:nvPicPr>
        <p:blipFill rotWithShape="1">
          <a:blip r:embed="rId4">
            <a:alphaModFix/>
          </a:blip>
          <a:srcRect b="0" l="0" r="0" t="0"/>
          <a:stretch/>
        </p:blipFill>
        <p:spPr>
          <a:xfrm>
            <a:off x="8264175" y="4601225"/>
            <a:ext cx="685800" cy="471054"/>
          </a:xfrm>
          <a:prstGeom prst="rect">
            <a:avLst/>
          </a:prstGeom>
          <a:noFill/>
          <a:ln>
            <a:noFill/>
          </a:ln>
        </p:spPr>
      </p:pic>
      <p:pic>
        <p:nvPicPr>
          <p:cNvPr id="452" name="Google Shape;452;p16"/>
          <p:cNvPicPr preferRelativeResize="0"/>
          <p:nvPr/>
        </p:nvPicPr>
        <p:blipFill rotWithShape="1">
          <a:blip r:embed="rId5">
            <a:alphaModFix/>
          </a:blip>
          <a:srcRect b="0" l="0" r="0" t="0"/>
          <a:stretch/>
        </p:blipFill>
        <p:spPr>
          <a:xfrm>
            <a:off x="3829718" y="917865"/>
            <a:ext cx="5254713" cy="29557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17"/>
          <p:cNvSpPr txBox="1"/>
          <p:nvPr>
            <p:ph idx="1" type="body"/>
          </p:nvPr>
        </p:nvSpPr>
        <p:spPr>
          <a:xfrm>
            <a:off x="318873" y="968389"/>
            <a:ext cx="3431596" cy="3625985"/>
          </a:xfrm>
          <a:prstGeom prst="rect">
            <a:avLst/>
          </a:prstGeom>
          <a:blipFill rotWithShape="1">
            <a:blip r:embed="rId3">
              <a:alphaModFix/>
            </a:blip>
            <a:stretch>
              <a:fillRect b="0" l="-142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US"/>
              <a:t> </a:t>
            </a:r>
            <a:endParaRPr/>
          </a:p>
        </p:txBody>
      </p:sp>
      <p:grpSp>
        <p:nvGrpSpPr>
          <p:cNvPr id="458" name="Google Shape;458;p17"/>
          <p:cNvGrpSpPr/>
          <p:nvPr/>
        </p:nvGrpSpPr>
        <p:grpSpPr>
          <a:xfrm flipH="1">
            <a:off x="-1" y="133025"/>
            <a:ext cx="8389257" cy="582900"/>
            <a:chOff x="3383700" y="220025"/>
            <a:chExt cx="5760575" cy="582900"/>
          </a:xfrm>
        </p:grpSpPr>
        <p:sp>
          <p:nvSpPr>
            <p:cNvPr id="459" name="Google Shape;459;p1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1" name="Google Shape;461;p1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Intermediate</a:t>
            </a:r>
            <a:endParaRPr b="1" sz="2420">
              <a:solidFill>
                <a:schemeClr val="lt1"/>
              </a:solidFill>
              <a:latin typeface="Helvetica Neue"/>
              <a:ea typeface="Helvetica Neue"/>
              <a:cs typeface="Helvetica Neue"/>
              <a:sym typeface="Helvetica Neue"/>
            </a:endParaRPr>
          </a:p>
        </p:txBody>
      </p:sp>
      <p:sp>
        <p:nvSpPr>
          <p:cNvPr id="462" name="Google Shape;462;p1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9" name="Google Shape;469;p17"/>
          <p:cNvGrpSpPr/>
          <p:nvPr/>
        </p:nvGrpSpPr>
        <p:grpSpPr>
          <a:xfrm>
            <a:off x="0" y="4695025"/>
            <a:ext cx="5902800" cy="283500"/>
            <a:chOff x="0" y="4548925"/>
            <a:chExt cx="5902800" cy="283500"/>
          </a:xfrm>
        </p:grpSpPr>
        <p:sp>
          <p:nvSpPr>
            <p:cNvPr id="470" name="Google Shape;470;p1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2" name="Google Shape;472;p1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73" name="Google Shape;473;p17"/>
          <p:cNvPicPr preferRelativeResize="0"/>
          <p:nvPr/>
        </p:nvPicPr>
        <p:blipFill rotWithShape="1">
          <a:blip r:embed="rId4">
            <a:alphaModFix/>
          </a:blip>
          <a:srcRect b="0" l="0" r="0" t="0"/>
          <a:stretch/>
        </p:blipFill>
        <p:spPr>
          <a:xfrm>
            <a:off x="8264175" y="4601225"/>
            <a:ext cx="685800" cy="471054"/>
          </a:xfrm>
          <a:prstGeom prst="rect">
            <a:avLst/>
          </a:prstGeom>
          <a:noFill/>
          <a:ln>
            <a:noFill/>
          </a:ln>
        </p:spPr>
      </p:pic>
      <p:pic>
        <p:nvPicPr>
          <p:cNvPr id="474" name="Google Shape;474;p17"/>
          <p:cNvPicPr preferRelativeResize="0"/>
          <p:nvPr/>
        </p:nvPicPr>
        <p:blipFill rotWithShape="1">
          <a:blip r:embed="rId5">
            <a:alphaModFix/>
          </a:blip>
          <a:srcRect b="0" l="0" r="0" t="0"/>
          <a:stretch/>
        </p:blipFill>
        <p:spPr>
          <a:xfrm>
            <a:off x="3829718" y="917865"/>
            <a:ext cx="5254713" cy="29557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18"/>
          <p:cNvSpPr txBox="1"/>
          <p:nvPr>
            <p:ph idx="1" type="body"/>
          </p:nvPr>
        </p:nvSpPr>
        <p:spPr>
          <a:xfrm>
            <a:off x="290298" y="917864"/>
            <a:ext cx="3431596" cy="3546979"/>
          </a:xfrm>
          <a:prstGeom prst="rect">
            <a:avLst/>
          </a:prstGeom>
          <a:blipFill rotWithShape="1">
            <a:blip r:embed="rId3">
              <a:alphaModFix/>
            </a:blip>
            <a:stretch>
              <a:fillRect b="0" l="-708"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US"/>
              <a:t> </a:t>
            </a:r>
            <a:endParaRPr/>
          </a:p>
        </p:txBody>
      </p:sp>
      <p:grpSp>
        <p:nvGrpSpPr>
          <p:cNvPr id="480" name="Google Shape;480;p18"/>
          <p:cNvGrpSpPr/>
          <p:nvPr/>
        </p:nvGrpSpPr>
        <p:grpSpPr>
          <a:xfrm flipH="1">
            <a:off x="-1" y="133025"/>
            <a:ext cx="8389257" cy="582900"/>
            <a:chOff x="3383700" y="220025"/>
            <a:chExt cx="5760575" cy="582900"/>
          </a:xfrm>
        </p:grpSpPr>
        <p:sp>
          <p:nvSpPr>
            <p:cNvPr id="481" name="Google Shape;481;p1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3" name="Google Shape;483;p1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Intermediate</a:t>
            </a:r>
            <a:endParaRPr b="1" sz="2420">
              <a:solidFill>
                <a:schemeClr val="lt1"/>
              </a:solidFill>
              <a:latin typeface="Helvetica Neue"/>
              <a:ea typeface="Helvetica Neue"/>
              <a:cs typeface="Helvetica Neue"/>
              <a:sym typeface="Helvetica Neue"/>
            </a:endParaRPr>
          </a:p>
        </p:txBody>
      </p:sp>
      <p:sp>
        <p:nvSpPr>
          <p:cNvPr id="484" name="Google Shape;484;p1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1" name="Google Shape;491;p18"/>
          <p:cNvGrpSpPr/>
          <p:nvPr/>
        </p:nvGrpSpPr>
        <p:grpSpPr>
          <a:xfrm>
            <a:off x="0" y="4695025"/>
            <a:ext cx="5902800" cy="283500"/>
            <a:chOff x="0" y="4548925"/>
            <a:chExt cx="5902800" cy="283500"/>
          </a:xfrm>
        </p:grpSpPr>
        <p:sp>
          <p:nvSpPr>
            <p:cNvPr id="492" name="Google Shape;492;p1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4" name="Google Shape;494;p1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95" name="Google Shape;495;p18"/>
          <p:cNvPicPr preferRelativeResize="0"/>
          <p:nvPr/>
        </p:nvPicPr>
        <p:blipFill rotWithShape="1">
          <a:blip r:embed="rId4">
            <a:alphaModFix/>
          </a:blip>
          <a:srcRect b="0" l="0" r="0" t="0"/>
          <a:stretch/>
        </p:blipFill>
        <p:spPr>
          <a:xfrm>
            <a:off x="8264175" y="4601225"/>
            <a:ext cx="685800" cy="471054"/>
          </a:xfrm>
          <a:prstGeom prst="rect">
            <a:avLst/>
          </a:prstGeom>
          <a:noFill/>
          <a:ln>
            <a:noFill/>
          </a:ln>
        </p:spPr>
      </p:pic>
      <p:pic>
        <p:nvPicPr>
          <p:cNvPr id="496" name="Google Shape;496;p18"/>
          <p:cNvPicPr preferRelativeResize="0"/>
          <p:nvPr/>
        </p:nvPicPr>
        <p:blipFill rotWithShape="1">
          <a:blip r:embed="rId5">
            <a:alphaModFix/>
          </a:blip>
          <a:srcRect b="0" l="0" r="0" t="0"/>
          <a:stretch/>
        </p:blipFill>
        <p:spPr>
          <a:xfrm>
            <a:off x="3829718" y="917865"/>
            <a:ext cx="5254713" cy="29557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9"/>
          <p:cNvSpPr txBox="1"/>
          <p:nvPr>
            <p:ph idx="1" type="body"/>
          </p:nvPr>
        </p:nvSpPr>
        <p:spPr>
          <a:xfrm>
            <a:off x="318873" y="968390"/>
            <a:ext cx="3917372" cy="2955776"/>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Problem: What would be the predicted density of the solar corona at the perihelion of 7.3 million km from the solar surface (8.0 from the center) during Orbit 21 in September?</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Data from previous perihelia with: </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distance in millions of km from center</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density in particles/cc</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502" name="Google Shape;502;p19"/>
          <p:cNvGrpSpPr/>
          <p:nvPr/>
        </p:nvGrpSpPr>
        <p:grpSpPr>
          <a:xfrm flipH="1">
            <a:off x="-1" y="133025"/>
            <a:ext cx="8389257" cy="582900"/>
            <a:chOff x="3383700" y="220025"/>
            <a:chExt cx="5760575" cy="582900"/>
          </a:xfrm>
        </p:grpSpPr>
        <p:sp>
          <p:nvSpPr>
            <p:cNvPr id="503" name="Google Shape;503;p1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5" name="Google Shape;505;p1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Advanced</a:t>
            </a:r>
            <a:endParaRPr b="1" sz="2420">
              <a:solidFill>
                <a:schemeClr val="lt1"/>
              </a:solidFill>
              <a:latin typeface="Helvetica Neue"/>
              <a:ea typeface="Helvetica Neue"/>
              <a:cs typeface="Helvetica Neue"/>
              <a:sym typeface="Helvetica Neue"/>
            </a:endParaRPr>
          </a:p>
        </p:txBody>
      </p:sp>
      <p:sp>
        <p:nvSpPr>
          <p:cNvPr id="506" name="Google Shape;506;p1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3" name="Google Shape;513;p19"/>
          <p:cNvGrpSpPr/>
          <p:nvPr/>
        </p:nvGrpSpPr>
        <p:grpSpPr>
          <a:xfrm>
            <a:off x="0" y="4695025"/>
            <a:ext cx="5902800" cy="283500"/>
            <a:chOff x="0" y="4548925"/>
            <a:chExt cx="5902800" cy="283500"/>
          </a:xfrm>
        </p:grpSpPr>
        <p:sp>
          <p:nvSpPr>
            <p:cNvPr id="514" name="Google Shape;514;p1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6" name="Google Shape;516;p1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17" name="Google Shape;517;p1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aphicFrame>
        <p:nvGraphicFramePr>
          <p:cNvPr id="518" name="Google Shape;518;p19"/>
          <p:cNvGraphicFramePr/>
          <p:nvPr/>
        </p:nvGraphicFramePr>
        <p:xfrm>
          <a:off x="4253050" y="1265705"/>
          <a:ext cx="3000000" cy="3000000"/>
        </p:xfrm>
        <a:graphic>
          <a:graphicData uri="http://schemas.openxmlformats.org/drawingml/2006/table">
            <a:tbl>
              <a:tblPr bandRow="1" firstRow="1">
                <a:noFill/>
                <a:tableStyleId>{EBCDBB38-8BB6-46FF-93E6-73FB057191E7}</a:tableStyleId>
              </a:tblPr>
              <a:tblGrid>
                <a:gridCol w="1530350"/>
                <a:gridCol w="1530350"/>
                <a:gridCol w="1530350"/>
              </a:tblGrid>
              <a:tr h="323575">
                <a:tc>
                  <a:txBody>
                    <a:bodyPr/>
                    <a:lstStyle/>
                    <a:p>
                      <a:pPr indent="0" lvl="0" marL="0" marR="0" rtl="0" algn="l">
                        <a:lnSpc>
                          <a:spcPct val="100000"/>
                        </a:lnSpc>
                        <a:spcBef>
                          <a:spcPts val="0"/>
                        </a:spcBef>
                        <a:spcAft>
                          <a:spcPts val="0"/>
                        </a:spcAft>
                        <a:buNone/>
                      </a:pPr>
                      <a:r>
                        <a:rPr lang="en-US" sz="1400" u="none" cap="none" strike="noStrike"/>
                        <a:t>Perihelion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Distance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Density</a:t>
                      </a:r>
                      <a:endParaRPr/>
                    </a:p>
                  </a:txBody>
                  <a:tcPr marT="45725" marB="45725" marR="91450" marL="91450"/>
                </a:tc>
              </a:tr>
              <a:tr h="323575">
                <a:tc>
                  <a:txBody>
                    <a:bodyPr/>
                    <a:lstStyle/>
                    <a:p>
                      <a:pPr indent="0" lvl="0" marL="0" marR="0" rtl="0" algn="l">
                        <a:lnSpc>
                          <a:spcPct val="100000"/>
                        </a:lnSpc>
                        <a:spcBef>
                          <a:spcPts val="0"/>
                        </a:spcBef>
                        <a:spcAft>
                          <a:spcPts val="0"/>
                        </a:spcAft>
                        <a:buNone/>
                      </a:pPr>
                      <a:r>
                        <a:rPr lang="en-US" sz="1400" u="none" cap="none" strike="noStrike"/>
                        <a:t>11</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9.3</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2000</a:t>
                      </a:r>
                      <a:endParaRPr/>
                    </a:p>
                  </a:txBody>
                  <a:tcPr marT="45725" marB="45725" marR="91450" marL="91450"/>
                </a:tc>
              </a:tr>
              <a:tr h="323575">
                <a:tc>
                  <a:txBody>
                    <a:bodyPr/>
                    <a:lstStyle/>
                    <a:p>
                      <a:pPr indent="0" lvl="0" marL="0" marR="0" rtl="0" algn="l">
                        <a:lnSpc>
                          <a:spcPct val="100000"/>
                        </a:lnSpc>
                        <a:spcBef>
                          <a:spcPts val="0"/>
                        </a:spcBef>
                        <a:spcAft>
                          <a:spcPts val="0"/>
                        </a:spcAft>
                        <a:buNone/>
                      </a:pPr>
                      <a:r>
                        <a:rPr lang="en-US" sz="1400" u="none" cap="none" strike="noStrike"/>
                        <a:t>14</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9.2</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1500</a:t>
                      </a:r>
                      <a:endParaRPr/>
                    </a:p>
                  </a:txBody>
                  <a:tcPr marT="45725" marB="45725" marR="91450" marL="91450"/>
                </a:tc>
              </a:tr>
              <a:tr h="323575">
                <a:tc>
                  <a:txBody>
                    <a:bodyPr/>
                    <a:lstStyle/>
                    <a:p>
                      <a:pPr indent="0" lvl="0" marL="0" marR="0" rtl="0" algn="l">
                        <a:lnSpc>
                          <a:spcPct val="100000"/>
                        </a:lnSpc>
                        <a:spcBef>
                          <a:spcPts val="0"/>
                        </a:spcBef>
                        <a:spcAft>
                          <a:spcPts val="0"/>
                        </a:spcAft>
                        <a:buNone/>
                      </a:pPr>
                      <a:r>
                        <a:rPr lang="en-US" sz="1400" u="none" cap="none" strike="noStrike"/>
                        <a:t>6</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14</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1000</a:t>
                      </a:r>
                      <a:endParaRPr/>
                    </a:p>
                  </a:txBody>
                  <a:tcPr marT="45725" marB="45725" marR="91450" marL="91450"/>
                </a:tc>
              </a:tr>
              <a:tr h="323575">
                <a:tc>
                  <a:txBody>
                    <a:bodyPr/>
                    <a:lstStyle/>
                    <a:p>
                      <a:pPr indent="0" lvl="0" marL="0" marR="0" rtl="0" algn="l">
                        <a:lnSpc>
                          <a:spcPct val="100000"/>
                        </a:lnSpc>
                        <a:spcBef>
                          <a:spcPts val="0"/>
                        </a:spcBef>
                        <a:spcAft>
                          <a:spcPts val="0"/>
                        </a:spcAft>
                        <a:buNone/>
                      </a:pPr>
                      <a:r>
                        <a:rPr lang="en-US" sz="1400" u="none" cap="none" strike="noStrike"/>
                        <a:t>7</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14</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800</a:t>
                      </a:r>
                      <a:endParaRPr/>
                    </a:p>
                  </a:txBody>
                  <a:tcPr marT="45725" marB="45725" marR="91450" marL="91450"/>
                </a:tc>
              </a:tr>
              <a:tr h="323575">
                <a:tc>
                  <a:txBody>
                    <a:bodyPr/>
                    <a:lstStyle/>
                    <a:p>
                      <a:pPr indent="0" lvl="0" marL="0" marR="0" rtl="0" algn="l">
                        <a:lnSpc>
                          <a:spcPct val="100000"/>
                        </a:lnSpc>
                        <a:spcBef>
                          <a:spcPts val="0"/>
                        </a:spcBef>
                        <a:spcAft>
                          <a:spcPts val="0"/>
                        </a:spcAft>
                        <a:buNone/>
                      </a:pPr>
                      <a:r>
                        <a:rPr lang="en-US" sz="1400" u="none" cap="none" strike="noStrike"/>
                        <a:t>4</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19</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500</a:t>
                      </a:r>
                      <a:endParaRPr/>
                    </a:p>
                  </a:txBody>
                  <a:tcPr marT="45725" marB="45725" marR="91450" marL="91450"/>
                </a:tc>
              </a:tr>
              <a:tr h="323575">
                <a:tc>
                  <a:txBody>
                    <a:bodyPr/>
                    <a:lstStyle/>
                    <a:p>
                      <a:pPr indent="0" lvl="0" marL="0" marR="0" rtl="0" algn="l">
                        <a:lnSpc>
                          <a:spcPct val="100000"/>
                        </a:lnSpc>
                        <a:spcBef>
                          <a:spcPts val="0"/>
                        </a:spcBef>
                        <a:spcAft>
                          <a:spcPts val="0"/>
                        </a:spcAft>
                        <a:buNone/>
                      </a:pPr>
                      <a:r>
                        <a:rPr lang="en-US" sz="1400" u="none" cap="none" strike="noStrike"/>
                        <a:t>1</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25</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350</a:t>
                      </a:r>
                      <a:endParaRPr/>
                    </a:p>
                  </a:txBody>
                  <a:tcPr marT="45725" marB="45725" marR="91450" marL="91450"/>
                </a:tc>
              </a:tr>
              <a:tr h="323575">
                <a:tc>
                  <a:txBody>
                    <a:bodyPr/>
                    <a:lstStyle/>
                    <a:p>
                      <a:pPr indent="0" lvl="0" marL="0" marR="0" rtl="0" algn="l">
                        <a:lnSpc>
                          <a:spcPct val="100000"/>
                        </a:lnSpc>
                        <a:spcBef>
                          <a:spcPts val="0"/>
                        </a:spcBef>
                        <a:spcAft>
                          <a:spcPts val="0"/>
                        </a:spcAft>
                        <a:buNone/>
                      </a:pPr>
                      <a:r>
                        <a:rPr lang="en-US" sz="1400" u="none" cap="none" strike="noStrike"/>
                        <a:t>10</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30.5</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60</a:t>
                      </a:r>
                      <a:endParaRPr/>
                    </a:p>
                  </a:txBody>
                  <a:tcPr marT="45725" marB="45725" marR="91450" marL="91450"/>
                </a:tc>
              </a:tr>
            </a:tbl>
          </a:graphicData>
        </a:graphic>
      </p:graphicFrame>
      <p:sp>
        <p:nvSpPr>
          <p:cNvPr id="519" name="Google Shape;519;p19"/>
          <p:cNvSpPr txBox="1"/>
          <p:nvPr/>
        </p:nvSpPr>
        <p:spPr>
          <a:xfrm>
            <a:off x="640389" y="4116229"/>
            <a:ext cx="408958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Orbit data :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https://psp-gateway.jhuapl.edu/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SWEAP density only available to April 13, 2024.  </a:t>
            </a:r>
            <a:endParaRPr/>
          </a:p>
        </p:txBody>
      </p:sp>
      <p:sp>
        <p:nvSpPr>
          <p:cNvPr id="520" name="Google Shape;520;p19"/>
          <p:cNvSpPr txBox="1"/>
          <p:nvPr/>
        </p:nvSpPr>
        <p:spPr>
          <a:xfrm>
            <a:off x="4993481" y="4116229"/>
            <a:ext cx="327365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Distance from surface = Distance – 0.7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idx="1" type="body"/>
          </p:nvPr>
        </p:nvSpPr>
        <p:spPr>
          <a:xfrm>
            <a:off x="311700" y="971625"/>
            <a:ext cx="3474488"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Heliophysics is the discipline in space science that deals with the matter and energy of our Sun and its effects on the solar system. </a:t>
            </a:r>
            <a:endParaRPr/>
          </a:p>
          <a:p>
            <a:pPr indent="0" lvl="0" marL="0" rtl="0" algn="l">
              <a:lnSpc>
                <a:spcPct val="90000"/>
              </a:lnSpc>
              <a:spcBef>
                <a:spcPts val="1000"/>
              </a:spcBef>
              <a:spcAft>
                <a:spcPts val="0"/>
              </a:spcAft>
              <a:buSzPts val="1800"/>
              <a:buNone/>
            </a:pPr>
            <a:r>
              <a:rPr lang="en-US" sz="1700">
                <a:solidFill>
                  <a:schemeClr val="dk1"/>
                </a:solidFill>
              </a:rPr>
              <a:t>It also studies how the Sun varies and how those changes pose a hazard to humans on Earth and in space</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79" name="Google Shape;79;p2"/>
          <p:cNvGrpSpPr/>
          <p:nvPr/>
        </p:nvGrpSpPr>
        <p:grpSpPr>
          <a:xfrm flipH="1">
            <a:off x="-1" y="133025"/>
            <a:ext cx="8151019" cy="582900"/>
            <a:chOff x="3383700" y="220025"/>
            <a:chExt cx="5760575" cy="582900"/>
          </a:xfrm>
        </p:grpSpPr>
        <p:sp>
          <p:nvSpPr>
            <p:cNvPr id="80" name="Google Shape;80;p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What is Heliophysics?</a:t>
            </a:r>
            <a:endParaRPr b="1" sz="2420">
              <a:solidFill>
                <a:schemeClr val="lt1"/>
              </a:solidFill>
              <a:latin typeface="Helvetica Neue"/>
              <a:ea typeface="Helvetica Neue"/>
              <a:cs typeface="Helvetica Neue"/>
              <a:sym typeface="Helvetica Neue"/>
            </a:endParaRPr>
          </a:p>
        </p:txBody>
      </p:sp>
      <p:sp>
        <p:nvSpPr>
          <p:cNvPr id="83" name="Google Shape;83;p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 name="Google Shape;90;p2"/>
          <p:cNvGrpSpPr/>
          <p:nvPr/>
        </p:nvGrpSpPr>
        <p:grpSpPr>
          <a:xfrm>
            <a:off x="0" y="4695025"/>
            <a:ext cx="5902800" cy="283500"/>
            <a:chOff x="0" y="4548925"/>
            <a:chExt cx="5902800" cy="283500"/>
          </a:xfrm>
        </p:grpSpPr>
        <p:sp>
          <p:nvSpPr>
            <p:cNvPr id="91" name="Google Shape;91;p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4" name="Google Shape;94;p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4046254" y="1078707"/>
            <a:ext cx="5004642" cy="2809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0"/>
          <p:cNvSpPr txBox="1"/>
          <p:nvPr>
            <p:ph idx="1" type="body"/>
          </p:nvPr>
        </p:nvSpPr>
        <p:spPr>
          <a:xfrm>
            <a:off x="318873" y="968390"/>
            <a:ext cx="3067265"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rgbClr val="000000"/>
                </a:solidFill>
                <a:latin typeface="Times New Roman"/>
                <a:ea typeface="Times New Roman"/>
                <a:cs typeface="Times New Roman"/>
                <a:sym typeface="Times New Roman"/>
              </a:rPr>
              <a:t>Graph it</a:t>
            </a:r>
            <a:r>
              <a:rPr lang="en-US">
                <a:solidFill>
                  <a:srgbClr val="000000"/>
                </a:solidFill>
                <a:latin typeface="Times New Roman"/>
                <a:ea typeface="Times New Roman"/>
                <a:cs typeface="Times New Roman"/>
                <a:sym typeface="Times New Roman"/>
              </a:rPr>
              <a:t>.</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526" name="Google Shape;526;p20"/>
          <p:cNvGrpSpPr/>
          <p:nvPr/>
        </p:nvGrpSpPr>
        <p:grpSpPr>
          <a:xfrm flipH="1">
            <a:off x="-1" y="133025"/>
            <a:ext cx="8389257" cy="582900"/>
            <a:chOff x="3383700" y="220025"/>
            <a:chExt cx="5760575" cy="582900"/>
          </a:xfrm>
        </p:grpSpPr>
        <p:sp>
          <p:nvSpPr>
            <p:cNvPr id="527" name="Google Shape;527;p2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9" name="Google Shape;529;p2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Advanced</a:t>
            </a:r>
            <a:endParaRPr b="1" sz="2420">
              <a:solidFill>
                <a:schemeClr val="lt1"/>
              </a:solidFill>
              <a:latin typeface="Helvetica Neue"/>
              <a:ea typeface="Helvetica Neue"/>
              <a:cs typeface="Helvetica Neue"/>
              <a:sym typeface="Helvetica Neue"/>
            </a:endParaRPr>
          </a:p>
        </p:txBody>
      </p:sp>
      <p:sp>
        <p:nvSpPr>
          <p:cNvPr id="530" name="Google Shape;530;p2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7" name="Google Shape;537;p20"/>
          <p:cNvGrpSpPr/>
          <p:nvPr/>
        </p:nvGrpSpPr>
        <p:grpSpPr>
          <a:xfrm>
            <a:off x="0" y="4695025"/>
            <a:ext cx="5902800" cy="283500"/>
            <a:chOff x="0" y="4548925"/>
            <a:chExt cx="5902800" cy="283500"/>
          </a:xfrm>
        </p:grpSpPr>
        <p:sp>
          <p:nvSpPr>
            <p:cNvPr id="538" name="Google Shape;538;p2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0" name="Google Shape;540;p2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41" name="Google Shape;541;p2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aphicFrame>
        <p:nvGraphicFramePr>
          <p:cNvPr id="542" name="Google Shape;542;p20"/>
          <p:cNvGraphicFramePr/>
          <p:nvPr/>
        </p:nvGraphicFramePr>
        <p:xfrm>
          <a:off x="2481790" y="922475"/>
          <a:ext cx="4937760" cy="3467100"/>
        </p:xfrm>
        <a:graphic>
          <a:graphicData uri="http://schemas.openxmlformats.org/drawingml/2006/chart">
            <c:chart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1"/>
          <p:cNvSpPr txBox="1"/>
          <p:nvPr>
            <p:ph idx="1" type="body"/>
          </p:nvPr>
        </p:nvSpPr>
        <p:spPr>
          <a:xfrm>
            <a:off x="318873" y="968390"/>
            <a:ext cx="3931658" cy="2955776"/>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90000"/>
              </a:lnSpc>
              <a:spcBef>
                <a:spcPts val="1000"/>
              </a:spcBef>
              <a:spcAft>
                <a:spcPts val="0"/>
              </a:spcAft>
              <a:buSzPct val="108108"/>
              <a:buNone/>
            </a:pPr>
            <a:r>
              <a:rPr b="1" lang="en-US">
                <a:solidFill>
                  <a:srgbClr val="000000"/>
                </a:solidFill>
                <a:latin typeface="Times New Roman"/>
                <a:ea typeface="Times New Roman"/>
                <a:cs typeface="Times New Roman"/>
                <a:sym typeface="Times New Roman"/>
              </a:rPr>
              <a:t>Model</a:t>
            </a:r>
            <a:r>
              <a:rPr lang="en-US">
                <a:solidFill>
                  <a:srgbClr val="000000"/>
                </a:solidFill>
                <a:latin typeface="Times New Roman"/>
                <a:ea typeface="Times New Roman"/>
                <a:cs typeface="Times New Roman"/>
                <a:sym typeface="Times New Roman"/>
              </a:rPr>
              <a:t> with a power law. D(x) = Ax</a:t>
            </a:r>
            <a:r>
              <a:rPr b="1" baseline="30000" lang="en-US">
                <a:solidFill>
                  <a:srgbClr val="000000"/>
                </a:solidFill>
                <a:latin typeface="Times New Roman"/>
                <a:ea typeface="Times New Roman"/>
                <a:cs typeface="Times New Roman"/>
                <a:sym typeface="Times New Roman"/>
              </a:rPr>
              <a:t>-n</a:t>
            </a:r>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Trial and error</a:t>
            </a:r>
            <a:endParaRPr/>
          </a:p>
          <a:p>
            <a:pPr indent="0" lvl="0" marL="0" rtl="0" algn="l">
              <a:lnSpc>
                <a:spcPct val="90000"/>
              </a:lnSpc>
              <a:spcBef>
                <a:spcPts val="1000"/>
              </a:spcBef>
              <a:spcAft>
                <a:spcPts val="0"/>
              </a:spcAft>
              <a:buSzPct val="108108"/>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Model 1  :  A=160000         n = 2.0  </a:t>
            </a:r>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 </a:t>
            </a:r>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Model 2:    A = 350000       n=2.5</a:t>
            </a:r>
            <a:endParaRPr/>
          </a:p>
          <a:p>
            <a:pPr indent="0" lvl="0" marL="0" rtl="0" algn="l">
              <a:lnSpc>
                <a:spcPct val="90000"/>
              </a:lnSpc>
              <a:spcBef>
                <a:spcPts val="1000"/>
              </a:spcBef>
              <a:spcAft>
                <a:spcPts val="0"/>
              </a:spcAft>
              <a:buSzPct val="108108"/>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ct val="108108"/>
              <a:buNone/>
            </a:pPr>
            <a:r>
              <a:rPr lang="en-US">
                <a:solidFill>
                  <a:srgbClr val="000000"/>
                </a:solidFill>
                <a:latin typeface="Times New Roman"/>
                <a:ea typeface="Times New Roman"/>
                <a:cs typeface="Times New Roman"/>
                <a:sym typeface="Times New Roman"/>
              </a:rPr>
              <a:t>Model 3:     A =  2500000   n = 3.0 </a:t>
            </a:r>
            <a:endParaRPr/>
          </a:p>
          <a:p>
            <a:pPr indent="0" lvl="0" marL="0" rtl="0" algn="l">
              <a:lnSpc>
                <a:spcPct val="90000"/>
              </a:lnSpc>
              <a:spcBef>
                <a:spcPts val="1000"/>
              </a:spcBef>
              <a:spcAft>
                <a:spcPts val="0"/>
              </a:spcAft>
              <a:buSzPct val="108108"/>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ct val="108108"/>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ct val="108108"/>
              <a:buNone/>
            </a:pPr>
            <a:r>
              <a:t/>
            </a:r>
            <a:endParaRPr sz="1800">
              <a:solidFill>
                <a:srgbClr val="000000"/>
              </a:solidFill>
              <a:latin typeface="Calibri"/>
              <a:ea typeface="Calibri"/>
              <a:cs typeface="Calibri"/>
              <a:sym typeface="Calibri"/>
            </a:endParaRPr>
          </a:p>
        </p:txBody>
      </p:sp>
      <p:grpSp>
        <p:nvGrpSpPr>
          <p:cNvPr id="548" name="Google Shape;548;p21"/>
          <p:cNvGrpSpPr/>
          <p:nvPr/>
        </p:nvGrpSpPr>
        <p:grpSpPr>
          <a:xfrm flipH="1">
            <a:off x="-1" y="133025"/>
            <a:ext cx="8389257" cy="582900"/>
            <a:chOff x="3383700" y="220025"/>
            <a:chExt cx="5760575" cy="582900"/>
          </a:xfrm>
        </p:grpSpPr>
        <p:sp>
          <p:nvSpPr>
            <p:cNvPr id="549" name="Google Shape;549;p2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1" name="Google Shape;551;p2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Advanced</a:t>
            </a:r>
            <a:endParaRPr b="1" sz="2420">
              <a:solidFill>
                <a:schemeClr val="lt1"/>
              </a:solidFill>
              <a:latin typeface="Helvetica Neue"/>
              <a:ea typeface="Helvetica Neue"/>
              <a:cs typeface="Helvetica Neue"/>
              <a:sym typeface="Helvetica Neue"/>
            </a:endParaRPr>
          </a:p>
        </p:txBody>
      </p:sp>
      <p:sp>
        <p:nvSpPr>
          <p:cNvPr id="552" name="Google Shape;552;p2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9" name="Google Shape;559;p21"/>
          <p:cNvGrpSpPr/>
          <p:nvPr/>
        </p:nvGrpSpPr>
        <p:grpSpPr>
          <a:xfrm>
            <a:off x="0" y="4695025"/>
            <a:ext cx="5902800" cy="283500"/>
            <a:chOff x="0" y="4548925"/>
            <a:chExt cx="5902800" cy="283500"/>
          </a:xfrm>
        </p:grpSpPr>
        <p:sp>
          <p:nvSpPr>
            <p:cNvPr id="560" name="Google Shape;560;p2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2" name="Google Shape;562;p2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63" name="Google Shape;563;p2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aphicFrame>
        <p:nvGraphicFramePr>
          <p:cNvPr id="564" name="Google Shape;564;p21"/>
          <p:cNvGraphicFramePr/>
          <p:nvPr/>
        </p:nvGraphicFramePr>
        <p:xfrm>
          <a:off x="4114050" y="890890"/>
          <a:ext cx="4572000" cy="3284220"/>
        </p:xfrm>
        <a:graphic>
          <a:graphicData uri="http://schemas.openxmlformats.org/drawingml/2006/chart">
            <c:chart r:id="rId4"/>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2"/>
          <p:cNvSpPr txBox="1"/>
          <p:nvPr>
            <p:ph idx="1" type="body"/>
          </p:nvPr>
        </p:nvSpPr>
        <p:spPr>
          <a:xfrm>
            <a:off x="318873" y="968390"/>
            <a:ext cx="3403021"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Trial 2:   Select D(x)=Ax</a:t>
            </a:r>
            <a:r>
              <a:rPr b="1" baseline="30000" lang="en-US">
                <a:solidFill>
                  <a:srgbClr val="000000"/>
                </a:solidFill>
                <a:latin typeface="Times New Roman"/>
                <a:ea typeface="Times New Roman"/>
                <a:cs typeface="Times New Roman"/>
                <a:sym typeface="Times New Roman"/>
              </a:rPr>
              <a:t>-2.5</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Adjust A to get a better match to closed-in points where we will make the prediction</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A1= 30000  Best for x &gt; 15</a:t>
            </a:r>
            <a:endParaRPr/>
          </a:p>
          <a:p>
            <a:pPr indent="0" lvl="0" marL="0" rtl="0" algn="l">
              <a:lnSpc>
                <a:spcPct val="90000"/>
              </a:lnSpc>
              <a:spcBef>
                <a:spcPts val="1000"/>
              </a:spcBef>
              <a:spcAft>
                <a:spcPts val="0"/>
              </a:spcAft>
              <a:buSzPts val="1800"/>
              <a:buNone/>
            </a:pPr>
            <a:r>
              <a:rPr b="1" lang="en-US">
                <a:solidFill>
                  <a:srgbClr val="FF0000"/>
                </a:solidFill>
                <a:latin typeface="Times New Roman"/>
                <a:ea typeface="Times New Roman"/>
                <a:cs typeface="Times New Roman"/>
                <a:sym typeface="Times New Roman"/>
              </a:rPr>
              <a:t>A2= 400000  works best for x&lt;10</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A3 = 500000</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570" name="Google Shape;570;p22"/>
          <p:cNvGrpSpPr/>
          <p:nvPr/>
        </p:nvGrpSpPr>
        <p:grpSpPr>
          <a:xfrm flipH="1">
            <a:off x="-1" y="133025"/>
            <a:ext cx="8389257" cy="582900"/>
            <a:chOff x="3383700" y="220025"/>
            <a:chExt cx="5760575" cy="582900"/>
          </a:xfrm>
        </p:grpSpPr>
        <p:sp>
          <p:nvSpPr>
            <p:cNvPr id="571" name="Google Shape;571;p2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3" name="Google Shape;573;p2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Advanced</a:t>
            </a:r>
            <a:endParaRPr b="1" sz="2420">
              <a:solidFill>
                <a:schemeClr val="lt1"/>
              </a:solidFill>
              <a:latin typeface="Helvetica Neue"/>
              <a:ea typeface="Helvetica Neue"/>
              <a:cs typeface="Helvetica Neue"/>
              <a:sym typeface="Helvetica Neue"/>
            </a:endParaRPr>
          </a:p>
        </p:txBody>
      </p:sp>
      <p:sp>
        <p:nvSpPr>
          <p:cNvPr id="574" name="Google Shape;574;p2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1" name="Google Shape;581;p22"/>
          <p:cNvGrpSpPr/>
          <p:nvPr/>
        </p:nvGrpSpPr>
        <p:grpSpPr>
          <a:xfrm>
            <a:off x="-13200" y="4660929"/>
            <a:ext cx="5902800" cy="283500"/>
            <a:chOff x="0" y="4548925"/>
            <a:chExt cx="5902800" cy="283500"/>
          </a:xfrm>
        </p:grpSpPr>
        <p:sp>
          <p:nvSpPr>
            <p:cNvPr id="582" name="Google Shape;582;p2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4" name="Google Shape;584;p2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85" name="Google Shape;585;p2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cxnSp>
        <p:nvCxnSpPr>
          <p:cNvPr id="586" name="Google Shape;586;p22"/>
          <p:cNvCxnSpPr/>
          <p:nvPr/>
        </p:nvCxnSpPr>
        <p:spPr>
          <a:xfrm flipH="1" rot="10800000">
            <a:off x="3671888" y="2200275"/>
            <a:ext cx="2010412" cy="607219"/>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graphicFrame>
        <p:nvGraphicFramePr>
          <p:cNvPr id="587" name="Google Shape;587;p22"/>
          <p:cNvGraphicFramePr/>
          <p:nvPr/>
        </p:nvGraphicFramePr>
        <p:xfrm>
          <a:off x="3972250" y="882770"/>
          <a:ext cx="4572000" cy="3284220"/>
        </p:xfrm>
        <a:graphic>
          <a:graphicData uri="http://schemas.openxmlformats.org/drawingml/2006/chart">
            <c:chart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23"/>
          <p:cNvSpPr txBox="1"/>
          <p:nvPr>
            <p:ph idx="1" type="body"/>
          </p:nvPr>
        </p:nvSpPr>
        <p:spPr>
          <a:xfrm>
            <a:off x="318873" y="968389"/>
            <a:ext cx="3924515" cy="3281383"/>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On December 24, 2024 Orbit 22, Parker perihelion is at 6.2 million km from surface or 6.9 million km from center.</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Predicted density at X = 6.9 million km</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D(x) = 400000 (6.9)</a:t>
            </a:r>
            <a:r>
              <a:rPr b="1" baseline="30000" lang="en-US">
                <a:solidFill>
                  <a:srgbClr val="000000"/>
                </a:solidFill>
                <a:latin typeface="Times New Roman"/>
                <a:ea typeface="Times New Roman"/>
                <a:cs typeface="Times New Roman"/>
                <a:sym typeface="Times New Roman"/>
              </a:rPr>
              <a:t>-2.5  </a:t>
            </a:r>
            <a:r>
              <a:rPr b="1" lang="en-US">
                <a:solidFill>
                  <a:srgbClr val="000000"/>
                </a:solidFill>
                <a:latin typeface="Times New Roman"/>
                <a:ea typeface="Times New Roman"/>
                <a:cs typeface="Times New Roman"/>
                <a:sym typeface="Times New Roman"/>
              </a:rPr>
              <a:t>our best model</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D(x) = 3200  protons/cc</a:t>
            </a:r>
            <a:endParaRPr/>
          </a:p>
          <a:p>
            <a:pPr indent="0" lvl="0" marL="0" rtl="0" algn="l">
              <a:lnSpc>
                <a:spcPct val="90000"/>
              </a:lnSpc>
              <a:spcBef>
                <a:spcPts val="1000"/>
              </a:spcBef>
              <a:spcAft>
                <a:spcPts val="0"/>
              </a:spcAft>
              <a:buSzPts val="1800"/>
              <a:buNone/>
            </a:pPr>
            <a:r>
              <a:t/>
            </a:r>
            <a:endParaRPr b="1" sz="2200">
              <a:solidFill>
                <a:srgbClr val="FF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593" name="Google Shape;593;p23"/>
          <p:cNvGrpSpPr/>
          <p:nvPr/>
        </p:nvGrpSpPr>
        <p:grpSpPr>
          <a:xfrm flipH="1">
            <a:off x="-1" y="133025"/>
            <a:ext cx="8389257" cy="582900"/>
            <a:chOff x="3383700" y="220025"/>
            <a:chExt cx="5760575" cy="582900"/>
          </a:xfrm>
        </p:grpSpPr>
        <p:sp>
          <p:nvSpPr>
            <p:cNvPr id="594" name="Google Shape;594;p2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6" name="Google Shape;596;p2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Advanced</a:t>
            </a:r>
            <a:endParaRPr b="1" sz="2420">
              <a:solidFill>
                <a:schemeClr val="lt1"/>
              </a:solidFill>
              <a:latin typeface="Helvetica Neue"/>
              <a:ea typeface="Helvetica Neue"/>
              <a:cs typeface="Helvetica Neue"/>
              <a:sym typeface="Helvetica Neue"/>
            </a:endParaRPr>
          </a:p>
        </p:txBody>
      </p:sp>
      <p:sp>
        <p:nvSpPr>
          <p:cNvPr id="597" name="Google Shape;597;p2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4" name="Google Shape;604;p23"/>
          <p:cNvGrpSpPr/>
          <p:nvPr/>
        </p:nvGrpSpPr>
        <p:grpSpPr>
          <a:xfrm>
            <a:off x="0" y="4695025"/>
            <a:ext cx="5902800" cy="283500"/>
            <a:chOff x="0" y="4548925"/>
            <a:chExt cx="5902800" cy="283500"/>
          </a:xfrm>
        </p:grpSpPr>
        <p:sp>
          <p:nvSpPr>
            <p:cNvPr id="605" name="Google Shape;605;p2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7" name="Google Shape;607;p2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08" name="Google Shape;608;p2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cxnSp>
        <p:nvCxnSpPr>
          <p:cNvPr id="609" name="Google Shape;609;p23"/>
          <p:cNvCxnSpPr/>
          <p:nvPr/>
        </p:nvCxnSpPr>
        <p:spPr>
          <a:xfrm flipH="1" rot="10800000">
            <a:off x="4150519" y="1771650"/>
            <a:ext cx="1693069" cy="1157288"/>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sp>
        <p:nvSpPr>
          <p:cNvPr id="610" name="Google Shape;610;p23"/>
          <p:cNvSpPr txBox="1"/>
          <p:nvPr/>
        </p:nvSpPr>
        <p:spPr>
          <a:xfrm>
            <a:off x="194025" y="4293448"/>
            <a:ext cx="55867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https://psp-gateway.jhuapl.edu/website/Tools/SummaryImagePlotter</a:t>
            </a:r>
            <a:endParaRPr b="0" i="0" sz="1400" u="none" cap="none" strike="noStrike">
              <a:solidFill>
                <a:srgbClr val="000000"/>
              </a:solidFill>
              <a:latin typeface="Arial"/>
              <a:ea typeface="Arial"/>
              <a:cs typeface="Arial"/>
              <a:sym typeface="Arial"/>
            </a:endParaRPr>
          </a:p>
        </p:txBody>
      </p:sp>
      <p:graphicFrame>
        <p:nvGraphicFramePr>
          <p:cNvPr id="611" name="Google Shape;611;p23"/>
          <p:cNvGraphicFramePr/>
          <p:nvPr/>
        </p:nvGraphicFramePr>
        <p:xfrm>
          <a:off x="4481728" y="862576"/>
          <a:ext cx="4572000" cy="3284220"/>
        </p:xfrm>
        <a:graphic>
          <a:graphicData uri="http://schemas.openxmlformats.org/drawingml/2006/chart">
            <c:chart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24"/>
          <p:cNvSpPr txBox="1"/>
          <p:nvPr>
            <p:ph idx="1" type="body"/>
          </p:nvPr>
        </p:nvSpPr>
        <p:spPr>
          <a:xfrm>
            <a:off x="318873" y="968390"/>
            <a:ext cx="3838790"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Let ChatGPT calculate the models!</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b="1" lang="en-US">
                <a:solidFill>
                  <a:srgbClr val="000000"/>
                </a:solidFill>
                <a:latin typeface="Times New Roman"/>
                <a:ea typeface="Times New Roman"/>
                <a:cs typeface="Times New Roman"/>
                <a:sym typeface="Times New Roman"/>
              </a:rPr>
              <a:t>ChatGPT Query</a:t>
            </a:r>
            <a:r>
              <a:rPr lang="en-US">
                <a:solidFill>
                  <a:srgbClr val="000000"/>
                </a:solidFill>
                <a:latin typeface="Times New Roman"/>
                <a:ea typeface="Times New Roman"/>
                <a:cs typeface="Times New Roman"/>
                <a:sym typeface="Times New Roman"/>
              </a:rPr>
              <a:t>. Find a power-law of the form Y= Ax^-2.5 that fits the six data points (9.3,2000), (14,900) and (30 ,60), (9.2,1500), (19, 500), (25, 350). Find the best value for A that passes close to the three points. Show your work.</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617" name="Google Shape;617;p24"/>
          <p:cNvGrpSpPr/>
          <p:nvPr/>
        </p:nvGrpSpPr>
        <p:grpSpPr>
          <a:xfrm flipH="1">
            <a:off x="-1" y="133025"/>
            <a:ext cx="8389257" cy="582900"/>
            <a:chOff x="3383700" y="220025"/>
            <a:chExt cx="5760575" cy="582900"/>
          </a:xfrm>
        </p:grpSpPr>
        <p:sp>
          <p:nvSpPr>
            <p:cNvPr id="618" name="Google Shape;618;p2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0" name="Google Shape;620;p2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ChatGPT</a:t>
            </a:r>
            <a:endParaRPr b="1" sz="2420">
              <a:solidFill>
                <a:schemeClr val="lt1"/>
              </a:solidFill>
              <a:latin typeface="Helvetica Neue"/>
              <a:ea typeface="Helvetica Neue"/>
              <a:cs typeface="Helvetica Neue"/>
              <a:sym typeface="Helvetica Neue"/>
            </a:endParaRPr>
          </a:p>
        </p:txBody>
      </p:sp>
      <p:sp>
        <p:nvSpPr>
          <p:cNvPr id="621" name="Google Shape;621;p2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8" name="Google Shape;628;p24"/>
          <p:cNvGrpSpPr/>
          <p:nvPr/>
        </p:nvGrpSpPr>
        <p:grpSpPr>
          <a:xfrm>
            <a:off x="0" y="4695025"/>
            <a:ext cx="5902800" cy="283500"/>
            <a:chOff x="0" y="4548925"/>
            <a:chExt cx="5902800" cy="283500"/>
          </a:xfrm>
        </p:grpSpPr>
        <p:sp>
          <p:nvSpPr>
            <p:cNvPr id="629" name="Google Shape;629;p2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1" name="Google Shape;631;p2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32" name="Google Shape;632;p2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633" name="Google Shape;633;p24"/>
          <p:cNvSpPr txBox="1"/>
          <p:nvPr/>
        </p:nvSpPr>
        <p:spPr>
          <a:xfrm>
            <a:off x="5050631" y="1321594"/>
            <a:ext cx="2755883"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2000 = A(9.3)</a:t>
            </a:r>
            <a:r>
              <a:rPr b="1" baseline="30000" i="0" lang="en-US" sz="1400" u="none" cap="none" strike="noStrike">
                <a:solidFill>
                  <a:srgbClr val="000000"/>
                </a:solidFill>
                <a:latin typeface="Arial"/>
                <a:ea typeface="Arial"/>
                <a:cs typeface="Arial"/>
                <a:sym typeface="Arial"/>
              </a:rPr>
              <a:t>-2.5</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900 = A(14)</a:t>
            </a:r>
            <a:r>
              <a:rPr b="1" baseline="30000" i="0" lang="en-US" sz="1400" u="none" cap="none" strike="noStrike">
                <a:solidFill>
                  <a:srgbClr val="000000"/>
                </a:solidFill>
                <a:latin typeface="Arial"/>
                <a:ea typeface="Arial"/>
                <a:cs typeface="Arial"/>
                <a:sym typeface="Arial"/>
              </a:rPr>
              <a:t>-2.5</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60=A(30)</a:t>
            </a:r>
            <a:r>
              <a:rPr b="1" baseline="30000" i="0" lang="en-US" sz="1400" u="none" cap="none" strike="noStrike">
                <a:solidFill>
                  <a:srgbClr val="000000"/>
                </a:solidFill>
                <a:latin typeface="Arial"/>
                <a:ea typeface="Arial"/>
                <a:cs typeface="Arial"/>
                <a:sym typeface="Arial"/>
              </a:rPr>
              <a:t>-2.5</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1500 =A(9.2)</a:t>
            </a:r>
            <a:r>
              <a:rPr b="1" baseline="30000" i="0" lang="en-US" sz="1400" u="none" cap="none" strike="noStrike">
                <a:solidFill>
                  <a:srgbClr val="000000"/>
                </a:solidFill>
                <a:latin typeface="Arial"/>
                <a:ea typeface="Arial"/>
                <a:cs typeface="Arial"/>
                <a:sym typeface="Arial"/>
              </a:rPr>
              <a:t>-2.5</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500 = A (19)</a:t>
            </a:r>
            <a:r>
              <a:rPr b="1" baseline="30000" i="0" lang="en-US" sz="1400" u="none" cap="none" strike="noStrike">
                <a:solidFill>
                  <a:srgbClr val="000000"/>
                </a:solidFill>
                <a:latin typeface="Arial"/>
                <a:ea typeface="Arial"/>
                <a:cs typeface="Arial"/>
                <a:sym typeface="Arial"/>
              </a:rPr>
              <a:t>-2.5</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350 = A(25)</a:t>
            </a:r>
            <a:r>
              <a:rPr b="1" baseline="30000" i="0" lang="en-US" sz="1400" u="none" cap="none" strike="noStrike">
                <a:solidFill>
                  <a:srgbClr val="000000"/>
                </a:solidFill>
                <a:latin typeface="Arial"/>
                <a:ea typeface="Arial"/>
                <a:cs typeface="Arial"/>
                <a:sym typeface="Arial"/>
              </a:rPr>
              <a:t>-2.5</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Average value for </a:t>
            </a:r>
            <a:r>
              <a:rPr b="0" i="0" lang="en-US" sz="1400" u="none" cap="none" strike="noStrike">
                <a:solidFill>
                  <a:srgbClr val="FF0000"/>
                </a:solidFill>
                <a:latin typeface="Arial"/>
                <a:ea typeface="Arial"/>
                <a:cs typeface="Arial"/>
                <a:sym typeface="Arial"/>
              </a:rPr>
              <a:t>A = 1,527,211</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25"/>
          <p:cNvSpPr txBox="1"/>
          <p:nvPr>
            <p:ph idx="1" type="body"/>
          </p:nvPr>
        </p:nvSpPr>
        <p:spPr>
          <a:xfrm>
            <a:off x="318873" y="968390"/>
            <a:ext cx="2674358" cy="2955776"/>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Let ChatGPT calculate the models!</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It provides the worst fit of all trials because it does a straight average of all six values for A.</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Best = 400000</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ChatGPT= 1,527,211</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639" name="Google Shape;639;p25"/>
          <p:cNvGrpSpPr/>
          <p:nvPr/>
        </p:nvGrpSpPr>
        <p:grpSpPr>
          <a:xfrm flipH="1">
            <a:off x="-1" y="133025"/>
            <a:ext cx="8389257" cy="582900"/>
            <a:chOff x="3383700" y="220025"/>
            <a:chExt cx="5760575" cy="582900"/>
          </a:xfrm>
        </p:grpSpPr>
        <p:sp>
          <p:nvSpPr>
            <p:cNvPr id="640" name="Google Shape;640;p2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2" name="Google Shape;642;p2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 ChatGPT</a:t>
            </a:r>
            <a:endParaRPr b="1" sz="2420">
              <a:solidFill>
                <a:schemeClr val="lt1"/>
              </a:solidFill>
              <a:latin typeface="Helvetica Neue"/>
              <a:ea typeface="Helvetica Neue"/>
              <a:cs typeface="Helvetica Neue"/>
              <a:sym typeface="Helvetica Neue"/>
            </a:endParaRPr>
          </a:p>
        </p:txBody>
      </p:sp>
      <p:sp>
        <p:nvSpPr>
          <p:cNvPr id="643" name="Google Shape;643;p2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0" name="Google Shape;650;p25"/>
          <p:cNvGrpSpPr/>
          <p:nvPr/>
        </p:nvGrpSpPr>
        <p:grpSpPr>
          <a:xfrm>
            <a:off x="0" y="4695025"/>
            <a:ext cx="5902800" cy="283500"/>
            <a:chOff x="0" y="4548925"/>
            <a:chExt cx="5902800" cy="283500"/>
          </a:xfrm>
        </p:grpSpPr>
        <p:sp>
          <p:nvSpPr>
            <p:cNvPr id="651" name="Google Shape;651;p2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3" name="Google Shape;653;p2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54" name="Google Shape;654;p2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cxnSp>
        <p:nvCxnSpPr>
          <p:cNvPr id="655" name="Google Shape;655;p25"/>
          <p:cNvCxnSpPr/>
          <p:nvPr/>
        </p:nvCxnSpPr>
        <p:spPr>
          <a:xfrm flipH="1" rot="10800000">
            <a:off x="1878806" y="1386672"/>
            <a:ext cx="3471863" cy="1756578"/>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656" name="Google Shape;656;p25"/>
          <p:cNvCxnSpPr/>
          <p:nvPr/>
        </p:nvCxnSpPr>
        <p:spPr>
          <a:xfrm flipH="1" rot="10800000">
            <a:off x="2507456" y="2107406"/>
            <a:ext cx="3705044" cy="1407319"/>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graphicFrame>
        <p:nvGraphicFramePr>
          <p:cNvPr id="657" name="Google Shape;657;p25"/>
          <p:cNvGraphicFramePr/>
          <p:nvPr/>
        </p:nvGraphicFramePr>
        <p:xfrm>
          <a:off x="3800475" y="718899"/>
          <a:ext cx="4572000" cy="3284220"/>
        </p:xfrm>
        <a:graphic>
          <a:graphicData uri="http://schemas.openxmlformats.org/drawingml/2006/chart">
            <c:chart r:id="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26"/>
          <p:cNvSpPr txBox="1"/>
          <p:nvPr>
            <p:ph idx="1" type="body"/>
          </p:nvPr>
        </p:nvSpPr>
        <p:spPr>
          <a:xfrm>
            <a:off x="311701" y="985838"/>
            <a:ext cx="2388638" cy="317182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chemeClr val="dk1"/>
                </a:solidFill>
              </a:rPr>
              <a:t>Is Earth about to reverse its polarity?</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Facts and Misconceptions</a:t>
            </a:r>
            <a:endParaRPr/>
          </a:p>
        </p:txBody>
      </p:sp>
      <p:grpSp>
        <p:nvGrpSpPr>
          <p:cNvPr id="663" name="Google Shape;663;p26"/>
          <p:cNvGrpSpPr/>
          <p:nvPr/>
        </p:nvGrpSpPr>
        <p:grpSpPr>
          <a:xfrm flipH="1">
            <a:off x="-4" y="133025"/>
            <a:ext cx="7618378" cy="582900"/>
            <a:chOff x="3383700" y="220025"/>
            <a:chExt cx="5760575" cy="582900"/>
          </a:xfrm>
        </p:grpSpPr>
        <p:sp>
          <p:nvSpPr>
            <p:cNvPr id="664" name="Google Shape;664;p2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6" name="Google Shape;666;p2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New Webinar Series Starts</a:t>
            </a:r>
            <a:endParaRPr b="1" sz="2420">
              <a:solidFill>
                <a:schemeClr val="lt1"/>
              </a:solidFill>
              <a:latin typeface="Helvetica Neue"/>
              <a:ea typeface="Helvetica Neue"/>
              <a:cs typeface="Helvetica Neue"/>
              <a:sym typeface="Helvetica Neue"/>
            </a:endParaRPr>
          </a:p>
        </p:txBody>
      </p:sp>
      <p:sp>
        <p:nvSpPr>
          <p:cNvPr id="667" name="Google Shape;667;p2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4" name="Google Shape;674;p26"/>
          <p:cNvGrpSpPr/>
          <p:nvPr/>
        </p:nvGrpSpPr>
        <p:grpSpPr>
          <a:xfrm>
            <a:off x="0" y="4695025"/>
            <a:ext cx="5902800" cy="283500"/>
            <a:chOff x="0" y="4548925"/>
            <a:chExt cx="5902800" cy="283500"/>
          </a:xfrm>
        </p:grpSpPr>
        <p:sp>
          <p:nvSpPr>
            <p:cNvPr id="675" name="Google Shape;675;p2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7" name="Google Shape;677;p2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78" name="Google Shape;678;p2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679" name="Google Shape;679;p26"/>
          <p:cNvPicPr preferRelativeResize="0"/>
          <p:nvPr/>
        </p:nvPicPr>
        <p:blipFill rotWithShape="1">
          <a:blip r:embed="rId4">
            <a:alphaModFix/>
          </a:blip>
          <a:srcRect b="0" l="0" r="0" t="0"/>
          <a:stretch/>
        </p:blipFill>
        <p:spPr>
          <a:xfrm>
            <a:off x="4297094" y="1067699"/>
            <a:ext cx="3386137" cy="3174503"/>
          </a:xfrm>
          <a:prstGeom prst="rect">
            <a:avLst/>
          </a:prstGeom>
          <a:noFill/>
          <a:ln>
            <a:noFill/>
          </a:ln>
        </p:spPr>
      </p:pic>
      <p:sp>
        <p:nvSpPr>
          <p:cNvPr id="680" name="Google Shape;680;p26"/>
          <p:cNvSpPr txBox="1"/>
          <p:nvPr/>
        </p:nvSpPr>
        <p:spPr>
          <a:xfrm>
            <a:off x="4793456" y="4407694"/>
            <a:ext cx="9621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Wikipedia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7"/>
          <p:cNvSpPr txBox="1"/>
          <p:nvPr>
            <p:ph idx="1" type="body"/>
          </p:nvPr>
        </p:nvSpPr>
        <p:spPr>
          <a:xfrm>
            <a:off x="311700" y="985837"/>
            <a:ext cx="7851397" cy="3527974"/>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800">
                <a:solidFill>
                  <a:schemeClr val="dk1"/>
                </a:solidFill>
                <a:latin typeface="Arial"/>
                <a:ea typeface="Arial"/>
                <a:cs typeface="Arial"/>
                <a:sym typeface="Arial"/>
              </a:rPr>
              <a:t>Slides: </a:t>
            </a:r>
            <a:r>
              <a:rPr lang="en-US" sz="1800" u="sng">
                <a:solidFill>
                  <a:srgbClr val="000000"/>
                </a:solidFill>
                <a:latin typeface="Arial"/>
                <a:ea typeface="Arial"/>
                <a:cs typeface="Arial"/>
                <a:sym typeface="Arial"/>
                <a:hlinkClick r:id="rId3">
                  <a:extLst>
                    <a:ext uri="{A12FA001-AC4F-418D-AE19-62706E023703}">
                      <ahyp:hlinkClr val="tx"/>
                    </a:ext>
                  </a:extLst>
                </a:hlinkClick>
              </a:rPr>
              <a:t>https://rb.gy/qsgmbr</a:t>
            </a:r>
            <a:r>
              <a:rPr lang="en-US"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800">
              <a:solidFill>
                <a:schemeClr val="dk1"/>
              </a:solidFill>
              <a:latin typeface="Arial"/>
              <a:ea typeface="Arial"/>
              <a:cs typeface="Arial"/>
              <a:sym typeface="Arial"/>
            </a:endParaRPr>
          </a:p>
          <a:p>
            <a:pPr indent="0" lvl="0" marL="0" rtl="0" algn="l">
              <a:lnSpc>
                <a:spcPct val="90000"/>
              </a:lnSpc>
              <a:spcBef>
                <a:spcPts val="1000"/>
              </a:spcBef>
              <a:spcAft>
                <a:spcPts val="0"/>
              </a:spcAft>
              <a:buSzPts val="1800"/>
              <a:buNone/>
            </a:pPr>
            <a:r>
              <a:rPr b="0" i="0" lang="en-US" sz="1800" u="none" cap="none" strike="noStrike">
                <a:solidFill>
                  <a:srgbClr val="000000"/>
                </a:solidFill>
                <a:latin typeface="Arial"/>
                <a:ea typeface="Arial"/>
                <a:cs typeface="Arial"/>
                <a:sym typeface="Arial"/>
              </a:rPr>
              <a:t>Previous webinar recordings </a:t>
            </a:r>
            <a:r>
              <a:rPr lang="en-US" sz="1800" u="sng">
                <a:solidFill>
                  <a:schemeClr val="hlink"/>
                </a:solidFill>
                <a:latin typeface="Arial"/>
                <a:ea typeface="Arial"/>
                <a:cs typeface="Arial"/>
                <a:sym typeface="Arial"/>
                <a:hlinkClick r:id="rId4"/>
              </a:rPr>
              <a:t>https://www.youtube.com/watch?v=lwf8Y_fOOls&amp;list=PL5mpEj48YwXntxhPvZBgJn0ZG5MRm4UlS</a:t>
            </a:r>
            <a:endParaRPr sz="1800">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86" name="Google Shape;686;p27"/>
          <p:cNvGrpSpPr/>
          <p:nvPr/>
        </p:nvGrpSpPr>
        <p:grpSpPr>
          <a:xfrm flipH="1">
            <a:off x="-4" y="133025"/>
            <a:ext cx="7618378" cy="582900"/>
            <a:chOff x="3383700" y="220025"/>
            <a:chExt cx="5760575" cy="582900"/>
          </a:xfrm>
        </p:grpSpPr>
        <p:sp>
          <p:nvSpPr>
            <p:cNvPr id="687" name="Google Shape;687;p2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9" name="Google Shape;689;p2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Slides and Recordings</a:t>
            </a:r>
            <a:endParaRPr b="1" sz="2420">
              <a:solidFill>
                <a:schemeClr val="lt1"/>
              </a:solidFill>
              <a:latin typeface="Helvetica Neue"/>
              <a:ea typeface="Helvetica Neue"/>
              <a:cs typeface="Helvetica Neue"/>
              <a:sym typeface="Helvetica Neue"/>
            </a:endParaRPr>
          </a:p>
        </p:txBody>
      </p:sp>
      <p:sp>
        <p:nvSpPr>
          <p:cNvPr id="690" name="Google Shape;690;p2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7" name="Google Shape;697;p27"/>
          <p:cNvGrpSpPr/>
          <p:nvPr/>
        </p:nvGrpSpPr>
        <p:grpSpPr>
          <a:xfrm>
            <a:off x="0" y="4695025"/>
            <a:ext cx="5902800" cy="283500"/>
            <a:chOff x="0" y="4548925"/>
            <a:chExt cx="5902800" cy="283500"/>
          </a:xfrm>
        </p:grpSpPr>
        <p:sp>
          <p:nvSpPr>
            <p:cNvPr id="698" name="Google Shape;698;p2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0" name="Google Shape;700;p2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01" name="Google Shape;701;p27"/>
          <p:cNvPicPr preferRelativeResize="0"/>
          <p:nvPr/>
        </p:nvPicPr>
        <p:blipFill rotWithShape="1">
          <a:blip r:embed="rId5">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3"/>
          <p:cNvGrpSpPr/>
          <p:nvPr/>
        </p:nvGrpSpPr>
        <p:grpSpPr>
          <a:xfrm flipH="1">
            <a:off x="0" y="133025"/>
            <a:ext cx="5760575" cy="582900"/>
            <a:chOff x="3383700" y="220025"/>
            <a:chExt cx="5760575" cy="582900"/>
          </a:xfrm>
        </p:grpSpPr>
        <p:sp>
          <p:nvSpPr>
            <p:cNvPr id="101" name="Google Shape;101;p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solidFill>
                  <a:schemeClr val="lt1"/>
                </a:solidFill>
                <a:latin typeface="Helvetica Neue"/>
                <a:ea typeface="Helvetica Neue"/>
                <a:cs typeface="Helvetica Neue"/>
                <a:sym typeface="Helvetica Neue"/>
              </a:rPr>
              <a:t>Heliophysics Big Year Timeline</a:t>
            </a:r>
            <a:endParaRPr b="1">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ct val="40909"/>
              <a:buNone/>
            </a:pPr>
            <a:r>
              <a:t/>
            </a:r>
            <a:endParaRPr b="1" sz="2420">
              <a:solidFill>
                <a:schemeClr val="lt1"/>
              </a:solidFill>
              <a:latin typeface="Helvetica Neue"/>
              <a:ea typeface="Helvetica Neue"/>
              <a:cs typeface="Helvetica Neue"/>
              <a:sym typeface="Helvetica Neue"/>
            </a:endParaRPr>
          </a:p>
        </p:txBody>
      </p:sp>
      <p:sp>
        <p:nvSpPr>
          <p:cNvPr id="104" name="Google Shape;104;p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3"/>
          <p:cNvGrpSpPr/>
          <p:nvPr/>
        </p:nvGrpSpPr>
        <p:grpSpPr>
          <a:xfrm>
            <a:off x="0" y="4695025"/>
            <a:ext cx="5902800" cy="283500"/>
            <a:chOff x="0" y="4548925"/>
            <a:chExt cx="5902800" cy="283500"/>
          </a:xfrm>
        </p:grpSpPr>
        <p:sp>
          <p:nvSpPr>
            <p:cNvPr id="112" name="Google Shape;112;p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15" name="Google Shape;115;p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pSp>
        <p:nvGrpSpPr>
          <p:cNvPr id="116" name="Google Shape;116;p3"/>
          <p:cNvGrpSpPr/>
          <p:nvPr/>
        </p:nvGrpSpPr>
        <p:grpSpPr>
          <a:xfrm>
            <a:off x="5632317" y="917050"/>
            <a:ext cx="3305700" cy="3483050"/>
            <a:chOff x="5632317" y="1189775"/>
            <a:chExt cx="3305700" cy="3483050"/>
          </a:xfrm>
        </p:grpSpPr>
        <p:sp>
          <p:nvSpPr>
            <p:cNvPr id="117" name="Google Shape;117;p3"/>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Solar Parker </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Probe Perihelion</a:t>
              </a:r>
              <a:endParaRPr b="1" i="0" sz="1400" u="none" cap="none" strike="noStrike">
                <a:solidFill>
                  <a:srgbClr val="FFFFFF"/>
                </a:solidFill>
                <a:latin typeface="Arial"/>
                <a:ea typeface="Arial"/>
                <a:cs typeface="Arial"/>
                <a:sym typeface="Arial"/>
              </a:endParaRPr>
            </a:p>
          </p:txBody>
        </p:sp>
        <p:sp>
          <p:nvSpPr>
            <p:cNvPr id="118" name="Google Shape;118;p3"/>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December 24,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grpSp>
        <p:nvGrpSpPr>
          <p:cNvPr id="119" name="Google Shape;119;p3"/>
          <p:cNvGrpSpPr/>
          <p:nvPr/>
        </p:nvGrpSpPr>
        <p:grpSpPr>
          <a:xfrm>
            <a:off x="-11613" y="917264"/>
            <a:ext cx="3546900" cy="3482836"/>
            <a:chOff x="0" y="1189989"/>
            <a:chExt cx="3546900" cy="3482836"/>
          </a:xfrm>
        </p:grpSpPr>
        <p:sp>
          <p:nvSpPr>
            <p:cNvPr id="120" name="Google Shape;120;p3"/>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Annular Eclipse</a:t>
              </a:r>
              <a:endParaRPr b="1" i="0" sz="1400" u="none" cap="none" strike="noStrike">
                <a:solidFill>
                  <a:srgbClr val="FFFFFF"/>
                </a:solidFill>
                <a:latin typeface="Arial"/>
                <a:ea typeface="Arial"/>
                <a:cs typeface="Arial"/>
                <a:sym typeface="Arial"/>
              </a:endParaRPr>
            </a:p>
          </p:txBody>
        </p:sp>
        <p:sp>
          <p:nvSpPr>
            <p:cNvPr id="121" name="Google Shape;121;p3"/>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October 14, 2023 </a:t>
              </a:r>
              <a:endParaRPr b="0" i="0" sz="1200" u="none" cap="none" strike="noStrike">
                <a:solidFill>
                  <a:srgbClr val="000000"/>
                </a:solidFill>
                <a:latin typeface="Arial"/>
                <a:ea typeface="Arial"/>
                <a:cs typeface="Arial"/>
                <a:sym typeface="Arial"/>
              </a:endParaRPr>
            </a:p>
          </p:txBody>
        </p:sp>
      </p:grpSp>
      <p:grpSp>
        <p:nvGrpSpPr>
          <p:cNvPr id="122" name="Google Shape;122;p3"/>
          <p:cNvGrpSpPr/>
          <p:nvPr/>
        </p:nvGrpSpPr>
        <p:grpSpPr>
          <a:xfrm>
            <a:off x="2944204" y="917050"/>
            <a:ext cx="3305700" cy="3483050"/>
            <a:chOff x="2944204" y="1189775"/>
            <a:chExt cx="3305700" cy="3483050"/>
          </a:xfrm>
        </p:grpSpPr>
        <p:sp>
          <p:nvSpPr>
            <p:cNvPr id="123" name="Google Shape;123;p3"/>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Total Eclipse</a:t>
              </a:r>
              <a:endParaRPr b="1" i="0" sz="1400" u="none" cap="none" strike="noStrike">
                <a:solidFill>
                  <a:srgbClr val="FFFFFF"/>
                </a:solidFill>
                <a:latin typeface="Arial"/>
                <a:ea typeface="Arial"/>
                <a:cs typeface="Arial"/>
                <a:sym typeface="Arial"/>
              </a:endParaRPr>
            </a:p>
          </p:txBody>
        </p:sp>
        <p:sp>
          <p:nvSpPr>
            <p:cNvPr id="124" name="Google Shape;124;p3"/>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April 8,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
        <p:nvSpPr>
          <p:cNvPr id="125" name="Google Shape;125;p3"/>
          <p:cNvSpPr/>
          <p:nvPr/>
        </p:nvSpPr>
        <p:spPr>
          <a:xfrm>
            <a:off x="760500"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3584088"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6272225"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pic>
        <p:nvPicPr>
          <p:cNvPr id="128" name="Google Shape;128;p3"/>
          <p:cNvPicPr preferRelativeResize="0"/>
          <p:nvPr/>
        </p:nvPicPr>
        <p:blipFill rotWithShape="1">
          <a:blip r:embed="rId4">
            <a:alphaModFix/>
          </a:blip>
          <a:srcRect b="0" l="0" r="0" t="0"/>
          <a:stretch/>
        </p:blipFill>
        <p:spPr>
          <a:xfrm>
            <a:off x="760500" y="2145875"/>
            <a:ext cx="2025900" cy="2088881"/>
          </a:xfrm>
          <a:prstGeom prst="rect">
            <a:avLst/>
          </a:prstGeom>
          <a:noFill/>
          <a:ln>
            <a:noFill/>
          </a:ln>
        </p:spPr>
      </p:pic>
      <p:pic>
        <p:nvPicPr>
          <p:cNvPr id="129" name="Google Shape;129;p3"/>
          <p:cNvPicPr preferRelativeResize="0"/>
          <p:nvPr/>
        </p:nvPicPr>
        <p:blipFill rotWithShape="1">
          <a:blip r:embed="rId5">
            <a:alphaModFix/>
          </a:blip>
          <a:srcRect b="0" l="0" r="0" t="0"/>
          <a:stretch/>
        </p:blipFill>
        <p:spPr>
          <a:xfrm>
            <a:off x="3591901" y="2145425"/>
            <a:ext cx="2193521" cy="2025900"/>
          </a:xfrm>
          <a:prstGeom prst="rect">
            <a:avLst/>
          </a:prstGeom>
          <a:noFill/>
          <a:ln>
            <a:noFill/>
          </a:ln>
        </p:spPr>
      </p:pic>
      <p:pic>
        <p:nvPicPr>
          <p:cNvPr id="130" name="Google Shape;130;p3"/>
          <p:cNvPicPr preferRelativeResize="0"/>
          <p:nvPr/>
        </p:nvPicPr>
        <p:blipFill rotWithShape="1">
          <a:blip r:embed="rId6">
            <a:alphaModFix/>
          </a:blip>
          <a:srcRect b="0" l="0" r="0" t="0"/>
          <a:stretch/>
        </p:blipFill>
        <p:spPr>
          <a:xfrm>
            <a:off x="6254537" y="2117738"/>
            <a:ext cx="2238525" cy="2045598"/>
          </a:xfrm>
          <a:prstGeom prst="rect">
            <a:avLst/>
          </a:prstGeom>
          <a:noFill/>
          <a:ln>
            <a:noFill/>
          </a:ln>
        </p:spPr>
      </p:pic>
      <p:sp>
        <p:nvSpPr>
          <p:cNvPr id="131" name="Google Shape;131;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
        <p:nvSpPr>
          <p:cNvPr id="133" name="Google Shape;133;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4"/>
          <p:cNvGrpSpPr/>
          <p:nvPr/>
        </p:nvGrpSpPr>
        <p:grpSpPr>
          <a:xfrm flipH="1">
            <a:off x="-1" y="133025"/>
            <a:ext cx="7908700" cy="582900"/>
            <a:chOff x="3383700" y="220025"/>
            <a:chExt cx="5760575" cy="582900"/>
          </a:xfrm>
        </p:grpSpPr>
        <p:sp>
          <p:nvSpPr>
            <p:cNvPr id="140" name="Google Shape;140;p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p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p4"/>
          <p:cNvGrpSpPr/>
          <p:nvPr/>
        </p:nvGrpSpPr>
        <p:grpSpPr>
          <a:xfrm>
            <a:off x="0" y="4695025"/>
            <a:ext cx="5902800" cy="283500"/>
            <a:chOff x="0" y="4548925"/>
            <a:chExt cx="5902800" cy="283500"/>
          </a:xfrm>
        </p:grpSpPr>
        <p:sp>
          <p:nvSpPr>
            <p:cNvPr id="150" name="Google Shape;150;p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53" name="Google Shape;153;p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54" name="Google Shape;154;p4"/>
          <p:cNvSpPr txBox="1"/>
          <p:nvPr/>
        </p:nvSpPr>
        <p:spPr>
          <a:xfrm>
            <a:off x="4053677" y="2668522"/>
            <a:ext cx="1847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4"/>
          <p:cNvSpPr txBox="1"/>
          <p:nvPr/>
        </p:nvSpPr>
        <p:spPr>
          <a:xfrm>
            <a:off x="674181" y="847094"/>
            <a:ext cx="3737609" cy="35086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00B0F0"/>
                </a:solidFill>
                <a:latin typeface="Arial"/>
                <a:ea typeface="Arial"/>
                <a:cs typeface="Arial"/>
                <a:sym typeface="Arial"/>
              </a:rPr>
              <a:t>2023</a:t>
            </a:r>
            <a:endParaRPr b="1" i="0" sz="1800" u="none" cap="none" strike="noStrike">
              <a:solidFill>
                <a:srgbClr val="00B0F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October-</a:t>
            </a:r>
            <a:r>
              <a:rPr b="0" i="0" lang="en-US" sz="1800" u="none" cap="none" strike="noStrike">
                <a:solidFill>
                  <a:srgbClr val="595959"/>
                </a:solidFill>
                <a:latin typeface="Arial"/>
                <a:ea typeface="Arial"/>
                <a:cs typeface="Arial"/>
                <a:sym typeface="Arial"/>
              </a:rPr>
              <a:t> Annular Solar Eclipse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November-</a:t>
            </a:r>
            <a:r>
              <a:rPr b="0" i="0" lang="en-US" sz="1800" u="none" cap="none" strike="noStrike">
                <a:solidFill>
                  <a:srgbClr val="595959"/>
                </a:solidFill>
                <a:latin typeface="Arial"/>
                <a:ea typeface="Arial"/>
                <a:cs typeface="Arial"/>
                <a:sym typeface="Arial"/>
              </a:rPr>
              <a:t> Mission Fleet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December- </a:t>
            </a:r>
            <a:r>
              <a:rPr b="0" i="0" lang="en-US" sz="1800" u="none" cap="none" strike="noStrike">
                <a:solidFill>
                  <a:srgbClr val="595959"/>
                </a:solidFill>
                <a:latin typeface="Arial"/>
                <a:ea typeface="Arial"/>
                <a:cs typeface="Arial"/>
                <a:sym typeface="Arial"/>
              </a:rPr>
              <a:t>Citizen Science</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B0F0"/>
                </a:solidFill>
                <a:latin typeface="Arial"/>
                <a:ea typeface="Arial"/>
                <a:cs typeface="Arial"/>
                <a:sym typeface="Arial"/>
              </a:rPr>
              <a:t>2024</a:t>
            </a:r>
            <a:r>
              <a:rPr b="0" i="0" lang="en-US" sz="1800" u="none" cap="none" strike="noStrike">
                <a:solidFill>
                  <a:srgbClr val="595959"/>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January</a:t>
            </a:r>
            <a:r>
              <a:rPr b="0" i="0" lang="en-US" sz="1800" u="none" cap="none" strike="noStrike">
                <a:solidFill>
                  <a:srgbClr val="595959"/>
                </a:solidFill>
                <a:latin typeface="Arial"/>
                <a:ea typeface="Arial"/>
                <a:cs typeface="Arial"/>
                <a:sym typeface="Arial"/>
              </a:rPr>
              <a:t>- Sun Touches Everything</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February</a:t>
            </a:r>
            <a:r>
              <a:rPr b="0" i="0" lang="en-US" sz="1800" u="none" cap="none" strike="noStrike">
                <a:solidFill>
                  <a:srgbClr val="595959"/>
                </a:solidFill>
                <a:latin typeface="Arial"/>
                <a:ea typeface="Arial"/>
                <a:cs typeface="Arial"/>
                <a:sym typeface="Arial"/>
              </a:rPr>
              <a:t>- Fashion</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March</a:t>
            </a:r>
            <a:r>
              <a:rPr b="0" i="0" lang="en-US" sz="1800" u="none" cap="none" strike="noStrike">
                <a:solidFill>
                  <a:srgbClr val="595959"/>
                </a:solidFill>
                <a:latin typeface="Arial"/>
                <a:ea typeface="Arial"/>
                <a:cs typeface="Arial"/>
                <a:sym typeface="Arial"/>
              </a:rPr>
              <a:t>- Experiencing the Sun</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April</a:t>
            </a:r>
            <a:r>
              <a:rPr b="0" i="0" lang="en-US" sz="1800" u="none" cap="none" strike="noStrike">
                <a:solidFill>
                  <a:srgbClr val="595959"/>
                </a:solidFill>
                <a:latin typeface="Arial"/>
                <a:ea typeface="Arial"/>
                <a:cs typeface="Arial"/>
                <a:sym typeface="Arial"/>
              </a:rPr>
              <a:t>- Total Solar Eclipse</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May</a:t>
            </a:r>
            <a:r>
              <a:rPr b="0" i="0" lang="en-US" sz="1800" u="none" cap="none" strike="noStrike">
                <a:solidFill>
                  <a:srgbClr val="595959"/>
                </a:solidFill>
                <a:latin typeface="Arial"/>
                <a:ea typeface="Arial"/>
                <a:cs typeface="Arial"/>
                <a:sym typeface="Arial"/>
              </a:rPr>
              <a:t>- Visual Art</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June</a:t>
            </a:r>
            <a:r>
              <a:rPr b="0" i="0" lang="en-US" sz="1800" u="none" cap="none" strike="noStrike">
                <a:solidFill>
                  <a:srgbClr val="595959"/>
                </a:solidFill>
                <a:latin typeface="Arial"/>
                <a:ea typeface="Arial"/>
                <a:cs typeface="Arial"/>
                <a:sym typeface="Arial"/>
              </a:rPr>
              <a:t>- Performance Art</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156" name="Google Shape;156;p4"/>
          <p:cNvSpPr txBox="1"/>
          <p:nvPr/>
        </p:nvSpPr>
        <p:spPr>
          <a:xfrm>
            <a:off x="4629149" y="817050"/>
            <a:ext cx="4136225" cy="184662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July-</a:t>
            </a:r>
            <a:r>
              <a:rPr b="0" i="0" lang="en-US" sz="1800" u="none" cap="none" strike="noStrike">
                <a:solidFill>
                  <a:schemeClr val="dk1"/>
                </a:solidFill>
                <a:latin typeface="Arial"/>
                <a:ea typeface="Arial"/>
                <a:cs typeface="Arial"/>
                <a:sym typeface="Arial"/>
              </a:rPr>
              <a:t> Physical and Mental Health</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August-</a:t>
            </a:r>
            <a:r>
              <a:rPr b="0" i="0" lang="en-US" sz="1800" u="none" cap="none" strike="noStrike">
                <a:solidFill>
                  <a:schemeClr val="dk1"/>
                </a:solidFill>
                <a:latin typeface="Arial"/>
                <a:ea typeface="Arial"/>
                <a:cs typeface="Arial"/>
                <a:sym typeface="Arial"/>
              </a:rPr>
              <a:t> Back to School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September-</a:t>
            </a:r>
            <a:r>
              <a:rPr b="0" i="0" lang="en-US" sz="1800" u="none" cap="none" strike="noStrike">
                <a:solidFill>
                  <a:schemeClr val="dk1"/>
                </a:solidFill>
                <a:latin typeface="Arial"/>
                <a:ea typeface="Arial"/>
                <a:cs typeface="Arial"/>
                <a:sym typeface="Arial"/>
              </a:rPr>
              <a:t> Environment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October</a:t>
            </a:r>
            <a:r>
              <a:rPr b="0" i="0" lang="en-US" sz="1800" u="none" cap="none" strike="noStrike">
                <a:solidFill>
                  <a:schemeClr val="dk1"/>
                </a:solidFill>
                <a:latin typeface="Arial"/>
                <a:ea typeface="Arial"/>
                <a:cs typeface="Arial"/>
                <a:sym typeface="Arial"/>
              </a:rPr>
              <a:t> – Solar Cycles   </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November-</a:t>
            </a:r>
            <a:r>
              <a:rPr b="0" i="0" lang="en-US" sz="1800" u="none" cap="none" strike="noStrike">
                <a:solidFill>
                  <a:schemeClr val="dk1"/>
                </a:solidFill>
                <a:latin typeface="Arial"/>
                <a:ea typeface="Arial"/>
                <a:cs typeface="Arial"/>
                <a:sym typeface="Arial"/>
              </a:rPr>
              <a:t> Bonus Science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Arial"/>
                <a:ea typeface="Arial"/>
                <a:cs typeface="Arial"/>
                <a:sym typeface="Arial"/>
              </a:rPr>
              <a:t>December-</a:t>
            </a:r>
            <a:r>
              <a:rPr b="0" i="0" lang="en-US" sz="1800" u="none" cap="none" strike="noStrike">
                <a:solidFill>
                  <a:srgbClr val="FF0000"/>
                </a:solidFill>
                <a:latin typeface="Arial"/>
                <a:ea typeface="Arial"/>
                <a:cs typeface="Arial"/>
                <a:sym typeface="Arial"/>
              </a:rPr>
              <a:t> Parker’s Perihelion</a:t>
            </a:r>
            <a:endParaRPr b="0" i="0" sz="1800" u="none" cap="none" strike="noStrike">
              <a:solidFill>
                <a:srgbClr val="FF0000"/>
              </a:solidFill>
              <a:latin typeface="Arial"/>
              <a:ea typeface="Arial"/>
              <a:cs typeface="Arial"/>
              <a:sym typeface="Arial"/>
            </a:endParaRPr>
          </a:p>
        </p:txBody>
      </p:sp>
      <p:sp>
        <p:nvSpPr>
          <p:cNvPr id="157" name="Google Shape;157;p4"/>
          <p:cNvSpPr txBox="1"/>
          <p:nvPr/>
        </p:nvSpPr>
        <p:spPr>
          <a:xfrm>
            <a:off x="223000" y="4247225"/>
            <a:ext cx="8727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sng" cap="none" strike="noStrike">
                <a:solidFill>
                  <a:srgbClr val="0097A7"/>
                </a:solidFill>
                <a:latin typeface="Arial"/>
                <a:ea typeface="Arial"/>
                <a:cs typeface="Arial"/>
                <a:sym typeface="Arial"/>
                <a:hlinkClick r:id="rId4">
                  <a:extLst>
                    <a:ext uri="{A12FA001-AC4F-418D-AE19-62706E023703}">
                      <ahyp:hlinkClr val="tx"/>
                    </a:ext>
                  </a:extLst>
                </a:hlinkClick>
              </a:rPr>
              <a:t>https://www.nasa.gov/science-research/heliophysics/nasa-announces-monthly-themes-to-celebrate-the-heliophysics-big-year/</a:t>
            </a:r>
            <a:endParaRPr b="0" i="0" sz="1900" u="none" cap="none" strike="noStrike">
              <a:solidFill>
                <a:srgbClr val="595959"/>
              </a:solidFill>
              <a:latin typeface="Arial"/>
              <a:ea typeface="Arial"/>
              <a:cs typeface="Arial"/>
              <a:sym typeface="Arial"/>
            </a:endParaRPr>
          </a:p>
        </p:txBody>
      </p:sp>
      <p:pic>
        <p:nvPicPr>
          <p:cNvPr id="158" name="Google Shape;158;p4"/>
          <p:cNvPicPr preferRelativeResize="0"/>
          <p:nvPr/>
        </p:nvPicPr>
        <p:blipFill rotWithShape="1">
          <a:blip r:embed="rId5">
            <a:alphaModFix/>
          </a:blip>
          <a:srcRect b="0" l="0" r="0" t="0"/>
          <a:stretch/>
        </p:blipFill>
        <p:spPr>
          <a:xfrm>
            <a:off x="430925" y="1176750"/>
            <a:ext cx="262830" cy="283500"/>
          </a:xfrm>
          <a:prstGeom prst="rect">
            <a:avLst/>
          </a:prstGeom>
          <a:noFill/>
          <a:ln>
            <a:noFill/>
          </a:ln>
        </p:spPr>
      </p:pic>
      <p:pic>
        <p:nvPicPr>
          <p:cNvPr id="159" name="Google Shape;159;p4"/>
          <p:cNvPicPr preferRelativeResize="0"/>
          <p:nvPr/>
        </p:nvPicPr>
        <p:blipFill rotWithShape="1">
          <a:blip r:embed="rId5">
            <a:alphaModFix/>
          </a:blip>
          <a:srcRect b="0" l="0" r="0" t="0"/>
          <a:stretch/>
        </p:blipFill>
        <p:spPr>
          <a:xfrm>
            <a:off x="430925" y="1460250"/>
            <a:ext cx="262830" cy="283500"/>
          </a:xfrm>
          <a:prstGeom prst="rect">
            <a:avLst/>
          </a:prstGeom>
          <a:noFill/>
          <a:ln>
            <a:noFill/>
          </a:ln>
        </p:spPr>
      </p:pic>
      <p:sp>
        <p:nvSpPr>
          <p:cNvPr id="160" name="Google Shape;160;p4"/>
          <p:cNvSpPr txBox="1"/>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420"/>
              <a:buFont typeface="Arial"/>
              <a:buNone/>
            </a:pPr>
            <a:r>
              <a:rPr b="1" i="0" lang="en-US" sz="2420" u="none" cap="none" strike="noStrike">
                <a:solidFill>
                  <a:srgbClr val="FFFFFF"/>
                </a:solidFill>
                <a:latin typeface="Helvetica Neue"/>
                <a:ea typeface="Helvetica Neue"/>
                <a:cs typeface="Helvetica Neue"/>
                <a:sym typeface="Helvetica Neue"/>
              </a:rPr>
              <a:t>Heliophysics Big Year Themes</a:t>
            </a:r>
            <a:endParaRPr b="1" i="0" sz="2420" u="none" cap="none" strike="noStrike">
              <a:solidFill>
                <a:srgbClr val="FFFFFF"/>
              </a:solidFill>
              <a:latin typeface="Helvetica Neue"/>
              <a:ea typeface="Helvetica Neue"/>
              <a:cs typeface="Helvetica Neue"/>
              <a:sym typeface="Helvetica Neue"/>
            </a:endParaRPr>
          </a:p>
        </p:txBody>
      </p:sp>
      <p:pic>
        <p:nvPicPr>
          <p:cNvPr id="161" name="Google Shape;161;p4"/>
          <p:cNvPicPr preferRelativeResize="0"/>
          <p:nvPr/>
        </p:nvPicPr>
        <p:blipFill rotWithShape="1">
          <a:blip r:embed="rId5">
            <a:alphaModFix/>
          </a:blip>
          <a:srcRect b="0" l="0" r="0" t="0"/>
          <a:stretch/>
        </p:blipFill>
        <p:spPr>
          <a:xfrm>
            <a:off x="402131" y="1743750"/>
            <a:ext cx="262830" cy="283500"/>
          </a:xfrm>
          <a:prstGeom prst="rect">
            <a:avLst/>
          </a:prstGeom>
          <a:noFill/>
          <a:ln>
            <a:noFill/>
          </a:ln>
        </p:spPr>
      </p:pic>
      <p:pic>
        <p:nvPicPr>
          <p:cNvPr id="162" name="Google Shape;162;p4"/>
          <p:cNvPicPr preferRelativeResize="0"/>
          <p:nvPr/>
        </p:nvPicPr>
        <p:blipFill rotWithShape="1">
          <a:blip r:embed="rId5">
            <a:alphaModFix/>
          </a:blip>
          <a:srcRect b="0" l="0" r="0" t="0"/>
          <a:stretch/>
        </p:blipFill>
        <p:spPr>
          <a:xfrm>
            <a:off x="4440585" y="893250"/>
            <a:ext cx="262830" cy="283500"/>
          </a:xfrm>
          <a:prstGeom prst="rect">
            <a:avLst/>
          </a:prstGeom>
          <a:noFill/>
          <a:ln>
            <a:noFill/>
          </a:ln>
        </p:spPr>
      </p:pic>
      <p:pic>
        <p:nvPicPr>
          <p:cNvPr id="163" name="Google Shape;163;p4"/>
          <p:cNvPicPr preferRelativeResize="0"/>
          <p:nvPr/>
        </p:nvPicPr>
        <p:blipFill rotWithShape="1">
          <a:blip r:embed="rId5">
            <a:alphaModFix/>
          </a:blip>
          <a:srcRect b="0" l="0" r="0" t="0"/>
          <a:stretch/>
        </p:blipFill>
        <p:spPr>
          <a:xfrm>
            <a:off x="4440585" y="1160939"/>
            <a:ext cx="262830" cy="283500"/>
          </a:xfrm>
          <a:prstGeom prst="rect">
            <a:avLst/>
          </a:prstGeom>
          <a:noFill/>
          <a:ln>
            <a:noFill/>
          </a:ln>
        </p:spPr>
      </p:pic>
      <p:pic>
        <p:nvPicPr>
          <p:cNvPr id="164" name="Google Shape;164;p4"/>
          <p:cNvPicPr preferRelativeResize="0"/>
          <p:nvPr/>
        </p:nvPicPr>
        <p:blipFill rotWithShape="1">
          <a:blip r:embed="rId5">
            <a:alphaModFix/>
          </a:blip>
          <a:srcRect b="0" l="0" r="0" t="0"/>
          <a:stretch/>
        </p:blipFill>
        <p:spPr>
          <a:xfrm>
            <a:off x="4440585" y="1460250"/>
            <a:ext cx="262830" cy="283500"/>
          </a:xfrm>
          <a:prstGeom prst="rect">
            <a:avLst/>
          </a:prstGeom>
          <a:noFill/>
          <a:ln>
            <a:noFill/>
          </a:ln>
        </p:spPr>
      </p:pic>
      <p:pic>
        <p:nvPicPr>
          <p:cNvPr id="165" name="Google Shape;165;p4"/>
          <p:cNvPicPr preferRelativeResize="0"/>
          <p:nvPr/>
        </p:nvPicPr>
        <p:blipFill rotWithShape="1">
          <a:blip r:embed="rId5">
            <a:alphaModFix/>
          </a:blip>
          <a:srcRect b="0" l="0" r="0" t="0"/>
          <a:stretch/>
        </p:blipFill>
        <p:spPr>
          <a:xfrm>
            <a:off x="430925" y="2247715"/>
            <a:ext cx="262830" cy="283500"/>
          </a:xfrm>
          <a:prstGeom prst="rect">
            <a:avLst/>
          </a:prstGeom>
          <a:noFill/>
          <a:ln>
            <a:noFill/>
          </a:ln>
        </p:spPr>
      </p:pic>
      <p:pic>
        <p:nvPicPr>
          <p:cNvPr id="166" name="Google Shape;166;p4"/>
          <p:cNvPicPr preferRelativeResize="0"/>
          <p:nvPr/>
        </p:nvPicPr>
        <p:blipFill rotWithShape="1">
          <a:blip r:embed="rId5">
            <a:alphaModFix/>
          </a:blip>
          <a:srcRect b="0" l="0" r="0" t="0"/>
          <a:stretch/>
        </p:blipFill>
        <p:spPr>
          <a:xfrm>
            <a:off x="438130" y="2510133"/>
            <a:ext cx="262830" cy="283500"/>
          </a:xfrm>
          <a:prstGeom prst="rect">
            <a:avLst/>
          </a:prstGeom>
          <a:noFill/>
          <a:ln>
            <a:noFill/>
          </a:ln>
        </p:spPr>
      </p:pic>
      <p:pic>
        <p:nvPicPr>
          <p:cNvPr id="167" name="Google Shape;167;p4"/>
          <p:cNvPicPr preferRelativeResize="0"/>
          <p:nvPr/>
        </p:nvPicPr>
        <p:blipFill rotWithShape="1">
          <a:blip r:embed="rId5">
            <a:alphaModFix/>
          </a:blip>
          <a:srcRect b="0" l="0" r="0" t="0"/>
          <a:stretch/>
        </p:blipFill>
        <p:spPr>
          <a:xfrm>
            <a:off x="447157" y="2818512"/>
            <a:ext cx="262830" cy="283500"/>
          </a:xfrm>
          <a:prstGeom prst="rect">
            <a:avLst/>
          </a:prstGeom>
          <a:noFill/>
          <a:ln>
            <a:noFill/>
          </a:ln>
        </p:spPr>
      </p:pic>
      <p:pic>
        <p:nvPicPr>
          <p:cNvPr id="168" name="Google Shape;168;p4"/>
          <p:cNvPicPr preferRelativeResize="0"/>
          <p:nvPr/>
        </p:nvPicPr>
        <p:blipFill rotWithShape="1">
          <a:blip r:embed="rId5">
            <a:alphaModFix/>
          </a:blip>
          <a:srcRect b="0" l="0" r="0" t="0"/>
          <a:stretch/>
        </p:blipFill>
        <p:spPr>
          <a:xfrm>
            <a:off x="438130" y="3376053"/>
            <a:ext cx="262830" cy="283500"/>
          </a:xfrm>
          <a:prstGeom prst="rect">
            <a:avLst/>
          </a:prstGeom>
          <a:noFill/>
          <a:ln>
            <a:noFill/>
          </a:ln>
        </p:spPr>
      </p:pic>
      <p:pic>
        <p:nvPicPr>
          <p:cNvPr id="169" name="Google Shape;169;p4"/>
          <p:cNvPicPr preferRelativeResize="0"/>
          <p:nvPr/>
        </p:nvPicPr>
        <p:blipFill rotWithShape="1">
          <a:blip r:embed="rId5">
            <a:alphaModFix/>
          </a:blip>
          <a:srcRect b="0" l="0" r="0" t="0"/>
          <a:stretch/>
        </p:blipFill>
        <p:spPr>
          <a:xfrm>
            <a:off x="461664" y="3668550"/>
            <a:ext cx="262830" cy="283500"/>
          </a:xfrm>
          <a:prstGeom prst="rect">
            <a:avLst/>
          </a:prstGeom>
          <a:noFill/>
          <a:ln>
            <a:noFill/>
          </a:ln>
        </p:spPr>
      </p:pic>
      <p:pic>
        <p:nvPicPr>
          <p:cNvPr id="170" name="Google Shape;170;p4"/>
          <p:cNvPicPr preferRelativeResize="0"/>
          <p:nvPr/>
        </p:nvPicPr>
        <p:blipFill rotWithShape="1">
          <a:blip r:embed="rId5">
            <a:alphaModFix/>
          </a:blip>
          <a:srcRect b="0" l="0" r="0" t="0"/>
          <a:stretch/>
        </p:blipFill>
        <p:spPr>
          <a:xfrm>
            <a:off x="456378" y="3095179"/>
            <a:ext cx="262830" cy="283500"/>
          </a:xfrm>
          <a:prstGeom prst="rect">
            <a:avLst/>
          </a:prstGeom>
          <a:noFill/>
          <a:ln>
            <a:noFill/>
          </a:ln>
        </p:spPr>
      </p:pic>
      <p:pic>
        <p:nvPicPr>
          <p:cNvPr id="171" name="Google Shape;171;p4"/>
          <p:cNvPicPr preferRelativeResize="0"/>
          <p:nvPr/>
        </p:nvPicPr>
        <p:blipFill rotWithShape="1">
          <a:blip r:embed="rId5">
            <a:alphaModFix/>
          </a:blip>
          <a:srcRect b="0" l="0" r="0" t="0"/>
          <a:stretch/>
        </p:blipFill>
        <p:spPr>
          <a:xfrm>
            <a:off x="4450556" y="1739614"/>
            <a:ext cx="262830" cy="283500"/>
          </a:xfrm>
          <a:prstGeom prst="rect">
            <a:avLst/>
          </a:prstGeom>
          <a:noFill/>
          <a:ln>
            <a:noFill/>
          </a:ln>
        </p:spPr>
      </p:pic>
      <p:pic>
        <p:nvPicPr>
          <p:cNvPr id="172" name="Google Shape;172;p4"/>
          <p:cNvPicPr preferRelativeResize="0"/>
          <p:nvPr/>
        </p:nvPicPr>
        <p:blipFill rotWithShape="1">
          <a:blip r:embed="rId5">
            <a:alphaModFix/>
          </a:blip>
          <a:srcRect b="0" l="0" r="0" t="0"/>
          <a:stretch/>
        </p:blipFill>
        <p:spPr>
          <a:xfrm>
            <a:off x="4460527" y="1982489"/>
            <a:ext cx="262830" cy="28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txBox="1"/>
          <p:nvPr>
            <p:ph idx="1" type="body"/>
          </p:nvPr>
        </p:nvSpPr>
        <p:spPr>
          <a:xfrm>
            <a:off x="311699" y="971625"/>
            <a:ext cx="6867769"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1.	</a:t>
            </a:r>
            <a:r>
              <a:rPr lang="en-US" sz="2000">
                <a:solidFill>
                  <a:schemeClr val="dk1"/>
                </a:solidFill>
              </a:rPr>
              <a:t>What causes the Sun to vary? </a:t>
            </a:r>
            <a:endParaRPr/>
          </a:p>
          <a:p>
            <a:pPr indent="0" lvl="0" marL="0" rtl="0" algn="l">
              <a:lnSpc>
                <a:spcPct val="90000"/>
              </a:lnSpc>
              <a:spcBef>
                <a:spcPts val="1000"/>
              </a:spcBef>
              <a:spcAft>
                <a:spcPts val="0"/>
              </a:spcAft>
              <a:buSzPts val="1800"/>
              <a:buNone/>
            </a:pPr>
            <a:r>
              <a:rPr lang="en-US" sz="2000">
                <a:solidFill>
                  <a:schemeClr val="dk1"/>
                </a:solidFill>
              </a:rPr>
              <a:t>2.	How do the Earth and the heliosphere respond? </a:t>
            </a:r>
            <a:endParaRPr/>
          </a:p>
          <a:p>
            <a:pPr indent="0" lvl="0" marL="0" rtl="0" algn="l">
              <a:lnSpc>
                <a:spcPct val="90000"/>
              </a:lnSpc>
              <a:spcBef>
                <a:spcPts val="1000"/>
              </a:spcBef>
              <a:spcAft>
                <a:spcPts val="0"/>
              </a:spcAft>
              <a:buSzPts val="1800"/>
              <a:buNone/>
            </a:pPr>
            <a:r>
              <a:rPr lang="en-US" sz="2000">
                <a:solidFill>
                  <a:schemeClr val="dk1"/>
                </a:solidFill>
              </a:rPr>
              <a:t>3.	What are the impacts on humanity?</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178" name="Google Shape;178;p5"/>
          <p:cNvGrpSpPr/>
          <p:nvPr/>
        </p:nvGrpSpPr>
        <p:grpSpPr>
          <a:xfrm flipH="1">
            <a:off x="-1" y="133025"/>
            <a:ext cx="7908700" cy="582900"/>
            <a:chOff x="3383700" y="220025"/>
            <a:chExt cx="5760575" cy="582900"/>
          </a:xfrm>
        </p:grpSpPr>
        <p:sp>
          <p:nvSpPr>
            <p:cNvPr id="179" name="Google Shape;179;p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1" name="Google Shape;181;p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    NASA’s Big Questions</a:t>
            </a:r>
            <a:endParaRPr b="1" sz="2420">
              <a:solidFill>
                <a:schemeClr val="lt1"/>
              </a:solidFill>
              <a:latin typeface="Helvetica Neue"/>
              <a:ea typeface="Helvetica Neue"/>
              <a:cs typeface="Helvetica Neue"/>
              <a:sym typeface="Helvetica Neue"/>
            </a:endParaRPr>
          </a:p>
        </p:txBody>
      </p:sp>
      <p:sp>
        <p:nvSpPr>
          <p:cNvPr id="182" name="Google Shape;182;p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9" name="Google Shape;189;p5"/>
          <p:cNvGrpSpPr/>
          <p:nvPr/>
        </p:nvGrpSpPr>
        <p:grpSpPr>
          <a:xfrm>
            <a:off x="0" y="4695025"/>
            <a:ext cx="5902800" cy="283500"/>
            <a:chOff x="0" y="4548925"/>
            <a:chExt cx="5902800" cy="283500"/>
          </a:xfrm>
        </p:grpSpPr>
        <p:sp>
          <p:nvSpPr>
            <p:cNvPr id="190" name="Google Shape;190;p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 name="Google Shape;192;p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93" name="Google Shape;193;p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94" name="Google Shape;194;p5"/>
          <p:cNvSpPr txBox="1"/>
          <p:nvPr/>
        </p:nvSpPr>
        <p:spPr>
          <a:xfrm>
            <a:off x="1738974" y="2668522"/>
            <a:ext cx="4814138"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These Big Questions form the basis for the</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Framework for Heliophysics Education</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https://science.nasa.gov/learn/heat/big-ideas/</a:t>
            </a:r>
            <a:endParaRPr/>
          </a:p>
        </p:txBody>
      </p:sp>
      <p:sp>
        <p:nvSpPr>
          <p:cNvPr id="195" name="Google Shape;195;p5"/>
          <p:cNvSpPr txBox="1"/>
          <p:nvPr/>
        </p:nvSpPr>
        <p:spPr>
          <a:xfrm>
            <a:off x="2286000" y="2417862"/>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pSp>
        <p:nvGrpSpPr>
          <p:cNvPr id="200" name="Google Shape;200;p6"/>
          <p:cNvGrpSpPr/>
          <p:nvPr/>
        </p:nvGrpSpPr>
        <p:grpSpPr>
          <a:xfrm flipH="1">
            <a:off x="-803" y="133025"/>
            <a:ext cx="7374688" cy="582900"/>
            <a:chOff x="3383700" y="220025"/>
            <a:chExt cx="5760575" cy="582900"/>
          </a:xfrm>
        </p:grpSpPr>
        <p:sp>
          <p:nvSpPr>
            <p:cNvPr id="201" name="Google Shape;201;p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p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How to Teach Heliophysics</a:t>
            </a:r>
            <a:endParaRPr b="1" sz="2420">
              <a:solidFill>
                <a:schemeClr val="lt1"/>
              </a:solidFill>
              <a:latin typeface="Helvetica Neue"/>
              <a:ea typeface="Helvetica Neue"/>
              <a:cs typeface="Helvetica Neue"/>
              <a:sym typeface="Helvetica Neue"/>
            </a:endParaRPr>
          </a:p>
        </p:txBody>
      </p:sp>
      <p:sp>
        <p:nvSpPr>
          <p:cNvPr id="204" name="Google Shape;204;p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1" name="Google Shape;211;p6"/>
          <p:cNvGrpSpPr/>
          <p:nvPr/>
        </p:nvGrpSpPr>
        <p:grpSpPr>
          <a:xfrm>
            <a:off x="0" y="4695025"/>
            <a:ext cx="5902800" cy="283500"/>
            <a:chOff x="0" y="4548925"/>
            <a:chExt cx="5902800" cy="283500"/>
          </a:xfrm>
        </p:grpSpPr>
        <p:sp>
          <p:nvSpPr>
            <p:cNvPr id="212" name="Google Shape;212;p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4" name="Google Shape;214;p6"/>
          <p:cNvSpPr txBox="1"/>
          <p:nvPr>
            <p:ph idx="1" type="body"/>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600"/>
              </a:spcAft>
              <a:buSzPts val="1100"/>
              <a:buNone/>
            </a:pPr>
            <a:r>
              <a:rPr b="1" lang="en-US" sz="680">
                <a:solidFill>
                  <a:schemeClr val="lt1"/>
                </a:solidFill>
                <a:latin typeface="Helvetica Neue"/>
                <a:ea typeface="Helvetica Neue"/>
                <a:cs typeface="Helvetica Neue"/>
                <a:sym typeface="Helvetica Neue"/>
              </a:rPr>
              <a:t>Heliophysics Education Activation Team</a:t>
            </a:r>
            <a:endParaRPr b="1" sz="680">
              <a:solidFill>
                <a:schemeClr val="lt1"/>
              </a:solidFill>
              <a:latin typeface="Helvetica Neue"/>
              <a:ea typeface="Helvetica Neue"/>
              <a:cs typeface="Helvetica Neue"/>
              <a:sym typeface="Helvetica Neue"/>
            </a:endParaRPr>
          </a:p>
        </p:txBody>
      </p:sp>
      <p:pic>
        <p:nvPicPr>
          <p:cNvPr id="215" name="Google Shape;215;p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16" name="Google Shape;216;p6"/>
          <p:cNvSpPr txBox="1"/>
          <p:nvPr/>
        </p:nvSpPr>
        <p:spPr>
          <a:xfrm>
            <a:off x="133200" y="671988"/>
            <a:ext cx="833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Lato"/>
                <a:ea typeface="Lato"/>
                <a:cs typeface="Lato"/>
                <a:sym typeface="Lato"/>
              </a:rPr>
              <a:t>Framework for Heliophysics Education</a:t>
            </a:r>
            <a:endParaRPr b="1" i="0" sz="1800" u="none" cap="none" strike="noStrike">
              <a:solidFill>
                <a:srgbClr val="19658B"/>
              </a:solidFill>
              <a:latin typeface="Arial"/>
              <a:ea typeface="Arial"/>
              <a:cs typeface="Arial"/>
              <a:sym typeface="Arial"/>
            </a:endParaRPr>
          </a:p>
        </p:txBody>
      </p:sp>
      <p:sp>
        <p:nvSpPr>
          <p:cNvPr id="217" name="Google Shape;217;p6"/>
          <p:cNvSpPr/>
          <p:nvPr/>
        </p:nvSpPr>
        <p:spPr>
          <a:xfrm>
            <a:off x="92825" y="11671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3 Heliophysics Investigatory Questions</a:t>
            </a:r>
            <a:endParaRPr b="0" i="0" sz="1400" u="none" cap="none" strike="noStrike">
              <a:solidFill>
                <a:schemeClr val="lt1"/>
              </a:solidFill>
              <a:latin typeface="Open Sans"/>
              <a:ea typeface="Open Sans"/>
              <a:cs typeface="Open Sans"/>
              <a:sym typeface="Open Sans"/>
            </a:endParaRPr>
          </a:p>
        </p:txBody>
      </p:sp>
      <p:sp>
        <p:nvSpPr>
          <p:cNvPr id="218" name="Google Shape;218;p6"/>
          <p:cNvSpPr/>
          <p:nvPr/>
        </p:nvSpPr>
        <p:spPr>
          <a:xfrm>
            <a:off x="92825" y="20759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NGSS-aligned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Big Ideas per Question </a:t>
            </a:r>
            <a:endParaRPr b="0" i="0" sz="1400" u="none" cap="none" strike="noStrike">
              <a:solidFill>
                <a:schemeClr val="lt1"/>
              </a:solidFill>
              <a:latin typeface="Arial"/>
              <a:ea typeface="Arial"/>
              <a:cs typeface="Arial"/>
              <a:sym typeface="Arial"/>
            </a:endParaRPr>
          </a:p>
        </p:txBody>
      </p:sp>
      <p:sp>
        <p:nvSpPr>
          <p:cNvPr id="219" name="Google Shape;219;p6"/>
          <p:cNvSpPr/>
          <p:nvPr/>
        </p:nvSpPr>
        <p:spPr>
          <a:xfrm>
            <a:off x="92825" y="29847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Guiding Questions per Idea</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-1 Question per Level-</a:t>
            </a:r>
            <a:endParaRPr b="0" i="0" sz="1200" u="none" cap="none" strike="noStrike">
              <a:solidFill>
                <a:schemeClr val="lt1"/>
              </a:solidFill>
              <a:latin typeface="Arial"/>
              <a:ea typeface="Arial"/>
              <a:cs typeface="Arial"/>
              <a:sym typeface="Arial"/>
            </a:endParaRPr>
          </a:p>
        </p:txBody>
      </p:sp>
      <p:sp>
        <p:nvSpPr>
          <p:cNvPr id="220" name="Google Shape;220;p6"/>
          <p:cNvSpPr txBox="1"/>
          <p:nvPr/>
        </p:nvSpPr>
        <p:spPr>
          <a:xfrm>
            <a:off x="2547300" y="997499"/>
            <a:ext cx="6711000" cy="3839226"/>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causes the Sun to vary?</a:t>
            </a:r>
            <a:endParaRPr b="1" i="0" sz="12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1.1 The Sun is really big and its gravity influences all objects in the solar system. </a:t>
            </a:r>
            <a:r>
              <a:rPr b="0" i="0" lang="en-US" sz="1000" u="none" cap="none" strike="noStrike">
                <a:solidFill>
                  <a:schemeClr val="accent2"/>
                </a:solidFill>
                <a:latin typeface="Open Sans"/>
                <a:ea typeface="Open Sans"/>
                <a:cs typeface="Open Sans"/>
                <a:sym typeface="Open Sans"/>
              </a:rPr>
              <a:t>(PS2, ESS1)</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1" i="0" lang="en-US" sz="1000" u="none" cap="none" strike="noStrike">
                <a:solidFill>
                  <a:srgbClr val="FF0000"/>
                </a:solidFill>
                <a:latin typeface="Open Sans"/>
                <a:ea typeface="Open Sans"/>
                <a:cs typeface="Open Sans"/>
                <a:sym typeface="Open Sans"/>
              </a:rPr>
              <a:t>1.2 The Sun is active and can impact technology on Earth via space weather. (PS1,PS2, PS4, ESS2, ESS3)</a:t>
            </a:r>
            <a:endParaRPr b="1" i="0" sz="1000" u="none" cap="none" strike="noStrike">
              <a:solidFill>
                <a:srgbClr val="FF0000"/>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1.3 The Sun’s energy drives Earth’s climate, but the climate is in a delicate balance  and is changing due to human activity. </a:t>
            </a:r>
            <a:r>
              <a:rPr b="0" i="0" lang="en-US" sz="1000" u="none" cap="none" strike="noStrike">
                <a:solidFill>
                  <a:srgbClr val="2E2E32"/>
                </a:solidFill>
                <a:latin typeface="Open Sans"/>
                <a:ea typeface="Open Sans"/>
                <a:cs typeface="Open Sans"/>
                <a:sym typeface="Open Sans"/>
              </a:rPr>
              <a:t>(PS1, PS2, PS3, LS4, ESS2, ESS3)</a:t>
            </a:r>
            <a:endParaRPr b="1" i="0" sz="1000" u="none" cap="none" strike="noStrike">
              <a:solidFill>
                <a:schemeClr val="dk1"/>
              </a:solidFill>
              <a:latin typeface="Open Sans"/>
              <a:ea typeface="Open Sans"/>
              <a:cs typeface="Open Sans"/>
              <a:sym typeface="Open Sans"/>
            </a:endParaRPr>
          </a:p>
          <a:p>
            <a:pPr indent="-304800" lvl="0" marL="457200" marR="0" rtl="0" algn="l">
              <a:lnSpc>
                <a:spcPct val="100000"/>
              </a:lnSpc>
              <a:spcBef>
                <a:spcPts val="9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How do Earth, the solar system, and the heliosphere respond to changes on the Sun?</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2.1 Life on Earth has evolved with complex diversity because of our location near the Sun. It is just right! </a:t>
            </a:r>
            <a:r>
              <a:rPr b="0" i="0" lang="en-US" sz="1100" u="none" cap="none" strike="noStrike">
                <a:solidFill>
                  <a:schemeClr val="dk1"/>
                </a:solidFill>
                <a:latin typeface="Open Sans"/>
                <a:ea typeface="Open Sans"/>
                <a:cs typeface="Open Sans"/>
                <a:sym typeface="Open Sans"/>
              </a:rPr>
              <a:t>(PS3, PS4, LS1, LS2, ESS2)</a:t>
            </a:r>
            <a:endParaRPr b="0" i="0" sz="11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1" i="0" lang="en-US" sz="1000" u="none" cap="none" strike="noStrike">
                <a:solidFill>
                  <a:srgbClr val="FF0000"/>
                </a:solidFill>
                <a:latin typeface="Open Sans"/>
                <a:ea typeface="Open Sans"/>
                <a:cs typeface="Open Sans"/>
                <a:sym typeface="Open Sans"/>
              </a:rPr>
              <a:t>2.2 The Sun defines the space around it, which is different from interstellar space. (PS2, ESS1, ESS2)</a:t>
            </a:r>
            <a:endParaRPr b="1" i="0" sz="1000" u="none" cap="none" strike="noStrike">
              <a:solidFill>
                <a:srgbClr val="FF0000"/>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2.3 The Sun is the primary source of light in the solar system. (PS1, PS2, PS3,PS4, ESS1)</a:t>
            </a:r>
            <a:endParaRPr b="0" i="0" sz="1000" u="none" cap="none" strike="noStrike">
              <a:solidFill>
                <a:schemeClr val="dk1"/>
              </a:solidFill>
              <a:latin typeface="Open Sans"/>
              <a:ea typeface="Open Sans"/>
              <a:cs typeface="Open Sans"/>
              <a:sym typeface="Open Sans"/>
            </a:endParaRPr>
          </a:p>
          <a:p>
            <a:pPr indent="-304800" lvl="0" marL="457200" marR="0" rtl="0" algn="l">
              <a:lnSpc>
                <a:spcPct val="100000"/>
              </a:lnSpc>
              <a:spcBef>
                <a:spcPts val="10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are the impacts of changes on the Sun on humans?</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3.1 The Sun is made of churning plasma, causing the surface to be made of complex, tangled magnetic fields. (PS1, PS2, ESS1, ESS2)</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1" i="0" lang="en-US" sz="1000" u="none" cap="none" strike="noStrike">
                <a:solidFill>
                  <a:srgbClr val="FF0000"/>
                </a:solidFill>
                <a:latin typeface="Open Sans"/>
                <a:ea typeface="Open Sans"/>
                <a:cs typeface="Open Sans"/>
                <a:sym typeface="Open Sans"/>
              </a:rPr>
              <a:t>3.2 Energy from the Sun is created in the core and travels outward through the Sun and into the heliosphere. (PS1, PS3, PS4, ESS1, ESS2, ESS3)</a:t>
            </a:r>
            <a:endParaRPr b="1" i="0" sz="1000" u="none" cap="none" strike="noStrike">
              <a:solidFill>
                <a:srgbClr val="FF0000"/>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3.3 Our Sun, like all stars, has a life cycle. (PS1, LS1, ESS1)</a:t>
            </a:r>
            <a:endParaRPr b="0" i="0" sz="1000" u="none" cap="none" strike="noStrike">
              <a:solidFill>
                <a:schemeClr val="dk1"/>
              </a:solidFill>
              <a:latin typeface="Open Sans"/>
              <a:ea typeface="Open Sans"/>
              <a:cs typeface="Open Sans"/>
              <a:sym typeface="Open Sans"/>
            </a:endParaRPr>
          </a:p>
        </p:txBody>
      </p:sp>
      <p:sp>
        <p:nvSpPr>
          <p:cNvPr id="221" name="Google Shape;221;p6"/>
          <p:cNvSpPr/>
          <p:nvPr/>
        </p:nvSpPr>
        <p:spPr>
          <a:xfrm>
            <a:off x="92825" y="3910925"/>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Heliophysics </a:t>
            </a:r>
            <a:endParaRPr b="0"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Resource Database</a:t>
            </a:r>
            <a:endParaRPr b="0" i="0" sz="1400" u="none" cap="none" strike="noStrike">
              <a:solidFill>
                <a:schemeClr val="lt1"/>
              </a:solidFill>
              <a:latin typeface="Open Sans"/>
              <a:ea typeface="Open Sans"/>
              <a:cs typeface="Open Sans"/>
              <a:sym typeface="Open Sans"/>
            </a:endParaRPr>
          </a:p>
        </p:txBody>
      </p:sp>
      <p:cxnSp>
        <p:nvCxnSpPr>
          <p:cNvPr id="222" name="Google Shape;222;p6"/>
          <p:cNvCxnSpPr>
            <a:stCxn id="217" idx="2"/>
            <a:endCxn id="218" idx="0"/>
          </p:cNvCxnSpPr>
          <p:nvPr/>
        </p:nvCxnSpPr>
        <p:spPr>
          <a:xfrm>
            <a:off x="1267325" y="1857400"/>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23" name="Google Shape;223;p6"/>
          <p:cNvCxnSpPr/>
          <p:nvPr/>
        </p:nvCxnSpPr>
        <p:spPr>
          <a:xfrm>
            <a:off x="1267325" y="2774963"/>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24" name="Google Shape;224;p6"/>
          <p:cNvCxnSpPr/>
          <p:nvPr/>
        </p:nvCxnSpPr>
        <p:spPr>
          <a:xfrm>
            <a:off x="1267325" y="3683763"/>
            <a:ext cx="0" cy="218400"/>
          </a:xfrm>
          <a:prstGeom prst="straightConnector1">
            <a:avLst/>
          </a:prstGeom>
          <a:noFill/>
          <a:ln cap="flat" cmpd="sng" w="19050">
            <a:solidFill>
              <a:srgbClr val="D56A49"/>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txBox="1"/>
          <p:nvPr>
            <p:ph idx="1" type="body"/>
          </p:nvPr>
        </p:nvSpPr>
        <p:spPr>
          <a:xfrm>
            <a:off x="289625" y="1146300"/>
            <a:ext cx="1924200" cy="28509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b="1" lang="en-US">
                <a:solidFill>
                  <a:srgbClr val="000000"/>
                </a:solidFill>
                <a:latin typeface="Times New Roman"/>
                <a:ea typeface="Times New Roman"/>
                <a:cs typeface="Times New Roman"/>
                <a:sym typeface="Times New Roman"/>
              </a:rPr>
              <a:t>Launched</a:t>
            </a:r>
            <a:r>
              <a:rPr lang="en-US">
                <a:solidFill>
                  <a:srgbClr val="000000"/>
                </a:solidFill>
                <a:latin typeface="Times New Roman"/>
                <a:ea typeface="Times New Roman"/>
                <a:cs typeface="Times New Roman"/>
                <a:sym typeface="Times New Roman"/>
              </a:rPr>
              <a:t>:</a:t>
            </a:r>
            <a:endParaRPr/>
          </a:p>
          <a:p>
            <a:pPr indent="0" lvl="0" marL="0" rtl="0" algn="l">
              <a:lnSpc>
                <a:spcPct val="90000"/>
              </a:lnSpc>
              <a:spcBef>
                <a:spcPts val="1000"/>
              </a:spcBef>
              <a:spcAft>
                <a:spcPts val="0"/>
              </a:spcAft>
              <a:buSzPts val="1800"/>
              <a:buNone/>
            </a:pPr>
            <a:r>
              <a:rPr lang="en-US" sz="1800">
                <a:solidFill>
                  <a:srgbClr val="000000"/>
                </a:solidFill>
                <a:latin typeface="Times New Roman"/>
                <a:ea typeface="Times New Roman"/>
                <a:cs typeface="Times New Roman"/>
                <a:sym typeface="Times New Roman"/>
              </a:rPr>
              <a:t>August 12, 2018</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b="1" lang="en-US">
                <a:solidFill>
                  <a:srgbClr val="000000"/>
                </a:solidFill>
                <a:latin typeface="Times New Roman"/>
                <a:ea typeface="Times New Roman"/>
                <a:cs typeface="Times New Roman"/>
                <a:sym typeface="Times New Roman"/>
              </a:rPr>
              <a:t>Current Orbit</a:t>
            </a:r>
            <a:r>
              <a:rPr lang="en-US">
                <a:solidFill>
                  <a:srgbClr val="000000"/>
                </a:solidFill>
                <a:latin typeface="Times New Roman"/>
                <a:ea typeface="Times New Roman"/>
                <a:cs typeface="Times New Roman"/>
                <a:sym typeface="Times New Roman"/>
              </a:rPr>
              <a:t>: </a:t>
            </a:r>
            <a:r>
              <a:rPr lang="en-US">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22</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b="1" lang="en-US">
                <a:solidFill>
                  <a:srgbClr val="000000"/>
                </a:solidFill>
                <a:latin typeface="Times New Roman"/>
                <a:ea typeface="Times New Roman"/>
                <a:cs typeface="Times New Roman"/>
                <a:sym typeface="Times New Roman"/>
              </a:rPr>
              <a:t>Perihelion</a:t>
            </a:r>
            <a:r>
              <a:rPr lang="en-US">
                <a:solidFill>
                  <a:srgbClr val="000000"/>
                </a:solidFill>
                <a:latin typeface="Times New Roman"/>
                <a:ea typeface="Times New Roman"/>
                <a:cs typeface="Times New Roman"/>
                <a:sym typeface="Times New Roman"/>
              </a:rPr>
              <a:t>:</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7.3 million km</a:t>
            </a:r>
            <a:endParaRPr sz="1800">
              <a:solidFill>
                <a:srgbClr val="000000"/>
              </a:solidFill>
              <a:latin typeface="Calibri"/>
              <a:ea typeface="Calibri"/>
              <a:cs typeface="Calibri"/>
              <a:sym typeface="Calibri"/>
            </a:endParaRPr>
          </a:p>
        </p:txBody>
      </p:sp>
      <p:grpSp>
        <p:nvGrpSpPr>
          <p:cNvPr id="230" name="Google Shape;230;p7"/>
          <p:cNvGrpSpPr/>
          <p:nvPr/>
        </p:nvGrpSpPr>
        <p:grpSpPr>
          <a:xfrm flipH="1">
            <a:off x="-1" y="133025"/>
            <a:ext cx="8389257" cy="582900"/>
            <a:chOff x="3383700" y="220025"/>
            <a:chExt cx="5760575" cy="582900"/>
          </a:xfrm>
        </p:grpSpPr>
        <p:sp>
          <p:nvSpPr>
            <p:cNvPr id="231" name="Google Shape;231;p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 name="Google Shape;233;p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The Parker Solar Probe</a:t>
            </a:r>
            <a:endParaRPr b="1" sz="2420">
              <a:solidFill>
                <a:schemeClr val="lt1"/>
              </a:solidFill>
              <a:latin typeface="Helvetica Neue"/>
              <a:ea typeface="Helvetica Neue"/>
              <a:cs typeface="Helvetica Neue"/>
              <a:sym typeface="Helvetica Neue"/>
            </a:endParaRPr>
          </a:p>
        </p:txBody>
      </p:sp>
      <p:sp>
        <p:nvSpPr>
          <p:cNvPr id="234" name="Google Shape;234;p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1" name="Google Shape;241;p7"/>
          <p:cNvGrpSpPr/>
          <p:nvPr/>
        </p:nvGrpSpPr>
        <p:grpSpPr>
          <a:xfrm>
            <a:off x="0" y="4695025"/>
            <a:ext cx="5902800" cy="283500"/>
            <a:chOff x="0" y="4548925"/>
            <a:chExt cx="5902800" cy="283500"/>
          </a:xfrm>
        </p:grpSpPr>
        <p:sp>
          <p:nvSpPr>
            <p:cNvPr id="242" name="Google Shape;242;p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4" name="Google Shape;244;p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45" name="Google Shape;245;p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46" name="Google Shape;246;p7"/>
          <p:cNvPicPr preferRelativeResize="0"/>
          <p:nvPr/>
        </p:nvPicPr>
        <p:blipFill rotWithShape="1">
          <a:blip r:embed="rId4">
            <a:alphaModFix/>
          </a:blip>
          <a:srcRect b="0" l="0" r="0" t="0"/>
          <a:stretch/>
        </p:blipFill>
        <p:spPr>
          <a:xfrm>
            <a:off x="2313206" y="790739"/>
            <a:ext cx="6764859" cy="38053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4866"/>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8"/>
          <p:cNvSpPr txBox="1"/>
          <p:nvPr>
            <p:ph idx="1" type="body"/>
          </p:nvPr>
        </p:nvSpPr>
        <p:spPr>
          <a:xfrm>
            <a:off x="318873" y="968390"/>
            <a:ext cx="3345871"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The goal is to study the inner corona and investigate the origin of the solar wind and other phenomena.</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252" name="Google Shape;252;p8"/>
          <p:cNvGrpSpPr/>
          <p:nvPr/>
        </p:nvGrpSpPr>
        <p:grpSpPr>
          <a:xfrm flipH="1">
            <a:off x="-1" y="133025"/>
            <a:ext cx="8389257" cy="582900"/>
            <a:chOff x="3383700" y="220025"/>
            <a:chExt cx="5760575" cy="582900"/>
          </a:xfrm>
        </p:grpSpPr>
        <p:sp>
          <p:nvSpPr>
            <p:cNvPr id="253" name="Google Shape;253;p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5" name="Google Shape;255;p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a:t>
            </a:r>
            <a:endParaRPr b="1" sz="2420">
              <a:solidFill>
                <a:schemeClr val="lt1"/>
              </a:solidFill>
              <a:latin typeface="Helvetica Neue"/>
              <a:ea typeface="Helvetica Neue"/>
              <a:cs typeface="Helvetica Neue"/>
              <a:sym typeface="Helvetica Neue"/>
            </a:endParaRPr>
          </a:p>
        </p:txBody>
      </p:sp>
      <p:sp>
        <p:nvSpPr>
          <p:cNvPr id="256" name="Google Shape;256;p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3" name="Google Shape;263;p8"/>
          <p:cNvGrpSpPr/>
          <p:nvPr/>
        </p:nvGrpSpPr>
        <p:grpSpPr>
          <a:xfrm>
            <a:off x="0" y="4695025"/>
            <a:ext cx="5902800" cy="283500"/>
            <a:chOff x="0" y="4548925"/>
            <a:chExt cx="5902800" cy="283500"/>
          </a:xfrm>
        </p:grpSpPr>
        <p:sp>
          <p:nvSpPr>
            <p:cNvPr id="264" name="Google Shape;264;p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6" name="Google Shape;266;p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67" name="Google Shape;267;p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68" name="Google Shape;268;p8"/>
          <p:cNvPicPr preferRelativeResize="0"/>
          <p:nvPr/>
        </p:nvPicPr>
        <p:blipFill rotWithShape="1">
          <a:blip r:embed="rId4">
            <a:alphaModFix/>
          </a:blip>
          <a:srcRect b="0" l="0" r="0" t="0"/>
          <a:stretch/>
        </p:blipFill>
        <p:spPr>
          <a:xfrm>
            <a:off x="4038925" y="968390"/>
            <a:ext cx="4438650" cy="3328988"/>
          </a:xfrm>
          <a:prstGeom prst="rect">
            <a:avLst/>
          </a:prstGeom>
          <a:noFill/>
          <a:ln>
            <a:noFill/>
          </a:ln>
        </p:spPr>
      </p:pic>
      <p:sp>
        <p:nvSpPr>
          <p:cNvPr id="269" name="Google Shape;269;p8"/>
          <p:cNvSpPr txBox="1"/>
          <p:nvPr/>
        </p:nvSpPr>
        <p:spPr>
          <a:xfrm>
            <a:off x="4493000" y="4361960"/>
            <a:ext cx="35525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Parker orbits: NASA/JPL/Horizons System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9"/>
          <p:cNvSpPr txBox="1"/>
          <p:nvPr>
            <p:ph idx="1" type="body"/>
          </p:nvPr>
        </p:nvSpPr>
        <p:spPr>
          <a:xfrm>
            <a:off x="318873" y="968390"/>
            <a:ext cx="3245858"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Spacecraft Temp :  2,600 F</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Speed: 640,000 km/h  </a:t>
            </a:r>
            <a:endParaRPr/>
          </a:p>
          <a:p>
            <a:pPr indent="0" lvl="0" marL="0" rtl="0" algn="l">
              <a:lnSpc>
                <a:spcPct val="90000"/>
              </a:lnSpc>
              <a:spcBef>
                <a:spcPts val="1000"/>
              </a:spcBef>
              <a:spcAft>
                <a:spcPts val="0"/>
              </a:spcAft>
              <a:buSzPts val="1800"/>
              <a:buNone/>
            </a:pPr>
            <a:r>
              <a:rPr lang="en-US">
                <a:solidFill>
                  <a:srgbClr val="000000"/>
                </a:solidFill>
                <a:latin typeface="Times New Roman"/>
                <a:ea typeface="Times New Roman"/>
                <a:cs typeface="Times New Roman"/>
                <a:sym typeface="Times New Roman"/>
              </a:rPr>
              <a:t>            400,000 mph</a:t>
            </a:r>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SzPts val="1800"/>
              <a:buNone/>
            </a:pPr>
            <a:r>
              <a:t/>
            </a:r>
            <a:endParaRPr sz="1800">
              <a:solidFill>
                <a:srgbClr val="000000"/>
              </a:solidFill>
              <a:latin typeface="Calibri"/>
              <a:ea typeface="Calibri"/>
              <a:cs typeface="Calibri"/>
              <a:sym typeface="Calibri"/>
            </a:endParaRPr>
          </a:p>
        </p:txBody>
      </p:sp>
      <p:grpSp>
        <p:nvGrpSpPr>
          <p:cNvPr id="275" name="Google Shape;275;p9"/>
          <p:cNvGrpSpPr/>
          <p:nvPr/>
        </p:nvGrpSpPr>
        <p:grpSpPr>
          <a:xfrm flipH="1">
            <a:off x="-1" y="133025"/>
            <a:ext cx="8389257" cy="582900"/>
            <a:chOff x="3383700" y="220025"/>
            <a:chExt cx="5760575" cy="582900"/>
          </a:xfrm>
        </p:grpSpPr>
        <p:sp>
          <p:nvSpPr>
            <p:cNvPr id="276" name="Google Shape;276;p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8" name="Google Shape;278;p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2024: Parker Solar Probe</a:t>
            </a:r>
            <a:endParaRPr b="1" sz="2420">
              <a:solidFill>
                <a:schemeClr val="lt1"/>
              </a:solidFill>
              <a:latin typeface="Helvetica Neue"/>
              <a:ea typeface="Helvetica Neue"/>
              <a:cs typeface="Helvetica Neue"/>
              <a:sym typeface="Helvetica Neue"/>
            </a:endParaRPr>
          </a:p>
        </p:txBody>
      </p:sp>
      <p:sp>
        <p:nvSpPr>
          <p:cNvPr id="279" name="Google Shape;279;p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6" name="Google Shape;286;p9"/>
          <p:cNvGrpSpPr/>
          <p:nvPr/>
        </p:nvGrpSpPr>
        <p:grpSpPr>
          <a:xfrm>
            <a:off x="0" y="4695025"/>
            <a:ext cx="5902800" cy="283500"/>
            <a:chOff x="0" y="4548925"/>
            <a:chExt cx="5902800" cy="283500"/>
          </a:xfrm>
        </p:grpSpPr>
        <p:sp>
          <p:nvSpPr>
            <p:cNvPr id="287" name="Google Shape;287;p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9" name="Google Shape;289;p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90" name="Google Shape;290;p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91" name="Google Shape;291;p9"/>
          <p:cNvPicPr preferRelativeResize="0"/>
          <p:nvPr/>
        </p:nvPicPr>
        <p:blipFill rotWithShape="1">
          <a:blip r:embed="rId4">
            <a:alphaModFix/>
          </a:blip>
          <a:srcRect b="0" l="0" r="0" t="0"/>
          <a:stretch/>
        </p:blipFill>
        <p:spPr>
          <a:xfrm>
            <a:off x="4007035" y="886129"/>
            <a:ext cx="4942940" cy="3329441"/>
          </a:xfrm>
          <a:prstGeom prst="rect">
            <a:avLst/>
          </a:prstGeom>
          <a:noFill/>
          <a:ln>
            <a:noFill/>
          </a:ln>
        </p:spPr>
      </p:pic>
      <p:sp>
        <p:nvSpPr>
          <p:cNvPr id="292" name="Google Shape;292;p9"/>
          <p:cNvSpPr txBox="1"/>
          <p:nvPr/>
        </p:nvSpPr>
        <p:spPr>
          <a:xfrm>
            <a:off x="4193107" y="4304912"/>
            <a:ext cx="364875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2009 Eclipse (Credit: Miloslav Druckmuller)</a:t>
            </a:r>
            <a:endParaRPr/>
          </a:p>
        </p:txBody>
      </p:sp>
      <p:sp>
        <p:nvSpPr>
          <p:cNvPr id="293" name="Google Shape;293;p9"/>
          <p:cNvSpPr/>
          <p:nvPr/>
        </p:nvSpPr>
        <p:spPr>
          <a:xfrm>
            <a:off x="4425750" y="2064544"/>
            <a:ext cx="60525" cy="45719"/>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4" name="Google Shape;294;p9"/>
          <p:cNvSpPr/>
          <p:nvPr/>
        </p:nvSpPr>
        <p:spPr>
          <a:xfrm>
            <a:off x="4300538" y="1978819"/>
            <a:ext cx="407193" cy="442912"/>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5" name="Google Shape;295;p9"/>
          <p:cNvSpPr txBox="1"/>
          <p:nvPr/>
        </p:nvSpPr>
        <p:spPr>
          <a:xfrm>
            <a:off x="4096985" y="1421908"/>
            <a:ext cx="15985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FFFF00"/>
                </a:solidFill>
                <a:latin typeface="Arial"/>
                <a:ea typeface="Arial"/>
                <a:cs typeface="Arial"/>
                <a:sym typeface="Arial"/>
              </a:rPr>
              <a:t>Closest Approach</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Sten Odenwald</dc:creator>
</cp:coreProperties>
</file>