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8" r:id="rId3"/>
    <p:sldId id="296" r:id="rId4"/>
    <p:sldId id="297" r:id="rId5"/>
    <p:sldId id="298" r:id="rId6"/>
    <p:sldId id="313" r:id="rId7"/>
    <p:sldId id="279" r:id="rId8"/>
    <p:sldId id="356" r:id="rId9"/>
    <p:sldId id="359" r:id="rId10"/>
    <p:sldId id="357" r:id="rId11"/>
    <p:sldId id="378" r:id="rId12"/>
    <p:sldId id="358" r:id="rId13"/>
    <p:sldId id="360" r:id="rId14"/>
    <p:sldId id="326" r:id="rId15"/>
    <p:sldId id="363" r:id="rId16"/>
    <p:sldId id="364" r:id="rId17"/>
    <p:sldId id="365" r:id="rId18"/>
    <p:sldId id="361" r:id="rId19"/>
    <p:sldId id="366" r:id="rId20"/>
    <p:sldId id="362" r:id="rId21"/>
    <p:sldId id="370" r:id="rId22"/>
    <p:sldId id="371" r:id="rId23"/>
    <p:sldId id="372" r:id="rId24"/>
    <p:sldId id="373" r:id="rId25"/>
    <p:sldId id="368" r:id="rId26"/>
    <p:sldId id="374" r:id="rId27"/>
    <p:sldId id="375" r:id="rId28"/>
    <p:sldId id="376" r:id="rId29"/>
    <p:sldId id="377" r:id="rId30"/>
    <p:sldId id="367" r:id="rId31"/>
    <p:sldId id="353" r:id="rId32"/>
  </p:sldIdLst>
  <p:sldSz cx="9144000" cy="5143500" type="screen16x9"/>
  <p:notesSz cx="6858000" cy="9144000"/>
  <p:embeddedFontLst>
    <p:embeddedFont>
      <p:font typeface="Helvetica Neue" panose="020B0604020202020204" charset="0"/>
      <p:regular r:id="rId34"/>
      <p:bold r:id="rId35"/>
      <p:italic r:id="rId36"/>
      <p:boldItalic r:id="rId37"/>
    </p:embeddedFont>
    <p:embeddedFont>
      <p:font typeface="Lato" panose="020F0502020204030203" pitchFamily="34" charset="0"/>
      <p:regular r:id="rId38"/>
      <p:bold r:id="rId39"/>
      <p:italic r:id="rId40"/>
      <p:boldItalic r:id="rId41"/>
    </p:embeddedFont>
    <p:embeddedFont>
      <p:font typeface="Lora" pitchFamily="2" charset="0"/>
      <p:regular r:id="rId42"/>
    </p:embeddedFont>
    <p:embeddedFont>
      <p:font typeface="Open Sans" panose="020B0606030504020204" pitchFamily="34" charset="0"/>
      <p:regular r:id="rId43"/>
      <p:bold r:id="rId44"/>
      <p:italic r:id="rId45"/>
      <p:boldItalic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ntil Hunt Esteve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4660"/>
  </p:normalViewPr>
  <p:slideViewPr>
    <p:cSldViewPr snapToGrid="0">
      <p:cViewPr varScale="1">
        <p:scale>
          <a:sx n="107" d="100"/>
          <a:sy n="107" d="100"/>
        </p:scale>
        <p:origin x="89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2905FFC9-4A68-AE8C-485A-550A7F552205}"/>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5F3C816C-E3D6-3FC1-3EE1-DDD3533353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3DE6A058-BBB2-5A2B-E8CA-9C9C184886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5823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C99E7BE6-A396-1EEA-3EEC-262AF34A5DD0}"/>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2A24E185-CA0D-5FDA-BFC1-0CE079BD60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D7EDE6AD-25CF-D4A5-1961-9E9A7B1A45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152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2905FFC9-4A68-AE8C-485A-550A7F552205}"/>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5F3C816C-E3D6-3FC1-3EE1-DDD3533353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3DE6A058-BBB2-5A2B-E8CA-9C9C184886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040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2905FFC9-4A68-AE8C-485A-550A7F552205}"/>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5F3C816C-E3D6-3FC1-3EE1-DDD3533353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3DE6A058-BBB2-5A2B-E8CA-9C9C184886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18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099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2854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6244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518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1921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513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61a4e4da60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61a4e4da60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4483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8546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161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5479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997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447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6699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0425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315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2045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1e7dad0274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1e7dad0274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980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e7dad0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73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61a4e4da60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61a4e4da60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42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a3f83c96ff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2a3f83c96ff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300">
                <a:solidFill>
                  <a:srgbClr val="1B1B1B"/>
                </a:solidFill>
                <a:latin typeface="Helvetica Neue"/>
                <a:ea typeface="Helvetica Neue"/>
                <a:cs typeface="Helvetica Neue"/>
                <a:sym typeface="Helvetica Neue"/>
              </a:rPr>
              <a:t>The</a:t>
            </a:r>
            <a:r>
              <a:rPr lang="en-US" sz="1300" b="1">
                <a:solidFill>
                  <a:srgbClr val="1B1B1B"/>
                </a:solidFill>
                <a:latin typeface="Helvetica Neue"/>
                <a:ea typeface="Helvetica Neue"/>
                <a:cs typeface="Helvetica Neue"/>
                <a:sym typeface="Helvetica Neue"/>
              </a:rPr>
              <a:t> Framework for Heliophysics Education</a:t>
            </a:r>
            <a:r>
              <a:rPr lang="en-US" sz="1300">
                <a:solidFill>
                  <a:srgbClr val="1B1B1B"/>
                </a:solidFill>
                <a:latin typeface="Helvetica Neue"/>
                <a:ea typeface="Helvetica Neue"/>
                <a:cs typeface="Helvetica Neue"/>
                <a:sym typeface="Helvetica Neue"/>
              </a:rPr>
              <a:t> provides the background and scaffolding educators need to incorporate heliophysics topics into existing STEM curricula. Using the three main questions that heliophysicists investigate as the foundation, this framework connects heliophysics topics with NGSS Disciplinary Core Ideas, to create NGSS-aligned </a:t>
            </a:r>
            <a:r>
              <a:rPr lang="en-US" sz="1300" b="1">
                <a:solidFill>
                  <a:srgbClr val="1B1B1B"/>
                </a:solidFill>
                <a:latin typeface="Helvetica Neue"/>
                <a:ea typeface="Helvetica Neue"/>
                <a:cs typeface="Helvetica Neue"/>
                <a:sym typeface="Helvetica Neue"/>
              </a:rPr>
              <a:t>Heliophysics Big Ideas</a:t>
            </a:r>
            <a:r>
              <a:rPr lang="en-US" sz="1300">
                <a:solidFill>
                  <a:srgbClr val="1B1B1B"/>
                </a:solidFill>
                <a:latin typeface="Helvetica Neue"/>
                <a:ea typeface="Helvetica Neue"/>
                <a:cs typeface="Helvetica Neue"/>
                <a:sym typeface="Helvetica Neue"/>
              </a:rPr>
              <a:t>.</a:t>
            </a:r>
            <a:r>
              <a:rPr lang="en-US" sz="1600">
                <a:solidFill>
                  <a:srgbClr val="1B1B1B"/>
                </a:solidFill>
                <a:latin typeface="Helvetica Neue"/>
                <a:ea typeface="Helvetica Neue"/>
                <a:cs typeface="Helvetica Neue"/>
                <a:sym typeface="Helvetica Neue"/>
              </a:rPr>
              <a:t> </a:t>
            </a:r>
            <a:endParaRPr sz="1600">
              <a:solidFill>
                <a:srgbClr val="1B1B1B"/>
              </a:solidFill>
              <a:latin typeface="Helvetica Neue"/>
              <a:ea typeface="Helvetica Neue"/>
              <a:cs typeface="Helvetica Neue"/>
              <a:sym typeface="Helvetica Neue"/>
            </a:endParaRPr>
          </a:p>
          <a:p>
            <a:pPr marL="0" lvl="0" indent="0" algn="l" rtl="0">
              <a:lnSpc>
                <a:spcPct val="100000"/>
              </a:lnSpc>
              <a:spcBef>
                <a:spcPts val="0"/>
              </a:spcBef>
              <a:spcAft>
                <a:spcPts val="0"/>
              </a:spcAft>
              <a:buSzPts val="1100"/>
              <a:buNone/>
            </a:pPr>
            <a:endParaRPr sz="1600">
              <a:solidFill>
                <a:srgbClr val="1B1B1B"/>
              </a:solidFill>
              <a:latin typeface="Helvetica Neue"/>
              <a:ea typeface="Helvetica Neue"/>
              <a:cs typeface="Helvetica Neue"/>
              <a:sym typeface="Helvetica Neue"/>
            </a:endParaRPr>
          </a:p>
          <a:p>
            <a:pPr marL="0" lvl="0" indent="0" algn="l" rtl="0">
              <a:lnSpc>
                <a:spcPct val="100000"/>
              </a:lnSpc>
              <a:spcBef>
                <a:spcPts val="0"/>
              </a:spcBef>
              <a:spcAft>
                <a:spcPts val="0"/>
              </a:spcAft>
              <a:buClr>
                <a:schemeClr val="dk1"/>
              </a:buClr>
              <a:buSzPts val="1100"/>
              <a:buFont typeface="Arial"/>
              <a:buNone/>
            </a:pPr>
            <a:r>
              <a:rPr lang="en-US" sz="1300">
                <a:solidFill>
                  <a:srgbClr val="1B1B1B"/>
                </a:solidFill>
                <a:latin typeface="Helvetica Neue"/>
                <a:ea typeface="Helvetica Neue"/>
                <a:cs typeface="Helvetica Neue"/>
                <a:sym typeface="Helvetica Neue"/>
              </a:rPr>
              <a:t>The nine </a:t>
            </a:r>
            <a:r>
              <a:rPr lang="en-US" sz="1300" b="1">
                <a:solidFill>
                  <a:srgbClr val="1B1B1B"/>
                </a:solidFill>
                <a:latin typeface="Helvetica Neue"/>
                <a:ea typeface="Helvetica Neue"/>
                <a:cs typeface="Helvetica Neue"/>
                <a:sym typeface="Helvetica Neue"/>
              </a:rPr>
              <a:t>Heliophysics Big Ideas</a:t>
            </a:r>
            <a:r>
              <a:rPr lang="en-US" sz="1300">
                <a:solidFill>
                  <a:srgbClr val="1B1B1B"/>
                </a:solidFill>
                <a:latin typeface="Helvetica Neue"/>
                <a:ea typeface="Helvetica Neue"/>
                <a:cs typeface="Helvetica Neue"/>
                <a:sym typeface="Helvetica Neue"/>
              </a:rPr>
              <a:t> encompass the major heliophysics concepts that can be explored through existing Next Generation Science Standards (NGSS) disciplinary core ideas. Each Heliophysics Big Idea has a guiding question for each level, designed to support inquiry-based learning. </a:t>
            </a:r>
            <a:endParaRPr sz="1300">
              <a:solidFill>
                <a:srgbClr val="1B1B1B"/>
              </a:solidFill>
              <a:latin typeface="Helvetica Neue"/>
              <a:ea typeface="Helvetica Neue"/>
              <a:cs typeface="Helvetica Neue"/>
              <a:sym typeface="Helvetica Neue"/>
            </a:endParaRPr>
          </a:p>
          <a:p>
            <a:pPr marL="749300" lvl="0" indent="-311150" algn="l" rtl="0">
              <a:lnSpc>
                <a:spcPct val="115000"/>
              </a:lnSpc>
              <a:spcBef>
                <a:spcPts val="0"/>
              </a:spcBef>
              <a:spcAft>
                <a:spcPts val="0"/>
              </a:spcAft>
              <a:buClr>
                <a:schemeClr val="dk1"/>
              </a:buClr>
              <a:buSzPts val="1300"/>
              <a:buChar char="■"/>
            </a:pPr>
            <a:r>
              <a:rPr lang="en-US" sz="1300" b="1">
                <a:solidFill>
                  <a:srgbClr val="1B1B1B"/>
                </a:solidFill>
                <a:latin typeface="Helvetica Neue"/>
                <a:ea typeface="Helvetica Neue"/>
                <a:cs typeface="Helvetica Neue"/>
                <a:sym typeface="Helvetica Neue"/>
              </a:rPr>
              <a:t>Introductory Learner </a:t>
            </a:r>
            <a:r>
              <a:rPr lang="en-US" sz="1300">
                <a:solidFill>
                  <a:srgbClr val="1B1B1B"/>
                </a:solidFill>
                <a:latin typeface="Helvetica Neue"/>
                <a:ea typeface="Helvetica Neue"/>
                <a:cs typeface="Helvetica Neue"/>
                <a:sym typeface="Helvetica Neue"/>
              </a:rPr>
              <a:t>= A younger learner (K-5), or a learner new to the subject matter.</a:t>
            </a:r>
            <a:endParaRPr sz="1300">
              <a:solidFill>
                <a:srgbClr val="1B1B1B"/>
              </a:solidFill>
              <a:latin typeface="Helvetica Neue"/>
              <a:ea typeface="Helvetica Neue"/>
              <a:cs typeface="Helvetica Neue"/>
              <a:sym typeface="Helvetica Neue"/>
            </a:endParaRPr>
          </a:p>
          <a:p>
            <a:pPr marL="749300" lvl="0" indent="-311150" algn="l" rtl="0">
              <a:lnSpc>
                <a:spcPct val="115000"/>
              </a:lnSpc>
              <a:spcBef>
                <a:spcPts val="0"/>
              </a:spcBef>
              <a:spcAft>
                <a:spcPts val="0"/>
              </a:spcAft>
              <a:buClr>
                <a:schemeClr val="dk1"/>
              </a:buClr>
              <a:buSzPts val="1300"/>
              <a:buChar char="■"/>
            </a:pPr>
            <a:r>
              <a:rPr lang="en-US" sz="1300" b="1">
                <a:solidFill>
                  <a:srgbClr val="1B1B1B"/>
                </a:solidFill>
                <a:latin typeface="Helvetica Neue"/>
                <a:ea typeface="Helvetica Neue"/>
                <a:cs typeface="Helvetica Neue"/>
                <a:sym typeface="Helvetica Neue"/>
              </a:rPr>
              <a:t>Intermediate Learner</a:t>
            </a:r>
            <a:r>
              <a:rPr lang="en-US" sz="1300">
                <a:solidFill>
                  <a:srgbClr val="1B1B1B"/>
                </a:solidFill>
                <a:latin typeface="Helvetica Neue"/>
                <a:ea typeface="Helvetica Neue"/>
                <a:cs typeface="Helvetica Neue"/>
                <a:sym typeface="Helvetica Neue"/>
              </a:rPr>
              <a:t> = A middle-aged learner (6-8), or a learner that has some familiarity with the subject matter.</a:t>
            </a:r>
            <a:endParaRPr sz="1300">
              <a:solidFill>
                <a:srgbClr val="1B1B1B"/>
              </a:solidFill>
              <a:latin typeface="Helvetica Neue"/>
              <a:ea typeface="Helvetica Neue"/>
              <a:cs typeface="Helvetica Neue"/>
              <a:sym typeface="Helvetica Neue"/>
            </a:endParaRPr>
          </a:p>
          <a:p>
            <a:pPr marL="749300" lvl="0" indent="-311150" algn="l" rtl="0">
              <a:lnSpc>
                <a:spcPct val="115000"/>
              </a:lnSpc>
              <a:spcBef>
                <a:spcPts val="0"/>
              </a:spcBef>
              <a:spcAft>
                <a:spcPts val="0"/>
              </a:spcAft>
              <a:buClr>
                <a:schemeClr val="dk1"/>
              </a:buClr>
              <a:buSzPts val="1300"/>
              <a:buChar char="■"/>
            </a:pPr>
            <a:r>
              <a:rPr lang="en-US" sz="1300" b="1">
                <a:solidFill>
                  <a:srgbClr val="1B1B1B"/>
                </a:solidFill>
                <a:latin typeface="Helvetica Neue"/>
                <a:ea typeface="Helvetica Neue"/>
                <a:cs typeface="Helvetica Neue"/>
                <a:sym typeface="Helvetica Neue"/>
              </a:rPr>
              <a:t>Advanced Learner</a:t>
            </a:r>
            <a:r>
              <a:rPr lang="en-US" sz="1300">
                <a:solidFill>
                  <a:srgbClr val="1B1B1B"/>
                </a:solidFill>
                <a:latin typeface="Helvetica Neue"/>
                <a:ea typeface="Helvetica Neue"/>
                <a:cs typeface="Helvetica Neue"/>
                <a:sym typeface="Helvetica Neue"/>
              </a:rPr>
              <a:t> = An older learner (9-12+), or a learner that has a lot of experience with the subject matter.</a:t>
            </a:r>
            <a:endParaRPr sz="1400">
              <a:solidFill>
                <a:srgbClr val="1B1B1B"/>
              </a:solidFill>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2905FFC9-4A68-AE8C-485A-550A7F552205}"/>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5F3C816C-E3D6-3FC1-3EE1-DDD3533353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3DE6A058-BBB2-5A2B-E8CA-9C9C184886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454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2905FFC9-4A68-AE8C-485A-550A7F552205}"/>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5F3C816C-E3D6-3FC1-3EE1-DDD3533353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3DE6A058-BBB2-5A2B-E8CA-9C9C184886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432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a:extLst>
            <a:ext uri="{FF2B5EF4-FFF2-40B4-BE49-F238E27FC236}">
              <a16:creationId xmlns:a16="http://schemas.microsoft.com/office/drawing/2014/main" id="{2905FFC9-4A68-AE8C-485A-550A7F552205}"/>
            </a:ext>
          </a:extLst>
        </p:cNvPr>
        <p:cNvGrpSpPr/>
        <p:nvPr/>
      </p:nvGrpSpPr>
      <p:grpSpPr>
        <a:xfrm>
          <a:off x="0" y="0"/>
          <a:ext cx="0" cy="0"/>
          <a:chOff x="0" y="0"/>
          <a:chExt cx="0" cy="0"/>
        </a:xfrm>
      </p:grpSpPr>
      <p:sp>
        <p:nvSpPr>
          <p:cNvPr id="131" name="Google Shape;131;g21e7dad0274_0_54:notes">
            <a:extLst>
              <a:ext uri="{FF2B5EF4-FFF2-40B4-BE49-F238E27FC236}">
                <a16:creationId xmlns:a16="http://schemas.microsoft.com/office/drawing/2014/main" id="{5F3C816C-E3D6-3FC1-3EE1-DDD3533353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e7dad0274_0_54:notes">
            <a:extLst>
              <a:ext uri="{FF2B5EF4-FFF2-40B4-BE49-F238E27FC236}">
                <a16:creationId xmlns:a16="http://schemas.microsoft.com/office/drawing/2014/main" id="{3DE6A058-BBB2-5A2B-E8CA-9C9C184886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359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hyperlink" Target="https://rb.gy/qsgmbr"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https://www.youtube.com/watch?v=lwf8Y_fOOls&amp;list=PL5mpEj48YwXntxhPvZBgJn0ZG5MRm4Ul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hyperlink" Target="https://www.nasa.gov/science-research/heliophysics/nasa-announces-monthly-themes-to-celebrate-the-heliophysics-big-yea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91900" y="371287"/>
            <a:ext cx="4403077" cy="4400927"/>
          </a:xfrm>
          <a:prstGeom prst="rect">
            <a:avLst/>
          </a:prstGeom>
          <a:noFill/>
          <a:ln>
            <a:noFill/>
          </a:ln>
        </p:spPr>
      </p:pic>
      <p:pic>
        <p:nvPicPr>
          <p:cNvPr id="55" name="Google Shape;55;p13"/>
          <p:cNvPicPr preferRelativeResize="0"/>
          <p:nvPr/>
        </p:nvPicPr>
        <p:blipFill>
          <a:blip r:embed="rId4">
            <a:alphaModFix/>
          </a:blip>
          <a:stretch>
            <a:fillRect/>
          </a:stretch>
        </p:blipFill>
        <p:spPr>
          <a:xfrm>
            <a:off x="0" y="2935175"/>
            <a:ext cx="7659574" cy="585200"/>
          </a:xfrm>
          <a:prstGeom prst="rect">
            <a:avLst/>
          </a:prstGeom>
          <a:noFill/>
          <a:ln>
            <a:noFill/>
          </a:ln>
        </p:spPr>
      </p:pic>
      <p:sp>
        <p:nvSpPr>
          <p:cNvPr id="56" name="Google Shape;56;p13"/>
          <p:cNvSpPr/>
          <p:nvPr/>
        </p:nvSpPr>
        <p:spPr>
          <a:xfrm>
            <a:off x="7562775" y="2933963"/>
            <a:ext cx="585300" cy="5853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a:spLocks noGrp="1"/>
          </p:cNvSpPr>
          <p:nvPr>
            <p:ph type="ctrTitle"/>
          </p:nvPr>
        </p:nvSpPr>
        <p:spPr>
          <a:xfrm>
            <a:off x="311700" y="1474750"/>
            <a:ext cx="8520600" cy="1322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latin typeface="Helvetica Neue"/>
                <a:ea typeface="Helvetica Neue"/>
                <a:cs typeface="Helvetica Neue"/>
                <a:sym typeface="Helvetica Neue"/>
              </a:rPr>
              <a:t>The Heliophysics Big Year</a:t>
            </a:r>
            <a:endParaRPr b="1">
              <a:latin typeface="Helvetica Neue"/>
              <a:ea typeface="Helvetica Neue"/>
              <a:cs typeface="Helvetica Neue"/>
              <a:sym typeface="Helvetica Neue"/>
            </a:endParaRPr>
          </a:p>
        </p:txBody>
      </p:sp>
      <p:pic>
        <p:nvPicPr>
          <p:cNvPr id="58" name="Google Shape;58;p13"/>
          <p:cNvPicPr preferRelativeResize="0"/>
          <p:nvPr/>
        </p:nvPicPr>
        <p:blipFill>
          <a:blip r:embed="rId5">
            <a:alphaModFix/>
          </a:blip>
          <a:stretch>
            <a:fillRect/>
          </a:stretch>
        </p:blipFill>
        <p:spPr>
          <a:xfrm>
            <a:off x="7978575" y="380951"/>
            <a:ext cx="879575" cy="727374"/>
          </a:xfrm>
          <a:prstGeom prst="rect">
            <a:avLst/>
          </a:prstGeom>
          <a:noFill/>
          <a:ln>
            <a:noFill/>
          </a:ln>
        </p:spPr>
      </p:pic>
      <p:sp>
        <p:nvSpPr>
          <p:cNvPr id="59" name="Google Shape;59;p13"/>
          <p:cNvSpPr txBox="1">
            <a:spLocks noGrp="1"/>
          </p:cNvSpPr>
          <p:nvPr>
            <p:ph type="subTitle" idx="1"/>
          </p:nvPr>
        </p:nvSpPr>
        <p:spPr>
          <a:xfrm>
            <a:off x="311700" y="2906650"/>
            <a:ext cx="5364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lt1"/>
                </a:solidFill>
                <a:latin typeface="Helvetica Neue"/>
                <a:ea typeface="Helvetica Neue"/>
                <a:cs typeface="Helvetica Neue"/>
                <a:sym typeface="Helvetica Neue"/>
              </a:rPr>
              <a:t>Dr. Sten Odenwald, Astronomer</a:t>
            </a:r>
            <a:endParaRPr>
              <a:solidFill>
                <a:schemeClr val="lt1"/>
              </a:solidFill>
              <a:latin typeface="Helvetica Neue"/>
              <a:ea typeface="Helvetica Neue"/>
              <a:cs typeface="Helvetica Neue"/>
              <a:sym typeface="Helvetica Neue"/>
            </a:endParaRPr>
          </a:p>
        </p:txBody>
      </p:sp>
      <p:sp>
        <p:nvSpPr>
          <p:cNvPr id="60" name="Google Shape;60;p13"/>
          <p:cNvSpPr txBox="1">
            <a:spLocks noGrp="1"/>
          </p:cNvSpPr>
          <p:nvPr>
            <p:ph type="subTitle" idx="1"/>
          </p:nvPr>
        </p:nvSpPr>
        <p:spPr>
          <a:xfrm>
            <a:off x="191900" y="588180"/>
            <a:ext cx="5364600" cy="312900"/>
          </a:xfrm>
          <a:prstGeom prst="rect">
            <a:avLst/>
          </a:prstGeom>
        </p:spPr>
        <p:txBody>
          <a:bodyPr spcFirstLastPara="1" wrap="square" lIns="91425" tIns="91425" rIns="91425" bIns="91425" anchor="ctr" anchorCtr="0">
            <a:normAutofit/>
          </a:bodyPr>
          <a:lstStyle/>
          <a:p>
            <a:pPr marL="0" lvl="0" indent="0" algn="l" rtl="0">
              <a:lnSpc>
                <a:spcPct val="80000"/>
              </a:lnSpc>
              <a:spcBef>
                <a:spcPts val="0"/>
              </a:spcBef>
              <a:spcAft>
                <a:spcPts val="0"/>
              </a:spcAft>
              <a:buSzPts val="935"/>
              <a:buNone/>
            </a:pPr>
            <a:r>
              <a:rPr lang="en" sz="780">
                <a:solidFill>
                  <a:schemeClr val="dk1"/>
                </a:solidFill>
                <a:latin typeface="Helvetica Neue"/>
                <a:ea typeface="Helvetica Neue"/>
                <a:cs typeface="Helvetica Neue"/>
                <a:sym typeface="Helvetica Neue"/>
              </a:rPr>
              <a:t>National Aeronautics and Space Administration</a:t>
            </a:r>
            <a:endParaRPr sz="280">
              <a:solidFill>
                <a:schemeClr val="dk1"/>
              </a:solidFill>
              <a:latin typeface="Helvetica Neue"/>
              <a:ea typeface="Helvetica Neue"/>
              <a:cs typeface="Helvetica Neue"/>
              <a:sym typeface="Helvetica Neue"/>
            </a:endParaRPr>
          </a:p>
        </p:txBody>
      </p:sp>
      <p:sp>
        <p:nvSpPr>
          <p:cNvPr id="61" name="Google Shape;61;p13"/>
          <p:cNvSpPr txBox="1">
            <a:spLocks noGrp="1"/>
          </p:cNvSpPr>
          <p:nvPr>
            <p:ph type="subTitle" idx="1"/>
          </p:nvPr>
        </p:nvSpPr>
        <p:spPr>
          <a:xfrm>
            <a:off x="191900" y="4333269"/>
            <a:ext cx="5364600" cy="392700"/>
          </a:xfrm>
          <a:prstGeom prst="rect">
            <a:avLst/>
          </a:prstGeom>
        </p:spPr>
        <p:txBody>
          <a:bodyPr spcFirstLastPara="1" wrap="square" lIns="91425" tIns="91425" rIns="91425" bIns="91425" anchor="ctr" anchorCtr="0">
            <a:normAutofit lnSpcReduction="10000"/>
          </a:bodyPr>
          <a:lstStyle/>
          <a:p>
            <a:pPr marL="0" lvl="0" indent="0" algn="l" rtl="0">
              <a:lnSpc>
                <a:spcPct val="115000"/>
              </a:lnSpc>
              <a:spcBef>
                <a:spcPts val="0"/>
              </a:spcBef>
              <a:spcAft>
                <a:spcPts val="600"/>
              </a:spcAft>
              <a:buSzPts val="1100"/>
              <a:buNone/>
            </a:pPr>
            <a:r>
              <a:rPr lang="en" sz="780">
                <a:solidFill>
                  <a:schemeClr val="dk1"/>
                </a:solidFill>
                <a:latin typeface="Helvetica Neue"/>
                <a:ea typeface="Helvetica Neue"/>
                <a:cs typeface="Helvetica Neue"/>
                <a:sym typeface="Helvetica Neue"/>
              </a:rPr>
              <a:t>NASA Heliophysics Education Activation Team</a:t>
            </a:r>
            <a:endParaRPr sz="780">
              <a:solidFill>
                <a:schemeClr val="dk1"/>
              </a:solidFill>
              <a:latin typeface="Helvetica Neue"/>
              <a:ea typeface="Helvetica Neue"/>
              <a:cs typeface="Helvetica Neue"/>
              <a:sym typeface="Helvetica Neue"/>
            </a:endParaRPr>
          </a:p>
        </p:txBody>
      </p:sp>
      <p:sp>
        <p:nvSpPr>
          <p:cNvPr id="62" name="Google Shape;62;p13"/>
          <p:cNvSpPr/>
          <p:nvPr/>
        </p:nvSpPr>
        <p:spPr>
          <a:xfrm>
            <a:off x="5826113" y="375275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a:off x="6116438" y="375275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p:nvPr/>
        </p:nvSpPr>
        <p:spPr>
          <a:xfrm>
            <a:off x="6406763" y="375274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6697088" y="375275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6987413" y="375275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p:nvPr/>
        </p:nvSpPr>
        <p:spPr>
          <a:xfrm>
            <a:off x="7277738" y="3752738"/>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p:nvPr/>
        </p:nvSpPr>
        <p:spPr>
          <a:xfrm>
            <a:off x="7568063" y="3752763"/>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3"/>
          <p:cNvSpPr/>
          <p:nvPr/>
        </p:nvSpPr>
        <p:spPr>
          <a:xfrm>
            <a:off x="7858388" y="3752764"/>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a:off x="8148713" y="375275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3"/>
          <p:cNvSpPr/>
          <p:nvPr/>
        </p:nvSpPr>
        <p:spPr>
          <a:xfrm>
            <a:off x="8439038" y="37527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3"/>
          <p:cNvSpPr/>
          <p:nvPr/>
        </p:nvSpPr>
        <p:spPr>
          <a:xfrm>
            <a:off x="8729363" y="37527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3"/>
          <p:cNvSpPr/>
          <p:nvPr/>
        </p:nvSpPr>
        <p:spPr>
          <a:xfrm>
            <a:off x="0" y="3657650"/>
            <a:ext cx="54840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5414163" y="3657200"/>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3"/>
          <p:cNvPicPr preferRelativeResize="0"/>
          <p:nvPr/>
        </p:nvPicPr>
        <p:blipFill>
          <a:blip r:embed="rId6">
            <a:alphaModFix/>
          </a:blip>
          <a:stretch>
            <a:fillRect/>
          </a:stretch>
        </p:blipFill>
        <p:spPr>
          <a:xfrm>
            <a:off x="8029742" y="4195413"/>
            <a:ext cx="777239" cy="6684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93572FDA-9386-4A6F-CA86-687295F13A70}"/>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B01CAFD2-75B3-877A-FF9B-B49BDA196C6D}"/>
              </a:ext>
            </a:extLst>
          </p:cNvPr>
          <p:cNvSpPr txBox="1">
            <a:spLocks noGrp="1"/>
          </p:cNvSpPr>
          <p:nvPr>
            <p:ph type="body" idx="1"/>
          </p:nvPr>
        </p:nvSpPr>
        <p:spPr>
          <a:xfrm>
            <a:off x="318873" y="968390"/>
            <a:ext cx="3417307" cy="2955776"/>
          </a:xfrm>
          <a:prstGeom prst="rect">
            <a:avLst/>
          </a:prstGeom>
        </p:spPr>
        <p:txBody>
          <a:bodyPr spcFirstLastPara="1" wrap="square" lIns="91425" tIns="91425" rIns="91425" bIns="91425" anchor="t" anchorCtr="0">
            <a:normAutofit/>
          </a:bodyPr>
          <a:lstStyle/>
          <a:p>
            <a:pPr marL="0" indent="0">
              <a:lnSpc>
                <a:spcPct val="90000"/>
              </a:lnSpc>
              <a:spcBef>
                <a:spcPts val="1000"/>
              </a:spcBef>
              <a:buNone/>
            </a:pPr>
            <a:r>
              <a:rPr lang="en-US" sz="1800" kern="100" dirty="0">
                <a:solidFill>
                  <a:srgbClr val="000000"/>
                </a:solidFill>
                <a:effectLst/>
                <a:latin typeface="+mj-lt"/>
                <a:ea typeface="Calibri" panose="020F0502020204030204" pitchFamily="34" charset="0"/>
                <a:cs typeface="Calibri" panose="020F0502020204030204" pitchFamily="34" charset="0"/>
              </a:rPr>
              <a:t>Planetary atmosphere solution.</a:t>
            </a:r>
          </a:p>
          <a:p>
            <a:pPr marL="0" indent="0">
              <a:lnSpc>
                <a:spcPct val="90000"/>
              </a:lnSpc>
              <a:spcBef>
                <a:spcPts val="1000"/>
              </a:spcBef>
              <a:buNone/>
            </a:pPr>
            <a:endParaRPr lang="en-US" kern="100" dirty="0">
              <a:solidFill>
                <a:srgbClr val="000000"/>
              </a:solidFill>
              <a:latin typeface="+mj-lt"/>
              <a:ea typeface="Calibri" panose="020F0502020204030204" pitchFamily="34" charset="0"/>
              <a:cs typeface="Calibri" panose="020F0502020204030204" pitchFamily="34" charset="0"/>
            </a:endParaRPr>
          </a:p>
          <a:p>
            <a:pPr marL="285750" indent="-285750">
              <a:lnSpc>
                <a:spcPct val="90000"/>
              </a:lnSpc>
              <a:spcBef>
                <a:spcPts val="1000"/>
              </a:spcBef>
            </a:pPr>
            <a:r>
              <a:rPr lang="en-US" sz="1800" kern="100" dirty="0">
                <a:solidFill>
                  <a:srgbClr val="000000"/>
                </a:solidFill>
                <a:effectLst/>
                <a:latin typeface="+mj-lt"/>
                <a:ea typeface="Calibri" panose="020F0502020204030204" pitchFamily="34" charset="0"/>
                <a:cs typeface="Calibri" panose="020F0502020204030204" pitchFamily="34" charset="0"/>
              </a:rPr>
              <a:t>Isothermal</a:t>
            </a:r>
            <a:endParaRPr lang="en-US" kern="100" dirty="0">
              <a:solidFill>
                <a:srgbClr val="000000"/>
              </a:solidFill>
              <a:latin typeface="+mj-lt"/>
              <a:ea typeface="Calibri" panose="020F0502020204030204" pitchFamily="34" charset="0"/>
              <a:cs typeface="Calibri" panose="020F0502020204030204" pitchFamily="34" charset="0"/>
            </a:endParaRPr>
          </a:p>
          <a:p>
            <a:pPr marL="285750" indent="-285750">
              <a:lnSpc>
                <a:spcPct val="90000"/>
              </a:lnSpc>
              <a:spcBef>
                <a:spcPts val="1000"/>
              </a:spcBef>
            </a:pPr>
            <a:r>
              <a:rPr lang="en-US" sz="1800" kern="100" dirty="0">
                <a:solidFill>
                  <a:srgbClr val="000000"/>
                </a:solidFill>
                <a:effectLst/>
                <a:latin typeface="+mj-lt"/>
                <a:ea typeface="Calibri" panose="020F0502020204030204" pitchFamily="34" charset="0"/>
                <a:cs typeface="Calibri" panose="020F0502020204030204" pitchFamily="34" charset="0"/>
              </a:rPr>
              <a:t>Gravity in one direction</a:t>
            </a:r>
          </a:p>
          <a:p>
            <a:pPr marL="285750" indent="-285750">
              <a:lnSpc>
                <a:spcPct val="90000"/>
              </a:lnSpc>
              <a:spcBef>
                <a:spcPts val="1000"/>
              </a:spcBef>
            </a:pPr>
            <a:r>
              <a:rPr lang="en-US" kern="100" dirty="0">
                <a:solidFill>
                  <a:srgbClr val="000000"/>
                </a:solidFill>
                <a:latin typeface="+mj-lt"/>
                <a:ea typeface="Calibri" panose="020F0502020204030204" pitchFamily="34" charset="0"/>
                <a:cs typeface="Calibri" panose="020F0502020204030204" pitchFamily="34" charset="0"/>
              </a:rPr>
              <a:t>Hydrostatic equilibrium</a:t>
            </a:r>
          </a:p>
          <a:p>
            <a:pPr marL="285750" indent="-285750">
              <a:lnSpc>
                <a:spcPct val="90000"/>
              </a:lnSpc>
              <a:spcBef>
                <a:spcPts val="1000"/>
              </a:spcBef>
            </a:pPr>
            <a:endParaRPr lang="en-US" sz="1800" kern="100" dirty="0">
              <a:solidFill>
                <a:srgbClr val="000000"/>
              </a:solidFill>
              <a:effectLst/>
              <a:latin typeface="+mj-lt"/>
              <a:ea typeface="Calibri" panose="020F0502020204030204" pitchFamily="34" charset="0"/>
              <a:cs typeface="Calibri" panose="020F0502020204030204" pitchFamily="34" charset="0"/>
            </a:endParaRPr>
          </a:p>
        </p:txBody>
      </p:sp>
      <p:grpSp>
        <p:nvGrpSpPr>
          <p:cNvPr id="135" name="Google Shape;135;p16">
            <a:extLst>
              <a:ext uri="{FF2B5EF4-FFF2-40B4-BE49-F238E27FC236}">
                <a16:creationId xmlns:a16="http://schemas.microsoft.com/office/drawing/2014/main" id="{FF873C37-F3B7-DC51-F984-96E579C20C20}"/>
              </a:ext>
            </a:extLst>
          </p:cNvPr>
          <p:cNvGrpSpPr/>
          <p:nvPr/>
        </p:nvGrpSpPr>
        <p:grpSpPr>
          <a:xfrm flipH="1">
            <a:off x="-1" y="133025"/>
            <a:ext cx="8389257" cy="582900"/>
            <a:chOff x="3383700" y="220025"/>
            <a:chExt cx="5760575" cy="582900"/>
          </a:xfrm>
        </p:grpSpPr>
        <p:sp>
          <p:nvSpPr>
            <p:cNvPr id="136" name="Google Shape;136;p16">
              <a:extLst>
                <a:ext uri="{FF2B5EF4-FFF2-40B4-BE49-F238E27FC236}">
                  <a16:creationId xmlns:a16="http://schemas.microsoft.com/office/drawing/2014/main" id="{D9D741F6-8917-11AC-4F27-25D39165D4B0}"/>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6FC06FBB-04B5-864A-0B6C-C499B67DE51F}"/>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9B6D0926-9625-5C50-F4D2-3D0C5597B1DE}"/>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November 2024: The Solar Wind-Origin</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92405650-AC64-A64D-19CD-BF16DAE5562B}"/>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E7D0D2FC-CADD-48AE-C554-98E155441C4B}"/>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3BAAFF01-161B-9E48-952D-C8B5985AC2A3}"/>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C88A7FD8-351A-51DD-1F27-019E48017D79}"/>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F6960BA9-7065-3EB0-704E-D3FB14B34452}"/>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718DE485-4355-7840-AC34-7BC54CB7F550}"/>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5510F4BD-D768-3F09-217D-135122EA2CC5}"/>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43F6EC0D-C404-4593-6F8D-119333CDBED7}"/>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BF2EC203-0D05-0D51-B25F-6F1BFCE1C578}"/>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FD474CF2-57CA-51E3-7517-CCE2255DAFCD}"/>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1B9B2452-BA9E-0861-496B-5A2AC2C20DE4}"/>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9CCBE3DF-B449-0E7D-5E20-B23DEF72D8EC}"/>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BE45DE92-2966-B625-4E3B-F66E261BAAA0}"/>
              </a:ext>
            </a:extLst>
          </p:cNvPr>
          <p:cNvPicPr>
            <a:picLocks noChangeAspect="1"/>
          </p:cNvPicPr>
          <p:nvPr/>
        </p:nvPicPr>
        <p:blipFill>
          <a:blip r:embed="rId4"/>
          <a:stretch>
            <a:fillRect/>
          </a:stretch>
        </p:blipFill>
        <p:spPr>
          <a:xfrm>
            <a:off x="4637345" y="865044"/>
            <a:ext cx="3349680" cy="3736181"/>
          </a:xfrm>
          <a:prstGeom prst="rect">
            <a:avLst/>
          </a:prstGeom>
        </p:spPr>
      </p:pic>
      <p:sp>
        <p:nvSpPr>
          <p:cNvPr id="5" name="TextBox 4">
            <a:extLst>
              <a:ext uri="{FF2B5EF4-FFF2-40B4-BE49-F238E27FC236}">
                <a16:creationId xmlns:a16="http://schemas.microsoft.com/office/drawing/2014/main" id="{2FBC815D-3401-17D4-31CC-66089D4F8D7F}"/>
              </a:ext>
            </a:extLst>
          </p:cNvPr>
          <p:cNvSpPr txBox="1"/>
          <p:nvPr/>
        </p:nvSpPr>
        <p:spPr>
          <a:xfrm>
            <a:off x="318874" y="4386263"/>
            <a:ext cx="4365298" cy="307777"/>
          </a:xfrm>
          <a:prstGeom prst="rect">
            <a:avLst/>
          </a:prstGeom>
          <a:noFill/>
        </p:spPr>
        <p:txBody>
          <a:bodyPr wrap="none" rtlCol="0">
            <a:spAutoFit/>
          </a:bodyPr>
          <a:lstStyle/>
          <a:p>
            <a:r>
              <a:rPr lang="en-US" dirty="0"/>
              <a:t>Credit: NASA  https://psg.gsfc.nasa.gov/helpatm.php</a:t>
            </a:r>
          </a:p>
        </p:txBody>
      </p:sp>
    </p:spTree>
    <p:extLst>
      <p:ext uri="{BB962C8B-B14F-4D97-AF65-F5344CB8AC3E}">
        <p14:creationId xmlns:p14="http://schemas.microsoft.com/office/powerpoint/2010/main" val="2714504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AA09AD26-6E29-8B16-5EC0-40059100B8EB}"/>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E259BC88-4C43-C239-2296-C9FEE272D36B}"/>
              </a:ext>
            </a:extLst>
          </p:cNvPr>
          <p:cNvSpPr txBox="1">
            <a:spLocks noGrp="1"/>
          </p:cNvSpPr>
          <p:nvPr>
            <p:ph type="body" idx="1"/>
          </p:nvPr>
        </p:nvSpPr>
        <p:spPr>
          <a:xfrm>
            <a:off x="318873" y="968390"/>
            <a:ext cx="3417307" cy="2955776"/>
          </a:xfrm>
          <a:prstGeom prst="rect">
            <a:avLst/>
          </a:prstGeom>
        </p:spPr>
        <p:txBody>
          <a:bodyPr spcFirstLastPara="1" wrap="square" lIns="91425" tIns="91425" rIns="91425" bIns="91425" anchor="t" anchorCtr="0">
            <a:normAutofit/>
          </a:bodyPr>
          <a:lstStyle/>
          <a:p>
            <a:pPr marL="0" indent="0">
              <a:lnSpc>
                <a:spcPct val="90000"/>
              </a:lnSpc>
              <a:spcBef>
                <a:spcPts val="1000"/>
              </a:spcBef>
              <a:buNone/>
            </a:pPr>
            <a:r>
              <a:rPr lang="en-US" sz="1800" kern="100" dirty="0">
                <a:solidFill>
                  <a:srgbClr val="000000"/>
                </a:solidFill>
                <a:effectLst/>
                <a:latin typeface="+mj-lt"/>
                <a:ea typeface="Calibri" panose="020F0502020204030204" pitchFamily="34" charset="0"/>
                <a:cs typeface="Calibri" panose="020F0502020204030204" pitchFamily="34" charset="0"/>
              </a:rPr>
              <a:t>Planetary atmosphere solution.</a:t>
            </a:r>
          </a:p>
          <a:p>
            <a:pPr marL="0" indent="0">
              <a:lnSpc>
                <a:spcPct val="90000"/>
              </a:lnSpc>
              <a:spcBef>
                <a:spcPts val="1000"/>
              </a:spcBef>
              <a:buNone/>
            </a:pPr>
            <a:endParaRPr lang="en-US" kern="100" dirty="0">
              <a:solidFill>
                <a:srgbClr val="000000"/>
              </a:solidFill>
              <a:latin typeface="+mj-lt"/>
              <a:ea typeface="Calibri" panose="020F0502020204030204" pitchFamily="34" charset="0"/>
              <a:cs typeface="Calibri" panose="020F0502020204030204" pitchFamily="34" charset="0"/>
            </a:endParaRPr>
          </a:p>
          <a:p>
            <a:pPr marL="285750" indent="-285750">
              <a:lnSpc>
                <a:spcPct val="90000"/>
              </a:lnSpc>
              <a:spcBef>
                <a:spcPts val="1000"/>
              </a:spcBef>
            </a:pPr>
            <a:r>
              <a:rPr lang="en-US" sz="1800" kern="100" dirty="0">
                <a:solidFill>
                  <a:srgbClr val="000000"/>
                </a:solidFill>
                <a:effectLst/>
                <a:latin typeface="+mj-lt"/>
                <a:ea typeface="Calibri" panose="020F0502020204030204" pitchFamily="34" charset="0"/>
                <a:cs typeface="Calibri" panose="020F0502020204030204" pitchFamily="34" charset="0"/>
              </a:rPr>
              <a:t>Isothermal</a:t>
            </a:r>
            <a:endParaRPr lang="en-US" kern="100" dirty="0">
              <a:solidFill>
                <a:srgbClr val="000000"/>
              </a:solidFill>
              <a:latin typeface="+mj-lt"/>
              <a:ea typeface="Calibri" panose="020F0502020204030204" pitchFamily="34" charset="0"/>
              <a:cs typeface="Calibri" panose="020F0502020204030204" pitchFamily="34" charset="0"/>
            </a:endParaRPr>
          </a:p>
          <a:p>
            <a:pPr marL="285750" indent="-285750">
              <a:lnSpc>
                <a:spcPct val="90000"/>
              </a:lnSpc>
              <a:spcBef>
                <a:spcPts val="1000"/>
              </a:spcBef>
            </a:pPr>
            <a:r>
              <a:rPr lang="en-US" sz="1800" kern="100" dirty="0">
                <a:solidFill>
                  <a:srgbClr val="000000"/>
                </a:solidFill>
                <a:effectLst/>
                <a:latin typeface="+mj-lt"/>
                <a:ea typeface="Calibri" panose="020F0502020204030204" pitchFamily="34" charset="0"/>
                <a:cs typeface="Calibri" panose="020F0502020204030204" pitchFamily="34" charset="0"/>
              </a:rPr>
              <a:t>Gravity in one direction</a:t>
            </a:r>
          </a:p>
          <a:p>
            <a:pPr marL="285750" indent="-285750">
              <a:lnSpc>
                <a:spcPct val="90000"/>
              </a:lnSpc>
              <a:spcBef>
                <a:spcPts val="1000"/>
              </a:spcBef>
            </a:pPr>
            <a:r>
              <a:rPr lang="en-US" kern="100" dirty="0">
                <a:solidFill>
                  <a:srgbClr val="000000"/>
                </a:solidFill>
                <a:latin typeface="+mj-lt"/>
                <a:ea typeface="Calibri" panose="020F0502020204030204" pitchFamily="34" charset="0"/>
                <a:cs typeface="Calibri" panose="020F0502020204030204" pitchFamily="34" charset="0"/>
              </a:rPr>
              <a:t>Hydrostatic equilibrium</a:t>
            </a:r>
          </a:p>
          <a:p>
            <a:pPr marL="285750" indent="-285750">
              <a:lnSpc>
                <a:spcPct val="90000"/>
              </a:lnSpc>
              <a:spcBef>
                <a:spcPts val="1000"/>
              </a:spcBef>
            </a:pPr>
            <a:endParaRPr lang="en-US" sz="1800" kern="100" dirty="0">
              <a:solidFill>
                <a:srgbClr val="000000"/>
              </a:solidFill>
              <a:effectLst/>
              <a:latin typeface="+mj-lt"/>
              <a:ea typeface="Calibri" panose="020F0502020204030204" pitchFamily="34" charset="0"/>
              <a:cs typeface="Calibri" panose="020F0502020204030204" pitchFamily="34" charset="0"/>
            </a:endParaRPr>
          </a:p>
          <a:p>
            <a:pPr marL="0" indent="0">
              <a:lnSpc>
                <a:spcPct val="90000"/>
              </a:lnSpc>
              <a:spcBef>
                <a:spcPts val="1000"/>
              </a:spcBef>
              <a:buNone/>
            </a:pPr>
            <a:r>
              <a:rPr lang="en-US" kern="100" dirty="0">
                <a:solidFill>
                  <a:srgbClr val="000000"/>
                </a:solidFill>
                <a:latin typeface="+mj-lt"/>
                <a:ea typeface="Calibri" panose="020F0502020204030204" pitchFamily="34" charset="0"/>
                <a:cs typeface="Calibri" panose="020F0502020204030204" pitchFamily="34" charset="0"/>
              </a:rPr>
              <a:t> </a:t>
            </a:r>
            <a:r>
              <a:rPr lang="en-US" b="1" kern="100" dirty="0">
                <a:solidFill>
                  <a:srgbClr val="FF0000"/>
                </a:solidFill>
                <a:latin typeface="+mj-lt"/>
                <a:ea typeface="Calibri" panose="020F0502020204030204" pitchFamily="34" charset="0"/>
                <a:cs typeface="Calibri" panose="020F0502020204030204" pitchFamily="34" charset="0"/>
              </a:rPr>
              <a:t>Here’s another solution!</a:t>
            </a:r>
            <a:endParaRPr lang="en-US" sz="1800" b="1" kern="100" dirty="0">
              <a:solidFill>
                <a:srgbClr val="FF0000"/>
              </a:solidFill>
              <a:effectLst/>
              <a:latin typeface="+mj-lt"/>
              <a:ea typeface="Calibri" panose="020F0502020204030204" pitchFamily="34" charset="0"/>
              <a:cs typeface="Calibri" panose="020F0502020204030204" pitchFamily="34" charset="0"/>
            </a:endParaRPr>
          </a:p>
        </p:txBody>
      </p:sp>
      <p:grpSp>
        <p:nvGrpSpPr>
          <p:cNvPr id="135" name="Google Shape;135;p16">
            <a:extLst>
              <a:ext uri="{FF2B5EF4-FFF2-40B4-BE49-F238E27FC236}">
                <a16:creationId xmlns:a16="http://schemas.microsoft.com/office/drawing/2014/main" id="{71812152-E07C-7B13-C2D5-2A869A47DCC1}"/>
              </a:ext>
            </a:extLst>
          </p:cNvPr>
          <p:cNvGrpSpPr/>
          <p:nvPr/>
        </p:nvGrpSpPr>
        <p:grpSpPr>
          <a:xfrm flipH="1">
            <a:off x="-1" y="133025"/>
            <a:ext cx="8389257" cy="582900"/>
            <a:chOff x="3383700" y="220025"/>
            <a:chExt cx="5760575" cy="582900"/>
          </a:xfrm>
        </p:grpSpPr>
        <p:sp>
          <p:nvSpPr>
            <p:cNvPr id="136" name="Google Shape;136;p16">
              <a:extLst>
                <a:ext uri="{FF2B5EF4-FFF2-40B4-BE49-F238E27FC236}">
                  <a16:creationId xmlns:a16="http://schemas.microsoft.com/office/drawing/2014/main" id="{3381F79A-311A-8265-A7F9-DEBE1729DF6E}"/>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B2E3FD1A-86AB-FC01-1E74-C53E4A0F7E9E}"/>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3E1FFEA4-11F7-293C-90F8-22975AD0E19C}"/>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November 2024: The Solar Wind-Origin</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5FD05E78-9002-DDA6-FAAF-3CBF728C7490}"/>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99259028-7524-53A7-4441-0339E09DEF11}"/>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9FFF29E4-3AC8-7387-C32C-2872FA61DEBF}"/>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6C227A17-1B43-7ACC-A970-E2FAF1543115}"/>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F5AF27E4-F39E-4C3D-82A6-3EEEAC130BD2}"/>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78B62EE5-8801-54A2-D36C-3624BE629FEE}"/>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23455D74-4668-3E24-E96A-86137E4F99AC}"/>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4DC80528-F88D-F57E-1804-9256BE15AE24}"/>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4629EF59-DF25-B2D0-1093-504441805970}"/>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169704C0-7B4A-1EC7-77DE-644174F8FA04}"/>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0BF7403C-6588-0C3F-382C-EC73C6A7D453}"/>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247D673B-48ED-7F81-3B8E-A2C0F9DD2738}"/>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176F2CF4-D04C-95E7-7AF8-11F14F009F88}"/>
              </a:ext>
            </a:extLst>
          </p:cNvPr>
          <p:cNvPicPr>
            <a:picLocks noChangeAspect="1"/>
          </p:cNvPicPr>
          <p:nvPr/>
        </p:nvPicPr>
        <p:blipFill>
          <a:blip r:embed="rId4"/>
          <a:stretch>
            <a:fillRect/>
          </a:stretch>
        </p:blipFill>
        <p:spPr>
          <a:xfrm>
            <a:off x="4637345" y="865044"/>
            <a:ext cx="3349680" cy="3736181"/>
          </a:xfrm>
          <a:prstGeom prst="rect">
            <a:avLst/>
          </a:prstGeom>
        </p:spPr>
      </p:pic>
      <p:sp>
        <p:nvSpPr>
          <p:cNvPr id="5" name="TextBox 4">
            <a:extLst>
              <a:ext uri="{FF2B5EF4-FFF2-40B4-BE49-F238E27FC236}">
                <a16:creationId xmlns:a16="http://schemas.microsoft.com/office/drawing/2014/main" id="{D8920D2B-6D99-335A-061F-B54309837F68}"/>
              </a:ext>
            </a:extLst>
          </p:cNvPr>
          <p:cNvSpPr txBox="1"/>
          <p:nvPr/>
        </p:nvSpPr>
        <p:spPr>
          <a:xfrm>
            <a:off x="318874" y="4386263"/>
            <a:ext cx="4365298" cy="307777"/>
          </a:xfrm>
          <a:prstGeom prst="rect">
            <a:avLst/>
          </a:prstGeom>
          <a:noFill/>
        </p:spPr>
        <p:txBody>
          <a:bodyPr wrap="none" rtlCol="0">
            <a:spAutoFit/>
          </a:bodyPr>
          <a:lstStyle/>
          <a:p>
            <a:r>
              <a:rPr lang="en-US" dirty="0"/>
              <a:t>Credit: NASA  https://psg.gsfc.nasa.gov/helpatm.php</a:t>
            </a:r>
          </a:p>
        </p:txBody>
      </p:sp>
    </p:spTree>
    <p:extLst>
      <p:ext uri="{BB962C8B-B14F-4D97-AF65-F5344CB8AC3E}">
        <p14:creationId xmlns:p14="http://schemas.microsoft.com/office/powerpoint/2010/main" val="3342556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93572FDA-9386-4A6F-CA86-687295F13A70}"/>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B01CAFD2-75B3-877A-FF9B-B49BDA196C6D}"/>
              </a:ext>
            </a:extLst>
          </p:cNvPr>
          <p:cNvSpPr txBox="1">
            <a:spLocks noGrp="1"/>
          </p:cNvSpPr>
          <p:nvPr>
            <p:ph type="body" idx="1"/>
          </p:nvPr>
        </p:nvSpPr>
        <p:spPr>
          <a:xfrm>
            <a:off x="318874" y="968390"/>
            <a:ext cx="3060120" cy="2955776"/>
          </a:xfrm>
          <a:prstGeom prst="rect">
            <a:avLst/>
          </a:prstGeom>
        </p:spPr>
        <p:txBody>
          <a:bodyPr spcFirstLastPara="1" wrap="square" lIns="91425" tIns="91425" rIns="91425" bIns="91425" anchor="t" anchorCtr="0">
            <a:normAutofit fontScale="92500" lnSpcReduction="10000"/>
          </a:bodyPr>
          <a:lstStyle/>
          <a:p>
            <a:pPr marL="0" indent="0">
              <a:lnSpc>
                <a:spcPct val="90000"/>
              </a:lnSpc>
              <a:spcBef>
                <a:spcPts val="1000"/>
              </a:spcBef>
              <a:buNone/>
            </a:pPr>
            <a:r>
              <a:rPr lang="en-US" sz="1800" kern="100" dirty="0">
                <a:solidFill>
                  <a:srgbClr val="000000"/>
                </a:solidFill>
                <a:effectLst/>
                <a:latin typeface="+mj-lt"/>
                <a:ea typeface="Calibri" panose="020F0502020204030204" pitchFamily="34" charset="0"/>
                <a:cs typeface="Calibri" panose="020F0502020204030204" pitchFamily="34" charset="0"/>
              </a:rPr>
              <a:t>Parker solar wind solutions</a:t>
            </a:r>
          </a:p>
          <a:p>
            <a:pPr marL="0" indent="0">
              <a:lnSpc>
                <a:spcPct val="90000"/>
              </a:lnSpc>
              <a:spcBef>
                <a:spcPts val="1000"/>
              </a:spcBef>
              <a:buNone/>
            </a:pPr>
            <a:endParaRPr lang="en-US" kern="100" dirty="0">
              <a:solidFill>
                <a:srgbClr val="000000"/>
              </a:solidFill>
              <a:latin typeface="+mj-lt"/>
              <a:ea typeface="Calibri" panose="020F0502020204030204" pitchFamily="34" charset="0"/>
              <a:cs typeface="Calibri" panose="020F0502020204030204" pitchFamily="34" charset="0"/>
            </a:endParaRPr>
          </a:p>
          <a:p>
            <a:pPr marL="285750" indent="-285750">
              <a:lnSpc>
                <a:spcPct val="90000"/>
              </a:lnSpc>
              <a:spcBef>
                <a:spcPts val="1000"/>
              </a:spcBef>
            </a:pPr>
            <a:r>
              <a:rPr lang="en-US" sz="1800" kern="100" dirty="0">
                <a:solidFill>
                  <a:srgbClr val="000000"/>
                </a:solidFill>
                <a:effectLst/>
                <a:latin typeface="+mj-lt"/>
                <a:ea typeface="Calibri" panose="020F0502020204030204" pitchFamily="34" charset="0"/>
                <a:cs typeface="Calibri" panose="020F0502020204030204" pitchFamily="34" charset="0"/>
              </a:rPr>
              <a:t>Heated from base</a:t>
            </a:r>
          </a:p>
          <a:p>
            <a:pPr marL="285750" indent="-285750">
              <a:lnSpc>
                <a:spcPct val="90000"/>
              </a:lnSpc>
              <a:spcBef>
                <a:spcPts val="1000"/>
              </a:spcBef>
            </a:pPr>
            <a:r>
              <a:rPr lang="en-US" sz="1800" kern="100" dirty="0">
                <a:solidFill>
                  <a:srgbClr val="000000"/>
                </a:solidFill>
                <a:effectLst/>
                <a:latin typeface="+mj-lt"/>
                <a:ea typeface="Calibri" panose="020F0502020204030204" pitchFamily="34" charset="0"/>
                <a:cs typeface="Calibri" panose="020F0502020204030204" pitchFamily="34" charset="0"/>
              </a:rPr>
              <a:t>Mass inflow</a:t>
            </a:r>
          </a:p>
          <a:p>
            <a:pPr marL="285750" indent="-285750">
              <a:lnSpc>
                <a:spcPct val="90000"/>
              </a:lnSpc>
              <a:spcBef>
                <a:spcPts val="1000"/>
              </a:spcBef>
            </a:pPr>
            <a:r>
              <a:rPr lang="en-US" kern="100" dirty="0">
                <a:solidFill>
                  <a:srgbClr val="000000"/>
                </a:solidFill>
                <a:latin typeface="+mj-lt"/>
                <a:ea typeface="Calibri" panose="020F0502020204030204" pitchFamily="34" charset="0"/>
                <a:cs typeface="Calibri" panose="020F0502020204030204" pitchFamily="34" charset="0"/>
              </a:rPr>
              <a:t>Temperature gradient</a:t>
            </a:r>
          </a:p>
          <a:p>
            <a:pPr marL="285750" indent="-285750">
              <a:lnSpc>
                <a:spcPct val="90000"/>
              </a:lnSpc>
              <a:spcBef>
                <a:spcPts val="1000"/>
              </a:spcBef>
            </a:pPr>
            <a:endParaRPr lang="en-US" kern="100" dirty="0">
              <a:solidFill>
                <a:srgbClr val="000000"/>
              </a:solidFill>
              <a:latin typeface="+mj-lt"/>
              <a:ea typeface="Calibri" panose="020F0502020204030204" pitchFamily="34" charset="0"/>
              <a:cs typeface="Calibri" panose="020F0502020204030204" pitchFamily="34" charset="0"/>
            </a:endParaRPr>
          </a:p>
          <a:p>
            <a:pPr marL="0" indent="0">
              <a:lnSpc>
                <a:spcPct val="90000"/>
              </a:lnSpc>
              <a:spcBef>
                <a:spcPts val="1000"/>
              </a:spcBef>
              <a:buNone/>
            </a:pPr>
            <a:r>
              <a:rPr lang="en-US" kern="100" dirty="0">
                <a:solidFill>
                  <a:srgbClr val="000000"/>
                </a:solidFill>
                <a:latin typeface="+mj-lt"/>
                <a:ea typeface="Calibri" panose="020F0502020204030204" pitchFamily="34" charset="0"/>
                <a:cs typeface="Calibri" panose="020F0502020204030204" pitchFamily="34" charset="0"/>
              </a:rPr>
              <a:t>Five classes of solutions</a:t>
            </a:r>
          </a:p>
          <a:p>
            <a:pPr marL="0" indent="0">
              <a:lnSpc>
                <a:spcPct val="90000"/>
              </a:lnSpc>
              <a:spcBef>
                <a:spcPts val="1000"/>
              </a:spcBef>
              <a:buNone/>
            </a:pPr>
            <a:r>
              <a:rPr lang="en-US" kern="100" dirty="0">
                <a:solidFill>
                  <a:srgbClr val="000000"/>
                </a:solidFill>
                <a:latin typeface="+mj-lt"/>
                <a:ea typeface="Calibri" panose="020F0502020204030204" pitchFamily="34" charset="0"/>
                <a:cs typeface="Calibri" panose="020F0502020204030204" pitchFamily="34" charset="0"/>
              </a:rPr>
              <a:t>Solar wind = </a:t>
            </a:r>
            <a:r>
              <a:rPr lang="en-US" b="1" kern="100" dirty="0">
                <a:solidFill>
                  <a:srgbClr val="000000"/>
                </a:solidFill>
                <a:latin typeface="+mj-lt"/>
                <a:ea typeface="Calibri" panose="020F0502020204030204" pitchFamily="34" charset="0"/>
                <a:cs typeface="Calibri" panose="020F0502020204030204" pitchFamily="34" charset="0"/>
              </a:rPr>
              <a:t>Solution V</a:t>
            </a:r>
          </a:p>
          <a:p>
            <a:pPr marL="0" indent="0">
              <a:lnSpc>
                <a:spcPct val="90000"/>
              </a:lnSpc>
              <a:spcBef>
                <a:spcPts val="1000"/>
              </a:spcBef>
              <a:buNone/>
            </a:pPr>
            <a:endParaRPr lang="en-US" sz="1800" kern="1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p:txBody>
      </p:sp>
      <p:grpSp>
        <p:nvGrpSpPr>
          <p:cNvPr id="135" name="Google Shape;135;p16">
            <a:extLst>
              <a:ext uri="{FF2B5EF4-FFF2-40B4-BE49-F238E27FC236}">
                <a16:creationId xmlns:a16="http://schemas.microsoft.com/office/drawing/2014/main" id="{FF873C37-F3B7-DC51-F984-96E579C20C20}"/>
              </a:ext>
            </a:extLst>
          </p:cNvPr>
          <p:cNvGrpSpPr/>
          <p:nvPr/>
        </p:nvGrpSpPr>
        <p:grpSpPr>
          <a:xfrm flipH="1">
            <a:off x="-1" y="133025"/>
            <a:ext cx="8389257" cy="582900"/>
            <a:chOff x="3383700" y="220025"/>
            <a:chExt cx="5760575" cy="582900"/>
          </a:xfrm>
        </p:grpSpPr>
        <p:sp>
          <p:nvSpPr>
            <p:cNvPr id="136" name="Google Shape;136;p16">
              <a:extLst>
                <a:ext uri="{FF2B5EF4-FFF2-40B4-BE49-F238E27FC236}">
                  <a16:creationId xmlns:a16="http://schemas.microsoft.com/office/drawing/2014/main" id="{D9D741F6-8917-11AC-4F27-25D39165D4B0}"/>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6FC06FBB-04B5-864A-0B6C-C499B67DE51F}"/>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9B6D0926-9625-5C50-F4D2-3D0C5597B1DE}"/>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November 2024: The Solar Wind-Origin</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92405650-AC64-A64D-19CD-BF16DAE5562B}"/>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E7D0D2FC-CADD-48AE-C554-98E155441C4B}"/>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3BAAFF01-161B-9E48-952D-C8B5985AC2A3}"/>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C88A7FD8-351A-51DD-1F27-019E48017D79}"/>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F6960BA9-7065-3EB0-704E-D3FB14B34452}"/>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718DE485-4355-7840-AC34-7BC54CB7F550}"/>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5510F4BD-D768-3F09-217D-135122EA2CC5}"/>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43F6EC0D-C404-4593-6F8D-119333CDBED7}"/>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BF2EC203-0D05-0D51-B25F-6F1BFCE1C578}"/>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FD474CF2-57CA-51E3-7517-CCE2255DAFCD}"/>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1B9B2452-BA9E-0861-496B-5A2AC2C20DE4}"/>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9CCBE3DF-B449-0E7D-5E20-B23DEF72D8EC}"/>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9B3B72D9-44E4-173A-3BEC-A31D36D26A84}"/>
              </a:ext>
            </a:extLst>
          </p:cNvPr>
          <p:cNvPicPr>
            <a:picLocks noChangeAspect="1"/>
          </p:cNvPicPr>
          <p:nvPr/>
        </p:nvPicPr>
        <p:blipFill>
          <a:blip r:embed="rId4"/>
          <a:stretch>
            <a:fillRect/>
          </a:stretch>
        </p:blipFill>
        <p:spPr>
          <a:xfrm>
            <a:off x="4131924" y="888369"/>
            <a:ext cx="4161151" cy="3633763"/>
          </a:xfrm>
          <a:prstGeom prst="rect">
            <a:avLst/>
          </a:prstGeom>
        </p:spPr>
      </p:pic>
      <p:cxnSp>
        <p:nvCxnSpPr>
          <p:cNvPr id="5" name="Straight Connector 4">
            <a:extLst>
              <a:ext uri="{FF2B5EF4-FFF2-40B4-BE49-F238E27FC236}">
                <a16:creationId xmlns:a16="http://schemas.microsoft.com/office/drawing/2014/main" id="{DF808BD8-9731-4214-80AC-4A81359D3A5A}"/>
              </a:ext>
            </a:extLst>
          </p:cNvPr>
          <p:cNvCxnSpPr/>
          <p:nvPr/>
        </p:nvCxnSpPr>
        <p:spPr>
          <a:xfrm flipH="1">
            <a:off x="7419550" y="1550194"/>
            <a:ext cx="667175" cy="164306"/>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FBCD1F9-7EFD-22AC-A660-29BF29AD6C26}"/>
              </a:ext>
            </a:extLst>
          </p:cNvPr>
          <p:cNvCxnSpPr>
            <a:cxnSpLocks/>
          </p:cNvCxnSpPr>
          <p:nvPr/>
        </p:nvCxnSpPr>
        <p:spPr>
          <a:xfrm flipH="1">
            <a:off x="6908006" y="1722638"/>
            <a:ext cx="506569" cy="164306"/>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1F1BB1F-8D6E-29AF-88F7-39AE01E17E7D}"/>
              </a:ext>
            </a:extLst>
          </p:cNvPr>
          <p:cNvCxnSpPr>
            <a:cxnSpLocks/>
          </p:cNvCxnSpPr>
          <p:nvPr/>
        </p:nvCxnSpPr>
        <p:spPr>
          <a:xfrm flipH="1">
            <a:off x="6457075" y="1895082"/>
            <a:ext cx="458643" cy="1643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6C42959-6884-5D29-304C-6B5D43149875}"/>
              </a:ext>
            </a:extLst>
          </p:cNvPr>
          <p:cNvCxnSpPr>
            <a:cxnSpLocks/>
          </p:cNvCxnSpPr>
          <p:nvPr/>
        </p:nvCxnSpPr>
        <p:spPr>
          <a:xfrm flipH="1">
            <a:off x="6115050" y="2059388"/>
            <a:ext cx="342025" cy="172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AEA0B04-1A11-54A9-BEB3-33A4FF51D8BC}"/>
              </a:ext>
            </a:extLst>
          </p:cNvPr>
          <p:cNvCxnSpPr>
            <a:cxnSpLocks/>
          </p:cNvCxnSpPr>
          <p:nvPr/>
        </p:nvCxnSpPr>
        <p:spPr>
          <a:xfrm flipH="1">
            <a:off x="5761050" y="2231832"/>
            <a:ext cx="376000" cy="2756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5D7AB6D-AEFC-8C9D-B8D7-774D65962326}"/>
              </a:ext>
            </a:extLst>
          </p:cNvPr>
          <p:cNvCxnSpPr>
            <a:cxnSpLocks/>
          </p:cNvCxnSpPr>
          <p:nvPr/>
        </p:nvCxnSpPr>
        <p:spPr>
          <a:xfrm flipH="1">
            <a:off x="5464969" y="2516106"/>
            <a:ext cx="296081" cy="2413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E43ADA4-33BC-842E-2D30-715B5525CE95}"/>
              </a:ext>
            </a:extLst>
          </p:cNvPr>
          <p:cNvCxnSpPr>
            <a:cxnSpLocks/>
          </p:cNvCxnSpPr>
          <p:nvPr/>
        </p:nvCxnSpPr>
        <p:spPr>
          <a:xfrm flipH="1">
            <a:off x="5229225" y="2766138"/>
            <a:ext cx="235744" cy="2842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4E123B0-3CCF-0194-9951-149B1DCBEE2D}"/>
              </a:ext>
            </a:extLst>
          </p:cNvPr>
          <p:cNvCxnSpPr>
            <a:cxnSpLocks/>
          </p:cNvCxnSpPr>
          <p:nvPr/>
        </p:nvCxnSpPr>
        <p:spPr>
          <a:xfrm flipH="1">
            <a:off x="4979194" y="3050381"/>
            <a:ext cx="246262" cy="4143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D625B94-8348-0FE1-9F90-7E4E0696B2F3}"/>
              </a:ext>
            </a:extLst>
          </p:cNvPr>
          <p:cNvCxnSpPr>
            <a:cxnSpLocks/>
          </p:cNvCxnSpPr>
          <p:nvPr/>
        </p:nvCxnSpPr>
        <p:spPr>
          <a:xfrm flipH="1">
            <a:off x="4807744" y="3464719"/>
            <a:ext cx="167681" cy="39290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D989698-393D-A1A9-C578-85030D12043E}"/>
              </a:ext>
            </a:extLst>
          </p:cNvPr>
          <p:cNvCxnSpPr>
            <a:cxnSpLocks/>
          </p:cNvCxnSpPr>
          <p:nvPr/>
        </p:nvCxnSpPr>
        <p:spPr>
          <a:xfrm flipH="1">
            <a:off x="4714875" y="3870329"/>
            <a:ext cx="92869" cy="1597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A5DF052-A1EB-3016-C6AD-0B7FBF55B323}"/>
              </a:ext>
            </a:extLst>
          </p:cNvPr>
          <p:cNvCxnSpPr>
            <a:cxnSpLocks/>
          </p:cNvCxnSpPr>
          <p:nvPr/>
        </p:nvCxnSpPr>
        <p:spPr>
          <a:xfrm flipH="1">
            <a:off x="4493419" y="4030069"/>
            <a:ext cx="221456" cy="1270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809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93572FDA-9386-4A6F-CA86-687295F13A70}"/>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B01CAFD2-75B3-877A-FF9B-B49BDA196C6D}"/>
              </a:ext>
            </a:extLst>
          </p:cNvPr>
          <p:cNvSpPr txBox="1">
            <a:spLocks noGrp="1"/>
          </p:cNvSpPr>
          <p:nvPr>
            <p:ph type="body" idx="1"/>
          </p:nvPr>
        </p:nvSpPr>
        <p:spPr>
          <a:xfrm>
            <a:off x="318874" y="968390"/>
            <a:ext cx="3060120" cy="2955776"/>
          </a:xfrm>
          <a:prstGeom prst="rect">
            <a:avLst/>
          </a:prstGeom>
        </p:spPr>
        <p:txBody>
          <a:bodyPr spcFirstLastPara="1" wrap="square" lIns="91425" tIns="91425" rIns="91425" bIns="91425" anchor="t" anchorCtr="0">
            <a:normAutofit fontScale="92500" lnSpcReduction="10000"/>
          </a:bodyPr>
          <a:lstStyle/>
          <a:p>
            <a:pPr marL="0" indent="0">
              <a:lnSpc>
                <a:spcPct val="90000"/>
              </a:lnSpc>
              <a:spcBef>
                <a:spcPts val="1000"/>
              </a:spcBef>
              <a:buNone/>
            </a:pPr>
            <a:r>
              <a:rPr lang="en-US" sz="1800" kern="100" dirty="0">
                <a:solidFill>
                  <a:srgbClr val="000000"/>
                </a:solidFill>
                <a:effectLst/>
                <a:latin typeface="+mj-lt"/>
                <a:ea typeface="Calibri" panose="020F0502020204030204" pitchFamily="34" charset="0"/>
                <a:cs typeface="Calibri" panose="020F0502020204030204" pitchFamily="34" charset="0"/>
              </a:rPr>
              <a:t>Parker solar wind solutions</a:t>
            </a:r>
          </a:p>
          <a:p>
            <a:pPr marL="0" indent="0">
              <a:lnSpc>
                <a:spcPct val="90000"/>
              </a:lnSpc>
              <a:spcBef>
                <a:spcPts val="1000"/>
              </a:spcBef>
              <a:buNone/>
            </a:pPr>
            <a:endParaRPr lang="en-US" kern="100" dirty="0">
              <a:solidFill>
                <a:srgbClr val="000000"/>
              </a:solidFill>
              <a:latin typeface="+mj-lt"/>
              <a:ea typeface="Calibri" panose="020F0502020204030204" pitchFamily="34" charset="0"/>
              <a:cs typeface="Calibri" panose="020F0502020204030204" pitchFamily="34" charset="0"/>
            </a:endParaRPr>
          </a:p>
          <a:p>
            <a:pPr marL="285750" indent="-285750">
              <a:lnSpc>
                <a:spcPct val="90000"/>
              </a:lnSpc>
              <a:spcBef>
                <a:spcPts val="1000"/>
              </a:spcBef>
            </a:pPr>
            <a:r>
              <a:rPr lang="en-US" sz="1800" kern="100" dirty="0">
                <a:solidFill>
                  <a:srgbClr val="000000"/>
                </a:solidFill>
                <a:effectLst/>
                <a:latin typeface="+mj-lt"/>
                <a:ea typeface="Calibri" panose="020F0502020204030204" pitchFamily="34" charset="0"/>
                <a:cs typeface="Calibri" panose="020F0502020204030204" pitchFamily="34" charset="0"/>
              </a:rPr>
              <a:t>Heated from base</a:t>
            </a:r>
          </a:p>
          <a:p>
            <a:pPr marL="285750" indent="-285750">
              <a:lnSpc>
                <a:spcPct val="90000"/>
              </a:lnSpc>
              <a:spcBef>
                <a:spcPts val="1000"/>
              </a:spcBef>
            </a:pPr>
            <a:r>
              <a:rPr lang="en-US" sz="1800" kern="100" dirty="0">
                <a:solidFill>
                  <a:srgbClr val="000000"/>
                </a:solidFill>
                <a:effectLst/>
                <a:latin typeface="+mj-lt"/>
                <a:ea typeface="Calibri" panose="020F0502020204030204" pitchFamily="34" charset="0"/>
                <a:cs typeface="Calibri" panose="020F0502020204030204" pitchFamily="34" charset="0"/>
              </a:rPr>
              <a:t>Mass inflow</a:t>
            </a:r>
          </a:p>
          <a:p>
            <a:pPr marL="285750" indent="-285750">
              <a:lnSpc>
                <a:spcPct val="90000"/>
              </a:lnSpc>
              <a:spcBef>
                <a:spcPts val="1000"/>
              </a:spcBef>
            </a:pPr>
            <a:r>
              <a:rPr lang="en-US" kern="100" dirty="0">
                <a:solidFill>
                  <a:srgbClr val="000000"/>
                </a:solidFill>
                <a:latin typeface="+mj-lt"/>
                <a:ea typeface="Calibri" panose="020F0502020204030204" pitchFamily="34" charset="0"/>
                <a:cs typeface="Calibri" panose="020F0502020204030204" pitchFamily="34" charset="0"/>
              </a:rPr>
              <a:t>Temperature gradient</a:t>
            </a:r>
          </a:p>
          <a:p>
            <a:pPr marL="285750" indent="-285750">
              <a:lnSpc>
                <a:spcPct val="90000"/>
              </a:lnSpc>
              <a:spcBef>
                <a:spcPts val="1000"/>
              </a:spcBef>
            </a:pPr>
            <a:endParaRPr lang="en-US" kern="100" dirty="0">
              <a:solidFill>
                <a:srgbClr val="000000"/>
              </a:solidFill>
              <a:latin typeface="+mj-lt"/>
              <a:ea typeface="Calibri" panose="020F0502020204030204" pitchFamily="34" charset="0"/>
              <a:cs typeface="Calibri" panose="020F0502020204030204" pitchFamily="34" charset="0"/>
            </a:endParaRPr>
          </a:p>
          <a:p>
            <a:pPr marL="0" indent="0">
              <a:lnSpc>
                <a:spcPct val="90000"/>
              </a:lnSpc>
              <a:spcBef>
                <a:spcPts val="1000"/>
              </a:spcBef>
              <a:buNone/>
            </a:pPr>
            <a:r>
              <a:rPr lang="en-US" kern="100" dirty="0">
                <a:solidFill>
                  <a:srgbClr val="000000"/>
                </a:solidFill>
                <a:latin typeface="+mj-lt"/>
                <a:ea typeface="Calibri" panose="020F0502020204030204" pitchFamily="34" charset="0"/>
                <a:cs typeface="Calibri" panose="020F0502020204030204" pitchFamily="34" charset="0"/>
              </a:rPr>
              <a:t>Five classes of solutions</a:t>
            </a:r>
          </a:p>
          <a:p>
            <a:pPr marL="0" indent="0">
              <a:lnSpc>
                <a:spcPct val="90000"/>
              </a:lnSpc>
              <a:spcBef>
                <a:spcPts val="1000"/>
              </a:spcBef>
              <a:buNone/>
            </a:pPr>
            <a:r>
              <a:rPr lang="en-US" kern="100" dirty="0">
                <a:solidFill>
                  <a:srgbClr val="000000"/>
                </a:solidFill>
                <a:latin typeface="+mj-lt"/>
                <a:ea typeface="Calibri" panose="020F0502020204030204" pitchFamily="34" charset="0"/>
                <a:cs typeface="Calibri" panose="020F0502020204030204" pitchFamily="34" charset="0"/>
              </a:rPr>
              <a:t>Solar wind = </a:t>
            </a:r>
            <a:r>
              <a:rPr lang="en-US" b="1" kern="100" dirty="0">
                <a:solidFill>
                  <a:srgbClr val="000000"/>
                </a:solidFill>
                <a:latin typeface="+mj-lt"/>
                <a:ea typeface="Calibri" panose="020F0502020204030204" pitchFamily="34" charset="0"/>
                <a:cs typeface="Calibri" panose="020F0502020204030204" pitchFamily="34" charset="0"/>
              </a:rPr>
              <a:t>Solution V</a:t>
            </a:r>
          </a:p>
          <a:p>
            <a:pPr marL="0" indent="0">
              <a:lnSpc>
                <a:spcPct val="90000"/>
              </a:lnSpc>
              <a:spcBef>
                <a:spcPts val="1000"/>
              </a:spcBef>
              <a:buNone/>
            </a:pPr>
            <a:endParaRPr lang="en-US" sz="1800" kern="1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p:txBody>
      </p:sp>
      <p:grpSp>
        <p:nvGrpSpPr>
          <p:cNvPr id="135" name="Google Shape;135;p16">
            <a:extLst>
              <a:ext uri="{FF2B5EF4-FFF2-40B4-BE49-F238E27FC236}">
                <a16:creationId xmlns:a16="http://schemas.microsoft.com/office/drawing/2014/main" id="{FF873C37-F3B7-DC51-F984-96E579C20C20}"/>
              </a:ext>
            </a:extLst>
          </p:cNvPr>
          <p:cNvGrpSpPr/>
          <p:nvPr/>
        </p:nvGrpSpPr>
        <p:grpSpPr>
          <a:xfrm flipH="1">
            <a:off x="-1" y="133025"/>
            <a:ext cx="8389257" cy="582900"/>
            <a:chOff x="3383700" y="220025"/>
            <a:chExt cx="5760575" cy="582900"/>
          </a:xfrm>
        </p:grpSpPr>
        <p:sp>
          <p:nvSpPr>
            <p:cNvPr id="136" name="Google Shape;136;p16">
              <a:extLst>
                <a:ext uri="{FF2B5EF4-FFF2-40B4-BE49-F238E27FC236}">
                  <a16:creationId xmlns:a16="http://schemas.microsoft.com/office/drawing/2014/main" id="{D9D741F6-8917-11AC-4F27-25D39165D4B0}"/>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6FC06FBB-04B5-864A-0B6C-C499B67DE51F}"/>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9B6D0926-9625-5C50-F4D2-3D0C5597B1DE}"/>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November 2024: The Solar Wind-Origin</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92405650-AC64-A64D-19CD-BF16DAE5562B}"/>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E7D0D2FC-CADD-48AE-C554-98E155441C4B}"/>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3BAAFF01-161B-9E48-952D-C8B5985AC2A3}"/>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C88A7FD8-351A-51DD-1F27-019E48017D79}"/>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F6960BA9-7065-3EB0-704E-D3FB14B34452}"/>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718DE485-4355-7840-AC34-7BC54CB7F550}"/>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5510F4BD-D768-3F09-217D-135122EA2CC5}"/>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43F6EC0D-C404-4593-6F8D-119333CDBED7}"/>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BF2EC203-0D05-0D51-B25F-6F1BFCE1C578}"/>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FD474CF2-57CA-51E3-7517-CCE2255DAFCD}"/>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1B9B2452-BA9E-0861-496B-5A2AC2C20DE4}"/>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9CCBE3DF-B449-0E7D-5E20-B23DEF72D8EC}"/>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9B3B72D9-44E4-173A-3BEC-A31D36D26A84}"/>
              </a:ext>
            </a:extLst>
          </p:cNvPr>
          <p:cNvPicPr>
            <a:picLocks noChangeAspect="1"/>
          </p:cNvPicPr>
          <p:nvPr/>
        </p:nvPicPr>
        <p:blipFill>
          <a:blip r:embed="rId4"/>
          <a:stretch>
            <a:fillRect/>
          </a:stretch>
        </p:blipFill>
        <p:spPr>
          <a:xfrm>
            <a:off x="4131924" y="888369"/>
            <a:ext cx="4161151" cy="3633763"/>
          </a:xfrm>
          <a:prstGeom prst="rect">
            <a:avLst/>
          </a:prstGeom>
        </p:spPr>
      </p:pic>
      <p:cxnSp>
        <p:nvCxnSpPr>
          <p:cNvPr id="5" name="Straight Connector 4">
            <a:extLst>
              <a:ext uri="{FF2B5EF4-FFF2-40B4-BE49-F238E27FC236}">
                <a16:creationId xmlns:a16="http://schemas.microsoft.com/office/drawing/2014/main" id="{DF808BD8-9731-4214-80AC-4A81359D3A5A}"/>
              </a:ext>
            </a:extLst>
          </p:cNvPr>
          <p:cNvCxnSpPr/>
          <p:nvPr/>
        </p:nvCxnSpPr>
        <p:spPr>
          <a:xfrm flipH="1">
            <a:off x="7419550" y="1550194"/>
            <a:ext cx="667175" cy="164306"/>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FBCD1F9-7EFD-22AC-A660-29BF29AD6C26}"/>
              </a:ext>
            </a:extLst>
          </p:cNvPr>
          <p:cNvCxnSpPr>
            <a:cxnSpLocks/>
          </p:cNvCxnSpPr>
          <p:nvPr/>
        </p:nvCxnSpPr>
        <p:spPr>
          <a:xfrm flipH="1">
            <a:off x="6908006" y="1722638"/>
            <a:ext cx="506569" cy="164306"/>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1F1BB1F-8D6E-29AF-88F7-39AE01E17E7D}"/>
              </a:ext>
            </a:extLst>
          </p:cNvPr>
          <p:cNvCxnSpPr>
            <a:cxnSpLocks/>
          </p:cNvCxnSpPr>
          <p:nvPr/>
        </p:nvCxnSpPr>
        <p:spPr>
          <a:xfrm flipH="1">
            <a:off x="6457075" y="1895082"/>
            <a:ext cx="458643" cy="1643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6C42959-6884-5D29-304C-6B5D43149875}"/>
              </a:ext>
            </a:extLst>
          </p:cNvPr>
          <p:cNvCxnSpPr>
            <a:cxnSpLocks/>
          </p:cNvCxnSpPr>
          <p:nvPr/>
        </p:nvCxnSpPr>
        <p:spPr>
          <a:xfrm flipH="1">
            <a:off x="6115050" y="2059388"/>
            <a:ext cx="342025" cy="172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AEA0B04-1A11-54A9-BEB3-33A4FF51D8BC}"/>
              </a:ext>
            </a:extLst>
          </p:cNvPr>
          <p:cNvCxnSpPr>
            <a:cxnSpLocks/>
          </p:cNvCxnSpPr>
          <p:nvPr/>
        </p:nvCxnSpPr>
        <p:spPr>
          <a:xfrm flipH="1">
            <a:off x="5761050" y="2231832"/>
            <a:ext cx="376000" cy="2756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5D7AB6D-AEFC-8C9D-B8D7-774D65962326}"/>
              </a:ext>
            </a:extLst>
          </p:cNvPr>
          <p:cNvCxnSpPr>
            <a:cxnSpLocks/>
          </p:cNvCxnSpPr>
          <p:nvPr/>
        </p:nvCxnSpPr>
        <p:spPr>
          <a:xfrm flipH="1">
            <a:off x="5464969" y="2516106"/>
            <a:ext cx="296081" cy="2413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E43ADA4-33BC-842E-2D30-715B5525CE95}"/>
              </a:ext>
            </a:extLst>
          </p:cNvPr>
          <p:cNvCxnSpPr>
            <a:cxnSpLocks/>
          </p:cNvCxnSpPr>
          <p:nvPr/>
        </p:nvCxnSpPr>
        <p:spPr>
          <a:xfrm flipH="1">
            <a:off x="5229225" y="2766138"/>
            <a:ext cx="235744" cy="2842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4E123B0-3CCF-0194-9951-149B1DCBEE2D}"/>
              </a:ext>
            </a:extLst>
          </p:cNvPr>
          <p:cNvCxnSpPr>
            <a:cxnSpLocks/>
          </p:cNvCxnSpPr>
          <p:nvPr/>
        </p:nvCxnSpPr>
        <p:spPr>
          <a:xfrm flipH="1">
            <a:off x="4979194" y="3050381"/>
            <a:ext cx="246262" cy="4143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D625B94-8348-0FE1-9F90-7E4E0696B2F3}"/>
              </a:ext>
            </a:extLst>
          </p:cNvPr>
          <p:cNvCxnSpPr>
            <a:cxnSpLocks/>
          </p:cNvCxnSpPr>
          <p:nvPr/>
        </p:nvCxnSpPr>
        <p:spPr>
          <a:xfrm flipH="1">
            <a:off x="4807744" y="3464719"/>
            <a:ext cx="167681" cy="39290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D989698-393D-A1A9-C578-85030D12043E}"/>
              </a:ext>
            </a:extLst>
          </p:cNvPr>
          <p:cNvCxnSpPr>
            <a:cxnSpLocks/>
          </p:cNvCxnSpPr>
          <p:nvPr/>
        </p:nvCxnSpPr>
        <p:spPr>
          <a:xfrm flipH="1">
            <a:off x="4714875" y="3870329"/>
            <a:ext cx="92869" cy="1597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A5DF052-A1EB-3016-C6AD-0B7FBF55B323}"/>
              </a:ext>
            </a:extLst>
          </p:cNvPr>
          <p:cNvCxnSpPr>
            <a:cxnSpLocks/>
          </p:cNvCxnSpPr>
          <p:nvPr/>
        </p:nvCxnSpPr>
        <p:spPr>
          <a:xfrm flipH="1">
            <a:off x="4493419" y="4030069"/>
            <a:ext cx="221456" cy="12704"/>
          </a:xfrm>
          <a:prstGeom prst="line">
            <a:avLst/>
          </a:prstGeom>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4A79D891-D476-5846-FEF4-F49198F703C5}"/>
              </a:ext>
            </a:extLst>
          </p:cNvPr>
          <p:cNvSpPr/>
          <p:nvPr/>
        </p:nvSpPr>
        <p:spPr>
          <a:xfrm>
            <a:off x="5071022" y="2933293"/>
            <a:ext cx="312638" cy="28470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5D9D1C36-2A56-6C0E-9FED-70F042449AF1}"/>
              </a:ext>
            </a:extLst>
          </p:cNvPr>
          <p:cNvSpPr/>
          <p:nvPr/>
        </p:nvSpPr>
        <p:spPr>
          <a:xfrm>
            <a:off x="5536406" y="2933293"/>
            <a:ext cx="366394" cy="24138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CE10DCC-4563-DA85-D75E-27A53EB81E03}"/>
              </a:ext>
            </a:extLst>
          </p:cNvPr>
          <p:cNvSpPr txBox="1"/>
          <p:nvPr/>
        </p:nvSpPr>
        <p:spPr>
          <a:xfrm>
            <a:off x="6081502" y="2705250"/>
            <a:ext cx="2095445" cy="646331"/>
          </a:xfrm>
          <a:prstGeom prst="rect">
            <a:avLst/>
          </a:prstGeom>
          <a:solidFill>
            <a:srgbClr val="FFFF00"/>
          </a:solidFill>
        </p:spPr>
        <p:txBody>
          <a:bodyPr wrap="none" rtlCol="0">
            <a:spAutoFit/>
          </a:bodyPr>
          <a:lstStyle/>
          <a:p>
            <a:r>
              <a:rPr lang="en-US" sz="1800" dirty="0"/>
              <a:t>Transition to </a:t>
            </a:r>
          </a:p>
          <a:p>
            <a:r>
              <a:rPr lang="en-US" sz="1800" dirty="0"/>
              <a:t>supersonic outflow</a:t>
            </a:r>
          </a:p>
        </p:txBody>
      </p:sp>
      <p:sp>
        <p:nvSpPr>
          <p:cNvPr id="9" name="Arrow: Up 8">
            <a:extLst>
              <a:ext uri="{FF2B5EF4-FFF2-40B4-BE49-F238E27FC236}">
                <a16:creationId xmlns:a16="http://schemas.microsoft.com/office/drawing/2014/main" id="{4F113E5A-20B1-1A34-B9B5-D3158DFCB795}"/>
              </a:ext>
            </a:extLst>
          </p:cNvPr>
          <p:cNvSpPr/>
          <p:nvPr/>
        </p:nvSpPr>
        <p:spPr>
          <a:xfrm>
            <a:off x="8686050" y="1550194"/>
            <a:ext cx="96176" cy="2492579"/>
          </a:xfrm>
          <a:prstGeom prst="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362D5C5-4520-6A6B-4620-37420357E0A1}"/>
              </a:ext>
            </a:extLst>
          </p:cNvPr>
          <p:cNvSpPr txBox="1"/>
          <p:nvPr/>
        </p:nvSpPr>
        <p:spPr>
          <a:xfrm>
            <a:off x="8264175" y="4085359"/>
            <a:ext cx="881973" cy="523220"/>
          </a:xfrm>
          <a:prstGeom prst="rect">
            <a:avLst/>
          </a:prstGeom>
          <a:noFill/>
        </p:spPr>
        <p:txBody>
          <a:bodyPr wrap="none" rtlCol="0">
            <a:spAutoFit/>
          </a:bodyPr>
          <a:lstStyle/>
          <a:p>
            <a:pPr algn="ctr"/>
            <a:r>
              <a:rPr lang="en-US" dirty="0"/>
              <a:t>Earth</a:t>
            </a:r>
          </a:p>
          <a:p>
            <a:pPr algn="ctr"/>
            <a:r>
              <a:rPr lang="en-US" dirty="0"/>
              <a:t>Distance</a:t>
            </a:r>
          </a:p>
        </p:txBody>
      </p:sp>
      <p:sp>
        <p:nvSpPr>
          <p:cNvPr id="13" name="TextBox 12">
            <a:extLst>
              <a:ext uri="{FF2B5EF4-FFF2-40B4-BE49-F238E27FC236}">
                <a16:creationId xmlns:a16="http://schemas.microsoft.com/office/drawing/2014/main" id="{735DB0AA-6070-FBA4-E159-CFDB0F2C9D15}"/>
              </a:ext>
            </a:extLst>
          </p:cNvPr>
          <p:cNvSpPr txBox="1"/>
          <p:nvPr/>
        </p:nvSpPr>
        <p:spPr>
          <a:xfrm>
            <a:off x="8293075" y="968390"/>
            <a:ext cx="910827" cy="307777"/>
          </a:xfrm>
          <a:prstGeom prst="rect">
            <a:avLst/>
          </a:prstGeom>
          <a:noFill/>
        </p:spPr>
        <p:txBody>
          <a:bodyPr wrap="none" rtlCol="0">
            <a:spAutoFit/>
          </a:bodyPr>
          <a:lstStyle/>
          <a:p>
            <a:r>
              <a:rPr lang="en-US" dirty="0"/>
              <a:t>300 km/s</a:t>
            </a:r>
          </a:p>
        </p:txBody>
      </p:sp>
    </p:spTree>
    <p:extLst>
      <p:ext uri="{BB962C8B-B14F-4D97-AF65-F5344CB8AC3E}">
        <p14:creationId xmlns:p14="http://schemas.microsoft.com/office/powerpoint/2010/main" val="183728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3500437"/>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sz="3200" dirty="0">
                <a:solidFill>
                  <a:schemeClr val="dk1"/>
                </a:solidFill>
              </a:rPr>
              <a:t>Hinode spacecraft 2006</a:t>
            </a:r>
          </a:p>
          <a:p>
            <a:pPr marL="0" lvl="0" indent="0" algn="l" rtl="0">
              <a:lnSpc>
                <a:spcPct val="90000"/>
              </a:lnSpc>
              <a:spcBef>
                <a:spcPts val="1000"/>
              </a:spcBef>
              <a:spcAft>
                <a:spcPts val="0"/>
              </a:spcAft>
              <a:buNone/>
            </a:pPr>
            <a:endParaRPr lang="en-US" sz="3200" dirty="0">
              <a:solidFill>
                <a:schemeClr val="dk1"/>
              </a:solidFill>
            </a:endParaRPr>
          </a:p>
          <a:p>
            <a:pPr marL="0" lvl="0" indent="0" algn="l" rtl="0">
              <a:lnSpc>
                <a:spcPct val="90000"/>
              </a:lnSpc>
              <a:spcBef>
                <a:spcPts val="1000"/>
              </a:spcBef>
              <a:spcAft>
                <a:spcPts val="0"/>
              </a:spcAft>
              <a:buNone/>
            </a:pPr>
            <a:r>
              <a:rPr lang="en-US" sz="3200" dirty="0">
                <a:solidFill>
                  <a:schemeClr val="dk1"/>
                </a:solidFill>
              </a:rPr>
              <a:t>Nanoflares</a:t>
            </a: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Where does it come from?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4" name="Picture 3">
            <a:extLst>
              <a:ext uri="{FF2B5EF4-FFF2-40B4-BE49-F238E27FC236}">
                <a16:creationId xmlns:a16="http://schemas.microsoft.com/office/drawing/2014/main" id="{E1813BA8-F934-41D9-F3D1-7F1BAA038F03}"/>
              </a:ext>
            </a:extLst>
          </p:cNvPr>
          <p:cNvPicPr>
            <a:picLocks noChangeAspect="1"/>
          </p:cNvPicPr>
          <p:nvPr/>
        </p:nvPicPr>
        <p:blipFill>
          <a:blip r:embed="rId4"/>
          <a:stretch>
            <a:fillRect/>
          </a:stretch>
        </p:blipFill>
        <p:spPr>
          <a:xfrm>
            <a:off x="4293937" y="676832"/>
            <a:ext cx="3706263" cy="3924393"/>
          </a:xfrm>
          <a:prstGeom prst="rect">
            <a:avLst/>
          </a:prstGeom>
        </p:spPr>
      </p:pic>
    </p:spTree>
    <p:extLst>
      <p:ext uri="{BB962C8B-B14F-4D97-AF65-F5344CB8AC3E}">
        <p14:creationId xmlns:p14="http://schemas.microsoft.com/office/powerpoint/2010/main" val="2469957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3500437"/>
          </a:xfrm>
          <a:prstGeom prst="rect">
            <a:avLst/>
          </a:prstGeom>
        </p:spPr>
        <p:txBody>
          <a:bodyPr spcFirstLastPara="1" wrap="square" lIns="91425" tIns="91425" rIns="91425" bIns="91425" anchor="t" anchorCtr="0">
            <a:normAutofit/>
          </a:bodyPr>
          <a:lstStyle/>
          <a:p>
            <a:pPr marL="0" indent="0">
              <a:lnSpc>
                <a:spcPct val="90000"/>
              </a:lnSpc>
              <a:spcBef>
                <a:spcPts val="1000"/>
              </a:spcBef>
              <a:buNone/>
            </a:pPr>
            <a:r>
              <a:rPr lang="en-US" sz="1800" kern="0" dirty="0">
                <a:effectLst/>
                <a:latin typeface="+mj-lt"/>
                <a:ea typeface="Calibri" panose="020F0502020204030204" pitchFamily="34" charset="0"/>
                <a:cs typeface="Times New Roman" panose="02020603050405020304" pitchFamily="18" charset="0"/>
              </a:rPr>
              <a:t>Direct observations of a complex coronal web driving highly structured slow solar wind. </a:t>
            </a:r>
          </a:p>
          <a:p>
            <a:pPr marL="0" indent="0">
              <a:lnSpc>
                <a:spcPct val="90000"/>
              </a:lnSpc>
              <a:spcBef>
                <a:spcPts val="1000"/>
              </a:spcBef>
              <a:buNone/>
            </a:pPr>
            <a:r>
              <a:rPr lang="en-US" dirty="0">
                <a:latin typeface="+mj-lt"/>
                <a:ea typeface="Calibri" panose="020F0502020204030204" pitchFamily="34" charset="0"/>
                <a:cs typeface="Times New Roman" panose="02020603050405020304" pitchFamily="18" charset="0"/>
              </a:rPr>
              <a:t>GOES plus SOHO/LASCO</a:t>
            </a:r>
            <a:endParaRPr lang="en-US" sz="1800" kern="0" dirty="0">
              <a:effectLst/>
              <a:latin typeface="+mj-lt"/>
              <a:ea typeface="Calibri" panose="020F0502020204030204" pitchFamily="34" charset="0"/>
              <a:cs typeface="Times New Roman" panose="02020603050405020304" pitchFamily="18" charset="0"/>
            </a:endParaRPr>
          </a:p>
          <a:p>
            <a:pPr marL="0" indent="0">
              <a:lnSpc>
                <a:spcPct val="90000"/>
              </a:lnSpc>
              <a:spcBef>
                <a:spcPts val="1000"/>
              </a:spcBef>
              <a:buNone/>
            </a:pPr>
            <a:r>
              <a:rPr lang="en-US" sz="1800" kern="0" dirty="0" err="1">
                <a:effectLst/>
                <a:latin typeface="+mj-lt"/>
                <a:ea typeface="Calibri" panose="020F0502020204030204" pitchFamily="34" charset="0"/>
              </a:rPr>
              <a:t>Yeimy</a:t>
            </a:r>
            <a:r>
              <a:rPr lang="en-US" sz="1800" kern="0" dirty="0">
                <a:effectLst/>
                <a:latin typeface="+mj-lt"/>
                <a:ea typeface="Calibri" panose="020F0502020204030204" pitchFamily="34" charset="0"/>
              </a:rPr>
              <a:t> Rivera et al 2022</a:t>
            </a:r>
            <a:endParaRPr lang="en-US" dirty="0">
              <a:latin typeface="+mj-lt"/>
              <a:ea typeface="Calibri" panose="020F0502020204030204" pitchFamily="34" charset="0"/>
              <a:cs typeface="Times New Roman" panose="02020603050405020304" pitchFamily="18" charset="0"/>
            </a:endParaRPr>
          </a:p>
          <a:p>
            <a:pPr marL="0" indent="0">
              <a:lnSpc>
                <a:spcPct val="90000"/>
              </a:lnSpc>
              <a:spcBef>
                <a:spcPts val="1000"/>
              </a:spcBef>
              <a:buNone/>
            </a:pPr>
            <a:r>
              <a:rPr lang="en-US" sz="1800" kern="0" dirty="0">
                <a:effectLst/>
                <a:latin typeface="+mj-lt"/>
                <a:ea typeface="Calibri" panose="020F0502020204030204" pitchFamily="34" charset="0"/>
                <a:cs typeface="Times New Roman" panose="02020603050405020304" pitchFamily="18" charset="0"/>
              </a:rPr>
              <a:t>https://doi.org/10.1038/s41550-022-01834-5</a:t>
            </a:r>
            <a:endParaRPr lang="en-US" sz="1800" kern="100" dirty="0">
              <a:effectLst/>
              <a:latin typeface="+mj-lt"/>
              <a:ea typeface="Calibri" panose="020F0502020204030204" pitchFamily="34" charset="0"/>
              <a:cs typeface="Times New Roman" panose="02020603050405020304" pitchFamily="18" charset="0"/>
            </a:endParaRPr>
          </a:p>
          <a:p>
            <a:pPr marL="0" lvl="0" indent="0" algn="l" rtl="0">
              <a:lnSpc>
                <a:spcPct val="90000"/>
              </a:lnSpc>
              <a:spcBef>
                <a:spcPts val="1000"/>
              </a:spcBef>
              <a:spcAft>
                <a:spcPts val="0"/>
              </a:spcAft>
              <a:buNone/>
            </a:pPr>
            <a:endParaRPr lang="en-US" sz="1600" dirty="0">
              <a:solidFill>
                <a:schemeClr val="dk1"/>
              </a:solidFill>
            </a:endParaRP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Where does it come from?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2" name="Picture 1">
            <a:extLst>
              <a:ext uri="{FF2B5EF4-FFF2-40B4-BE49-F238E27FC236}">
                <a16:creationId xmlns:a16="http://schemas.microsoft.com/office/drawing/2014/main" id="{D943549B-1727-E3EC-BC41-DBB8C1CE0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974268"/>
            <a:ext cx="3755080" cy="3576431"/>
          </a:xfrm>
          <a:prstGeom prst="rect">
            <a:avLst/>
          </a:prstGeom>
        </p:spPr>
      </p:pic>
      <p:sp>
        <p:nvSpPr>
          <p:cNvPr id="3" name="Arrow: Down 2">
            <a:extLst>
              <a:ext uri="{FF2B5EF4-FFF2-40B4-BE49-F238E27FC236}">
                <a16:creationId xmlns:a16="http://schemas.microsoft.com/office/drawing/2014/main" id="{C6117556-34C4-D69D-3328-498262225E39}"/>
              </a:ext>
            </a:extLst>
          </p:cNvPr>
          <p:cNvSpPr/>
          <p:nvPr/>
        </p:nvSpPr>
        <p:spPr>
          <a:xfrm>
            <a:off x="7129225" y="1369537"/>
            <a:ext cx="393144" cy="3663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ACD645-3CE1-DC45-14B3-F0B891074B5D}"/>
              </a:ext>
            </a:extLst>
          </p:cNvPr>
          <p:cNvSpPr txBox="1"/>
          <p:nvPr/>
        </p:nvSpPr>
        <p:spPr>
          <a:xfrm>
            <a:off x="7037725" y="1074073"/>
            <a:ext cx="793807" cy="307777"/>
          </a:xfrm>
          <a:prstGeom prst="rect">
            <a:avLst/>
          </a:prstGeom>
          <a:noFill/>
        </p:spPr>
        <p:txBody>
          <a:bodyPr wrap="none" rtlCol="0">
            <a:spAutoFit/>
          </a:bodyPr>
          <a:lstStyle/>
          <a:p>
            <a:r>
              <a:rPr lang="en-US" dirty="0">
                <a:solidFill>
                  <a:srgbClr val="FFFF00"/>
                </a:solidFill>
              </a:rPr>
              <a:t>LASCO</a:t>
            </a:r>
          </a:p>
        </p:txBody>
      </p:sp>
      <p:sp>
        <p:nvSpPr>
          <p:cNvPr id="6" name="Arrow: Down 5">
            <a:extLst>
              <a:ext uri="{FF2B5EF4-FFF2-40B4-BE49-F238E27FC236}">
                <a16:creationId xmlns:a16="http://schemas.microsoft.com/office/drawing/2014/main" id="{FA010ECB-D84C-4A08-0291-827AEE886A79}"/>
              </a:ext>
            </a:extLst>
          </p:cNvPr>
          <p:cNvSpPr/>
          <p:nvPr/>
        </p:nvSpPr>
        <p:spPr>
          <a:xfrm>
            <a:off x="4943475" y="1227961"/>
            <a:ext cx="393144" cy="3663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67FC55-6D72-FCEF-9A1B-E8A2847F7D66}"/>
              </a:ext>
            </a:extLst>
          </p:cNvPr>
          <p:cNvSpPr txBox="1"/>
          <p:nvPr/>
        </p:nvSpPr>
        <p:spPr>
          <a:xfrm>
            <a:off x="4743143" y="918148"/>
            <a:ext cx="1124026" cy="307777"/>
          </a:xfrm>
          <a:prstGeom prst="rect">
            <a:avLst/>
          </a:prstGeom>
          <a:noFill/>
        </p:spPr>
        <p:txBody>
          <a:bodyPr wrap="none" rtlCol="0">
            <a:spAutoFit/>
          </a:bodyPr>
          <a:lstStyle/>
          <a:p>
            <a:r>
              <a:rPr lang="en-US" dirty="0">
                <a:solidFill>
                  <a:srgbClr val="FFFF00"/>
                </a:solidFill>
              </a:rPr>
              <a:t>GOES/EUV</a:t>
            </a:r>
          </a:p>
        </p:txBody>
      </p:sp>
    </p:spTree>
    <p:extLst>
      <p:ext uri="{BB962C8B-B14F-4D97-AF65-F5344CB8AC3E}">
        <p14:creationId xmlns:p14="http://schemas.microsoft.com/office/powerpoint/2010/main" val="1906851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174450" cy="3500437"/>
          </a:xfrm>
          <a:prstGeom prst="rect">
            <a:avLst/>
          </a:prstGeom>
        </p:spPr>
        <p:txBody>
          <a:bodyPr spcFirstLastPara="1" wrap="square" lIns="91425" tIns="91425" rIns="91425" bIns="91425" anchor="t" anchorCtr="0">
            <a:normAutofit/>
          </a:bodyPr>
          <a:lstStyle/>
          <a:p>
            <a:pPr marL="0" indent="0">
              <a:lnSpc>
                <a:spcPct val="90000"/>
              </a:lnSpc>
              <a:spcBef>
                <a:spcPts val="1000"/>
              </a:spcBef>
              <a:buNone/>
            </a:pPr>
            <a:r>
              <a:rPr lang="en-US" sz="2000" dirty="0">
                <a:solidFill>
                  <a:schemeClr val="dk1"/>
                </a:solidFill>
                <a:latin typeface="+mn-lt"/>
                <a:ea typeface="Calibri" panose="020F0502020204030204" pitchFamily="34" charset="0"/>
                <a:cs typeface="Times New Roman" panose="02020603050405020304" pitchFamily="18" charset="0"/>
              </a:rPr>
              <a:t>Numerous small </a:t>
            </a:r>
            <a:r>
              <a:rPr lang="en-US" sz="2000" dirty="0" err="1">
                <a:solidFill>
                  <a:schemeClr val="dk1"/>
                </a:solidFill>
                <a:latin typeface="+mn-lt"/>
                <a:ea typeface="Calibri" panose="020F0502020204030204" pitchFamily="34" charset="0"/>
                <a:cs typeface="Times New Roman" panose="02020603050405020304" pitchFamily="18" charset="0"/>
              </a:rPr>
              <a:t>picojets</a:t>
            </a:r>
            <a:r>
              <a:rPr lang="en-US" sz="2000" dirty="0">
                <a:solidFill>
                  <a:schemeClr val="dk1"/>
                </a:solidFill>
                <a:latin typeface="+mn-lt"/>
                <a:ea typeface="Calibri" panose="020F0502020204030204" pitchFamily="34" charset="0"/>
                <a:cs typeface="Times New Roman" panose="02020603050405020304" pitchFamily="18" charset="0"/>
              </a:rPr>
              <a:t> jets seen by Solar Orbiter spacecraft</a:t>
            </a:r>
          </a:p>
          <a:p>
            <a:pPr marL="0" indent="0">
              <a:lnSpc>
                <a:spcPct val="90000"/>
              </a:lnSpc>
              <a:spcBef>
                <a:spcPts val="1000"/>
              </a:spcBef>
              <a:buNone/>
            </a:pPr>
            <a:endParaRPr lang="en-US" sz="2000" dirty="0">
              <a:solidFill>
                <a:schemeClr val="dk1"/>
              </a:solidFill>
              <a:latin typeface="+mn-lt"/>
              <a:ea typeface="Calibri" panose="020F0502020204030204" pitchFamily="34" charset="0"/>
              <a:cs typeface="Times New Roman" panose="02020603050405020304" pitchFamily="18" charset="0"/>
            </a:endParaRPr>
          </a:p>
          <a:p>
            <a:pPr marL="0" indent="0">
              <a:lnSpc>
                <a:spcPct val="90000"/>
              </a:lnSpc>
              <a:spcBef>
                <a:spcPts val="1000"/>
              </a:spcBef>
              <a:buNone/>
            </a:pPr>
            <a:r>
              <a:rPr lang="en-US" sz="2000" dirty="0">
                <a:solidFill>
                  <a:schemeClr val="dk1"/>
                </a:solidFill>
                <a:latin typeface="+mn-lt"/>
                <a:ea typeface="Calibri" panose="020F0502020204030204" pitchFamily="34" charset="0"/>
                <a:cs typeface="Times New Roman" panose="02020603050405020304" pitchFamily="18" charset="0"/>
              </a:rPr>
              <a:t>Chitta et al. 2023</a:t>
            </a:r>
          </a:p>
          <a:p>
            <a:pPr marL="0" indent="0">
              <a:lnSpc>
                <a:spcPct val="90000"/>
              </a:lnSpc>
              <a:spcBef>
                <a:spcPts val="1000"/>
              </a:spcBef>
              <a:buNone/>
            </a:pPr>
            <a:r>
              <a:rPr lang="en-US" sz="2000" dirty="0">
                <a:solidFill>
                  <a:schemeClr val="dk1"/>
                </a:solidFill>
                <a:latin typeface="+mn-lt"/>
                <a:ea typeface="Calibri" panose="020F0502020204030204" pitchFamily="34" charset="0"/>
                <a:cs typeface="Times New Roman" panose="02020603050405020304" pitchFamily="18" charset="0"/>
              </a:rPr>
              <a:t>https://www.science.org/doi/10.1126/science.ade5801</a:t>
            </a:r>
          </a:p>
          <a:p>
            <a:pPr marL="0" indent="0">
              <a:lnSpc>
                <a:spcPct val="90000"/>
              </a:lnSpc>
              <a:spcBef>
                <a:spcPts val="1000"/>
              </a:spcBef>
              <a:buNone/>
            </a:pPr>
            <a:endParaRPr lang="en-US" sz="1600" dirty="0">
              <a:solidFill>
                <a:schemeClr val="dk1"/>
              </a:solidFill>
            </a:endParaRP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Where does it come from?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4" name="Picture 3">
            <a:extLst>
              <a:ext uri="{FF2B5EF4-FFF2-40B4-BE49-F238E27FC236}">
                <a16:creationId xmlns:a16="http://schemas.microsoft.com/office/drawing/2014/main" id="{23ECFDE0-5BA6-65CC-3B3F-1D515D5DB1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0513" y="980737"/>
            <a:ext cx="4643662" cy="3185095"/>
          </a:xfrm>
          <a:prstGeom prst="rect">
            <a:avLst/>
          </a:prstGeom>
        </p:spPr>
      </p:pic>
      <p:sp>
        <p:nvSpPr>
          <p:cNvPr id="8" name="TextBox 7">
            <a:extLst>
              <a:ext uri="{FF2B5EF4-FFF2-40B4-BE49-F238E27FC236}">
                <a16:creationId xmlns:a16="http://schemas.microsoft.com/office/drawing/2014/main" id="{E3E946DB-F976-F3FD-11A2-131CF9436B9F}"/>
              </a:ext>
            </a:extLst>
          </p:cNvPr>
          <p:cNvSpPr txBox="1"/>
          <p:nvPr/>
        </p:nvSpPr>
        <p:spPr>
          <a:xfrm>
            <a:off x="3059168" y="4336723"/>
            <a:ext cx="6215163" cy="307777"/>
          </a:xfrm>
          <a:prstGeom prst="rect">
            <a:avLst/>
          </a:prstGeom>
          <a:noFill/>
        </p:spPr>
        <p:txBody>
          <a:bodyPr wrap="none" rtlCol="0">
            <a:spAutoFit/>
          </a:bodyPr>
          <a:lstStyle/>
          <a:p>
            <a:r>
              <a:rPr lang="en-US" dirty="0"/>
              <a:t>Credit: ESA/https://www.mps.mpg.de/tiny-plasma-jets-power-the-solar-wind </a:t>
            </a:r>
          </a:p>
        </p:txBody>
      </p:sp>
    </p:spTree>
    <p:extLst>
      <p:ext uri="{BB962C8B-B14F-4D97-AF65-F5344CB8AC3E}">
        <p14:creationId xmlns:p14="http://schemas.microsoft.com/office/powerpoint/2010/main" val="3550762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3500437"/>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If each </a:t>
            </a:r>
            <a:r>
              <a:rPr lang="en-US" dirty="0" err="1">
                <a:solidFill>
                  <a:schemeClr val="dk1"/>
                </a:solidFill>
              </a:rPr>
              <a:t>picojet</a:t>
            </a:r>
            <a:r>
              <a:rPr lang="en-US" dirty="0">
                <a:solidFill>
                  <a:schemeClr val="dk1"/>
                </a:solidFill>
              </a:rPr>
              <a:t> is a cylinder 200 km in radius.</a:t>
            </a:r>
          </a:p>
          <a:p>
            <a:pPr marL="0" lvl="0" indent="0" algn="l" rtl="0">
              <a:lnSpc>
                <a:spcPct val="90000"/>
              </a:lnSpc>
              <a:spcBef>
                <a:spcPts val="1000"/>
              </a:spcBef>
              <a:spcAft>
                <a:spcPts val="0"/>
              </a:spcAft>
              <a:buNone/>
            </a:pPr>
            <a:r>
              <a:rPr lang="en-US" dirty="0">
                <a:solidFill>
                  <a:schemeClr val="dk1"/>
                </a:solidFill>
              </a:rPr>
              <a:t>How many </a:t>
            </a:r>
            <a:r>
              <a:rPr lang="en-US" dirty="0" err="1">
                <a:solidFill>
                  <a:schemeClr val="dk1"/>
                </a:solidFill>
              </a:rPr>
              <a:t>picojets</a:t>
            </a:r>
            <a:r>
              <a:rPr lang="en-US" dirty="0">
                <a:solidFill>
                  <a:schemeClr val="dk1"/>
                </a:solidFill>
              </a:rPr>
              <a:t> could cover the entire sun with a radius of 690,000 km?</a:t>
            </a:r>
          </a:p>
          <a:p>
            <a:pPr marL="0" lvl="0" indent="0" algn="l" rtl="0">
              <a:lnSpc>
                <a:spcPct val="90000"/>
              </a:lnSpc>
              <a:spcBef>
                <a:spcPts val="1000"/>
              </a:spcBef>
              <a:spcAft>
                <a:spcPts val="0"/>
              </a:spcAft>
              <a:buNone/>
            </a:pPr>
            <a:endParaRPr lang="en-US" dirty="0">
              <a:solidFill>
                <a:schemeClr val="dk1"/>
              </a:solidFill>
            </a:endParaRP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Beginners – Picojets</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sp>
        <p:nvSpPr>
          <p:cNvPr id="2" name="TextBox 1">
            <a:extLst>
              <a:ext uri="{FF2B5EF4-FFF2-40B4-BE49-F238E27FC236}">
                <a16:creationId xmlns:a16="http://schemas.microsoft.com/office/drawing/2014/main" id="{91C388CA-4D2D-5700-6E13-5FA3B65DD7E1}"/>
              </a:ext>
            </a:extLst>
          </p:cNvPr>
          <p:cNvSpPr txBox="1"/>
          <p:nvPr/>
        </p:nvSpPr>
        <p:spPr>
          <a:xfrm>
            <a:off x="4664869" y="1221581"/>
            <a:ext cx="2510624" cy="2462213"/>
          </a:xfrm>
          <a:prstGeom prst="rect">
            <a:avLst/>
          </a:prstGeom>
          <a:noFill/>
        </p:spPr>
        <p:txBody>
          <a:bodyPr wrap="none" rtlCol="0">
            <a:spAutoFit/>
          </a:bodyPr>
          <a:lstStyle/>
          <a:p>
            <a:r>
              <a:rPr lang="en-US" dirty="0"/>
              <a:t>Solar surface =  4</a:t>
            </a:r>
            <a:r>
              <a:rPr lang="en-US" dirty="0">
                <a:latin typeface="Symbol" panose="05050102010706020507" pitchFamily="18" charset="2"/>
              </a:rPr>
              <a:t>p</a:t>
            </a:r>
            <a:r>
              <a:rPr lang="en-US" dirty="0"/>
              <a:t> R</a:t>
            </a:r>
            <a:r>
              <a:rPr lang="en-US" baseline="30000" dirty="0"/>
              <a:t>2</a:t>
            </a:r>
          </a:p>
          <a:p>
            <a:r>
              <a:rPr lang="en-US" dirty="0"/>
              <a:t>                       = 4</a:t>
            </a:r>
            <a:r>
              <a:rPr lang="en-US" dirty="0">
                <a:latin typeface="Symbol" panose="05050102010706020507" pitchFamily="18" charset="2"/>
              </a:rPr>
              <a:t>p</a:t>
            </a:r>
            <a:r>
              <a:rPr lang="en-US" dirty="0"/>
              <a:t> (690000)</a:t>
            </a:r>
            <a:r>
              <a:rPr lang="en-US" baseline="30000" dirty="0"/>
              <a:t>2</a:t>
            </a:r>
          </a:p>
          <a:p>
            <a:r>
              <a:rPr lang="en-US" dirty="0"/>
              <a:t>                       =  6x10</a:t>
            </a:r>
            <a:r>
              <a:rPr lang="en-US" b="1" baseline="30000" dirty="0"/>
              <a:t>12</a:t>
            </a:r>
            <a:r>
              <a:rPr lang="en-US" dirty="0"/>
              <a:t> km</a:t>
            </a:r>
            <a:r>
              <a:rPr lang="en-US" b="1" baseline="30000" dirty="0"/>
              <a:t>2</a:t>
            </a:r>
          </a:p>
          <a:p>
            <a:endParaRPr lang="en-US" dirty="0"/>
          </a:p>
          <a:p>
            <a:r>
              <a:rPr lang="en-US" dirty="0"/>
              <a:t>Jet area = </a:t>
            </a:r>
            <a:r>
              <a:rPr lang="en-US" dirty="0">
                <a:latin typeface="Symbol" panose="05050102010706020507" pitchFamily="18" charset="2"/>
              </a:rPr>
              <a:t>p</a:t>
            </a:r>
            <a:r>
              <a:rPr lang="en-US" dirty="0"/>
              <a:t> R</a:t>
            </a:r>
            <a:r>
              <a:rPr lang="en-US" b="1" baseline="30000" dirty="0"/>
              <a:t>2</a:t>
            </a:r>
          </a:p>
          <a:p>
            <a:r>
              <a:rPr lang="en-US" dirty="0"/>
              <a:t>               =  </a:t>
            </a:r>
            <a:r>
              <a:rPr lang="en-US" dirty="0">
                <a:latin typeface="Symbol" panose="05050102010706020507" pitchFamily="18" charset="2"/>
              </a:rPr>
              <a:t>p</a:t>
            </a:r>
            <a:r>
              <a:rPr lang="en-US" dirty="0"/>
              <a:t>(200)</a:t>
            </a:r>
            <a:r>
              <a:rPr lang="en-US" b="1" baseline="30000" dirty="0"/>
              <a:t>2</a:t>
            </a:r>
          </a:p>
          <a:p>
            <a:r>
              <a:rPr lang="en-US" dirty="0"/>
              <a:t>               = 1.3x10</a:t>
            </a:r>
            <a:r>
              <a:rPr lang="en-US" b="1" baseline="30000" dirty="0"/>
              <a:t>5</a:t>
            </a:r>
            <a:r>
              <a:rPr lang="en-US" dirty="0"/>
              <a:t> km</a:t>
            </a:r>
            <a:r>
              <a:rPr lang="en-US" b="1" baseline="30000" dirty="0"/>
              <a:t>2</a:t>
            </a:r>
          </a:p>
          <a:p>
            <a:endParaRPr lang="en-US" dirty="0"/>
          </a:p>
          <a:p>
            <a:r>
              <a:rPr lang="en-US" dirty="0"/>
              <a:t>So N = 6x10</a:t>
            </a:r>
            <a:r>
              <a:rPr lang="en-US" b="1" baseline="30000" dirty="0"/>
              <a:t>12</a:t>
            </a:r>
            <a:r>
              <a:rPr lang="en-US" dirty="0"/>
              <a:t>/1.3x10</a:t>
            </a:r>
            <a:r>
              <a:rPr lang="en-US" b="1" baseline="30000" dirty="0"/>
              <a:t>5</a:t>
            </a:r>
          </a:p>
          <a:p>
            <a:r>
              <a:rPr lang="en-US" dirty="0"/>
              <a:t>          = </a:t>
            </a:r>
            <a:r>
              <a:rPr lang="en-US" b="1" dirty="0">
                <a:solidFill>
                  <a:srgbClr val="FF0000"/>
                </a:solidFill>
              </a:rPr>
              <a:t>48 million</a:t>
            </a:r>
          </a:p>
          <a:p>
            <a:endParaRPr lang="en-US" dirty="0"/>
          </a:p>
        </p:txBody>
      </p:sp>
    </p:spTree>
    <p:extLst>
      <p:ext uri="{BB962C8B-B14F-4D97-AF65-F5344CB8AC3E}">
        <p14:creationId xmlns:p14="http://schemas.microsoft.com/office/powerpoint/2010/main" val="2235605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3500437"/>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The solar wind carries off 2 billion kg every second.</a:t>
            </a:r>
          </a:p>
          <a:p>
            <a:pPr marL="0" lvl="0" indent="0" algn="l" rtl="0">
              <a:lnSpc>
                <a:spcPct val="90000"/>
              </a:lnSpc>
              <a:spcBef>
                <a:spcPts val="1000"/>
              </a:spcBef>
              <a:spcAft>
                <a:spcPts val="0"/>
              </a:spcAft>
              <a:buNone/>
            </a:pPr>
            <a:r>
              <a:rPr lang="en-US" dirty="0">
                <a:solidFill>
                  <a:schemeClr val="dk1"/>
                </a:solidFill>
              </a:rPr>
              <a:t>How much matter is carried off by a single </a:t>
            </a:r>
            <a:r>
              <a:rPr lang="en-US" dirty="0" err="1">
                <a:solidFill>
                  <a:schemeClr val="dk1"/>
                </a:solidFill>
              </a:rPr>
              <a:t>picojet</a:t>
            </a:r>
            <a:r>
              <a:rPr lang="en-US" dirty="0">
                <a:solidFill>
                  <a:schemeClr val="dk1"/>
                </a:solidFill>
              </a:rPr>
              <a:t>?</a:t>
            </a: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Beginners - Picojets</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4" name="Picture 3">
            <a:extLst>
              <a:ext uri="{FF2B5EF4-FFF2-40B4-BE49-F238E27FC236}">
                <a16:creationId xmlns:a16="http://schemas.microsoft.com/office/drawing/2014/main" id="{3F78E343-9216-3F52-A799-9E8273193264}"/>
              </a:ext>
            </a:extLst>
          </p:cNvPr>
          <p:cNvPicPr>
            <a:picLocks noChangeAspect="1"/>
          </p:cNvPicPr>
          <p:nvPr/>
        </p:nvPicPr>
        <p:blipFill>
          <a:blip r:embed="rId4"/>
          <a:stretch>
            <a:fillRect/>
          </a:stretch>
        </p:blipFill>
        <p:spPr>
          <a:xfrm>
            <a:off x="3870975" y="947845"/>
            <a:ext cx="4591550" cy="3327210"/>
          </a:xfrm>
          <a:prstGeom prst="rect">
            <a:avLst/>
          </a:prstGeom>
        </p:spPr>
      </p:pic>
    </p:spTree>
    <p:extLst>
      <p:ext uri="{BB962C8B-B14F-4D97-AF65-F5344CB8AC3E}">
        <p14:creationId xmlns:p14="http://schemas.microsoft.com/office/powerpoint/2010/main" val="1504927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1585913"/>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The solar wind carries off 2 billion kg every second.</a:t>
            </a:r>
          </a:p>
          <a:p>
            <a:pPr marL="0" lvl="0" indent="0" algn="l" rtl="0">
              <a:lnSpc>
                <a:spcPct val="90000"/>
              </a:lnSpc>
              <a:spcBef>
                <a:spcPts val="1000"/>
              </a:spcBef>
              <a:spcAft>
                <a:spcPts val="0"/>
              </a:spcAft>
              <a:buNone/>
            </a:pPr>
            <a:r>
              <a:rPr lang="en-US" dirty="0">
                <a:solidFill>
                  <a:schemeClr val="dk1"/>
                </a:solidFill>
              </a:rPr>
              <a:t>How much matter is carried off by a single </a:t>
            </a:r>
            <a:r>
              <a:rPr lang="en-US" dirty="0" err="1">
                <a:solidFill>
                  <a:schemeClr val="dk1"/>
                </a:solidFill>
              </a:rPr>
              <a:t>picojet</a:t>
            </a:r>
            <a:r>
              <a:rPr lang="en-US" dirty="0">
                <a:solidFill>
                  <a:schemeClr val="dk1"/>
                </a:solidFill>
              </a:rPr>
              <a:t>?</a:t>
            </a: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Beginners - Picojets</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sp>
        <p:nvSpPr>
          <p:cNvPr id="2" name="TextBox 1">
            <a:extLst>
              <a:ext uri="{FF2B5EF4-FFF2-40B4-BE49-F238E27FC236}">
                <a16:creationId xmlns:a16="http://schemas.microsoft.com/office/drawing/2014/main" id="{F1395C38-506A-0B8A-F1A8-CA9774CA3648}"/>
              </a:ext>
            </a:extLst>
          </p:cNvPr>
          <p:cNvSpPr txBox="1"/>
          <p:nvPr/>
        </p:nvSpPr>
        <p:spPr>
          <a:xfrm>
            <a:off x="4167571" y="1179640"/>
            <a:ext cx="4096603" cy="2308324"/>
          </a:xfrm>
          <a:prstGeom prst="rect">
            <a:avLst/>
          </a:prstGeom>
          <a:noFill/>
        </p:spPr>
        <p:txBody>
          <a:bodyPr wrap="square" rtlCol="0">
            <a:spAutoFit/>
          </a:bodyPr>
          <a:lstStyle/>
          <a:p>
            <a:r>
              <a:rPr lang="en-US" sz="1800" dirty="0"/>
              <a:t>From our previous calculation, </a:t>
            </a:r>
          </a:p>
          <a:p>
            <a:r>
              <a:rPr lang="en-US" sz="1800" dirty="0"/>
              <a:t>there are as many as </a:t>
            </a:r>
          </a:p>
          <a:p>
            <a:r>
              <a:rPr lang="en-US" sz="1800" dirty="0"/>
              <a:t>48 million </a:t>
            </a:r>
            <a:r>
              <a:rPr lang="en-US" sz="1800" dirty="0" err="1"/>
              <a:t>picojets</a:t>
            </a:r>
            <a:r>
              <a:rPr lang="en-US" sz="1800" dirty="0"/>
              <a:t> </a:t>
            </a:r>
          </a:p>
          <a:p>
            <a:r>
              <a:rPr lang="en-US" sz="1800" dirty="0"/>
              <a:t>covering the solar surface.</a:t>
            </a:r>
          </a:p>
          <a:p>
            <a:endParaRPr lang="en-US" sz="1800" dirty="0"/>
          </a:p>
          <a:p>
            <a:r>
              <a:rPr lang="en-US" sz="1800" dirty="0"/>
              <a:t>Mass = 2 billion kg / 48 million</a:t>
            </a:r>
          </a:p>
          <a:p>
            <a:r>
              <a:rPr lang="en-US" sz="1800" dirty="0"/>
              <a:t>          = </a:t>
            </a:r>
            <a:r>
              <a:rPr lang="en-US" sz="1800" b="1" dirty="0">
                <a:solidFill>
                  <a:srgbClr val="FF0000"/>
                </a:solidFill>
              </a:rPr>
              <a:t>40 kg</a:t>
            </a:r>
          </a:p>
          <a:p>
            <a:endParaRPr lang="en-US" sz="1800" dirty="0"/>
          </a:p>
        </p:txBody>
      </p:sp>
    </p:spTree>
    <p:extLst>
      <p:ext uri="{BB962C8B-B14F-4D97-AF65-F5344CB8AC3E}">
        <p14:creationId xmlns:p14="http://schemas.microsoft.com/office/powerpoint/2010/main" val="215275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txBox="1">
            <a:spLocks noGrp="1"/>
          </p:cNvSpPr>
          <p:nvPr>
            <p:ph type="body" idx="1"/>
          </p:nvPr>
        </p:nvSpPr>
        <p:spPr>
          <a:xfrm>
            <a:off x="311700" y="971625"/>
            <a:ext cx="3474488" cy="3174000"/>
          </a:xfrm>
          <a:prstGeom prst="rect">
            <a:avLst/>
          </a:prstGeom>
          <a:ln>
            <a:noFill/>
          </a:ln>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sz="1700" dirty="0">
                <a:solidFill>
                  <a:schemeClr val="dk1"/>
                </a:solidFill>
              </a:rPr>
              <a:t>Heliophysics is the discipline in space science that deals with the matter and energy of our Sun and its effects on the solar system. </a:t>
            </a:r>
          </a:p>
          <a:p>
            <a:pPr marL="0" lvl="0" indent="0" algn="l" rtl="0">
              <a:lnSpc>
                <a:spcPct val="90000"/>
              </a:lnSpc>
              <a:spcBef>
                <a:spcPts val="1000"/>
              </a:spcBef>
              <a:spcAft>
                <a:spcPts val="0"/>
              </a:spcAft>
              <a:buNone/>
            </a:pPr>
            <a:r>
              <a:rPr lang="en-US" sz="1700" dirty="0">
                <a:solidFill>
                  <a:schemeClr val="dk1"/>
                </a:solidFill>
              </a:rPr>
              <a:t>It also studies how the Sun varies and how those changes pose a hazard to humans on Earth and in space</a:t>
            </a:r>
          </a:p>
          <a:p>
            <a:pPr marL="0" lvl="0" indent="0" algn="l" rtl="0">
              <a:lnSpc>
                <a:spcPct val="90000"/>
              </a:lnSpc>
              <a:spcBef>
                <a:spcPts val="1000"/>
              </a:spcBef>
              <a:spcAft>
                <a:spcPts val="0"/>
              </a:spcAft>
              <a:buNone/>
            </a:pPr>
            <a:endParaRPr sz="1700" dirty="0">
              <a:solidFill>
                <a:schemeClr val="dk1"/>
              </a:solidFill>
            </a:endParaRPr>
          </a:p>
        </p:txBody>
      </p:sp>
      <p:grpSp>
        <p:nvGrpSpPr>
          <p:cNvPr id="113" name="Google Shape;113;p15"/>
          <p:cNvGrpSpPr/>
          <p:nvPr/>
        </p:nvGrpSpPr>
        <p:grpSpPr>
          <a:xfrm flipH="1">
            <a:off x="-1" y="133025"/>
            <a:ext cx="8151019" cy="582900"/>
            <a:chOff x="3383700" y="220025"/>
            <a:chExt cx="5760575" cy="582900"/>
          </a:xfrm>
        </p:grpSpPr>
        <p:sp>
          <p:nvSpPr>
            <p:cNvPr id="114" name="Google Shape;114;p15"/>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5"/>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November 2024:     What is Heliophysics?</a:t>
            </a:r>
            <a:endParaRPr sz="2420" b="1" dirty="0">
              <a:solidFill>
                <a:schemeClr val="lt1"/>
              </a:solidFill>
              <a:latin typeface="Helvetica Neue"/>
              <a:ea typeface="Helvetica Neue"/>
              <a:cs typeface="Helvetica Neue"/>
              <a:sym typeface="Helvetica Neue"/>
            </a:endParaRPr>
          </a:p>
        </p:txBody>
      </p:sp>
      <p:sp>
        <p:nvSpPr>
          <p:cNvPr id="117" name="Google Shape;117;p15"/>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15"/>
          <p:cNvGrpSpPr/>
          <p:nvPr/>
        </p:nvGrpSpPr>
        <p:grpSpPr>
          <a:xfrm>
            <a:off x="0" y="4695025"/>
            <a:ext cx="5902800" cy="283500"/>
            <a:chOff x="0" y="4548925"/>
            <a:chExt cx="5902800" cy="283500"/>
          </a:xfrm>
        </p:grpSpPr>
        <p:sp>
          <p:nvSpPr>
            <p:cNvPr id="125" name="Google Shape;125;p15"/>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15"/>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28" name="Google Shape;128;p15"/>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729F48B5-0178-F9AA-CABD-3DE43C028BFA}"/>
              </a:ext>
            </a:extLst>
          </p:cNvPr>
          <p:cNvPicPr>
            <a:picLocks noChangeAspect="1"/>
          </p:cNvPicPr>
          <p:nvPr/>
        </p:nvPicPr>
        <p:blipFill>
          <a:blip r:embed="rId4"/>
          <a:stretch>
            <a:fillRect/>
          </a:stretch>
        </p:blipFill>
        <p:spPr>
          <a:xfrm>
            <a:off x="4046254" y="1078707"/>
            <a:ext cx="5004642" cy="280962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3500437"/>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We know that the full sun is not completely covered by </a:t>
            </a:r>
            <a:r>
              <a:rPr lang="en-US" dirty="0" err="1">
                <a:solidFill>
                  <a:schemeClr val="dk1"/>
                </a:solidFill>
              </a:rPr>
              <a:t>picoflares</a:t>
            </a:r>
            <a:r>
              <a:rPr lang="en-US" dirty="0">
                <a:solidFill>
                  <a:schemeClr val="dk1"/>
                </a:solidFill>
              </a:rPr>
              <a:t>. </a:t>
            </a:r>
          </a:p>
          <a:p>
            <a:pPr marL="0" lvl="0" indent="0" algn="l" rtl="0">
              <a:lnSpc>
                <a:spcPct val="90000"/>
              </a:lnSpc>
              <a:spcBef>
                <a:spcPts val="1000"/>
              </a:spcBef>
              <a:spcAft>
                <a:spcPts val="0"/>
              </a:spcAft>
              <a:buNone/>
            </a:pPr>
            <a:r>
              <a:rPr lang="en-US" dirty="0">
                <a:solidFill>
                  <a:schemeClr val="dk1"/>
                </a:solidFill>
              </a:rPr>
              <a:t>Instead there are networks of active regions matching the solar granulation scale.</a:t>
            </a:r>
          </a:p>
          <a:p>
            <a:pPr marL="0" lvl="0" indent="0" algn="l" rtl="0">
              <a:lnSpc>
                <a:spcPct val="90000"/>
              </a:lnSpc>
              <a:spcBef>
                <a:spcPts val="1000"/>
              </a:spcBef>
              <a:spcAft>
                <a:spcPts val="0"/>
              </a:spcAft>
              <a:buNone/>
            </a:pPr>
            <a:r>
              <a:rPr lang="en-US" dirty="0">
                <a:solidFill>
                  <a:schemeClr val="dk1"/>
                </a:solidFill>
              </a:rPr>
              <a:t>Each granule is about 1,500 km across. </a:t>
            </a:r>
          </a:p>
          <a:p>
            <a:pPr marL="0" lvl="0" indent="0" algn="l" rtl="0">
              <a:lnSpc>
                <a:spcPct val="90000"/>
              </a:lnSpc>
              <a:spcBef>
                <a:spcPts val="1000"/>
              </a:spcBef>
              <a:spcAft>
                <a:spcPts val="0"/>
              </a:spcAft>
              <a:buNone/>
            </a:pPr>
            <a:r>
              <a:rPr lang="en-US" dirty="0">
                <a:solidFill>
                  <a:schemeClr val="dk1"/>
                </a:solidFill>
              </a:rPr>
              <a:t> </a:t>
            </a: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Intermediate - Networks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86BE2849-6B15-E6F2-994F-AEFF7246FE8B}"/>
              </a:ext>
            </a:extLst>
          </p:cNvPr>
          <p:cNvPicPr>
            <a:picLocks noChangeAspect="1"/>
          </p:cNvPicPr>
          <p:nvPr/>
        </p:nvPicPr>
        <p:blipFill>
          <a:blip r:embed="rId4"/>
          <a:stretch>
            <a:fillRect/>
          </a:stretch>
        </p:blipFill>
        <p:spPr>
          <a:xfrm>
            <a:off x="3452919" y="1185488"/>
            <a:ext cx="5462819" cy="2861450"/>
          </a:xfrm>
          <a:prstGeom prst="rect">
            <a:avLst/>
          </a:prstGeom>
        </p:spPr>
      </p:pic>
      <p:sp>
        <p:nvSpPr>
          <p:cNvPr id="4" name="TextBox 3">
            <a:extLst>
              <a:ext uri="{FF2B5EF4-FFF2-40B4-BE49-F238E27FC236}">
                <a16:creationId xmlns:a16="http://schemas.microsoft.com/office/drawing/2014/main" id="{D57368DC-BD9D-8D91-7E17-EC31539C259B}"/>
              </a:ext>
            </a:extLst>
          </p:cNvPr>
          <p:cNvSpPr txBox="1"/>
          <p:nvPr/>
        </p:nvSpPr>
        <p:spPr>
          <a:xfrm>
            <a:off x="3524356" y="4126562"/>
            <a:ext cx="5619644" cy="523220"/>
          </a:xfrm>
          <a:prstGeom prst="rect">
            <a:avLst/>
          </a:prstGeom>
          <a:noFill/>
        </p:spPr>
        <p:txBody>
          <a:bodyPr wrap="square" rtlCol="0">
            <a:spAutoFit/>
          </a:bodyPr>
          <a:lstStyle/>
          <a:p>
            <a:r>
              <a:rPr lang="en-US" b="0" i="0" dirty="0">
                <a:solidFill>
                  <a:srgbClr val="3C4043"/>
                </a:solidFill>
                <a:effectLst/>
                <a:latin typeface="Roboto" panose="02000000000000000000" pitchFamily="2" charset="0"/>
              </a:rPr>
              <a:t>Inouye solar telescope: https://www.youtube.com/watch?v=CCzl0quTDHw</a:t>
            </a:r>
            <a:endParaRPr lang="en-US" dirty="0"/>
          </a:p>
        </p:txBody>
      </p:sp>
    </p:spTree>
    <p:extLst>
      <p:ext uri="{BB962C8B-B14F-4D97-AF65-F5344CB8AC3E}">
        <p14:creationId xmlns:p14="http://schemas.microsoft.com/office/powerpoint/2010/main" val="973444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3500437"/>
          </a:xfrm>
          <a:prstGeom prst="rect">
            <a:avLst/>
          </a:prstGeom>
        </p:spPr>
        <p:txBody>
          <a:bodyPr spcFirstLastPara="1" wrap="square" lIns="91425" tIns="91425" rIns="91425" bIns="91425" anchor="t" anchorCtr="0">
            <a:normAutofit lnSpcReduction="10000"/>
          </a:bodyPr>
          <a:lstStyle/>
          <a:p>
            <a:pPr marL="0" lvl="0" indent="0" algn="l" rtl="0">
              <a:lnSpc>
                <a:spcPct val="90000"/>
              </a:lnSpc>
              <a:spcBef>
                <a:spcPts val="1000"/>
              </a:spcBef>
              <a:spcAft>
                <a:spcPts val="0"/>
              </a:spcAft>
              <a:buNone/>
            </a:pPr>
            <a:r>
              <a:rPr lang="en-US" dirty="0">
                <a:solidFill>
                  <a:schemeClr val="dk1"/>
                </a:solidFill>
              </a:rPr>
              <a:t>We know that the full sun is not completely covered by </a:t>
            </a:r>
            <a:r>
              <a:rPr lang="en-US" dirty="0" err="1">
                <a:solidFill>
                  <a:schemeClr val="dk1"/>
                </a:solidFill>
              </a:rPr>
              <a:t>picoflares</a:t>
            </a:r>
            <a:r>
              <a:rPr lang="en-US" dirty="0">
                <a:solidFill>
                  <a:schemeClr val="dk1"/>
                </a:solidFill>
              </a:rPr>
              <a:t>. </a:t>
            </a:r>
          </a:p>
          <a:p>
            <a:pPr marL="0" lvl="0" indent="0" algn="l" rtl="0">
              <a:lnSpc>
                <a:spcPct val="90000"/>
              </a:lnSpc>
              <a:spcBef>
                <a:spcPts val="1000"/>
              </a:spcBef>
              <a:spcAft>
                <a:spcPts val="0"/>
              </a:spcAft>
              <a:buNone/>
            </a:pPr>
            <a:r>
              <a:rPr lang="en-US" dirty="0">
                <a:solidFill>
                  <a:schemeClr val="dk1"/>
                </a:solidFill>
              </a:rPr>
              <a:t>Instead there are networks of active regions matching the solar granulation scale.</a:t>
            </a:r>
          </a:p>
          <a:p>
            <a:pPr marL="0" lvl="0" indent="0" algn="l" rtl="0">
              <a:lnSpc>
                <a:spcPct val="90000"/>
              </a:lnSpc>
              <a:spcBef>
                <a:spcPts val="1000"/>
              </a:spcBef>
              <a:spcAft>
                <a:spcPts val="0"/>
              </a:spcAft>
              <a:buNone/>
            </a:pPr>
            <a:r>
              <a:rPr lang="en-US" dirty="0">
                <a:solidFill>
                  <a:schemeClr val="dk1"/>
                </a:solidFill>
              </a:rPr>
              <a:t>Each granule is about 1,500 km across. </a:t>
            </a:r>
          </a:p>
          <a:p>
            <a:pPr marL="0" lvl="0" indent="0" algn="l" rtl="0">
              <a:lnSpc>
                <a:spcPct val="90000"/>
              </a:lnSpc>
              <a:spcBef>
                <a:spcPts val="1000"/>
              </a:spcBef>
              <a:spcAft>
                <a:spcPts val="0"/>
              </a:spcAft>
              <a:buNone/>
            </a:pPr>
            <a:r>
              <a:rPr lang="en-US" dirty="0">
                <a:solidFill>
                  <a:srgbClr val="FF0000"/>
                </a:solidFill>
              </a:rPr>
              <a:t>This produces the chromospheric network of active regions.</a:t>
            </a:r>
          </a:p>
          <a:p>
            <a:pPr marL="0" lvl="0" indent="0" algn="l" rtl="0">
              <a:lnSpc>
                <a:spcPct val="90000"/>
              </a:lnSpc>
              <a:spcBef>
                <a:spcPts val="1000"/>
              </a:spcBef>
              <a:spcAft>
                <a:spcPts val="0"/>
              </a:spcAft>
              <a:buNone/>
            </a:pPr>
            <a:r>
              <a:rPr lang="en-US" dirty="0">
                <a:solidFill>
                  <a:schemeClr val="dk1"/>
                </a:solidFill>
              </a:rPr>
              <a:t> </a:t>
            </a: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Intermediate - Networks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sp>
        <p:nvSpPr>
          <p:cNvPr id="4" name="TextBox 3">
            <a:extLst>
              <a:ext uri="{FF2B5EF4-FFF2-40B4-BE49-F238E27FC236}">
                <a16:creationId xmlns:a16="http://schemas.microsoft.com/office/drawing/2014/main" id="{D57368DC-BD9D-8D91-7E17-EC31539C259B}"/>
              </a:ext>
            </a:extLst>
          </p:cNvPr>
          <p:cNvSpPr txBox="1"/>
          <p:nvPr/>
        </p:nvSpPr>
        <p:spPr>
          <a:xfrm>
            <a:off x="445073" y="4120795"/>
            <a:ext cx="8701087" cy="461665"/>
          </a:xfrm>
          <a:prstGeom prst="rect">
            <a:avLst/>
          </a:prstGeom>
          <a:noFill/>
        </p:spPr>
        <p:txBody>
          <a:bodyPr wrap="square" rtlCol="0">
            <a:spAutoFit/>
          </a:bodyPr>
          <a:lstStyle/>
          <a:p>
            <a:r>
              <a:rPr lang="en-US" dirty="0">
                <a:solidFill>
                  <a:srgbClr val="3C4043"/>
                </a:solidFill>
                <a:latin typeface="Roboto" panose="02000000000000000000" pitchFamily="2" charset="0"/>
              </a:rPr>
              <a:t>SUMER Data/ D. Hassler</a:t>
            </a:r>
          </a:p>
          <a:p>
            <a:r>
              <a:rPr lang="en-US" sz="1000" dirty="0"/>
              <a:t>https://www.researchgate.net/figure/An-example-of-the-chromospheric-network-pattern-showing-the-intensity-of-the-Si-I_fig2_226879894</a:t>
            </a:r>
          </a:p>
        </p:txBody>
      </p:sp>
      <p:pic>
        <p:nvPicPr>
          <p:cNvPr id="5" name="Picture 4">
            <a:extLst>
              <a:ext uri="{FF2B5EF4-FFF2-40B4-BE49-F238E27FC236}">
                <a16:creationId xmlns:a16="http://schemas.microsoft.com/office/drawing/2014/main" id="{577FD0E7-D7EB-286E-17F1-61FC3E159E02}"/>
              </a:ext>
            </a:extLst>
          </p:cNvPr>
          <p:cNvPicPr>
            <a:picLocks noChangeAspect="1"/>
          </p:cNvPicPr>
          <p:nvPr/>
        </p:nvPicPr>
        <p:blipFill>
          <a:blip r:embed="rId4"/>
          <a:stretch>
            <a:fillRect/>
          </a:stretch>
        </p:blipFill>
        <p:spPr>
          <a:xfrm>
            <a:off x="3874700" y="1136515"/>
            <a:ext cx="4584100" cy="2577882"/>
          </a:xfrm>
          <a:prstGeom prst="rect">
            <a:avLst/>
          </a:prstGeom>
        </p:spPr>
      </p:pic>
    </p:spTree>
    <p:extLst>
      <p:ext uri="{BB962C8B-B14F-4D97-AF65-F5344CB8AC3E}">
        <p14:creationId xmlns:p14="http://schemas.microsoft.com/office/powerpoint/2010/main" val="2904600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3500437"/>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If the average distance between </a:t>
            </a:r>
            <a:r>
              <a:rPr lang="en-US" dirty="0" err="1">
                <a:solidFill>
                  <a:schemeClr val="dk1"/>
                </a:solidFill>
              </a:rPr>
              <a:t>picojets</a:t>
            </a:r>
            <a:r>
              <a:rPr lang="en-US" dirty="0">
                <a:solidFill>
                  <a:schemeClr val="dk1"/>
                </a:solidFill>
              </a:rPr>
              <a:t> is 1500 km in the chromospheric network, how many jets are present in the chromosphere?</a:t>
            </a:r>
          </a:p>
          <a:p>
            <a:pPr marL="0" lvl="0" indent="0" algn="l" rtl="0">
              <a:lnSpc>
                <a:spcPct val="90000"/>
              </a:lnSpc>
              <a:spcBef>
                <a:spcPts val="1000"/>
              </a:spcBef>
              <a:spcAft>
                <a:spcPts val="0"/>
              </a:spcAft>
              <a:buNone/>
            </a:pPr>
            <a:r>
              <a:rPr lang="en-US" dirty="0">
                <a:solidFill>
                  <a:schemeClr val="dk1"/>
                </a:solidFill>
              </a:rPr>
              <a:t>From properties of a square</a:t>
            </a:r>
          </a:p>
          <a:p>
            <a:pPr marL="0" lvl="0" indent="0" algn="l" rtl="0">
              <a:lnSpc>
                <a:spcPct val="90000"/>
              </a:lnSpc>
              <a:spcBef>
                <a:spcPts val="1000"/>
              </a:spcBef>
              <a:spcAft>
                <a:spcPts val="0"/>
              </a:spcAft>
              <a:buNone/>
            </a:pPr>
            <a:r>
              <a:rPr lang="en-US" dirty="0">
                <a:solidFill>
                  <a:schemeClr val="dk1"/>
                </a:solidFill>
              </a:rPr>
              <a:t>D = √Area</a:t>
            </a: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endParaRPr lang="en-US" dirty="0">
              <a:solidFill>
                <a:schemeClr val="dk1"/>
              </a:solidFill>
            </a:endParaRP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Intermediate - Networks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25F69C06-FDF2-28D1-65B2-A82CBF2CA392}"/>
              </a:ext>
            </a:extLst>
          </p:cNvPr>
          <p:cNvPicPr>
            <a:picLocks noChangeAspect="1"/>
          </p:cNvPicPr>
          <p:nvPr/>
        </p:nvPicPr>
        <p:blipFill>
          <a:blip r:embed="rId4"/>
          <a:stretch>
            <a:fillRect/>
          </a:stretch>
        </p:blipFill>
        <p:spPr>
          <a:xfrm>
            <a:off x="4808313" y="920026"/>
            <a:ext cx="3100387" cy="3100387"/>
          </a:xfrm>
          <a:prstGeom prst="rect">
            <a:avLst/>
          </a:prstGeom>
        </p:spPr>
      </p:pic>
      <p:sp>
        <p:nvSpPr>
          <p:cNvPr id="6" name="Oval 5">
            <a:extLst>
              <a:ext uri="{FF2B5EF4-FFF2-40B4-BE49-F238E27FC236}">
                <a16:creationId xmlns:a16="http://schemas.microsoft.com/office/drawing/2014/main" id="{8E5EC482-FA0E-CB5B-45BF-F51EB681D2F1}"/>
              </a:ext>
            </a:extLst>
          </p:cNvPr>
          <p:cNvSpPr/>
          <p:nvPr/>
        </p:nvSpPr>
        <p:spPr>
          <a:xfrm>
            <a:off x="6258250" y="1385887"/>
            <a:ext cx="198825" cy="2000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0AFA36D-AB8A-6FC6-48BC-3A6EF9E49485}"/>
              </a:ext>
            </a:extLst>
          </p:cNvPr>
          <p:cNvSpPr/>
          <p:nvPr/>
        </p:nvSpPr>
        <p:spPr>
          <a:xfrm>
            <a:off x="6291725" y="2371724"/>
            <a:ext cx="198825" cy="2000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F827EA9-B437-94F9-7A47-4AFEA1A80AD8}"/>
              </a:ext>
            </a:extLst>
          </p:cNvPr>
          <p:cNvCxnSpPr/>
          <p:nvPr/>
        </p:nvCxnSpPr>
        <p:spPr>
          <a:xfrm>
            <a:off x="6357662" y="1638240"/>
            <a:ext cx="33475" cy="733484"/>
          </a:xfrm>
          <a:prstGeom prst="line">
            <a:avLst/>
          </a:prstGeom>
          <a:ln w="22225"/>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1F59A9A2-058A-6670-7CD1-3C354EBC5C84}"/>
              </a:ext>
            </a:extLst>
          </p:cNvPr>
          <p:cNvCxnSpPr>
            <a:cxnSpLocks/>
          </p:cNvCxnSpPr>
          <p:nvPr/>
        </p:nvCxnSpPr>
        <p:spPr>
          <a:xfrm>
            <a:off x="6838900" y="2002571"/>
            <a:ext cx="0" cy="926367"/>
          </a:xfrm>
          <a:prstGeom prst="line">
            <a:avLst/>
          </a:prstGeom>
          <a:ln w="22225"/>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58328B9C-ACA0-44A6-6E7F-856EEFE7A8F5}"/>
              </a:ext>
            </a:extLst>
          </p:cNvPr>
          <p:cNvCxnSpPr>
            <a:cxnSpLocks/>
          </p:cNvCxnSpPr>
          <p:nvPr/>
        </p:nvCxnSpPr>
        <p:spPr>
          <a:xfrm>
            <a:off x="6829325" y="2002571"/>
            <a:ext cx="880550" cy="0"/>
          </a:xfrm>
          <a:prstGeom prst="line">
            <a:avLst/>
          </a:prstGeom>
          <a:ln w="22225"/>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41A8C8AA-2909-0957-FE95-91E81B1E729F}"/>
              </a:ext>
            </a:extLst>
          </p:cNvPr>
          <p:cNvSpPr txBox="1"/>
          <p:nvPr/>
        </p:nvSpPr>
        <p:spPr>
          <a:xfrm>
            <a:off x="6100995" y="1843756"/>
            <a:ext cx="314510" cy="307777"/>
          </a:xfrm>
          <a:prstGeom prst="rect">
            <a:avLst/>
          </a:prstGeom>
          <a:noFill/>
        </p:spPr>
        <p:txBody>
          <a:bodyPr wrap="none" rtlCol="0">
            <a:spAutoFit/>
          </a:bodyPr>
          <a:lstStyle/>
          <a:p>
            <a:r>
              <a:rPr lang="en-US" dirty="0"/>
              <a:t>D</a:t>
            </a:r>
          </a:p>
        </p:txBody>
      </p:sp>
      <p:sp>
        <p:nvSpPr>
          <p:cNvPr id="15" name="TextBox 14">
            <a:extLst>
              <a:ext uri="{FF2B5EF4-FFF2-40B4-BE49-F238E27FC236}">
                <a16:creationId xmlns:a16="http://schemas.microsoft.com/office/drawing/2014/main" id="{72E520C2-1BE0-E4E8-AF6C-C98C56D0DBAE}"/>
              </a:ext>
            </a:extLst>
          </p:cNvPr>
          <p:cNvSpPr txBox="1"/>
          <p:nvPr/>
        </p:nvSpPr>
        <p:spPr>
          <a:xfrm>
            <a:off x="7150381" y="1689867"/>
            <a:ext cx="314510" cy="307777"/>
          </a:xfrm>
          <a:prstGeom prst="rect">
            <a:avLst/>
          </a:prstGeom>
          <a:noFill/>
        </p:spPr>
        <p:txBody>
          <a:bodyPr wrap="none" rtlCol="0">
            <a:spAutoFit/>
          </a:bodyPr>
          <a:lstStyle/>
          <a:p>
            <a:r>
              <a:rPr lang="en-US" dirty="0"/>
              <a:t>D</a:t>
            </a:r>
          </a:p>
        </p:txBody>
      </p:sp>
      <p:sp>
        <p:nvSpPr>
          <p:cNvPr id="16" name="TextBox 15">
            <a:extLst>
              <a:ext uri="{FF2B5EF4-FFF2-40B4-BE49-F238E27FC236}">
                <a16:creationId xmlns:a16="http://schemas.microsoft.com/office/drawing/2014/main" id="{F8DB9515-2013-0F17-C9DA-C4D107FAE029}"/>
              </a:ext>
            </a:extLst>
          </p:cNvPr>
          <p:cNvSpPr txBox="1"/>
          <p:nvPr/>
        </p:nvSpPr>
        <p:spPr>
          <a:xfrm>
            <a:off x="6858325" y="2311865"/>
            <a:ext cx="314510" cy="307777"/>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3845480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3500437"/>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If the average distance between </a:t>
            </a:r>
            <a:r>
              <a:rPr lang="en-US" dirty="0" err="1">
                <a:solidFill>
                  <a:schemeClr val="dk1"/>
                </a:solidFill>
              </a:rPr>
              <a:t>picojets</a:t>
            </a:r>
            <a:r>
              <a:rPr lang="en-US" dirty="0">
                <a:solidFill>
                  <a:schemeClr val="dk1"/>
                </a:solidFill>
              </a:rPr>
              <a:t> is 1500 km in the chromospheric network, how many jets are present in the chromosphere?</a:t>
            </a:r>
          </a:p>
          <a:p>
            <a:pPr marL="0" lvl="0" indent="0" algn="l" rtl="0">
              <a:lnSpc>
                <a:spcPct val="90000"/>
              </a:lnSpc>
              <a:spcBef>
                <a:spcPts val="1000"/>
              </a:spcBef>
              <a:spcAft>
                <a:spcPts val="0"/>
              </a:spcAft>
              <a:buNone/>
            </a:pPr>
            <a:r>
              <a:rPr lang="en-US" dirty="0">
                <a:solidFill>
                  <a:schemeClr val="dk1"/>
                </a:solidFill>
              </a:rPr>
              <a:t>From properties of a square</a:t>
            </a:r>
          </a:p>
          <a:p>
            <a:pPr marL="0" lvl="0" indent="0" algn="l" rtl="0">
              <a:lnSpc>
                <a:spcPct val="90000"/>
              </a:lnSpc>
              <a:spcBef>
                <a:spcPts val="1000"/>
              </a:spcBef>
              <a:spcAft>
                <a:spcPts val="0"/>
              </a:spcAft>
              <a:buNone/>
            </a:pPr>
            <a:r>
              <a:rPr lang="en-US" dirty="0">
                <a:solidFill>
                  <a:schemeClr val="dk1"/>
                </a:solidFill>
              </a:rPr>
              <a:t>D = √Area</a:t>
            </a: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endParaRPr lang="en-US" dirty="0">
              <a:solidFill>
                <a:schemeClr val="dk1"/>
              </a:solidFill>
            </a:endParaRP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Intermediate - Networks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sp>
        <p:nvSpPr>
          <p:cNvPr id="2" name="TextBox 1">
            <a:extLst>
              <a:ext uri="{FF2B5EF4-FFF2-40B4-BE49-F238E27FC236}">
                <a16:creationId xmlns:a16="http://schemas.microsoft.com/office/drawing/2014/main" id="{F61A5385-7064-E7CF-6F8E-819DC1D0CD2E}"/>
              </a:ext>
            </a:extLst>
          </p:cNvPr>
          <p:cNvSpPr txBox="1"/>
          <p:nvPr/>
        </p:nvSpPr>
        <p:spPr>
          <a:xfrm>
            <a:off x="4950619" y="1207294"/>
            <a:ext cx="2988319" cy="2031325"/>
          </a:xfrm>
          <a:prstGeom prst="rect">
            <a:avLst/>
          </a:prstGeom>
          <a:noFill/>
        </p:spPr>
        <p:txBody>
          <a:bodyPr wrap="none" rtlCol="0">
            <a:spAutoFit/>
          </a:bodyPr>
          <a:lstStyle/>
          <a:p>
            <a:r>
              <a:rPr lang="en-US" dirty="0"/>
              <a:t>Area of sun = 6 x 10</a:t>
            </a:r>
            <a:r>
              <a:rPr lang="en-US" baseline="30000" dirty="0"/>
              <a:t>12</a:t>
            </a:r>
            <a:r>
              <a:rPr lang="en-US" dirty="0"/>
              <a:t> km</a:t>
            </a:r>
            <a:r>
              <a:rPr lang="en-US" baseline="30000" dirty="0"/>
              <a:t>2</a:t>
            </a:r>
          </a:p>
          <a:p>
            <a:endParaRPr lang="en-US" dirty="0"/>
          </a:p>
          <a:p>
            <a:r>
              <a:rPr lang="en-US" dirty="0"/>
              <a:t>Area of network cell = (1500)</a:t>
            </a:r>
            <a:r>
              <a:rPr lang="en-US" baseline="30000" dirty="0"/>
              <a:t>2</a:t>
            </a:r>
          </a:p>
          <a:p>
            <a:r>
              <a:rPr lang="en-US" dirty="0"/>
              <a:t>                                 =  2.2x10</a:t>
            </a:r>
            <a:r>
              <a:rPr lang="en-US" baseline="30000" dirty="0"/>
              <a:t>6</a:t>
            </a:r>
            <a:r>
              <a:rPr lang="en-US" dirty="0"/>
              <a:t> km</a:t>
            </a:r>
            <a:r>
              <a:rPr lang="en-US" baseline="30000" dirty="0"/>
              <a:t>2</a:t>
            </a:r>
          </a:p>
          <a:p>
            <a:endParaRPr lang="en-US" dirty="0"/>
          </a:p>
          <a:p>
            <a:r>
              <a:rPr lang="en-US" dirty="0"/>
              <a:t>Number of jets =  6x10</a:t>
            </a:r>
            <a:r>
              <a:rPr lang="en-US" baseline="30000" dirty="0"/>
              <a:t>12</a:t>
            </a:r>
            <a:r>
              <a:rPr lang="en-US" dirty="0"/>
              <a:t> / 2.2x10</a:t>
            </a:r>
            <a:r>
              <a:rPr lang="en-US" baseline="30000" dirty="0"/>
              <a:t>6</a:t>
            </a:r>
          </a:p>
          <a:p>
            <a:r>
              <a:rPr lang="en-US" dirty="0"/>
              <a:t>                        =   </a:t>
            </a:r>
            <a:r>
              <a:rPr lang="en-US" b="1" dirty="0">
                <a:solidFill>
                  <a:srgbClr val="FF0000"/>
                </a:solidFill>
              </a:rPr>
              <a:t>2.7 million</a:t>
            </a:r>
          </a:p>
          <a:p>
            <a:endParaRPr lang="en-US" b="1" dirty="0">
              <a:solidFill>
                <a:srgbClr val="FF0000"/>
              </a:solidFill>
            </a:endParaRPr>
          </a:p>
          <a:p>
            <a:endParaRPr lang="en-US" b="1" dirty="0">
              <a:solidFill>
                <a:srgbClr val="FF0000"/>
              </a:solidFill>
            </a:endParaRPr>
          </a:p>
        </p:txBody>
      </p:sp>
    </p:spTree>
    <p:extLst>
      <p:ext uri="{BB962C8B-B14F-4D97-AF65-F5344CB8AC3E}">
        <p14:creationId xmlns:p14="http://schemas.microsoft.com/office/powerpoint/2010/main" val="1437992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381619" cy="3500437"/>
          </a:xfrm>
          <a:prstGeom prst="rect">
            <a:avLst/>
          </a:prstGeom>
        </p:spPr>
        <p:txBody>
          <a:bodyPr spcFirstLastPara="1" wrap="square" lIns="91425" tIns="91425" rIns="91425" bIns="91425" anchor="t" anchorCtr="0">
            <a:normAutofit lnSpcReduction="10000"/>
          </a:bodyPr>
          <a:lstStyle/>
          <a:p>
            <a:pPr marL="0" lvl="0" indent="0" algn="l" rtl="0">
              <a:lnSpc>
                <a:spcPct val="90000"/>
              </a:lnSpc>
              <a:spcBef>
                <a:spcPts val="1000"/>
              </a:spcBef>
              <a:spcAft>
                <a:spcPts val="0"/>
              </a:spcAft>
              <a:buNone/>
            </a:pPr>
            <a:r>
              <a:rPr lang="en-US" dirty="0">
                <a:solidFill>
                  <a:schemeClr val="dk1"/>
                </a:solidFill>
              </a:rPr>
              <a:t>If the average distance between </a:t>
            </a:r>
            <a:r>
              <a:rPr lang="en-US" dirty="0" err="1">
                <a:solidFill>
                  <a:schemeClr val="dk1"/>
                </a:solidFill>
              </a:rPr>
              <a:t>picojets</a:t>
            </a:r>
            <a:r>
              <a:rPr lang="en-US" dirty="0">
                <a:solidFill>
                  <a:schemeClr val="dk1"/>
                </a:solidFill>
              </a:rPr>
              <a:t> is 1500 km in the chromospheric network, how many jets are present in the chromosphere?</a:t>
            </a:r>
          </a:p>
          <a:p>
            <a:pPr marL="0" lvl="0" indent="0" algn="l" rtl="0">
              <a:lnSpc>
                <a:spcPct val="90000"/>
              </a:lnSpc>
              <a:spcBef>
                <a:spcPts val="1000"/>
              </a:spcBef>
              <a:spcAft>
                <a:spcPts val="0"/>
              </a:spcAft>
              <a:buNone/>
            </a:pPr>
            <a:r>
              <a:rPr lang="en-US" dirty="0">
                <a:solidFill>
                  <a:schemeClr val="dk1"/>
                </a:solidFill>
              </a:rPr>
              <a:t>From properties of a square</a:t>
            </a:r>
          </a:p>
          <a:p>
            <a:pPr marL="0" lvl="0" indent="0" algn="l" rtl="0">
              <a:lnSpc>
                <a:spcPct val="90000"/>
              </a:lnSpc>
              <a:spcBef>
                <a:spcPts val="1000"/>
              </a:spcBef>
              <a:spcAft>
                <a:spcPts val="0"/>
              </a:spcAft>
              <a:buNone/>
            </a:pPr>
            <a:r>
              <a:rPr lang="en-US" dirty="0">
                <a:solidFill>
                  <a:schemeClr val="dk1"/>
                </a:solidFill>
              </a:rPr>
              <a:t>D = √Area</a:t>
            </a: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r>
              <a:rPr lang="en-US" dirty="0">
                <a:solidFill>
                  <a:srgbClr val="FF0000"/>
                </a:solidFill>
              </a:rPr>
              <a:t>To create a solar wind with 2 billion kg/sec, how much mass has to flow in each jet?</a:t>
            </a:r>
          </a:p>
          <a:p>
            <a:pPr marL="0" lvl="0" indent="0" algn="l" rtl="0">
              <a:lnSpc>
                <a:spcPct val="90000"/>
              </a:lnSpc>
              <a:spcBef>
                <a:spcPts val="1000"/>
              </a:spcBef>
              <a:spcAft>
                <a:spcPts val="0"/>
              </a:spcAft>
              <a:buNone/>
            </a:pPr>
            <a:endParaRPr lang="en-US" dirty="0">
              <a:solidFill>
                <a:schemeClr val="dk1"/>
              </a:solidFill>
            </a:endParaRP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Intermediate - Networks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sp>
        <p:nvSpPr>
          <p:cNvPr id="2" name="TextBox 1">
            <a:extLst>
              <a:ext uri="{FF2B5EF4-FFF2-40B4-BE49-F238E27FC236}">
                <a16:creationId xmlns:a16="http://schemas.microsoft.com/office/drawing/2014/main" id="{F61A5385-7064-E7CF-6F8E-819DC1D0CD2E}"/>
              </a:ext>
            </a:extLst>
          </p:cNvPr>
          <p:cNvSpPr txBox="1"/>
          <p:nvPr/>
        </p:nvSpPr>
        <p:spPr>
          <a:xfrm>
            <a:off x="4950619" y="1207294"/>
            <a:ext cx="2988319" cy="3385542"/>
          </a:xfrm>
          <a:prstGeom prst="rect">
            <a:avLst/>
          </a:prstGeom>
          <a:noFill/>
        </p:spPr>
        <p:txBody>
          <a:bodyPr wrap="none" rtlCol="0">
            <a:spAutoFit/>
          </a:bodyPr>
          <a:lstStyle/>
          <a:p>
            <a:r>
              <a:rPr lang="en-US" dirty="0"/>
              <a:t>Area of sun = 6 x 10</a:t>
            </a:r>
            <a:r>
              <a:rPr lang="en-US" baseline="30000" dirty="0"/>
              <a:t>12</a:t>
            </a:r>
            <a:r>
              <a:rPr lang="en-US" dirty="0"/>
              <a:t> km</a:t>
            </a:r>
            <a:r>
              <a:rPr lang="en-US" baseline="30000" dirty="0"/>
              <a:t>2</a:t>
            </a:r>
          </a:p>
          <a:p>
            <a:endParaRPr lang="en-US" dirty="0"/>
          </a:p>
          <a:p>
            <a:r>
              <a:rPr lang="en-US" dirty="0"/>
              <a:t>Area of network cell = (1500)</a:t>
            </a:r>
            <a:r>
              <a:rPr lang="en-US" baseline="30000" dirty="0"/>
              <a:t>2</a:t>
            </a:r>
          </a:p>
          <a:p>
            <a:r>
              <a:rPr lang="en-US" dirty="0"/>
              <a:t>                                 =  2.2x10</a:t>
            </a:r>
            <a:r>
              <a:rPr lang="en-US" baseline="30000" dirty="0"/>
              <a:t>6</a:t>
            </a:r>
            <a:r>
              <a:rPr lang="en-US" dirty="0"/>
              <a:t> km</a:t>
            </a:r>
            <a:r>
              <a:rPr lang="en-US" baseline="30000" dirty="0"/>
              <a:t>2</a:t>
            </a:r>
          </a:p>
          <a:p>
            <a:endParaRPr lang="en-US" dirty="0"/>
          </a:p>
          <a:p>
            <a:r>
              <a:rPr lang="en-US" dirty="0"/>
              <a:t>Number of jets =  6x10</a:t>
            </a:r>
            <a:r>
              <a:rPr lang="en-US" baseline="30000" dirty="0"/>
              <a:t>12</a:t>
            </a:r>
            <a:r>
              <a:rPr lang="en-US" dirty="0"/>
              <a:t> / 2.2x10</a:t>
            </a:r>
            <a:r>
              <a:rPr lang="en-US" baseline="30000" dirty="0"/>
              <a:t>6</a:t>
            </a:r>
          </a:p>
          <a:p>
            <a:r>
              <a:rPr lang="en-US" dirty="0"/>
              <a:t>                        =   </a:t>
            </a:r>
            <a:r>
              <a:rPr lang="en-US" b="1" dirty="0">
                <a:solidFill>
                  <a:srgbClr val="FF0000"/>
                </a:solidFill>
              </a:rPr>
              <a:t>2.7 million</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r>
              <a:rPr lang="en-US" b="1" dirty="0">
                <a:solidFill>
                  <a:srgbClr val="FF0000"/>
                </a:solidFill>
              </a:rPr>
              <a:t>2 billion kg/sec / 2.7 million jets</a:t>
            </a:r>
          </a:p>
          <a:p>
            <a:endParaRPr lang="en-US" b="1" dirty="0">
              <a:solidFill>
                <a:srgbClr val="FF0000"/>
              </a:solidFill>
            </a:endParaRPr>
          </a:p>
          <a:p>
            <a:r>
              <a:rPr lang="en-US" b="1" dirty="0">
                <a:solidFill>
                  <a:srgbClr val="FF0000"/>
                </a:solidFill>
              </a:rPr>
              <a:t>=  </a:t>
            </a:r>
            <a:r>
              <a:rPr lang="en-US" sz="1800" b="1" dirty="0">
                <a:solidFill>
                  <a:srgbClr val="FF0000"/>
                </a:solidFill>
              </a:rPr>
              <a:t>740 kg/sec.</a:t>
            </a:r>
          </a:p>
          <a:p>
            <a:endParaRPr lang="en-US" b="1" dirty="0">
              <a:solidFill>
                <a:srgbClr val="FF0000"/>
              </a:solidFill>
            </a:endParaRPr>
          </a:p>
          <a:p>
            <a:endParaRPr lang="en-US" b="1" dirty="0">
              <a:solidFill>
                <a:srgbClr val="FF0000"/>
              </a:solidFill>
            </a:endParaRPr>
          </a:p>
        </p:txBody>
      </p:sp>
    </p:spTree>
    <p:extLst>
      <p:ext uri="{BB962C8B-B14F-4D97-AF65-F5344CB8AC3E}">
        <p14:creationId xmlns:p14="http://schemas.microsoft.com/office/powerpoint/2010/main" val="3106088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3500437"/>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Magnetic reconnection converts stored magnetic energy into kinetic and thermal energy.</a:t>
            </a:r>
          </a:p>
          <a:p>
            <a:pPr marL="0" lvl="0" indent="0" algn="l" rtl="0">
              <a:lnSpc>
                <a:spcPct val="90000"/>
              </a:lnSpc>
              <a:spcBef>
                <a:spcPts val="1000"/>
              </a:spcBef>
              <a:spcAft>
                <a:spcPts val="0"/>
              </a:spcAft>
              <a:buNone/>
            </a:pPr>
            <a:r>
              <a:rPr lang="en-US" dirty="0">
                <a:solidFill>
                  <a:schemeClr val="dk1"/>
                </a:solidFill>
              </a:rPr>
              <a:t>Opposite polarity lines come together and re-connect into a simpler shape. Plasma is heated to thousands of degrees in between.</a:t>
            </a: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Advanced - Energy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E1B12F2D-5A97-354B-116C-729641F650C5}"/>
              </a:ext>
            </a:extLst>
          </p:cNvPr>
          <p:cNvPicPr>
            <a:picLocks noChangeAspect="1"/>
          </p:cNvPicPr>
          <p:nvPr/>
        </p:nvPicPr>
        <p:blipFill>
          <a:blip r:embed="rId4"/>
          <a:stretch>
            <a:fillRect/>
          </a:stretch>
        </p:blipFill>
        <p:spPr>
          <a:xfrm>
            <a:off x="3821391" y="1184583"/>
            <a:ext cx="4782217" cy="2753109"/>
          </a:xfrm>
          <a:prstGeom prst="rect">
            <a:avLst/>
          </a:prstGeom>
        </p:spPr>
      </p:pic>
      <p:sp>
        <p:nvSpPr>
          <p:cNvPr id="4" name="TextBox 3">
            <a:extLst>
              <a:ext uri="{FF2B5EF4-FFF2-40B4-BE49-F238E27FC236}">
                <a16:creationId xmlns:a16="http://schemas.microsoft.com/office/drawing/2014/main" id="{F52A5C2C-1B0D-1AA7-8AB4-2EE1ABD0F162}"/>
              </a:ext>
            </a:extLst>
          </p:cNvPr>
          <p:cNvSpPr txBox="1"/>
          <p:nvPr/>
        </p:nvSpPr>
        <p:spPr>
          <a:xfrm>
            <a:off x="3350419" y="4042367"/>
            <a:ext cx="5817618" cy="523220"/>
          </a:xfrm>
          <a:prstGeom prst="rect">
            <a:avLst/>
          </a:prstGeom>
          <a:noFill/>
        </p:spPr>
        <p:txBody>
          <a:bodyPr wrap="none" rtlCol="0">
            <a:spAutoFit/>
          </a:bodyPr>
          <a:lstStyle/>
          <a:p>
            <a:r>
              <a:rPr lang="en-US" dirty="0"/>
              <a:t>Credit: Eric Priest </a:t>
            </a:r>
          </a:p>
          <a:p>
            <a:r>
              <a:rPr lang="en-US" dirty="0"/>
              <a:t>https://www.sciencedirect.com/science/article/pii/S0273117722002149 </a:t>
            </a:r>
          </a:p>
        </p:txBody>
      </p:sp>
      <p:sp>
        <p:nvSpPr>
          <p:cNvPr id="5" name="Arrow: Down 4">
            <a:extLst>
              <a:ext uri="{FF2B5EF4-FFF2-40B4-BE49-F238E27FC236}">
                <a16:creationId xmlns:a16="http://schemas.microsoft.com/office/drawing/2014/main" id="{D31265E8-8C8A-5BD6-CA1B-1B4AB8701F07}"/>
              </a:ext>
            </a:extLst>
          </p:cNvPr>
          <p:cNvSpPr/>
          <p:nvPr/>
        </p:nvSpPr>
        <p:spPr>
          <a:xfrm>
            <a:off x="6747400" y="1714500"/>
            <a:ext cx="381825" cy="5857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239FA79-CC94-12A8-87D6-04CE2FD2B39F}"/>
              </a:ext>
            </a:extLst>
          </p:cNvPr>
          <p:cNvSpPr txBox="1"/>
          <p:nvPr/>
        </p:nvSpPr>
        <p:spPr>
          <a:xfrm>
            <a:off x="6905842" y="1400175"/>
            <a:ext cx="1409360" cy="307777"/>
          </a:xfrm>
          <a:prstGeom prst="rect">
            <a:avLst/>
          </a:prstGeom>
          <a:noFill/>
        </p:spPr>
        <p:txBody>
          <a:bodyPr wrap="none" rtlCol="0">
            <a:spAutoFit/>
          </a:bodyPr>
          <a:lstStyle/>
          <a:p>
            <a:r>
              <a:rPr lang="en-US" dirty="0">
                <a:solidFill>
                  <a:srgbClr val="FFFF00"/>
                </a:solidFill>
              </a:rPr>
              <a:t>Heated Plasma</a:t>
            </a:r>
          </a:p>
        </p:txBody>
      </p:sp>
    </p:spTree>
    <p:extLst>
      <p:ext uri="{BB962C8B-B14F-4D97-AF65-F5344CB8AC3E}">
        <p14:creationId xmlns:p14="http://schemas.microsoft.com/office/powerpoint/2010/main" val="1822276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3500437"/>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Available magnetic energy in a volume</a:t>
            </a:r>
          </a:p>
          <a:p>
            <a:pPr marL="0" lvl="0" indent="0" algn="l" rtl="0">
              <a:lnSpc>
                <a:spcPct val="90000"/>
              </a:lnSpc>
              <a:spcBef>
                <a:spcPts val="1000"/>
              </a:spcBef>
              <a:spcAft>
                <a:spcPts val="0"/>
              </a:spcAft>
              <a:buNone/>
            </a:pPr>
            <a:r>
              <a:rPr lang="en-US" dirty="0">
                <a:solidFill>
                  <a:schemeClr val="dk1"/>
                </a:solidFill>
              </a:rPr>
              <a:t>De= B</a:t>
            </a:r>
            <a:r>
              <a:rPr lang="en-US" baseline="30000" dirty="0">
                <a:solidFill>
                  <a:schemeClr val="dk1"/>
                </a:solidFill>
              </a:rPr>
              <a:t>2</a:t>
            </a:r>
            <a:r>
              <a:rPr lang="en-US" dirty="0">
                <a:solidFill>
                  <a:schemeClr val="dk1"/>
                </a:solidFill>
              </a:rPr>
              <a:t>/8</a:t>
            </a:r>
            <a:r>
              <a:rPr lang="en-US" dirty="0">
                <a:solidFill>
                  <a:schemeClr val="dk1"/>
                </a:solidFill>
                <a:latin typeface="Symbol" panose="05050102010706020507" pitchFamily="18" charset="2"/>
              </a:rPr>
              <a:t>p</a:t>
            </a:r>
            <a:r>
              <a:rPr lang="en-US" dirty="0">
                <a:solidFill>
                  <a:schemeClr val="dk1"/>
                </a:solidFill>
              </a:rPr>
              <a:t>  ergs/cm</a:t>
            </a:r>
            <a:r>
              <a:rPr lang="en-US" baseline="30000" dirty="0">
                <a:solidFill>
                  <a:schemeClr val="dk1"/>
                </a:solidFill>
              </a:rPr>
              <a:t>3</a:t>
            </a:r>
          </a:p>
          <a:p>
            <a:pPr marL="0" lvl="0" indent="0" algn="l" rtl="0">
              <a:lnSpc>
                <a:spcPct val="90000"/>
              </a:lnSpc>
              <a:spcBef>
                <a:spcPts val="1000"/>
              </a:spcBef>
              <a:spcAft>
                <a:spcPts val="0"/>
              </a:spcAft>
              <a:buNone/>
            </a:pPr>
            <a:r>
              <a:rPr lang="en-US" dirty="0">
                <a:solidFill>
                  <a:schemeClr val="dk1"/>
                </a:solidFill>
              </a:rPr>
              <a:t>Energy =  Volume x De</a:t>
            </a:r>
          </a:p>
          <a:p>
            <a:pPr marL="0" lvl="0" indent="0" algn="l" rtl="0">
              <a:lnSpc>
                <a:spcPct val="90000"/>
              </a:lnSpc>
              <a:spcBef>
                <a:spcPts val="1000"/>
              </a:spcBef>
              <a:spcAft>
                <a:spcPts val="0"/>
              </a:spcAft>
              <a:buNone/>
            </a:pPr>
            <a:r>
              <a:rPr lang="en-US" dirty="0">
                <a:solidFill>
                  <a:schemeClr val="dk1"/>
                </a:solidFill>
              </a:rPr>
              <a:t>If jets are cylinders 200 km in radius and 10,000 km tall, and the magnetic field has a strength of 100 gauss, what is the total available energy?</a:t>
            </a: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Advanced - Energy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spTree>
    <p:extLst>
      <p:ext uri="{BB962C8B-B14F-4D97-AF65-F5344CB8AC3E}">
        <p14:creationId xmlns:p14="http://schemas.microsoft.com/office/powerpoint/2010/main" val="2402322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579264" cy="3500437"/>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Available magnetic energy in a volume</a:t>
            </a:r>
          </a:p>
          <a:p>
            <a:pPr marL="0" lvl="0" indent="0" algn="l" rtl="0">
              <a:lnSpc>
                <a:spcPct val="90000"/>
              </a:lnSpc>
              <a:spcBef>
                <a:spcPts val="1000"/>
              </a:spcBef>
              <a:spcAft>
                <a:spcPts val="0"/>
              </a:spcAft>
              <a:buNone/>
            </a:pPr>
            <a:r>
              <a:rPr lang="en-US" dirty="0">
                <a:solidFill>
                  <a:schemeClr val="dk1"/>
                </a:solidFill>
              </a:rPr>
              <a:t>De= B</a:t>
            </a:r>
            <a:r>
              <a:rPr lang="en-US" baseline="30000" dirty="0">
                <a:solidFill>
                  <a:schemeClr val="dk1"/>
                </a:solidFill>
              </a:rPr>
              <a:t>2</a:t>
            </a:r>
            <a:r>
              <a:rPr lang="en-US" dirty="0">
                <a:solidFill>
                  <a:schemeClr val="dk1"/>
                </a:solidFill>
              </a:rPr>
              <a:t>/8</a:t>
            </a:r>
            <a:r>
              <a:rPr lang="en-US" dirty="0">
                <a:solidFill>
                  <a:schemeClr val="dk1"/>
                </a:solidFill>
                <a:latin typeface="Symbol" panose="05050102010706020507" pitchFamily="18" charset="2"/>
              </a:rPr>
              <a:t>p</a:t>
            </a:r>
            <a:r>
              <a:rPr lang="en-US" dirty="0">
                <a:solidFill>
                  <a:schemeClr val="dk1"/>
                </a:solidFill>
              </a:rPr>
              <a:t>  ergs/cm</a:t>
            </a:r>
            <a:r>
              <a:rPr lang="en-US" baseline="30000" dirty="0">
                <a:solidFill>
                  <a:schemeClr val="dk1"/>
                </a:solidFill>
              </a:rPr>
              <a:t>3</a:t>
            </a:r>
          </a:p>
          <a:p>
            <a:pPr marL="0" lvl="0" indent="0" algn="l" rtl="0">
              <a:lnSpc>
                <a:spcPct val="90000"/>
              </a:lnSpc>
              <a:spcBef>
                <a:spcPts val="1000"/>
              </a:spcBef>
              <a:spcAft>
                <a:spcPts val="0"/>
              </a:spcAft>
              <a:buNone/>
            </a:pPr>
            <a:r>
              <a:rPr lang="en-US" dirty="0">
                <a:solidFill>
                  <a:schemeClr val="dk1"/>
                </a:solidFill>
              </a:rPr>
              <a:t>Energy =  Volume x De</a:t>
            </a:r>
          </a:p>
          <a:p>
            <a:pPr marL="0" lvl="0" indent="0" algn="l" rtl="0">
              <a:lnSpc>
                <a:spcPct val="90000"/>
              </a:lnSpc>
              <a:spcBef>
                <a:spcPts val="1000"/>
              </a:spcBef>
              <a:spcAft>
                <a:spcPts val="0"/>
              </a:spcAft>
              <a:buNone/>
            </a:pPr>
            <a:r>
              <a:rPr lang="en-US" dirty="0">
                <a:solidFill>
                  <a:srgbClr val="FF0000"/>
                </a:solidFill>
              </a:rPr>
              <a:t>If jets are cylinders </a:t>
            </a:r>
            <a:r>
              <a:rPr lang="en-US" dirty="0">
                <a:solidFill>
                  <a:schemeClr val="tx1"/>
                </a:solidFill>
              </a:rPr>
              <a:t>R=200 </a:t>
            </a:r>
            <a:r>
              <a:rPr lang="en-US" dirty="0">
                <a:solidFill>
                  <a:srgbClr val="FF0000"/>
                </a:solidFill>
              </a:rPr>
              <a:t>km in radius and </a:t>
            </a:r>
            <a:r>
              <a:rPr lang="en-US" dirty="0">
                <a:solidFill>
                  <a:schemeClr val="tx1"/>
                </a:solidFill>
              </a:rPr>
              <a:t>H=10,000 </a:t>
            </a:r>
            <a:r>
              <a:rPr lang="en-US" dirty="0">
                <a:solidFill>
                  <a:srgbClr val="FF0000"/>
                </a:solidFill>
              </a:rPr>
              <a:t>km tall, and the magnetic field has a strength of about </a:t>
            </a:r>
            <a:r>
              <a:rPr lang="en-US" dirty="0">
                <a:solidFill>
                  <a:schemeClr val="tx1"/>
                </a:solidFill>
              </a:rPr>
              <a:t>B= 10 </a:t>
            </a:r>
            <a:r>
              <a:rPr lang="en-US" dirty="0">
                <a:solidFill>
                  <a:srgbClr val="FF0000"/>
                </a:solidFill>
              </a:rPr>
              <a:t>gauss, what is the total available energy in ergs?</a:t>
            </a: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Advanced - Energy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sp>
        <p:nvSpPr>
          <p:cNvPr id="2" name="Oval 1">
            <a:extLst>
              <a:ext uri="{FF2B5EF4-FFF2-40B4-BE49-F238E27FC236}">
                <a16:creationId xmlns:a16="http://schemas.microsoft.com/office/drawing/2014/main" id="{CF040753-54DA-3180-8926-8CA5D2DC5B79}"/>
              </a:ext>
            </a:extLst>
          </p:cNvPr>
          <p:cNvSpPr/>
          <p:nvPr/>
        </p:nvSpPr>
        <p:spPr>
          <a:xfrm>
            <a:off x="4664869" y="1178719"/>
            <a:ext cx="1421606" cy="1714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65327FC-C2D9-ABB8-5F89-2675AAB9912D}"/>
              </a:ext>
            </a:extLst>
          </p:cNvPr>
          <p:cNvSpPr/>
          <p:nvPr/>
        </p:nvSpPr>
        <p:spPr>
          <a:xfrm>
            <a:off x="4664869" y="3359944"/>
            <a:ext cx="1421606" cy="1714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84667BD-6570-6153-EFE0-BC0095684DDA}"/>
              </a:ext>
            </a:extLst>
          </p:cNvPr>
          <p:cNvCxnSpPr>
            <a:stCxn id="2" idx="2"/>
            <a:endCxn id="3" idx="2"/>
          </p:cNvCxnSpPr>
          <p:nvPr/>
        </p:nvCxnSpPr>
        <p:spPr>
          <a:xfrm>
            <a:off x="4664869" y="1264444"/>
            <a:ext cx="0" cy="2181225"/>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75F3DCCC-BCC7-4D3A-067F-D67F47AC2159}"/>
              </a:ext>
            </a:extLst>
          </p:cNvPr>
          <p:cNvCxnSpPr/>
          <p:nvPr/>
        </p:nvCxnSpPr>
        <p:spPr>
          <a:xfrm>
            <a:off x="6086475" y="1264444"/>
            <a:ext cx="0" cy="2181225"/>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a:extLst>
              <a:ext uri="{FF2B5EF4-FFF2-40B4-BE49-F238E27FC236}">
                <a16:creationId xmlns:a16="http://schemas.microsoft.com/office/drawing/2014/main" id="{55B8E450-634A-7052-83C3-47980BF219B2}"/>
              </a:ext>
            </a:extLst>
          </p:cNvPr>
          <p:cNvCxnSpPr/>
          <p:nvPr/>
        </p:nvCxnSpPr>
        <p:spPr>
          <a:xfrm>
            <a:off x="4850606" y="985837"/>
            <a:ext cx="0" cy="2921794"/>
          </a:xfrm>
          <a:prstGeom prst="line">
            <a:avLst/>
          </a:prstGeom>
          <a:ln w="25400"/>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35E5CC43-E2D8-7F66-265A-D87A07E0335F}"/>
              </a:ext>
            </a:extLst>
          </p:cNvPr>
          <p:cNvCxnSpPr/>
          <p:nvPr/>
        </p:nvCxnSpPr>
        <p:spPr>
          <a:xfrm>
            <a:off x="5053013" y="985837"/>
            <a:ext cx="0" cy="2921794"/>
          </a:xfrm>
          <a:prstGeom prst="line">
            <a:avLst/>
          </a:prstGeom>
          <a:ln w="25400"/>
        </p:spPr>
        <p:style>
          <a:lnRef idx="1">
            <a:schemeClr val="accent5"/>
          </a:lnRef>
          <a:fillRef idx="0">
            <a:schemeClr val="accent5"/>
          </a:fillRef>
          <a:effectRef idx="0">
            <a:schemeClr val="accent5"/>
          </a:effectRef>
          <a:fontRef idx="minor">
            <a:schemeClr val="tx1"/>
          </a:fontRef>
        </p:style>
      </p:cxnSp>
      <p:cxnSp>
        <p:nvCxnSpPr>
          <p:cNvPr id="10" name="Straight Connector 9">
            <a:extLst>
              <a:ext uri="{FF2B5EF4-FFF2-40B4-BE49-F238E27FC236}">
                <a16:creationId xmlns:a16="http://schemas.microsoft.com/office/drawing/2014/main" id="{B39064FB-F036-98B0-EB6A-33B7BC362A28}"/>
              </a:ext>
            </a:extLst>
          </p:cNvPr>
          <p:cNvCxnSpPr/>
          <p:nvPr/>
        </p:nvCxnSpPr>
        <p:spPr>
          <a:xfrm>
            <a:off x="5253037" y="985837"/>
            <a:ext cx="0" cy="2921794"/>
          </a:xfrm>
          <a:prstGeom prst="line">
            <a:avLst/>
          </a:prstGeom>
          <a:ln w="25400"/>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ED12058D-0D3B-621D-44B5-7AE8CF1F0189}"/>
              </a:ext>
            </a:extLst>
          </p:cNvPr>
          <p:cNvCxnSpPr/>
          <p:nvPr/>
        </p:nvCxnSpPr>
        <p:spPr>
          <a:xfrm>
            <a:off x="5460206" y="985837"/>
            <a:ext cx="0" cy="2921794"/>
          </a:xfrm>
          <a:prstGeom prst="line">
            <a:avLst/>
          </a:prstGeom>
          <a:ln w="25400"/>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2B31ABCB-90AA-694A-AFE1-C32CF3B89A27}"/>
              </a:ext>
            </a:extLst>
          </p:cNvPr>
          <p:cNvCxnSpPr/>
          <p:nvPr/>
        </p:nvCxnSpPr>
        <p:spPr>
          <a:xfrm>
            <a:off x="5643112" y="985837"/>
            <a:ext cx="0" cy="2921794"/>
          </a:xfrm>
          <a:prstGeom prst="line">
            <a:avLst/>
          </a:prstGeom>
          <a:ln w="25400"/>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B21B364A-5342-6154-46E8-6A1AE88AC999}"/>
              </a:ext>
            </a:extLst>
          </p:cNvPr>
          <p:cNvCxnSpPr/>
          <p:nvPr/>
        </p:nvCxnSpPr>
        <p:spPr>
          <a:xfrm>
            <a:off x="5845969" y="985837"/>
            <a:ext cx="0" cy="2921794"/>
          </a:xfrm>
          <a:prstGeom prst="line">
            <a:avLst/>
          </a:prstGeom>
          <a:ln w="25400"/>
        </p:spPr>
        <p:style>
          <a:lnRef idx="1">
            <a:schemeClr val="accent5"/>
          </a:lnRef>
          <a:fillRef idx="0">
            <a:schemeClr val="accent5"/>
          </a:fillRef>
          <a:effectRef idx="0">
            <a:schemeClr val="accent5"/>
          </a:effectRef>
          <a:fontRef idx="minor">
            <a:schemeClr val="tx1"/>
          </a:fontRef>
        </p:style>
      </p:cxnSp>
      <p:sp>
        <p:nvSpPr>
          <p:cNvPr id="15" name="Arrow: Down 14">
            <a:extLst>
              <a:ext uri="{FF2B5EF4-FFF2-40B4-BE49-F238E27FC236}">
                <a16:creationId xmlns:a16="http://schemas.microsoft.com/office/drawing/2014/main" id="{41F70B64-8085-DA51-24A2-C7FAC2E68A79}"/>
              </a:ext>
            </a:extLst>
          </p:cNvPr>
          <p:cNvSpPr/>
          <p:nvPr/>
        </p:nvSpPr>
        <p:spPr>
          <a:xfrm>
            <a:off x="4907756" y="2286000"/>
            <a:ext cx="311943" cy="434600"/>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26C446C9-7B1C-3BB5-5971-C3599929B216}"/>
              </a:ext>
            </a:extLst>
          </p:cNvPr>
          <p:cNvSpPr/>
          <p:nvPr/>
        </p:nvSpPr>
        <p:spPr>
          <a:xfrm>
            <a:off x="5522119" y="2286000"/>
            <a:ext cx="323850" cy="434600"/>
          </a:xfrm>
          <a:prstGeom prst="up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075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3500437"/>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dirty="0">
                <a:solidFill>
                  <a:schemeClr val="dk1"/>
                </a:solidFill>
              </a:rPr>
              <a:t>De= 100</a:t>
            </a:r>
            <a:r>
              <a:rPr lang="en-US" baseline="30000" dirty="0">
                <a:solidFill>
                  <a:schemeClr val="dk1"/>
                </a:solidFill>
              </a:rPr>
              <a:t>2</a:t>
            </a:r>
            <a:r>
              <a:rPr lang="en-US" dirty="0">
                <a:solidFill>
                  <a:schemeClr val="dk1"/>
                </a:solidFill>
              </a:rPr>
              <a:t>/8</a:t>
            </a:r>
            <a:r>
              <a:rPr lang="en-US" dirty="0">
                <a:solidFill>
                  <a:schemeClr val="dk1"/>
                </a:solidFill>
                <a:latin typeface="Symbol" panose="05050102010706020507" pitchFamily="18" charset="2"/>
              </a:rPr>
              <a:t>p</a:t>
            </a:r>
            <a:r>
              <a:rPr lang="en-US" dirty="0">
                <a:solidFill>
                  <a:schemeClr val="dk1"/>
                </a:solidFill>
              </a:rPr>
              <a:t>  </a:t>
            </a:r>
          </a:p>
          <a:p>
            <a:pPr marL="0" lvl="0" indent="0" algn="l" rtl="0">
              <a:lnSpc>
                <a:spcPct val="90000"/>
              </a:lnSpc>
              <a:spcBef>
                <a:spcPts val="1000"/>
              </a:spcBef>
              <a:spcAft>
                <a:spcPts val="0"/>
              </a:spcAft>
              <a:buNone/>
            </a:pPr>
            <a:r>
              <a:rPr lang="en-US" dirty="0">
                <a:solidFill>
                  <a:schemeClr val="dk1"/>
                </a:solidFill>
              </a:rPr>
              <a:t>     =  40 ergs/cm</a:t>
            </a:r>
            <a:r>
              <a:rPr lang="en-US" baseline="30000" dirty="0">
                <a:solidFill>
                  <a:schemeClr val="dk1"/>
                </a:solidFill>
              </a:rPr>
              <a:t>3</a:t>
            </a:r>
          </a:p>
          <a:p>
            <a:pPr marL="0" lvl="0" indent="0" algn="l" rtl="0">
              <a:lnSpc>
                <a:spcPct val="90000"/>
              </a:lnSpc>
              <a:spcBef>
                <a:spcPts val="1000"/>
              </a:spcBef>
              <a:spcAft>
                <a:spcPts val="0"/>
              </a:spcAft>
              <a:buNone/>
            </a:pPr>
            <a:r>
              <a:rPr lang="en-US" dirty="0">
                <a:solidFill>
                  <a:schemeClr val="tx1"/>
                </a:solidFill>
              </a:rPr>
              <a:t>Volume =</a:t>
            </a:r>
            <a:r>
              <a:rPr lang="en-US" dirty="0">
                <a:solidFill>
                  <a:schemeClr val="tx1"/>
                </a:solidFill>
                <a:latin typeface="Symbol" panose="05050102010706020507" pitchFamily="18" charset="2"/>
              </a:rPr>
              <a:t> p </a:t>
            </a:r>
            <a:r>
              <a:rPr lang="en-US" dirty="0">
                <a:solidFill>
                  <a:schemeClr val="tx1"/>
                </a:solidFill>
              </a:rPr>
              <a:t>(200)</a:t>
            </a:r>
            <a:r>
              <a:rPr lang="en-US" baseline="30000" dirty="0">
                <a:solidFill>
                  <a:schemeClr val="tx1"/>
                </a:solidFill>
              </a:rPr>
              <a:t>2</a:t>
            </a:r>
            <a:r>
              <a:rPr lang="en-US" dirty="0">
                <a:solidFill>
                  <a:schemeClr val="tx1"/>
                </a:solidFill>
              </a:rPr>
              <a:t> 10000</a:t>
            </a:r>
          </a:p>
          <a:p>
            <a:pPr marL="0" lvl="0" indent="0" algn="l" rtl="0">
              <a:lnSpc>
                <a:spcPct val="90000"/>
              </a:lnSpc>
              <a:spcBef>
                <a:spcPts val="1000"/>
              </a:spcBef>
              <a:spcAft>
                <a:spcPts val="0"/>
              </a:spcAft>
              <a:buNone/>
            </a:pPr>
            <a:r>
              <a:rPr lang="en-US" dirty="0">
                <a:solidFill>
                  <a:schemeClr val="tx1"/>
                </a:solidFill>
              </a:rPr>
              <a:t>             = 1.25x10</a:t>
            </a:r>
            <a:r>
              <a:rPr lang="en-US" baseline="30000" dirty="0">
                <a:solidFill>
                  <a:schemeClr val="tx1"/>
                </a:solidFill>
              </a:rPr>
              <a:t>9</a:t>
            </a:r>
            <a:r>
              <a:rPr lang="en-US" dirty="0">
                <a:solidFill>
                  <a:schemeClr val="tx1"/>
                </a:solidFill>
              </a:rPr>
              <a:t> km</a:t>
            </a:r>
            <a:r>
              <a:rPr lang="en-US" baseline="30000" dirty="0">
                <a:solidFill>
                  <a:schemeClr val="tx1"/>
                </a:solidFill>
              </a:rPr>
              <a:t>3</a:t>
            </a:r>
            <a:r>
              <a:rPr lang="en-US" dirty="0">
                <a:solidFill>
                  <a:schemeClr val="tx1"/>
                </a:solidFill>
              </a:rPr>
              <a:t>         </a:t>
            </a:r>
          </a:p>
          <a:p>
            <a:pPr marL="0" lvl="0" indent="0" algn="l" rtl="0">
              <a:lnSpc>
                <a:spcPct val="90000"/>
              </a:lnSpc>
              <a:spcBef>
                <a:spcPts val="1000"/>
              </a:spcBef>
              <a:spcAft>
                <a:spcPts val="0"/>
              </a:spcAft>
              <a:buNone/>
            </a:pPr>
            <a:r>
              <a:rPr lang="en-US" dirty="0">
                <a:solidFill>
                  <a:schemeClr val="tx1"/>
                </a:solidFill>
              </a:rPr>
              <a:t>100,000 cm = 1 km</a:t>
            </a:r>
          </a:p>
          <a:p>
            <a:pPr marL="0" lvl="0" indent="0" algn="l" rtl="0">
              <a:lnSpc>
                <a:spcPct val="90000"/>
              </a:lnSpc>
              <a:spcBef>
                <a:spcPts val="1000"/>
              </a:spcBef>
              <a:spcAft>
                <a:spcPts val="0"/>
              </a:spcAft>
              <a:buNone/>
            </a:pPr>
            <a:r>
              <a:rPr lang="en-US" dirty="0">
                <a:solidFill>
                  <a:schemeClr val="tx1"/>
                </a:solidFill>
              </a:rPr>
              <a:t>Volume = 1.25x10</a:t>
            </a:r>
            <a:r>
              <a:rPr lang="en-US" baseline="30000" dirty="0">
                <a:solidFill>
                  <a:schemeClr val="tx1"/>
                </a:solidFill>
              </a:rPr>
              <a:t>24</a:t>
            </a:r>
            <a:r>
              <a:rPr lang="en-US" dirty="0">
                <a:solidFill>
                  <a:schemeClr val="tx1"/>
                </a:solidFill>
              </a:rPr>
              <a:t> cm</a:t>
            </a:r>
            <a:r>
              <a:rPr lang="en-US" baseline="30000" dirty="0">
                <a:solidFill>
                  <a:schemeClr val="tx1"/>
                </a:solidFill>
              </a:rPr>
              <a:t>3</a:t>
            </a:r>
          </a:p>
          <a:p>
            <a:pPr marL="0" lvl="0" indent="0" algn="l" rtl="0">
              <a:lnSpc>
                <a:spcPct val="90000"/>
              </a:lnSpc>
              <a:spcBef>
                <a:spcPts val="1000"/>
              </a:spcBef>
              <a:spcAft>
                <a:spcPts val="0"/>
              </a:spcAft>
              <a:buNone/>
            </a:pPr>
            <a:r>
              <a:rPr lang="en-US" dirty="0">
                <a:solidFill>
                  <a:schemeClr val="tx1"/>
                </a:solidFill>
              </a:rPr>
              <a:t>E = (40) x (1.25x10</a:t>
            </a:r>
            <a:r>
              <a:rPr lang="en-US" baseline="30000" dirty="0">
                <a:solidFill>
                  <a:schemeClr val="tx1"/>
                </a:solidFill>
              </a:rPr>
              <a:t>24</a:t>
            </a:r>
            <a:r>
              <a:rPr lang="en-US" dirty="0">
                <a:solidFill>
                  <a:schemeClr val="tx1"/>
                </a:solidFill>
              </a:rPr>
              <a:t>)</a:t>
            </a:r>
          </a:p>
          <a:p>
            <a:pPr marL="0" lvl="0" indent="0" algn="l" rtl="0">
              <a:lnSpc>
                <a:spcPct val="90000"/>
              </a:lnSpc>
              <a:spcBef>
                <a:spcPts val="1000"/>
              </a:spcBef>
              <a:spcAft>
                <a:spcPts val="0"/>
              </a:spcAft>
              <a:buNone/>
            </a:pPr>
            <a:r>
              <a:rPr lang="en-US" dirty="0">
                <a:solidFill>
                  <a:schemeClr val="tx1"/>
                </a:solidFill>
              </a:rPr>
              <a:t>    = </a:t>
            </a:r>
            <a:r>
              <a:rPr lang="en-US" dirty="0">
                <a:solidFill>
                  <a:srgbClr val="FF0000"/>
                </a:solidFill>
              </a:rPr>
              <a:t>5x10</a:t>
            </a:r>
            <a:r>
              <a:rPr lang="en-US" baseline="30000" dirty="0">
                <a:solidFill>
                  <a:srgbClr val="FF0000"/>
                </a:solidFill>
              </a:rPr>
              <a:t>25</a:t>
            </a:r>
            <a:r>
              <a:rPr lang="en-US" dirty="0">
                <a:solidFill>
                  <a:srgbClr val="FF0000"/>
                </a:solidFill>
              </a:rPr>
              <a:t> ergs per flare</a:t>
            </a: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Advanced - Energy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sp>
        <p:nvSpPr>
          <p:cNvPr id="2" name="Oval 1">
            <a:extLst>
              <a:ext uri="{FF2B5EF4-FFF2-40B4-BE49-F238E27FC236}">
                <a16:creationId xmlns:a16="http://schemas.microsoft.com/office/drawing/2014/main" id="{CF040753-54DA-3180-8926-8CA5D2DC5B79}"/>
              </a:ext>
            </a:extLst>
          </p:cNvPr>
          <p:cNvSpPr/>
          <p:nvPr/>
        </p:nvSpPr>
        <p:spPr>
          <a:xfrm>
            <a:off x="4664869" y="1178719"/>
            <a:ext cx="1421606" cy="1714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65327FC-C2D9-ABB8-5F89-2675AAB9912D}"/>
              </a:ext>
            </a:extLst>
          </p:cNvPr>
          <p:cNvSpPr/>
          <p:nvPr/>
        </p:nvSpPr>
        <p:spPr>
          <a:xfrm>
            <a:off x="4664869" y="3359944"/>
            <a:ext cx="1421606" cy="1714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84667BD-6570-6153-EFE0-BC0095684DDA}"/>
              </a:ext>
            </a:extLst>
          </p:cNvPr>
          <p:cNvCxnSpPr>
            <a:stCxn id="2" idx="2"/>
            <a:endCxn id="3" idx="2"/>
          </p:cNvCxnSpPr>
          <p:nvPr/>
        </p:nvCxnSpPr>
        <p:spPr>
          <a:xfrm>
            <a:off x="4664869" y="1264444"/>
            <a:ext cx="0" cy="2181225"/>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75F3DCCC-BCC7-4D3A-067F-D67F47AC2159}"/>
              </a:ext>
            </a:extLst>
          </p:cNvPr>
          <p:cNvCxnSpPr/>
          <p:nvPr/>
        </p:nvCxnSpPr>
        <p:spPr>
          <a:xfrm>
            <a:off x="6086475" y="1264444"/>
            <a:ext cx="0" cy="2181225"/>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a:extLst>
              <a:ext uri="{FF2B5EF4-FFF2-40B4-BE49-F238E27FC236}">
                <a16:creationId xmlns:a16="http://schemas.microsoft.com/office/drawing/2014/main" id="{55B8E450-634A-7052-83C3-47980BF219B2}"/>
              </a:ext>
            </a:extLst>
          </p:cNvPr>
          <p:cNvCxnSpPr/>
          <p:nvPr/>
        </p:nvCxnSpPr>
        <p:spPr>
          <a:xfrm>
            <a:off x="4850606" y="985837"/>
            <a:ext cx="0" cy="2921794"/>
          </a:xfrm>
          <a:prstGeom prst="line">
            <a:avLst/>
          </a:prstGeom>
          <a:ln w="25400"/>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35E5CC43-E2D8-7F66-265A-D87A07E0335F}"/>
              </a:ext>
            </a:extLst>
          </p:cNvPr>
          <p:cNvCxnSpPr/>
          <p:nvPr/>
        </p:nvCxnSpPr>
        <p:spPr>
          <a:xfrm>
            <a:off x="5053013" y="985837"/>
            <a:ext cx="0" cy="2921794"/>
          </a:xfrm>
          <a:prstGeom prst="line">
            <a:avLst/>
          </a:prstGeom>
          <a:ln w="25400"/>
        </p:spPr>
        <p:style>
          <a:lnRef idx="1">
            <a:schemeClr val="accent5"/>
          </a:lnRef>
          <a:fillRef idx="0">
            <a:schemeClr val="accent5"/>
          </a:fillRef>
          <a:effectRef idx="0">
            <a:schemeClr val="accent5"/>
          </a:effectRef>
          <a:fontRef idx="minor">
            <a:schemeClr val="tx1"/>
          </a:fontRef>
        </p:style>
      </p:cxnSp>
      <p:cxnSp>
        <p:nvCxnSpPr>
          <p:cNvPr id="10" name="Straight Connector 9">
            <a:extLst>
              <a:ext uri="{FF2B5EF4-FFF2-40B4-BE49-F238E27FC236}">
                <a16:creationId xmlns:a16="http://schemas.microsoft.com/office/drawing/2014/main" id="{B39064FB-F036-98B0-EB6A-33B7BC362A28}"/>
              </a:ext>
            </a:extLst>
          </p:cNvPr>
          <p:cNvCxnSpPr/>
          <p:nvPr/>
        </p:nvCxnSpPr>
        <p:spPr>
          <a:xfrm>
            <a:off x="5253037" y="985837"/>
            <a:ext cx="0" cy="2921794"/>
          </a:xfrm>
          <a:prstGeom prst="line">
            <a:avLst/>
          </a:prstGeom>
          <a:ln w="25400"/>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ED12058D-0D3B-621D-44B5-7AE8CF1F0189}"/>
              </a:ext>
            </a:extLst>
          </p:cNvPr>
          <p:cNvCxnSpPr/>
          <p:nvPr/>
        </p:nvCxnSpPr>
        <p:spPr>
          <a:xfrm>
            <a:off x="5460206" y="985837"/>
            <a:ext cx="0" cy="2921794"/>
          </a:xfrm>
          <a:prstGeom prst="line">
            <a:avLst/>
          </a:prstGeom>
          <a:ln w="25400"/>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2B31ABCB-90AA-694A-AFE1-C32CF3B89A27}"/>
              </a:ext>
            </a:extLst>
          </p:cNvPr>
          <p:cNvCxnSpPr/>
          <p:nvPr/>
        </p:nvCxnSpPr>
        <p:spPr>
          <a:xfrm>
            <a:off x="5643112" y="985837"/>
            <a:ext cx="0" cy="2921794"/>
          </a:xfrm>
          <a:prstGeom prst="line">
            <a:avLst/>
          </a:prstGeom>
          <a:ln w="25400"/>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B21B364A-5342-6154-46E8-6A1AE88AC999}"/>
              </a:ext>
            </a:extLst>
          </p:cNvPr>
          <p:cNvCxnSpPr/>
          <p:nvPr/>
        </p:nvCxnSpPr>
        <p:spPr>
          <a:xfrm>
            <a:off x="5845969" y="985837"/>
            <a:ext cx="0" cy="2921794"/>
          </a:xfrm>
          <a:prstGeom prst="line">
            <a:avLst/>
          </a:prstGeom>
          <a:ln w="25400"/>
        </p:spPr>
        <p:style>
          <a:lnRef idx="1">
            <a:schemeClr val="accent5"/>
          </a:lnRef>
          <a:fillRef idx="0">
            <a:schemeClr val="accent5"/>
          </a:fillRef>
          <a:effectRef idx="0">
            <a:schemeClr val="accent5"/>
          </a:effectRef>
          <a:fontRef idx="minor">
            <a:schemeClr val="tx1"/>
          </a:fontRef>
        </p:style>
      </p:cxnSp>
      <p:sp>
        <p:nvSpPr>
          <p:cNvPr id="15" name="Arrow: Down 14">
            <a:extLst>
              <a:ext uri="{FF2B5EF4-FFF2-40B4-BE49-F238E27FC236}">
                <a16:creationId xmlns:a16="http://schemas.microsoft.com/office/drawing/2014/main" id="{41F70B64-8085-DA51-24A2-C7FAC2E68A79}"/>
              </a:ext>
            </a:extLst>
          </p:cNvPr>
          <p:cNvSpPr/>
          <p:nvPr/>
        </p:nvSpPr>
        <p:spPr>
          <a:xfrm>
            <a:off x="4907756" y="2286000"/>
            <a:ext cx="311943" cy="434600"/>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26C446C9-7B1C-3BB5-5971-C3599929B216}"/>
              </a:ext>
            </a:extLst>
          </p:cNvPr>
          <p:cNvSpPr/>
          <p:nvPr/>
        </p:nvSpPr>
        <p:spPr>
          <a:xfrm>
            <a:off x="5522119" y="2286000"/>
            <a:ext cx="323850" cy="434600"/>
          </a:xfrm>
          <a:prstGeom prst="up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735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3500437"/>
          </a:xfrm>
          <a:prstGeom prst="rect">
            <a:avLst/>
          </a:prstGeom>
        </p:spPr>
        <p:txBody>
          <a:bodyPr spcFirstLastPara="1" wrap="square" lIns="91425" tIns="91425" rIns="91425" bIns="91425" anchor="t" anchorCtr="0">
            <a:normAutofit fontScale="92500" lnSpcReduction="10000"/>
          </a:bodyPr>
          <a:lstStyle/>
          <a:p>
            <a:pPr marL="0" lvl="0" indent="0" algn="l" rtl="0">
              <a:lnSpc>
                <a:spcPct val="90000"/>
              </a:lnSpc>
              <a:spcBef>
                <a:spcPts val="1000"/>
              </a:spcBef>
              <a:spcAft>
                <a:spcPts val="0"/>
              </a:spcAft>
              <a:buNone/>
            </a:pPr>
            <a:r>
              <a:rPr lang="en-US" dirty="0">
                <a:solidFill>
                  <a:schemeClr val="dk1"/>
                </a:solidFill>
              </a:rPr>
              <a:t>De= 100</a:t>
            </a:r>
            <a:r>
              <a:rPr lang="en-US" baseline="30000" dirty="0">
                <a:solidFill>
                  <a:schemeClr val="dk1"/>
                </a:solidFill>
              </a:rPr>
              <a:t>2</a:t>
            </a:r>
            <a:r>
              <a:rPr lang="en-US" dirty="0">
                <a:solidFill>
                  <a:schemeClr val="dk1"/>
                </a:solidFill>
              </a:rPr>
              <a:t>/8</a:t>
            </a:r>
            <a:r>
              <a:rPr lang="en-US" dirty="0">
                <a:solidFill>
                  <a:schemeClr val="dk1"/>
                </a:solidFill>
                <a:latin typeface="Symbol" panose="05050102010706020507" pitchFamily="18" charset="2"/>
              </a:rPr>
              <a:t>p</a:t>
            </a:r>
            <a:r>
              <a:rPr lang="en-US" dirty="0">
                <a:solidFill>
                  <a:schemeClr val="dk1"/>
                </a:solidFill>
              </a:rPr>
              <a:t>  </a:t>
            </a:r>
          </a:p>
          <a:p>
            <a:pPr marL="0" lvl="0" indent="0" algn="l" rtl="0">
              <a:lnSpc>
                <a:spcPct val="90000"/>
              </a:lnSpc>
              <a:spcBef>
                <a:spcPts val="1000"/>
              </a:spcBef>
              <a:spcAft>
                <a:spcPts val="0"/>
              </a:spcAft>
              <a:buNone/>
            </a:pPr>
            <a:r>
              <a:rPr lang="en-US" dirty="0">
                <a:solidFill>
                  <a:schemeClr val="dk1"/>
                </a:solidFill>
              </a:rPr>
              <a:t>     =  40 ergs/cm</a:t>
            </a:r>
            <a:r>
              <a:rPr lang="en-US" baseline="30000" dirty="0">
                <a:solidFill>
                  <a:schemeClr val="dk1"/>
                </a:solidFill>
              </a:rPr>
              <a:t>3</a:t>
            </a:r>
          </a:p>
          <a:p>
            <a:pPr marL="0" lvl="0" indent="0" algn="l" rtl="0">
              <a:lnSpc>
                <a:spcPct val="90000"/>
              </a:lnSpc>
              <a:spcBef>
                <a:spcPts val="1000"/>
              </a:spcBef>
              <a:spcAft>
                <a:spcPts val="0"/>
              </a:spcAft>
              <a:buNone/>
            </a:pPr>
            <a:r>
              <a:rPr lang="en-US" dirty="0">
                <a:solidFill>
                  <a:schemeClr val="tx1"/>
                </a:solidFill>
              </a:rPr>
              <a:t>Volume =</a:t>
            </a:r>
            <a:r>
              <a:rPr lang="en-US" dirty="0">
                <a:solidFill>
                  <a:schemeClr val="tx1"/>
                </a:solidFill>
                <a:latin typeface="Symbol" panose="05050102010706020507" pitchFamily="18" charset="2"/>
              </a:rPr>
              <a:t> p </a:t>
            </a:r>
            <a:r>
              <a:rPr lang="en-US" dirty="0">
                <a:solidFill>
                  <a:schemeClr val="tx1"/>
                </a:solidFill>
              </a:rPr>
              <a:t>(200)</a:t>
            </a:r>
            <a:r>
              <a:rPr lang="en-US" baseline="30000" dirty="0">
                <a:solidFill>
                  <a:schemeClr val="tx1"/>
                </a:solidFill>
              </a:rPr>
              <a:t>2</a:t>
            </a:r>
            <a:r>
              <a:rPr lang="en-US" dirty="0">
                <a:solidFill>
                  <a:schemeClr val="tx1"/>
                </a:solidFill>
              </a:rPr>
              <a:t> 10000</a:t>
            </a:r>
          </a:p>
          <a:p>
            <a:pPr marL="0" lvl="0" indent="0" algn="l" rtl="0">
              <a:lnSpc>
                <a:spcPct val="90000"/>
              </a:lnSpc>
              <a:spcBef>
                <a:spcPts val="1000"/>
              </a:spcBef>
              <a:spcAft>
                <a:spcPts val="0"/>
              </a:spcAft>
              <a:buNone/>
            </a:pPr>
            <a:r>
              <a:rPr lang="en-US" dirty="0">
                <a:solidFill>
                  <a:schemeClr val="tx1"/>
                </a:solidFill>
              </a:rPr>
              <a:t>             = 1.25x10</a:t>
            </a:r>
            <a:r>
              <a:rPr lang="en-US" baseline="30000" dirty="0">
                <a:solidFill>
                  <a:schemeClr val="tx1"/>
                </a:solidFill>
              </a:rPr>
              <a:t>9</a:t>
            </a:r>
            <a:r>
              <a:rPr lang="en-US" dirty="0">
                <a:solidFill>
                  <a:schemeClr val="tx1"/>
                </a:solidFill>
              </a:rPr>
              <a:t> km</a:t>
            </a:r>
            <a:r>
              <a:rPr lang="en-US" baseline="30000" dirty="0">
                <a:solidFill>
                  <a:schemeClr val="tx1"/>
                </a:solidFill>
              </a:rPr>
              <a:t>3</a:t>
            </a:r>
            <a:r>
              <a:rPr lang="en-US" dirty="0">
                <a:solidFill>
                  <a:schemeClr val="tx1"/>
                </a:solidFill>
              </a:rPr>
              <a:t>         </a:t>
            </a:r>
          </a:p>
          <a:p>
            <a:pPr marL="0" lvl="0" indent="0" algn="l" rtl="0">
              <a:lnSpc>
                <a:spcPct val="90000"/>
              </a:lnSpc>
              <a:spcBef>
                <a:spcPts val="1000"/>
              </a:spcBef>
              <a:spcAft>
                <a:spcPts val="0"/>
              </a:spcAft>
              <a:buNone/>
            </a:pPr>
            <a:r>
              <a:rPr lang="en-US" dirty="0">
                <a:solidFill>
                  <a:schemeClr val="tx1"/>
                </a:solidFill>
              </a:rPr>
              <a:t>100,000 cm = 1 km</a:t>
            </a:r>
          </a:p>
          <a:p>
            <a:pPr marL="0" lvl="0" indent="0" algn="l" rtl="0">
              <a:lnSpc>
                <a:spcPct val="90000"/>
              </a:lnSpc>
              <a:spcBef>
                <a:spcPts val="1000"/>
              </a:spcBef>
              <a:spcAft>
                <a:spcPts val="0"/>
              </a:spcAft>
              <a:buNone/>
            </a:pPr>
            <a:r>
              <a:rPr lang="en-US" dirty="0">
                <a:solidFill>
                  <a:schemeClr val="tx1"/>
                </a:solidFill>
              </a:rPr>
              <a:t>Volume = 1.25x10</a:t>
            </a:r>
            <a:r>
              <a:rPr lang="en-US" baseline="30000" dirty="0">
                <a:solidFill>
                  <a:schemeClr val="tx1"/>
                </a:solidFill>
              </a:rPr>
              <a:t>24</a:t>
            </a:r>
            <a:r>
              <a:rPr lang="en-US" dirty="0">
                <a:solidFill>
                  <a:schemeClr val="tx1"/>
                </a:solidFill>
              </a:rPr>
              <a:t> cm</a:t>
            </a:r>
            <a:r>
              <a:rPr lang="en-US" baseline="30000" dirty="0">
                <a:solidFill>
                  <a:schemeClr val="tx1"/>
                </a:solidFill>
              </a:rPr>
              <a:t>3</a:t>
            </a:r>
          </a:p>
          <a:p>
            <a:pPr marL="0" lvl="0" indent="0" algn="l" rtl="0">
              <a:lnSpc>
                <a:spcPct val="90000"/>
              </a:lnSpc>
              <a:spcBef>
                <a:spcPts val="1000"/>
              </a:spcBef>
              <a:spcAft>
                <a:spcPts val="0"/>
              </a:spcAft>
              <a:buNone/>
            </a:pPr>
            <a:r>
              <a:rPr lang="en-US" dirty="0">
                <a:solidFill>
                  <a:schemeClr val="tx1"/>
                </a:solidFill>
              </a:rPr>
              <a:t>E = (40) x (1.25x10</a:t>
            </a:r>
            <a:r>
              <a:rPr lang="en-US" baseline="30000" dirty="0">
                <a:solidFill>
                  <a:schemeClr val="tx1"/>
                </a:solidFill>
              </a:rPr>
              <a:t>24</a:t>
            </a:r>
            <a:r>
              <a:rPr lang="en-US" dirty="0">
                <a:solidFill>
                  <a:schemeClr val="tx1"/>
                </a:solidFill>
              </a:rPr>
              <a:t>)</a:t>
            </a:r>
          </a:p>
          <a:p>
            <a:pPr marL="0" lvl="0" indent="0" algn="l" rtl="0">
              <a:lnSpc>
                <a:spcPct val="90000"/>
              </a:lnSpc>
              <a:spcBef>
                <a:spcPts val="1000"/>
              </a:spcBef>
              <a:spcAft>
                <a:spcPts val="0"/>
              </a:spcAft>
              <a:buNone/>
            </a:pPr>
            <a:r>
              <a:rPr lang="en-US" dirty="0">
                <a:solidFill>
                  <a:schemeClr val="tx1"/>
                </a:solidFill>
              </a:rPr>
              <a:t>    = </a:t>
            </a:r>
            <a:r>
              <a:rPr lang="en-US" dirty="0">
                <a:solidFill>
                  <a:srgbClr val="FF0000"/>
                </a:solidFill>
              </a:rPr>
              <a:t>5x10</a:t>
            </a:r>
            <a:r>
              <a:rPr lang="en-US" baseline="30000" dirty="0">
                <a:solidFill>
                  <a:srgbClr val="FF0000"/>
                </a:solidFill>
              </a:rPr>
              <a:t>25</a:t>
            </a:r>
            <a:r>
              <a:rPr lang="en-US" dirty="0">
                <a:solidFill>
                  <a:srgbClr val="FF0000"/>
                </a:solidFill>
              </a:rPr>
              <a:t> ergs per flare</a:t>
            </a:r>
          </a:p>
          <a:p>
            <a:pPr marL="0" lvl="0" indent="0" algn="l" rtl="0">
              <a:lnSpc>
                <a:spcPct val="90000"/>
              </a:lnSpc>
              <a:spcBef>
                <a:spcPts val="1000"/>
              </a:spcBef>
              <a:spcAft>
                <a:spcPts val="0"/>
              </a:spcAft>
              <a:buNone/>
            </a:pPr>
            <a:r>
              <a:rPr lang="en-US" dirty="0">
                <a:solidFill>
                  <a:srgbClr val="FF0000"/>
                </a:solidFill>
              </a:rPr>
              <a:t>     </a:t>
            </a:r>
            <a:r>
              <a:rPr lang="en-US">
                <a:solidFill>
                  <a:srgbClr val="FF0000"/>
                </a:solidFill>
              </a:rPr>
              <a:t>=  1200 </a:t>
            </a:r>
            <a:r>
              <a:rPr lang="en-US" dirty="0">
                <a:solidFill>
                  <a:srgbClr val="FF0000"/>
                </a:solidFill>
              </a:rPr>
              <a:t>megatons TNT    	</a:t>
            </a:r>
            <a:r>
              <a:rPr lang="en-US">
                <a:solidFill>
                  <a:srgbClr val="FF0000"/>
                </a:solidFill>
              </a:rPr>
              <a:t>   </a:t>
            </a:r>
            <a:r>
              <a:rPr lang="en-US" u="sng">
                <a:solidFill>
                  <a:srgbClr val="FF0000"/>
                </a:solidFill>
              </a:rPr>
              <a:t>each </a:t>
            </a:r>
            <a:r>
              <a:rPr lang="en-US" u="sng" dirty="0">
                <a:solidFill>
                  <a:srgbClr val="FF0000"/>
                </a:solidFill>
              </a:rPr>
              <a:t>minute</a:t>
            </a: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Advanced - Energy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7" name="Picture 6">
            <a:extLst>
              <a:ext uri="{FF2B5EF4-FFF2-40B4-BE49-F238E27FC236}">
                <a16:creationId xmlns:a16="http://schemas.microsoft.com/office/drawing/2014/main" id="{622727E7-FB8F-DB03-BA79-56BBD726B045}"/>
              </a:ext>
            </a:extLst>
          </p:cNvPr>
          <p:cNvPicPr>
            <a:picLocks noChangeAspect="1"/>
          </p:cNvPicPr>
          <p:nvPr/>
        </p:nvPicPr>
        <p:blipFill>
          <a:blip r:embed="rId4"/>
          <a:stretch>
            <a:fillRect/>
          </a:stretch>
        </p:blipFill>
        <p:spPr>
          <a:xfrm>
            <a:off x="4302391" y="920026"/>
            <a:ext cx="3728718" cy="2783681"/>
          </a:xfrm>
          <a:prstGeom prst="rect">
            <a:avLst/>
          </a:prstGeom>
        </p:spPr>
      </p:pic>
      <p:sp>
        <p:nvSpPr>
          <p:cNvPr id="14" name="TextBox 13">
            <a:extLst>
              <a:ext uri="{FF2B5EF4-FFF2-40B4-BE49-F238E27FC236}">
                <a16:creationId xmlns:a16="http://schemas.microsoft.com/office/drawing/2014/main" id="{288209D1-61C6-A6CE-FF64-C82E9C9FE7CF}"/>
              </a:ext>
            </a:extLst>
          </p:cNvPr>
          <p:cNvSpPr txBox="1"/>
          <p:nvPr/>
        </p:nvSpPr>
        <p:spPr>
          <a:xfrm>
            <a:off x="3996946" y="3965143"/>
            <a:ext cx="4689104" cy="477054"/>
          </a:xfrm>
          <a:prstGeom prst="rect">
            <a:avLst/>
          </a:prstGeom>
          <a:noFill/>
        </p:spPr>
        <p:txBody>
          <a:bodyPr wrap="none" rtlCol="0">
            <a:spAutoFit/>
          </a:bodyPr>
          <a:lstStyle/>
          <a:p>
            <a:r>
              <a:rPr lang="en-US" sz="1100" b="0" i="0" dirty="0">
                <a:solidFill>
                  <a:srgbClr val="474747"/>
                </a:solidFill>
                <a:effectLst/>
                <a:latin typeface="Lora" panose="020F0502020204030204" pitchFamily="2" charset="0"/>
              </a:rPr>
              <a:t>ESA / NASA / Solar Orbiter / EUI Team / Lakshmi Chitta, </a:t>
            </a:r>
          </a:p>
          <a:p>
            <a:r>
              <a:rPr lang="en-US" sz="1100" b="0" i="0" dirty="0">
                <a:solidFill>
                  <a:srgbClr val="474747"/>
                </a:solidFill>
                <a:effectLst/>
                <a:latin typeface="Lora" panose="020F0502020204030204" pitchFamily="2" charset="0"/>
              </a:rPr>
              <a:t>Max Planck Institute for Solar System Research / CC BY-SA 3.0 IGO</a:t>
            </a:r>
            <a:r>
              <a:rPr lang="en-US" b="0" i="0" dirty="0">
                <a:solidFill>
                  <a:srgbClr val="474747"/>
                </a:solidFill>
                <a:effectLst/>
                <a:latin typeface="Lora" panose="020F0502020204030204" pitchFamily="2" charset="0"/>
              </a:rPr>
              <a:t>.</a:t>
            </a:r>
            <a:endParaRPr lang="en-US" dirty="0"/>
          </a:p>
        </p:txBody>
      </p:sp>
    </p:spTree>
    <p:extLst>
      <p:ext uri="{BB962C8B-B14F-4D97-AF65-F5344CB8AC3E}">
        <p14:creationId xmlns:p14="http://schemas.microsoft.com/office/powerpoint/2010/main" val="317580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grpSp>
        <p:nvGrpSpPr>
          <p:cNvPr id="80" name="Google Shape;80;p14"/>
          <p:cNvGrpSpPr/>
          <p:nvPr/>
        </p:nvGrpSpPr>
        <p:grpSpPr>
          <a:xfrm flipH="1">
            <a:off x="0" y="133025"/>
            <a:ext cx="5760575" cy="582900"/>
            <a:chOff x="3383700" y="220025"/>
            <a:chExt cx="5760575" cy="582900"/>
          </a:xfrm>
        </p:grpSpPr>
        <p:sp>
          <p:nvSpPr>
            <p:cNvPr id="81" name="Google Shape;81;p14"/>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14"/>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chemeClr val="lt1"/>
                </a:solidFill>
                <a:latin typeface="Helvetica Neue"/>
                <a:ea typeface="Helvetica Neue"/>
                <a:cs typeface="Helvetica Neue"/>
                <a:sym typeface="Helvetica Neue"/>
              </a:rPr>
              <a:t>Heliophysics Big Year Timeline</a:t>
            </a:r>
            <a:endParaRPr b="1" dirty="0">
              <a:solidFill>
                <a:schemeClr val="lt1"/>
              </a:solidFill>
              <a:latin typeface="Helvetica Neue"/>
              <a:ea typeface="Helvetica Neue"/>
              <a:cs typeface="Helvetica Neue"/>
              <a:sym typeface="Helvetica Neue"/>
            </a:endParaRPr>
          </a:p>
          <a:p>
            <a:pPr marL="0" lvl="0" indent="0" algn="l" rtl="0">
              <a:spcBef>
                <a:spcPts val="0"/>
              </a:spcBef>
              <a:spcAft>
                <a:spcPts val="0"/>
              </a:spcAft>
              <a:buSzPct val="40909"/>
              <a:buNone/>
            </a:pPr>
            <a:endParaRPr sz="2420" b="1" dirty="0">
              <a:solidFill>
                <a:schemeClr val="lt1"/>
              </a:solidFill>
              <a:latin typeface="Helvetica Neue"/>
              <a:ea typeface="Helvetica Neue"/>
              <a:cs typeface="Helvetica Neue"/>
              <a:sym typeface="Helvetica Neue"/>
            </a:endParaRPr>
          </a:p>
        </p:txBody>
      </p:sp>
      <p:sp>
        <p:nvSpPr>
          <p:cNvPr id="84" name="Google Shape;84;p14"/>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14"/>
          <p:cNvGrpSpPr/>
          <p:nvPr/>
        </p:nvGrpSpPr>
        <p:grpSpPr>
          <a:xfrm>
            <a:off x="0" y="4695025"/>
            <a:ext cx="5902800" cy="283500"/>
            <a:chOff x="0" y="4548925"/>
            <a:chExt cx="5902800" cy="283500"/>
          </a:xfrm>
        </p:grpSpPr>
        <p:sp>
          <p:nvSpPr>
            <p:cNvPr id="92" name="Google Shape;92;p14"/>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14"/>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95" name="Google Shape;95;p14"/>
          <p:cNvPicPr preferRelativeResize="0"/>
          <p:nvPr/>
        </p:nvPicPr>
        <p:blipFill>
          <a:blip r:embed="rId3">
            <a:alphaModFix/>
          </a:blip>
          <a:stretch>
            <a:fillRect/>
          </a:stretch>
        </p:blipFill>
        <p:spPr>
          <a:xfrm>
            <a:off x="8264175" y="4601225"/>
            <a:ext cx="685800" cy="471054"/>
          </a:xfrm>
          <a:prstGeom prst="rect">
            <a:avLst/>
          </a:prstGeom>
          <a:noFill/>
          <a:ln>
            <a:noFill/>
          </a:ln>
        </p:spPr>
      </p:pic>
      <p:grpSp>
        <p:nvGrpSpPr>
          <p:cNvPr id="96" name="Google Shape;96;p14"/>
          <p:cNvGrpSpPr/>
          <p:nvPr/>
        </p:nvGrpSpPr>
        <p:grpSpPr>
          <a:xfrm>
            <a:off x="5632317" y="917050"/>
            <a:ext cx="3305700" cy="3483050"/>
            <a:chOff x="5632317" y="1189775"/>
            <a:chExt cx="3305700" cy="3483050"/>
          </a:xfrm>
        </p:grpSpPr>
        <p:sp>
          <p:nvSpPr>
            <p:cNvPr id="97" name="Google Shape;97;p14"/>
            <p:cNvSpPr/>
            <p:nvPr/>
          </p:nvSpPr>
          <p:spPr>
            <a:xfrm>
              <a:off x="5632317" y="1189775"/>
              <a:ext cx="3305700" cy="669000"/>
            </a:xfrm>
            <a:prstGeom prst="chevron">
              <a:avLst>
                <a:gd name="adj" fmla="val 50000"/>
              </a:avLst>
            </a:prstGeom>
            <a:solidFill>
              <a:srgbClr val="D8382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mn-lt"/>
                  <a:ea typeface="Roboto"/>
                  <a:cs typeface="Roboto"/>
                  <a:sym typeface="Roboto"/>
                </a:rPr>
                <a:t>Solar Parker </a:t>
              </a:r>
              <a:endParaRPr b="1" dirty="0">
                <a:solidFill>
                  <a:srgbClr val="FFFFFF"/>
                </a:solidFill>
                <a:latin typeface="+mn-lt"/>
                <a:ea typeface="Roboto"/>
                <a:cs typeface="Roboto"/>
                <a:sym typeface="Roboto"/>
              </a:endParaRPr>
            </a:p>
            <a:p>
              <a:pPr marL="0" lvl="0" indent="0" algn="ctr" rtl="0">
                <a:spcBef>
                  <a:spcPts val="0"/>
                </a:spcBef>
                <a:spcAft>
                  <a:spcPts val="0"/>
                </a:spcAft>
                <a:buNone/>
              </a:pPr>
              <a:r>
                <a:rPr lang="en" b="1" dirty="0">
                  <a:solidFill>
                    <a:srgbClr val="FFFFFF"/>
                  </a:solidFill>
                  <a:latin typeface="+mn-lt"/>
                  <a:ea typeface="Roboto"/>
                  <a:cs typeface="Roboto"/>
                  <a:sym typeface="Roboto"/>
                </a:rPr>
                <a:t>Probe Perihelion</a:t>
              </a:r>
              <a:endParaRPr b="1" dirty="0">
                <a:solidFill>
                  <a:srgbClr val="FFFFFF"/>
                </a:solidFill>
                <a:latin typeface="+mn-lt"/>
                <a:ea typeface="Roboto"/>
                <a:cs typeface="Roboto"/>
                <a:sym typeface="Roboto"/>
              </a:endParaRPr>
            </a:p>
          </p:txBody>
        </p:sp>
        <p:sp>
          <p:nvSpPr>
            <p:cNvPr id="98" name="Google Shape;98;p14"/>
            <p:cNvSpPr txBox="1"/>
            <p:nvPr/>
          </p:nvSpPr>
          <p:spPr>
            <a:xfrm>
              <a:off x="6167063" y="2057125"/>
              <a:ext cx="2236200" cy="2615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dirty="0">
                  <a:latin typeface="+mn-lt"/>
                  <a:ea typeface="Roboto"/>
                  <a:cs typeface="Roboto"/>
                  <a:sym typeface="Roboto"/>
                </a:rPr>
                <a:t>December 24, 2024</a:t>
              </a:r>
              <a:endParaRPr sz="1200" dirty="0">
                <a:latin typeface="+mn-lt"/>
                <a:ea typeface="Roboto"/>
                <a:cs typeface="Roboto"/>
                <a:sym typeface="Roboto"/>
              </a:endParaRPr>
            </a:p>
            <a:p>
              <a:pPr marL="0" lvl="0" indent="0" algn="l" rtl="0">
                <a:lnSpc>
                  <a:spcPct val="115000"/>
                </a:lnSpc>
                <a:spcBef>
                  <a:spcPts val="0"/>
                </a:spcBef>
                <a:spcAft>
                  <a:spcPts val="0"/>
                </a:spcAft>
                <a:buNone/>
              </a:pPr>
              <a:endParaRPr sz="1200" dirty="0">
                <a:latin typeface="Roboto"/>
                <a:ea typeface="Roboto"/>
                <a:cs typeface="Roboto"/>
                <a:sym typeface="Roboto"/>
              </a:endParaRPr>
            </a:p>
          </p:txBody>
        </p:sp>
      </p:grpSp>
      <p:grpSp>
        <p:nvGrpSpPr>
          <p:cNvPr id="99" name="Google Shape;99;p14"/>
          <p:cNvGrpSpPr/>
          <p:nvPr/>
        </p:nvGrpSpPr>
        <p:grpSpPr>
          <a:xfrm>
            <a:off x="-11613" y="917264"/>
            <a:ext cx="3546900" cy="3482836"/>
            <a:chOff x="0" y="1189989"/>
            <a:chExt cx="3546900" cy="3482836"/>
          </a:xfrm>
        </p:grpSpPr>
        <p:sp>
          <p:nvSpPr>
            <p:cNvPr id="100" name="Google Shape;100;p14"/>
            <p:cNvSpPr/>
            <p:nvPr/>
          </p:nvSpPr>
          <p:spPr>
            <a:xfrm>
              <a:off x="0" y="1189989"/>
              <a:ext cx="3546900" cy="669000"/>
            </a:xfrm>
            <a:prstGeom prst="homePlate">
              <a:avLst>
                <a:gd name="adj" fmla="val 50000"/>
              </a:avLst>
            </a:prstGeom>
            <a:solidFill>
              <a:srgbClr val="8020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mn-lt"/>
                  <a:ea typeface="Roboto"/>
                  <a:cs typeface="Roboto"/>
                  <a:sym typeface="Roboto"/>
                </a:rPr>
                <a:t>Annular Eclipse</a:t>
              </a:r>
              <a:endParaRPr b="1" dirty="0">
                <a:solidFill>
                  <a:srgbClr val="FFFFFF"/>
                </a:solidFill>
                <a:latin typeface="+mn-lt"/>
                <a:ea typeface="Roboto"/>
                <a:cs typeface="Roboto"/>
                <a:sym typeface="Roboto"/>
              </a:endParaRPr>
            </a:p>
          </p:txBody>
        </p:sp>
        <p:sp>
          <p:nvSpPr>
            <p:cNvPr id="101" name="Google Shape;101;p14"/>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dirty="0">
                  <a:latin typeface="+mn-lt"/>
                  <a:ea typeface="Roboto"/>
                  <a:cs typeface="Roboto"/>
                  <a:sym typeface="Roboto"/>
                </a:rPr>
                <a:t>October 14, 2023 </a:t>
              </a:r>
              <a:endParaRPr sz="1200" dirty="0">
                <a:latin typeface="+mn-lt"/>
                <a:ea typeface="Roboto"/>
                <a:cs typeface="Roboto"/>
                <a:sym typeface="Roboto"/>
              </a:endParaRPr>
            </a:p>
          </p:txBody>
        </p:sp>
      </p:grpSp>
      <p:grpSp>
        <p:nvGrpSpPr>
          <p:cNvPr id="102" name="Google Shape;102;p14"/>
          <p:cNvGrpSpPr/>
          <p:nvPr/>
        </p:nvGrpSpPr>
        <p:grpSpPr>
          <a:xfrm>
            <a:off x="2944204" y="917050"/>
            <a:ext cx="3305700" cy="3483050"/>
            <a:chOff x="2944204" y="1189775"/>
            <a:chExt cx="3305700" cy="3483050"/>
          </a:xfrm>
        </p:grpSpPr>
        <p:sp>
          <p:nvSpPr>
            <p:cNvPr id="103" name="Google Shape;103;p14"/>
            <p:cNvSpPr/>
            <p:nvPr/>
          </p:nvSpPr>
          <p:spPr>
            <a:xfrm>
              <a:off x="2944204" y="1189775"/>
              <a:ext cx="3305700" cy="669000"/>
            </a:xfrm>
            <a:prstGeom prst="chevron">
              <a:avLst>
                <a:gd name="adj" fmla="val 50000"/>
              </a:avLst>
            </a:prstGeom>
            <a:solidFill>
              <a:srgbClr val="B02C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mn-lt"/>
                  <a:ea typeface="Roboto"/>
                  <a:cs typeface="Roboto"/>
                  <a:sym typeface="Roboto"/>
                </a:rPr>
                <a:t>Total Eclipse</a:t>
              </a:r>
              <a:endParaRPr b="1" dirty="0">
                <a:solidFill>
                  <a:srgbClr val="FFFFFF"/>
                </a:solidFill>
                <a:latin typeface="+mn-lt"/>
                <a:ea typeface="Roboto"/>
                <a:cs typeface="Roboto"/>
                <a:sym typeface="Roboto"/>
              </a:endParaRPr>
            </a:p>
          </p:txBody>
        </p:sp>
        <p:sp>
          <p:nvSpPr>
            <p:cNvPr id="104" name="Google Shape;104;p14"/>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dirty="0">
                  <a:latin typeface="+mn-lt"/>
                  <a:ea typeface="Roboto"/>
                  <a:cs typeface="Roboto"/>
                  <a:sym typeface="Roboto"/>
                </a:rPr>
                <a:t>April 8, 2024</a:t>
              </a:r>
              <a:endParaRPr sz="1200" dirty="0">
                <a:latin typeface="+mn-lt"/>
                <a:ea typeface="Roboto"/>
                <a:cs typeface="Roboto"/>
                <a:sym typeface="Roboto"/>
              </a:endParaRPr>
            </a:p>
            <a:p>
              <a:pPr marL="0" lvl="0" indent="0" algn="l" rtl="0">
                <a:lnSpc>
                  <a:spcPct val="115000"/>
                </a:lnSpc>
                <a:spcBef>
                  <a:spcPts val="0"/>
                </a:spcBef>
                <a:spcAft>
                  <a:spcPts val="0"/>
                </a:spcAft>
                <a:buNone/>
              </a:pPr>
              <a:endParaRPr sz="1200" dirty="0">
                <a:latin typeface="Roboto"/>
                <a:ea typeface="Roboto"/>
                <a:cs typeface="Roboto"/>
                <a:sym typeface="Roboto"/>
              </a:endParaRPr>
            </a:p>
          </p:txBody>
        </p:sp>
      </p:grpSp>
      <p:sp>
        <p:nvSpPr>
          <p:cNvPr id="105" name="Google Shape;105;p14"/>
          <p:cNvSpPr/>
          <p:nvPr/>
        </p:nvSpPr>
        <p:spPr>
          <a:xfrm>
            <a:off x="760500" y="2145875"/>
            <a:ext cx="2025900" cy="2025900"/>
          </a:xfrm>
          <a:prstGeom prst="rect">
            <a:avLst/>
          </a:prstGeom>
          <a:solidFill>
            <a:schemeClr val="lt2"/>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ADD MEDIA HERE</a:t>
            </a:r>
            <a:endParaRPr/>
          </a:p>
        </p:txBody>
      </p:sp>
      <p:sp>
        <p:nvSpPr>
          <p:cNvPr id="106" name="Google Shape;106;p14"/>
          <p:cNvSpPr/>
          <p:nvPr/>
        </p:nvSpPr>
        <p:spPr>
          <a:xfrm>
            <a:off x="3584088" y="2145875"/>
            <a:ext cx="2025900" cy="2025900"/>
          </a:xfrm>
          <a:prstGeom prst="rect">
            <a:avLst/>
          </a:prstGeom>
          <a:solidFill>
            <a:schemeClr val="lt2"/>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ADD MEDIA HERE</a:t>
            </a:r>
            <a:endParaRPr/>
          </a:p>
        </p:txBody>
      </p:sp>
      <p:sp>
        <p:nvSpPr>
          <p:cNvPr id="107" name="Google Shape;107;p14"/>
          <p:cNvSpPr/>
          <p:nvPr/>
        </p:nvSpPr>
        <p:spPr>
          <a:xfrm>
            <a:off x="6272225" y="2145875"/>
            <a:ext cx="2025900" cy="2025900"/>
          </a:xfrm>
          <a:prstGeom prst="rect">
            <a:avLst/>
          </a:prstGeom>
          <a:solidFill>
            <a:schemeClr val="lt2"/>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ADD MEDIA HERE</a:t>
            </a:r>
            <a:endParaRPr/>
          </a:p>
        </p:txBody>
      </p:sp>
      <p:pic>
        <p:nvPicPr>
          <p:cNvPr id="3" name="Picture 2">
            <a:extLst>
              <a:ext uri="{FF2B5EF4-FFF2-40B4-BE49-F238E27FC236}">
                <a16:creationId xmlns:a16="http://schemas.microsoft.com/office/drawing/2014/main" id="{2F173343-9584-3D68-E1D8-055ABD947738}"/>
              </a:ext>
            </a:extLst>
          </p:cNvPr>
          <p:cNvPicPr>
            <a:picLocks noChangeAspect="1"/>
          </p:cNvPicPr>
          <p:nvPr/>
        </p:nvPicPr>
        <p:blipFill>
          <a:blip r:embed="rId4"/>
          <a:stretch>
            <a:fillRect/>
          </a:stretch>
        </p:blipFill>
        <p:spPr>
          <a:xfrm>
            <a:off x="760500" y="2145875"/>
            <a:ext cx="2025900" cy="2088881"/>
          </a:xfrm>
          <a:prstGeom prst="rect">
            <a:avLst/>
          </a:prstGeom>
        </p:spPr>
      </p:pic>
      <p:pic>
        <p:nvPicPr>
          <p:cNvPr id="5" name="Picture 4">
            <a:extLst>
              <a:ext uri="{FF2B5EF4-FFF2-40B4-BE49-F238E27FC236}">
                <a16:creationId xmlns:a16="http://schemas.microsoft.com/office/drawing/2014/main" id="{83105756-A6C6-25FA-A91D-1E44832EFCA4}"/>
              </a:ext>
            </a:extLst>
          </p:cNvPr>
          <p:cNvPicPr>
            <a:picLocks noChangeAspect="1"/>
          </p:cNvPicPr>
          <p:nvPr/>
        </p:nvPicPr>
        <p:blipFill>
          <a:blip r:embed="rId5"/>
          <a:stretch>
            <a:fillRect/>
          </a:stretch>
        </p:blipFill>
        <p:spPr>
          <a:xfrm>
            <a:off x="3591901" y="2145425"/>
            <a:ext cx="2193521" cy="2025900"/>
          </a:xfrm>
          <a:prstGeom prst="rect">
            <a:avLst/>
          </a:prstGeom>
        </p:spPr>
      </p:pic>
      <p:pic>
        <p:nvPicPr>
          <p:cNvPr id="7" name="Picture 6">
            <a:extLst>
              <a:ext uri="{FF2B5EF4-FFF2-40B4-BE49-F238E27FC236}">
                <a16:creationId xmlns:a16="http://schemas.microsoft.com/office/drawing/2014/main" id="{67332426-EDB3-DBD4-F3F6-ED99AF0DBAD7}"/>
              </a:ext>
            </a:extLst>
          </p:cNvPr>
          <p:cNvPicPr>
            <a:picLocks noChangeAspect="1"/>
          </p:cNvPicPr>
          <p:nvPr/>
        </p:nvPicPr>
        <p:blipFill>
          <a:blip r:embed="rId6"/>
          <a:stretch>
            <a:fillRect/>
          </a:stretch>
        </p:blipFill>
        <p:spPr>
          <a:xfrm>
            <a:off x="6254537" y="2117738"/>
            <a:ext cx="2238525" cy="2045598"/>
          </a:xfrm>
          <a:prstGeom prst="rect">
            <a:avLst/>
          </a:prstGeom>
        </p:spPr>
      </p:pic>
      <p:sp>
        <p:nvSpPr>
          <p:cNvPr id="4" name="TextBox 3">
            <a:extLst>
              <a:ext uri="{FF2B5EF4-FFF2-40B4-BE49-F238E27FC236}">
                <a16:creationId xmlns:a16="http://schemas.microsoft.com/office/drawing/2014/main" id="{7E213439-4AB7-699B-FE0F-7CBF02CAE441}"/>
              </a:ext>
            </a:extLst>
          </p:cNvPr>
          <p:cNvSpPr txBox="1"/>
          <p:nvPr/>
        </p:nvSpPr>
        <p:spPr>
          <a:xfrm>
            <a:off x="2275284" y="2417862"/>
            <a:ext cx="4579144" cy="307777"/>
          </a:xfrm>
          <a:prstGeom prst="rect">
            <a:avLst/>
          </a:prstGeom>
          <a:noFill/>
        </p:spPr>
        <p:txBody>
          <a:bodyPr wrap="square">
            <a:spAutoFit/>
          </a:bodyPr>
          <a:lstStyle/>
          <a:p>
            <a:r>
              <a:rPr lang="en-US" b="0" dirty="0">
                <a:effectLst/>
              </a:rPr>
              <a:t> </a:t>
            </a:r>
            <a:endParaRPr lang="en-US" dirty="0"/>
          </a:p>
        </p:txBody>
      </p:sp>
      <p:sp>
        <p:nvSpPr>
          <p:cNvPr id="8" name="TextBox 7">
            <a:extLst>
              <a:ext uri="{FF2B5EF4-FFF2-40B4-BE49-F238E27FC236}">
                <a16:creationId xmlns:a16="http://schemas.microsoft.com/office/drawing/2014/main" id="{D12E0355-36A1-05D9-700B-A2EF57A9550F}"/>
              </a:ext>
            </a:extLst>
          </p:cNvPr>
          <p:cNvSpPr txBox="1"/>
          <p:nvPr/>
        </p:nvSpPr>
        <p:spPr>
          <a:xfrm>
            <a:off x="2275284" y="2417862"/>
            <a:ext cx="4579144" cy="307777"/>
          </a:xfrm>
          <a:prstGeom prst="rect">
            <a:avLst/>
          </a:prstGeom>
          <a:noFill/>
        </p:spPr>
        <p:txBody>
          <a:bodyPr wrap="square">
            <a:spAutoFit/>
          </a:bodyPr>
          <a:lstStyle/>
          <a:p>
            <a:r>
              <a:rPr lang="en-US" dirty="0"/>
              <a:t> </a:t>
            </a:r>
          </a:p>
        </p:txBody>
      </p:sp>
      <p:sp>
        <p:nvSpPr>
          <p:cNvPr id="10" name="TextBox 9">
            <a:extLst>
              <a:ext uri="{FF2B5EF4-FFF2-40B4-BE49-F238E27FC236}">
                <a16:creationId xmlns:a16="http://schemas.microsoft.com/office/drawing/2014/main" id="{0448D795-C7BB-F957-968C-04A6926BF82B}"/>
              </a:ext>
            </a:extLst>
          </p:cNvPr>
          <p:cNvSpPr txBox="1"/>
          <p:nvPr/>
        </p:nvSpPr>
        <p:spPr>
          <a:xfrm>
            <a:off x="2275284" y="2417862"/>
            <a:ext cx="4579144" cy="307777"/>
          </a:xfrm>
          <a:prstGeom prst="rect">
            <a:avLst/>
          </a:prstGeom>
          <a:noFill/>
        </p:spPr>
        <p:txBody>
          <a:bodyPr wrap="square">
            <a:spAutoFit/>
          </a:bodyPr>
          <a:lstStyle/>
          <a:p>
            <a:r>
              <a:rPr lang="en-US" b="0" dirty="0">
                <a:effectLst/>
              </a:rPr>
              <a:t> </a:t>
            </a:r>
            <a:endParaRPr lang="en-US" dirty="0"/>
          </a:p>
        </p:txBody>
      </p:sp>
      <p:sp>
        <p:nvSpPr>
          <p:cNvPr id="12" name="TextBox 11">
            <a:extLst>
              <a:ext uri="{FF2B5EF4-FFF2-40B4-BE49-F238E27FC236}">
                <a16:creationId xmlns:a16="http://schemas.microsoft.com/office/drawing/2014/main" id="{882D91A8-E24F-F4D9-C48B-E1C6BE60A54B}"/>
              </a:ext>
            </a:extLst>
          </p:cNvPr>
          <p:cNvSpPr txBox="1"/>
          <p:nvPr/>
        </p:nvSpPr>
        <p:spPr>
          <a:xfrm>
            <a:off x="2275284" y="2417862"/>
            <a:ext cx="4579144" cy="307777"/>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3038719" cy="3500437"/>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b="1" dirty="0">
                <a:solidFill>
                  <a:schemeClr val="dk1"/>
                </a:solidFill>
              </a:rPr>
              <a:t>Next Time!</a:t>
            </a:r>
          </a:p>
          <a:p>
            <a:pPr marL="0" lvl="0" indent="0" algn="l" rtl="0">
              <a:lnSpc>
                <a:spcPct val="90000"/>
              </a:lnSpc>
              <a:spcBef>
                <a:spcPts val="1000"/>
              </a:spcBef>
              <a:spcAft>
                <a:spcPts val="0"/>
              </a:spcAft>
              <a:buNone/>
            </a:pPr>
            <a:r>
              <a:rPr lang="en-US" dirty="0">
                <a:solidFill>
                  <a:schemeClr val="dk1"/>
                </a:solidFill>
              </a:rPr>
              <a:t>The Parker Solar Probe</a:t>
            </a:r>
          </a:p>
          <a:p>
            <a:pPr marL="0" lvl="0" indent="0" algn="l" rtl="0">
              <a:lnSpc>
                <a:spcPct val="90000"/>
              </a:lnSpc>
              <a:spcBef>
                <a:spcPts val="1000"/>
              </a:spcBef>
              <a:spcAft>
                <a:spcPts val="0"/>
              </a:spcAft>
              <a:buNone/>
            </a:pPr>
            <a:endParaRPr lang="en-US" dirty="0">
              <a:solidFill>
                <a:schemeClr val="dk1"/>
              </a:solidFill>
            </a:endParaRP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December 2024 – Intermediate </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5">
            <a:alphaModFix/>
          </a:blip>
          <a:stretch>
            <a:fillRect/>
          </a:stretch>
        </p:blipFill>
        <p:spPr>
          <a:xfrm>
            <a:off x="8264175" y="4601225"/>
            <a:ext cx="685800" cy="471054"/>
          </a:xfrm>
          <a:prstGeom prst="rect">
            <a:avLst/>
          </a:prstGeom>
          <a:noFill/>
          <a:ln>
            <a:noFill/>
          </a:ln>
        </p:spPr>
      </p:pic>
      <p:pic>
        <p:nvPicPr>
          <p:cNvPr id="2" name="IMG_6358">
            <a:hlinkClick r:id="" action="ppaction://media"/>
            <a:extLst>
              <a:ext uri="{FF2B5EF4-FFF2-40B4-BE49-F238E27FC236}">
                <a16:creationId xmlns:a16="http://schemas.microsoft.com/office/drawing/2014/main" id="{E9101C10-55F1-B14D-9780-B8B5AD4EB5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07518" y="1149372"/>
            <a:ext cx="6022181" cy="3387477"/>
          </a:xfrm>
          <a:prstGeom prst="rect">
            <a:avLst/>
          </a:prstGeom>
        </p:spPr>
      </p:pic>
    </p:spTree>
    <p:extLst>
      <p:ext uri="{BB962C8B-B14F-4D97-AF65-F5344CB8AC3E}">
        <p14:creationId xmlns:p14="http://schemas.microsoft.com/office/powerpoint/2010/main" val="7152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body" idx="1"/>
          </p:nvPr>
        </p:nvSpPr>
        <p:spPr>
          <a:xfrm>
            <a:off x="311700" y="985837"/>
            <a:ext cx="7851397" cy="3527974"/>
          </a:xfrm>
          <a:prstGeom prst="rect">
            <a:avLst/>
          </a:prstGeom>
        </p:spPr>
        <p:txBody>
          <a:bodyPr spcFirstLastPara="1" wrap="square" lIns="91425" tIns="91425" rIns="91425" bIns="91425" anchor="t" anchorCtr="0">
            <a:normAutofit/>
          </a:bodyPr>
          <a:lstStyle/>
          <a:p>
            <a:pPr marL="0" indent="0">
              <a:lnSpc>
                <a:spcPct val="90000"/>
              </a:lnSpc>
              <a:spcBef>
                <a:spcPts val="1000"/>
              </a:spcBef>
              <a:buNone/>
            </a:pPr>
            <a:r>
              <a:rPr lang="en-US" sz="1800" dirty="0">
                <a:solidFill>
                  <a:schemeClr val="dk1"/>
                </a:solidFill>
                <a:latin typeface="+mj-lt"/>
              </a:rPr>
              <a:t>Slides: </a:t>
            </a:r>
            <a:r>
              <a:rPr lang="en-US" sz="1800" dirty="0">
                <a:solidFill>
                  <a:srgbClr val="000000"/>
                </a:solidFill>
                <a:effectLst/>
                <a:latin typeface="+mj-lt"/>
                <a:ea typeface="Times New Roman" panose="02020603050405020304" pitchFamily="18" charset="0"/>
                <a:hlinkClick r:id="rId3"/>
              </a:rPr>
              <a:t>https://rb.gy/qsgmbr</a:t>
            </a:r>
            <a:r>
              <a:rPr lang="en-US" sz="1800" dirty="0">
                <a:solidFill>
                  <a:srgbClr val="000000"/>
                </a:solidFill>
                <a:latin typeface="+mj-lt"/>
                <a:ea typeface="Times New Roman" panose="02020603050405020304" pitchFamily="18" charset="0"/>
              </a:rPr>
              <a:t> </a:t>
            </a:r>
            <a:endParaRPr lang="en-US" sz="1800" dirty="0">
              <a:solidFill>
                <a:srgbClr val="000000"/>
              </a:solidFill>
              <a:effectLst/>
              <a:latin typeface="+mj-lt"/>
              <a:ea typeface="Times New Roman" panose="02020603050405020304" pitchFamily="18" charset="0"/>
            </a:endParaRPr>
          </a:p>
          <a:p>
            <a:pPr marL="0" lvl="0" indent="0" algn="l" rtl="0">
              <a:lnSpc>
                <a:spcPct val="90000"/>
              </a:lnSpc>
              <a:spcBef>
                <a:spcPts val="1000"/>
              </a:spcBef>
              <a:spcAft>
                <a:spcPts val="0"/>
              </a:spcAft>
              <a:buNone/>
            </a:pPr>
            <a:endParaRPr lang="en-US" sz="1800" dirty="0">
              <a:solidFill>
                <a:schemeClr val="dk1"/>
              </a:solidFill>
              <a:latin typeface="+mj-lt"/>
            </a:endParaRPr>
          </a:p>
          <a:p>
            <a:pPr marL="0" indent="0">
              <a:lnSpc>
                <a:spcPct val="90000"/>
              </a:lnSpc>
              <a:spcBef>
                <a:spcPts val="1000"/>
              </a:spcBef>
              <a:buNone/>
            </a:pPr>
            <a:r>
              <a:rPr lang="en-US" sz="1800" b="0" i="0" u="none" strike="noStrike" cap="none" dirty="0">
                <a:solidFill>
                  <a:srgbClr val="000000"/>
                </a:solidFill>
                <a:latin typeface="+mj-lt"/>
                <a:ea typeface="Calibri"/>
                <a:cs typeface="Calibri"/>
                <a:sym typeface="Calibri"/>
              </a:rPr>
              <a:t>Previous webinar recordings </a:t>
            </a:r>
            <a:r>
              <a:rPr lang="en-US" sz="1800" dirty="0">
                <a:effectLst/>
                <a:latin typeface="+mj-lt"/>
                <a:hlinkClick r:id="rId4"/>
              </a:rPr>
              <a:t>https://www.youtube.com/watch?v</a:t>
            </a:r>
            <a:r>
              <a:rPr lang="en-US" sz="1800">
                <a:effectLst/>
                <a:latin typeface="+mj-lt"/>
                <a:hlinkClick r:id="rId4"/>
              </a:rPr>
              <a:t>=lwf8Y_fOOls&amp;list=PL5mpEj48YwXntxhPvZBgJn0ZG5MRm4UlS</a:t>
            </a:r>
            <a:endParaRPr lang="en-US" sz="1800">
              <a:latin typeface="+mj-lt"/>
            </a:endParaRPr>
          </a:p>
          <a:p>
            <a:pPr marL="0" lvl="0" indent="0" algn="l" rtl="0">
              <a:lnSpc>
                <a:spcPct val="90000"/>
              </a:lnSpc>
              <a:spcBef>
                <a:spcPts val="1000"/>
              </a:spcBef>
              <a:spcAft>
                <a:spcPts val="0"/>
              </a:spcAft>
              <a:buNone/>
            </a:pPr>
            <a:endParaRPr lang="en-US" dirty="0">
              <a:solidFill>
                <a:schemeClr val="dk1"/>
              </a:solidFill>
            </a:endParaRPr>
          </a:p>
          <a:p>
            <a:pPr marL="0" lvl="0" indent="0" algn="l" rtl="0">
              <a:lnSpc>
                <a:spcPct val="90000"/>
              </a:lnSpc>
              <a:spcBef>
                <a:spcPts val="1000"/>
              </a:spcBef>
              <a:spcAft>
                <a:spcPts val="0"/>
              </a:spcAft>
              <a:buNone/>
            </a:pPr>
            <a:endParaRPr dirty="0">
              <a:solidFill>
                <a:schemeClr val="dk1"/>
              </a:solidFill>
            </a:endParaRPr>
          </a:p>
        </p:txBody>
      </p:sp>
      <p:grpSp>
        <p:nvGrpSpPr>
          <p:cNvPr id="135" name="Google Shape;135;p16"/>
          <p:cNvGrpSpPr/>
          <p:nvPr/>
        </p:nvGrpSpPr>
        <p:grpSpPr>
          <a:xfrm flipH="1">
            <a:off x="-4" y="133025"/>
            <a:ext cx="7618378" cy="582900"/>
            <a:chOff x="3383700" y="220025"/>
            <a:chExt cx="5760575" cy="582900"/>
          </a:xfrm>
        </p:grpSpPr>
        <p:sp>
          <p:nvSpPr>
            <p:cNvPr id="136" name="Google Shape;136;p1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1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Slides and Recordings</a:t>
            </a:r>
            <a:endParaRPr sz="2420" b="1" dirty="0">
              <a:solidFill>
                <a:schemeClr val="lt1"/>
              </a:solidFill>
              <a:latin typeface="Helvetica Neue"/>
              <a:ea typeface="Helvetica Neue"/>
              <a:cs typeface="Helvetica Neue"/>
              <a:sym typeface="Helvetica Neue"/>
            </a:endParaRPr>
          </a:p>
        </p:txBody>
      </p:sp>
      <p:sp>
        <p:nvSpPr>
          <p:cNvPr id="139" name="Google Shape;139;p1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p:cNvGrpSpPr/>
          <p:nvPr/>
        </p:nvGrpSpPr>
        <p:grpSpPr>
          <a:xfrm>
            <a:off x="0" y="4695025"/>
            <a:ext cx="5902800" cy="283500"/>
            <a:chOff x="0" y="4548925"/>
            <a:chExt cx="5902800" cy="283500"/>
          </a:xfrm>
        </p:grpSpPr>
        <p:sp>
          <p:nvSpPr>
            <p:cNvPr id="147" name="Google Shape;147;p1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p:cNvPicPr preferRelativeResize="0"/>
          <p:nvPr/>
        </p:nvPicPr>
        <p:blipFill>
          <a:blip r:embed="rId5">
            <a:alphaModFix/>
          </a:blip>
          <a:stretch>
            <a:fillRect/>
          </a:stretch>
        </p:blipFill>
        <p:spPr>
          <a:xfrm>
            <a:off x="8264175" y="4601225"/>
            <a:ext cx="685800" cy="471054"/>
          </a:xfrm>
          <a:prstGeom prst="rect">
            <a:avLst/>
          </a:prstGeom>
          <a:noFill/>
          <a:ln>
            <a:noFill/>
          </a:ln>
        </p:spPr>
      </p:pic>
    </p:spTree>
    <p:extLst>
      <p:ext uri="{BB962C8B-B14F-4D97-AF65-F5344CB8AC3E}">
        <p14:creationId xmlns:p14="http://schemas.microsoft.com/office/powerpoint/2010/main" val="1194658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137" name="Google Shape;137;p4"/>
          <p:cNvGrpSpPr/>
          <p:nvPr/>
        </p:nvGrpSpPr>
        <p:grpSpPr>
          <a:xfrm flipH="1">
            <a:off x="-1" y="133025"/>
            <a:ext cx="7908700" cy="582900"/>
            <a:chOff x="3383700" y="220025"/>
            <a:chExt cx="5760575" cy="582900"/>
          </a:xfrm>
        </p:grpSpPr>
        <p:sp>
          <p:nvSpPr>
            <p:cNvPr id="138" name="Google Shape;138;p4"/>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4"/>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 name="Google Shape;140;p4"/>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4"/>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4"/>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4"/>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4"/>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7" name="Google Shape;147;p4"/>
          <p:cNvGrpSpPr/>
          <p:nvPr/>
        </p:nvGrpSpPr>
        <p:grpSpPr>
          <a:xfrm>
            <a:off x="0" y="4695025"/>
            <a:ext cx="5902800" cy="283500"/>
            <a:chOff x="0" y="4548925"/>
            <a:chExt cx="5902800" cy="283500"/>
          </a:xfrm>
        </p:grpSpPr>
        <p:sp>
          <p:nvSpPr>
            <p:cNvPr id="148" name="Google Shape;148;p4"/>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4"/>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0" name="Google Shape;150;p4"/>
          <p:cNvSpPr txBox="1">
            <a:spLocks noGrp="1"/>
          </p:cNvSpPr>
          <p:nvPr>
            <p:ph type="subTitle" idx="4294967295"/>
          </p:nvPr>
        </p:nvSpPr>
        <p:spPr>
          <a:xfrm>
            <a:off x="92825" y="4644900"/>
            <a:ext cx="2038800" cy="383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600"/>
              </a:spcAft>
              <a:buClr>
                <a:schemeClr val="dk2"/>
              </a:buClr>
              <a:buSzPts val="1100"/>
              <a:buFont typeface="Arial"/>
              <a:buNone/>
            </a:pPr>
            <a:r>
              <a:rPr lang="en-US" sz="680" b="1" i="0" u="none" strike="noStrike" cap="none">
                <a:solidFill>
                  <a:schemeClr val="lt1"/>
                </a:solidFill>
                <a:latin typeface="Helvetica Neue"/>
                <a:ea typeface="Helvetica Neue"/>
                <a:cs typeface="Helvetica Neue"/>
                <a:sym typeface="Helvetica Neue"/>
              </a:rPr>
              <a:t>Heliophysics Education Activation Team</a:t>
            </a:r>
            <a:endParaRPr sz="680" b="1" i="0" u="none" strike="noStrike" cap="none">
              <a:solidFill>
                <a:schemeClr val="lt1"/>
              </a:solidFill>
              <a:latin typeface="Helvetica Neue"/>
              <a:ea typeface="Helvetica Neue"/>
              <a:cs typeface="Helvetica Neue"/>
              <a:sym typeface="Helvetica Neue"/>
            </a:endParaRPr>
          </a:p>
        </p:txBody>
      </p:sp>
      <p:pic>
        <p:nvPicPr>
          <p:cNvPr id="151" name="Google Shape;151;p4"/>
          <p:cNvPicPr preferRelativeResize="0"/>
          <p:nvPr/>
        </p:nvPicPr>
        <p:blipFill rotWithShape="1">
          <a:blip r:embed="rId3">
            <a:alphaModFix/>
          </a:blip>
          <a:srcRect/>
          <a:stretch/>
        </p:blipFill>
        <p:spPr>
          <a:xfrm>
            <a:off x="8264175" y="4601225"/>
            <a:ext cx="685800" cy="471054"/>
          </a:xfrm>
          <a:prstGeom prst="rect">
            <a:avLst/>
          </a:prstGeom>
          <a:noFill/>
          <a:ln>
            <a:noFill/>
          </a:ln>
        </p:spPr>
      </p:pic>
      <p:sp>
        <p:nvSpPr>
          <p:cNvPr id="152" name="Google Shape;152;p4"/>
          <p:cNvSpPr txBox="1"/>
          <p:nvPr/>
        </p:nvSpPr>
        <p:spPr>
          <a:xfrm>
            <a:off x="4053677" y="2668522"/>
            <a:ext cx="18473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53" name="Google Shape;153;p4"/>
          <p:cNvSpPr txBox="1"/>
          <p:nvPr/>
        </p:nvSpPr>
        <p:spPr>
          <a:xfrm>
            <a:off x="674181" y="847094"/>
            <a:ext cx="3737609" cy="35086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800" b="1" i="0" u="none" strike="noStrike" cap="none" dirty="0">
                <a:solidFill>
                  <a:srgbClr val="00B0F0"/>
                </a:solidFill>
                <a:latin typeface="Arial"/>
                <a:ea typeface="Arial"/>
                <a:cs typeface="Arial"/>
                <a:sym typeface="Arial"/>
              </a:rPr>
              <a:t>2023</a:t>
            </a:r>
            <a:endParaRPr sz="1800" b="1" i="0" u="none" strike="noStrike" cap="none" dirty="0">
              <a:solidFill>
                <a:srgbClr val="00B0F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October-</a:t>
            </a:r>
            <a:r>
              <a:rPr lang="en-US" sz="1800" b="0" i="0" u="none" strike="noStrike" cap="none" dirty="0">
                <a:solidFill>
                  <a:srgbClr val="595959"/>
                </a:solidFill>
                <a:latin typeface="Arial"/>
                <a:ea typeface="Arial"/>
                <a:cs typeface="Arial"/>
                <a:sym typeface="Arial"/>
              </a:rPr>
              <a:t> Annular Solar Eclipse </a:t>
            </a:r>
            <a:endParaRPr sz="1800" b="0" i="0" u="none" strike="noStrike" cap="none" dirty="0">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November-</a:t>
            </a:r>
            <a:r>
              <a:rPr lang="en-US" sz="1800" b="0" i="0" u="none" strike="noStrike" cap="none" dirty="0">
                <a:solidFill>
                  <a:srgbClr val="595959"/>
                </a:solidFill>
                <a:latin typeface="Arial"/>
                <a:ea typeface="Arial"/>
                <a:cs typeface="Arial"/>
                <a:sym typeface="Arial"/>
              </a:rPr>
              <a:t> Mission Fleet</a:t>
            </a:r>
            <a:endParaRPr sz="1800" b="0" i="0" u="none" strike="noStrike" cap="none" dirty="0">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December- </a:t>
            </a:r>
            <a:r>
              <a:rPr lang="en-US" sz="1800" b="0" i="0" u="none" strike="noStrike" cap="none" dirty="0">
                <a:solidFill>
                  <a:srgbClr val="595959"/>
                </a:solidFill>
                <a:latin typeface="Arial"/>
                <a:ea typeface="Arial"/>
                <a:cs typeface="Arial"/>
                <a:sym typeface="Arial"/>
              </a:rPr>
              <a:t>Citizen Science</a:t>
            </a: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B0F0"/>
                </a:solidFill>
                <a:latin typeface="Arial"/>
                <a:ea typeface="Arial"/>
                <a:cs typeface="Arial"/>
                <a:sym typeface="Arial"/>
              </a:rPr>
              <a:t>2024</a:t>
            </a:r>
            <a:r>
              <a:rPr lang="en-US" sz="1800" b="0" i="0" u="none" strike="noStrike" cap="none" dirty="0">
                <a:solidFill>
                  <a:srgbClr val="595959"/>
                </a:solidFill>
                <a:latin typeface="Arial"/>
                <a:ea typeface="Arial"/>
                <a:cs typeface="Arial"/>
                <a:sym typeface="Arial"/>
              </a:rPr>
              <a:t> </a:t>
            </a: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January</a:t>
            </a:r>
            <a:r>
              <a:rPr lang="en-US" sz="1800" b="0" i="0" u="none" strike="noStrike" cap="none" dirty="0">
                <a:solidFill>
                  <a:srgbClr val="595959"/>
                </a:solidFill>
                <a:latin typeface="Arial"/>
                <a:ea typeface="Arial"/>
                <a:cs typeface="Arial"/>
                <a:sym typeface="Arial"/>
              </a:rPr>
              <a:t>- Sun Touches Everything</a:t>
            </a: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February</a:t>
            </a:r>
            <a:r>
              <a:rPr lang="en-US" sz="1800" b="0" i="0" u="none" strike="noStrike" cap="none" dirty="0">
                <a:solidFill>
                  <a:srgbClr val="595959"/>
                </a:solidFill>
                <a:latin typeface="Arial"/>
                <a:ea typeface="Arial"/>
                <a:cs typeface="Arial"/>
                <a:sym typeface="Arial"/>
              </a:rPr>
              <a:t>- Fashion</a:t>
            </a: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March</a:t>
            </a:r>
            <a:r>
              <a:rPr lang="en-US" sz="1800" b="0" i="0" u="none" strike="noStrike" cap="none" dirty="0">
                <a:solidFill>
                  <a:srgbClr val="595959"/>
                </a:solidFill>
                <a:latin typeface="Arial"/>
                <a:ea typeface="Arial"/>
                <a:cs typeface="Arial"/>
                <a:sym typeface="Arial"/>
              </a:rPr>
              <a:t>- Experiencing the Sun</a:t>
            </a: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April</a:t>
            </a:r>
            <a:r>
              <a:rPr lang="en-US" sz="1800" b="0" i="0" u="none" strike="noStrike" cap="none" dirty="0">
                <a:solidFill>
                  <a:srgbClr val="595959"/>
                </a:solidFill>
                <a:latin typeface="Arial"/>
                <a:ea typeface="Arial"/>
                <a:cs typeface="Arial"/>
                <a:sym typeface="Arial"/>
              </a:rPr>
              <a:t>- Total Solar Eclipse</a:t>
            </a: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May</a:t>
            </a:r>
            <a:r>
              <a:rPr lang="en-US" sz="1800" b="0" i="0" u="none" strike="noStrike" cap="none" dirty="0">
                <a:solidFill>
                  <a:srgbClr val="595959"/>
                </a:solidFill>
                <a:latin typeface="Arial"/>
                <a:ea typeface="Arial"/>
                <a:cs typeface="Arial"/>
                <a:sym typeface="Arial"/>
              </a:rPr>
              <a:t>- Visual Art</a:t>
            </a: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June</a:t>
            </a:r>
            <a:r>
              <a:rPr lang="en-US" sz="1800" b="0" i="0" u="none" strike="noStrike" cap="none" dirty="0">
                <a:solidFill>
                  <a:srgbClr val="595959"/>
                </a:solidFill>
                <a:latin typeface="Arial"/>
                <a:ea typeface="Arial"/>
                <a:cs typeface="Arial"/>
                <a:sym typeface="Arial"/>
              </a:rPr>
              <a:t>- Performance Art</a:t>
            </a: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dirty="0">
              <a:solidFill>
                <a:srgbClr val="595959"/>
              </a:solidFill>
              <a:latin typeface="Arial"/>
              <a:ea typeface="Arial"/>
              <a:cs typeface="Arial"/>
              <a:sym typeface="Arial"/>
            </a:endParaRPr>
          </a:p>
        </p:txBody>
      </p:sp>
      <p:sp>
        <p:nvSpPr>
          <p:cNvPr id="154" name="Google Shape;154;p4"/>
          <p:cNvSpPr txBox="1"/>
          <p:nvPr/>
        </p:nvSpPr>
        <p:spPr>
          <a:xfrm>
            <a:off x="4629149" y="817050"/>
            <a:ext cx="4136225"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tx1"/>
                </a:solidFill>
                <a:latin typeface="Arial"/>
                <a:ea typeface="Arial"/>
                <a:cs typeface="Arial"/>
                <a:sym typeface="Arial"/>
              </a:rPr>
              <a:t>July-</a:t>
            </a:r>
            <a:r>
              <a:rPr lang="en-US" sz="1800" b="0" i="0" u="none" strike="noStrike" cap="none" dirty="0">
                <a:solidFill>
                  <a:schemeClr val="tx1"/>
                </a:solidFill>
                <a:latin typeface="Arial"/>
                <a:ea typeface="Arial"/>
                <a:cs typeface="Arial"/>
                <a:sym typeface="Arial"/>
              </a:rPr>
              <a:t> Physical and Mental Health</a:t>
            </a:r>
            <a:endParaRPr sz="18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tx1"/>
                </a:solidFill>
                <a:latin typeface="Arial"/>
                <a:ea typeface="Arial"/>
                <a:cs typeface="Arial"/>
                <a:sym typeface="Arial"/>
              </a:rPr>
              <a:t>August-</a:t>
            </a:r>
            <a:r>
              <a:rPr lang="en-US" sz="1800" b="0" i="0" u="none" strike="noStrike" cap="none" dirty="0">
                <a:solidFill>
                  <a:schemeClr val="tx1"/>
                </a:solidFill>
                <a:latin typeface="Arial"/>
                <a:ea typeface="Arial"/>
                <a:cs typeface="Arial"/>
                <a:sym typeface="Arial"/>
              </a:rPr>
              <a:t> Back to School </a:t>
            </a:r>
            <a:endParaRPr sz="18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tx1"/>
                </a:solidFill>
                <a:latin typeface="Arial"/>
                <a:ea typeface="Arial"/>
                <a:cs typeface="Arial"/>
                <a:sym typeface="Arial"/>
              </a:rPr>
              <a:t>September-</a:t>
            </a:r>
            <a:r>
              <a:rPr lang="en-US" sz="1800" b="0" i="0" u="none" strike="noStrike" cap="none" dirty="0">
                <a:solidFill>
                  <a:schemeClr val="tx1"/>
                </a:solidFill>
                <a:latin typeface="Arial"/>
                <a:ea typeface="Arial"/>
                <a:cs typeface="Arial"/>
                <a:sym typeface="Arial"/>
              </a:rPr>
              <a:t> Environment </a:t>
            </a:r>
            <a:endParaRPr sz="18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tx1"/>
                </a:solidFill>
                <a:latin typeface="Arial"/>
                <a:ea typeface="Arial"/>
                <a:cs typeface="Arial"/>
                <a:sym typeface="Arial"/>
              </a:rPr>
              <a:t>October</a:t>
            </a:r>
            <a:r>
              <a:rPr lang="en-US" sz="1800" i="0" u="none" strike="noStrike" cap="none" dirty="0">
                <a:solidFill>
                  <a:schemeClr val="tx1"/>
                </a:solidFill>
                <a:latin typeface="Arial"/>
                <a:ea typeface="Arial"/>
                <a:cs typeface="Arial"/>
                <a:sym typeface="Arial"/>
              </a:rPr>
              <a:t> – Solar Cycles   </a:t>
            </a: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FF0000"/>
                </a:solidFill>
                <a:latin typeface="Arial"/>
                <a:ea typeface="Arial"/>
                <a:cs typeface="Arial"/>
                <a:sym typeface="Arial"/>
              </a:rPr>
              <a:t>November-</a:t>
            </a:r>
            <a:r>
              <a:rPr lang="en-US" sz="1800" b="0" i="0" u="none" strike="noStrike" cap="none" dirty="0">
                <a:solidFill>
                  <a:srgbClr val="FF0000"/>
                </a:solidFill>
                <a:latin typeface="Arial"/>
                <a:ea typeface="Arial"/>
                <a:cs typeface="Arial"/>
                <a:sym typeface="Arial"/>
              </a:rPr>
              <a:t> Bonus Science</a:t>
            </a:r>
            <a:endParaRPr sz="18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595959"/>
                </a:solidFill>
                <a:latin typeface="Arial"/>
                <a:ea typeface="Arial"/>
                <a:cs typeface="Arial"/>
                <a:sym typeface="Arial"/>
              </a:rPr>
              <a:t>December-</a:t>
            </a:r>
            <a:r>
              <a:rPr lang="en-US" sz="1800" b="0" i="0" u="none" strike="noStrike" cap="none" dirty="0">
                <a:solidFill>
                  <a:srgbClr val="595959"/>
                </a:solidFill>
                <a:latin typeface="Arial"/>
                <a:ea typeface="Arial"/>
                <a:cs typeface="Arial"/>
                <a:sym typeface="Arial"/>
              </a:rPr>
              <a:t> Parker’s Perihelion</a:t>
            </a:r>
            <a:endParaRPr sz="1800" b="0" i="0" u="none" strike="noStrike" cap="none" dirty="0">
              <a:solidFill>
                <a:srgbClr val="595959"/>
              </a:solidFill>
              <a:latin typeface="Arial"/>
              <a:ea typeface="Arial"/>
              <a:cs typeface="Arial"/>
              <a:sym typeface="Arial"/>
            </a:endParaRPr>
          </a:p>
        </p:txBody>
      </p:sp>
      <p:sp>
        <p:nvSpPr>
          <p:cNvPr id="155" name="Google Shape;155;p4"/>
          <p:cNvSpPr txBox="1"/>
          <p:nvPr/>
        </p:nvSpPr>
        <p:spPr>
          <a:xfrm>
            <a:off x="223000" y="4247225"/>
            <a:ext cx="87270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rgbClr val="0097A7"/>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https://www.nasa.gov/science-research/heliophysics/nasa-announces-monthly-themes-to-celebrate-the-heliophysics-big-year/</a:t>
            </a:r>
            <a:endParaRPr sz="1900" b="0" i="0" u="none" strike="noStrike" cap="none">
              <a:solidFill>
                <a:srgbClr val="595959"/>
              </a:solidFill>
              <a:latin typeface="Arial"/>
              <a:ea typeface="Arial"/>
              <a:cs typeface="Arial"/>
              <a:sym typeface="Arial"/>
            </a:endParaRPr>
          </a:p>
        </p:txBody>
      </p:sp>
      <p:pic>
        <p:nvPicPr>
          <p:cNvPr id="156" name="Google Shape;156;p4"/>
          <p:cNvPicPr preferRelativeResize="0"/>
          <p:nvPr/>
        </p:nvPicPr>
        <p:blipFill rotWithShape="1">
          <a:blip r:embed="rId5">
            <a:alphaModFix/>
          </a:blip>
          <a:srcRect/>
          <a:stretch/>
        </p:blipFill>
        <p:spPr>
          <a:xfrm>
            <a:off x="430925" y="1176750"/>
            <a:ext cx="262830" cy="283500"/>
          </a:xfrm>
          <a:prstGeom prst="rect">
            <a:avLst/>
          </a:prstGeom>
          <a:noFill/>
          <a:ln>
            <a:noFill/>
          </a:ln>
        </p:spPr>
      </p:pic>
      <p:pic>
        <p:nvPicPr>
          <p:cNvPr id="157" name="Google Shape;157;p4"/>
          <p:cNvPicPr preferRelativeResize="0"/>
          <p:nvPr/>
        </p:nvPicPr>
        <p:blipFill rotWithShape="1">
          <a:blip r:embed="rId5">
            <a:alphaModFix/>
          </a:blip>
          <a:srcRect/>
          <a:stretch/>
        </p:blipFill>
        <p:spPr>
          <a:xfrm>
            <a:off x="430925" y="1460250"/>
            <a:ext cx="262830" cy="283500"/>
          </a:xfrm>
          <a:prstGeom prst="rect">
            <a:avLst/>
          </a:prstGeom>
          <a:noFill/>
          <a:ln>
            <a:noFill/>
          </a:ln>
        </p:spPr>
      </p:pic>
      <p:sp>
        <p:nvSpPr>
          <p:cNvPr id="158" name="Google Shape;158;p4"/>
          <p:cNvSpPr txBox="1"/>
          <p:nvPr/>
        </p:nvSpPr>
        <p:spPr>
          <a:xfrm>
            <a:off x="165450" y="138125"/>
            <a:ext cx="85206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US" sz="2420" b="1">
                <a:solidFill>
                  <a:srgbClr val="FFFFFF"/>
                </a:solidFill>
                <a:latin typeface="Helvetica Neue"/>
                <a:ea typeface="Helvetica Neue"/>
                <a:cs typeface="Helvetica Neue"/>
                <a:sym typeface="Helvetica Neue"/>
              </a:rPr>
              <a:t>Heliophysics Big Year Themes</a:t>
            </a:r>
            <a:endParaRPr sz="2420" b="1">
              <a:solidFill>
                <a:srgbClr val="FFFFFF"/>
              </a:solidFill>
              <a:latin typeface="Helvetica Neue"/>
              <a:ea typeface="Helvetica Neue"/>
              <a:cs typeface="Helvetica Neue"/>
              <a:sym typeface="Helvetica Neue"/>
            </a:endParaRPr>
          </a:p>
        </p:txBody>
      </p:sp>
      <p:pic>
        <p:nvPicPr>
          <p:cNvPr id="2" name="Google Shape;157;p4">
            <a:extLst>
              <a:ext uri="{FF2B5EF4-FFF2-40B4-BE49-F238E27FC236}">
                <a16:creationId xmlns:a16="http://schemas.microsoft.com/office/drawing/2014/main" id="{DE24647D-EBF6-C584-3DB5-09EAFECBA8B7}"/>
              </a:ext>
            </a:extLst>
          </p:cNvPr>
          <p:cNvPicPr preferRelativeResize="0"/>
          <p:nvPr/>
        </p:nvPicPr>
        <p:blipFill rotWithShape="1">
          <a:blip r:embed="rId5">
            <a:alphaModFix/>
          </a:blip>
          <a:srcRect/>
          <a:stretch/>
        </p:blipFill>
        <p:spPr>
          <a:xfrm>
            <a:off x="402131" y="1743750"/>
            <a:ext cx="262830" cy="283500"/>
          </a:xfrm>
          <a:prstGeom prst="rect">
            <a:avLst/>
          </a:prstGeom>
          <a:noFill/>
          <a:ln>
            <a:noFill/>
          </a:ln>
        </p:spPr>
      </p:pic>
      <p:pic>
        <p:nvPicPr>
          <p:cNvPr id="3" name="Google Shape;157;p4">
            <a:extLst>
              <a:ext uri="{FF2B5EF4-FFF2-40B4-BE49-F238E27FC236}">
                <a16:creationId xmlns:a16="http://schemas.microsoft.com/office/drawing/2014/main" id="{B4D4D808-8435-3739-AAB1-9F849F7F7AB7}"/>
              </a:ext>
            </a:extLst>
          </p:cNvPr>
          <p:cNvPicPr preferRelativeResize="0"/>
          <p:nvPr/>
        </p:nvPicPr>
        <p:blipFill rotWithShape="1">
          <a:blip r:embed="rId5">
            <a:alphaModFix/>
          </a:blip>
          <a:srcRect/>
          <a:stretch/>
        </p:blipFill>
        <p:spPr>
          <a:xfrm>
            <a:off x="4440585" y="893250"/>
            <a:ext cx="262830" cy="283500"/>
          </a:xfrm>
          <a:prstGeom prst="rect">
            <a:avLst/>
          </a:prstGeom>
          <a:noFill/>
          <a:ln>
            <a:noFill/>
          </a:ln>
        </p:spPr>
      </p:pic>
      <p:pic>
        <p:nvPicPr>
          <p:cNvPr id="4" name="Google Shape;157;p4">
            <a:extLst>
              <a:ext uri="{FF2B5EF4-FFF2-40B4-BE49-F238E27FC236}">
                <a16:creationId xmlns:a16="http://schemas.microsoft.com/office/drawing/2014/main" id="{EAC9A9B6-2F34-F769-A5E8-5C1B99FEC176}"/>
              </a:ext>
            </a:extLst>
          </p:cNvPr>
          <p:cNvPicPr preferRelativeResize="0"/>
          <p:nvPr/>
        </p:nvPicPr>
        <p:blipFill rotWithShape="1">
          <a:blip r:embed="rId5">
            <a:alphaModFix/>
          </a:blip>
          <a:srcRect/>
          <a:stretch/>
        </p:blipFill>
        <p:spPr>
          <a:xfrm>
            <a:off x="4440585" y="1160939"/>
            <a:ext cx="262830" cy="283500"/>
          </a:xfrm>
          <a:prstGeom prst="rect">
            <a:avLst/>
          </a:prstGeom>
          <a:noFill/>
          <a:ln>
            <a:noFill/>
          </a:ln>
        </p:spPr>
      </p:pic>
      <p:pic>
        <p:nvPicPr>
          <p:cNvPr id="5" name="Google Shape;157;p4">
            <a:extLst>
              <a:ext uri="{FF2B5EF4-FFF2-40B4-BE49-F238E27FC236}">
                <a16:creationId xmlns:a16="http://schemas.microsoft.com/office/drawing/2014/main" id="{A9DFD5F9-DD39-03CB-4481-68F97E033284}"/>
              </a:ext>
            </a:extLst>
          </p:cNvPr>
          <p:cNvPicPr preferRelativeResize="0"/>
          <p:nvPr/>
        </p:nvPicPr>
        <p:blipFill rotWithShape="1">
          <a:blip r:embed="rId5">
            <a:alphaModFix/>
          </a:blip>
          <a:srcRect/>
          <a:stretch/>
        </p:blipFill>
        <p:spPr>
          <a:xfrm>
            <a:off x="4440585" y="1460250"/>
            <a:ext cx="262830" cy="283500"/>
          </a:xfrm>
          <a:prstGeom prst="rect">
            <a:avLst/>
          </a:prstGeom>
          <a:noFill/>
          <a:ln>
            <a:noFill/>
          </a:ln>
        </p:spPr>
      </p:pic>
      <p:pic>
        <p:nvPicPr>
          <p:cNvPr id="6" name="Google Shape;157;p4">
            <a:extLst>
              <a:ext uri="{FF2B5EF4-FFF2-40B4-BE49-F238E27FC236}">
                <a16:creationId xmlns:a16="http://schemas.microsoft.com/office/drawing/2014/main" id="{57C4A3BC-A9DD-6B52-F541-65CE1D33515E}"/>
              </a:ext>
            </a:extLst>
          </p:cNvPr>
          <p:cNvPicPr preferRelativeResize="0"/>
          <p:nvPr/>
        </p:nvPicPr>
        <p:blipFill rotWithShape="1">
          <a:blip r:embed="rId5">
            <a:alphaModFix/>
          </a:blip>
          <a:srcRect/>
          <a:stretch/>
        </p:blipFill>
        <p:spPr>
          <a:xfrm>
            <a:off x="430925" y="2247715"/>
            <a:ext cx="262830" cy="283500"/>
          </a:xfrm>
          <a:prstGeom prst="rect">
            <a:avLst/>
          </a:prstGeom>
          <a:noFill/>
          <a:ln>
            <a:noFill/>
          </a:ln>
        </p:spPr>
      </p:pic>
      <p:pic>
        <p:nvPicPr>
          <p:cNvPr id="7" name="Google Shape;157;p4">
            <a:extLst>
              <a:ext uri="{FF2B5EF4-FFF2-40B4-BE49-F238E27FC236}">
                <a16:creationId xmlns:a16="http://schemas.microsoft.com/office/drawing/2014/main" id="{23759849-9066-EC41-2EE7-7676827D411F}"/>
              </a:ext>
            </a:extLst>
          </p:cNvPr>
          <p:cNvPicPr preferRelativeResize="0"/>
          <p:nvPr/>
        </p:nvPicPr>
        <p:blipFill rotWithShape="1">
          <a:blip r:embed="rId5">
            <a:alphaModFix/>
          </a:blip>
          <a:srcRect/>
          <a:stretch/>
        </p:blipFill>
        <p:spPr>
          <a:xfrm>
            <a:off x="438130" y="2510133"/>
            <a:ext cx="262830" cy="283500"/>
          </a:xfrm>
          <a:prstGeom prst="rect">
            <a:avLst/>
          </a:prstGeom>
          <a:noFill/>
          <a:ln>
            <a:noFill/>
          </a:ln>
        </p:spPr>
      </p:pic>
      <p:pic>
        <p:nvPicPr>
          <p:cNvPr id="8" name="Google Shape;157;p4">
            <a:extLst>
              <a:ext uri="{FF2B5EF4-FFF2-40B4-BE49-F238E27FC236}">
                <a16:creationId xmlns:a16="http://schemas.microsoft.com/office/drawing/2014/main" id="{6BBA200C-B3FD-7522-58B0-896A3A0E04CB}"/>
              </a:ext>
            </a:extLst>
          </p:cNvPr>
          <p:cNvPicPr preferRelativeResize="0"/>
          <p:nvPr/>
        </p:nvPicPr>
        <p:blipFill rotWithShape="1">
          <a:blip r:embed="rId5">
            <a:alphaModFix/>
          </a:blip>
          <a:srcRect/>
          <a:stretch/>
        </p:blipFill>
        <p:spPr>
          <a:xfrm>
            <a:off x="447157" y="2818512"/>
            <a:ext cx="262830" cy="283500"/>
          </a:xfrm>
          <a:prstGeom prst="rect">
            <a:avLst/>
          </a:prstGeom>
          <a:noFill/>
          <a:ln>
            <a:noFill/>
          </a:ln>
        </p:spPr>
      </p:pic>
      <p:pic>
        <p:nvPicPr>
          <p:cNvPr id="11" name="Google Shape;157;p4">
            <a:extLst>
              <a:ext uri="{FF2B5EF4-FFF2-40B4-BE49-F238E27FC236}">
                <a16:creationId xmlns:a16="http://schemas.microsoft.com/office/drawing/2014/main" id="{DD10EB5F-4EE9-2552-A48E-889199A733F0}"/>
              </a:ext>
            </a:extLst>
          </p:cNvPr>
          <p:cNvPicPr preferRelativeResize="0"/>
          <p:nvPr/>
        </p:nvPicPr>
        <p:blipFill rotWithShape="1">
          <a:blip r:embed="rId5">
            <a:alphaModFix/>
          </a:blip>
          <a:srcRect/>
          <a:stretch/>
        </p:blipFill>
        <p:spPr>
          <a:xfrm>
            <a:off x="438130" y="3376053"/>
            <a:ext cx="262830" cy="283500"/>
          </a:xfrm>
          <a:prstGeom prst="rect">
            <a:avLst/>
          </a:prstGeom>
          <a:noFill/>
          <a:ln>
            <a:noFill/>
          </a:ln>
        </p:spPr>
      </p:pic>
      <p:pic>
        <p:nvPicPr>
          <p:cNvPr id="12" name="Google Shape;157;p4">
            <a:extLst>
              <a:ext uri="{FF2B5EF4-FFF2-40B4-BE49-F238E27FC236}">
                <a16:creationId xmlns:a16="http://schemas.microsoft.com/office/drawing/2014/main" id="{88A34262-09CE-6723-228D-9184DD7393C8}"/>
              </a:ext>
            </a:extLst>
          </p:cNvPr>
          <p:cNvPicPr preferRelativeResize="0"/>
          <p:nvPr/>
        </p:nvPicPr>
        <p:blipFill rotWithShape="1">
          <a:blip r:embed="rId5">
            <a:alphaModFix/>
          </a:blip>
          <a:srcRect/>
          <a:stretch/>
        </p:blipFill>
        <p:spPr>
          <a:xfrm>
            <a:off x="461664" y="3668550"/>
            <a:ext cx="262830" cy="283500"/>
          </a:xfrm>
          <a:prstGeom prst="rect">
            <a:avLst/>
          </a:prstGeom>
          <a:noFill/>
          <a:ln>
            <a:noFill/>
          </a:ln>
        </p:spPr>
      </p:pic>
      <p:pic>
        <p:nvPicPr>
          <p:cNvPr id="13" name="Google Shape;157;p4">
            <a:extLst>
              <a:ext uri="{FF2B5EF4-FFF2-40B4-BE49-F238E27FC236}">
                <a16:creationId xmlns:a16="http://schemas.microsoft.com/office/drawing/2014/main" id="{C6120844-64E9-7FF9-5CAD-E78BCA83AA26}"/>
              </a:ext>
            </a:extLst>
          </p:cNvPr>
          <p:cNvPicPr preferRelativeResize="0"/>
          <p:nvPr/>
        </p:nvPicPr>
        <p:blipFill rotWithShape="1">
          <a:blip r:embed="rId5">
            <a:alphaModFix/>
          </a:blip>
          <a:srcRect/>
          <a:stretch/>
        </p:blipFill>
        <p:spPr>
          <a:xfrm>
            <a:off x="456378" y="3095179"/>
            <a:ext cx="262830" cy="283500"/>
          </a:xfrm>
          <a:prstGeom prst="rect">
            <a:avLst/>
          </a:prstGeom>
          <a:noFill/>
          <a:ln>
            <a:noFill/>
          </a:ln>
        </p:spPr>
      </p:pic>
      <p:pic>
        <p:nvPicPr>
          <p:cNvPr id="9" name="Google Shape;157;p4">
            <a:extLst>
              <a:ext uri="{FF2B5EF4-FFF2-40B4-BE49-F238E27FC236}">
                <a16:creationId xmlns:a16="http://schemas.microsoft.com/office/drawing/2014/main" id="{878C8FCD-AEC7-4553-9A17-6A2BAD1CE0C2}"/>
              </a:ext>
            </a:extLst>
          </p:cNvPr>
          <p:cNvPicPr preferRelativeResize="0"/>
          <p:nvPr/>
        </p:nvPicPr>
        <p:blipFill rotWithShape="1">
          <a:blip r:embed="rId5">
            <a:alphaModFix/>
          </a:blip>
          <a:srcRect/>
          <a:stretch/>
        </p:blipFill>
        <p:spPr>
          <a:xfrm>
            <a:off x="4450556" y="1739614"/>
            <a:ext cx="262830" cy="28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txBox="1">
            <a:spLocks noGrp="1"/>
          </p:cNvSpPr>
          <p:nvPr>
            <p:ph type="body" idx="1"/>
          </p:nvPr>
        </p:nvSpPr>
        <p:spPr>
          <a:xfrm>
            <a:off x="311699" y="971625"/>
            <a:ext cx="6867769" cy="3174000"/>
          </a:xfrm>
          <a:prstGeom prst="rect">
            <a:avLst/>
          </a:prstGeom>
          <a:ln>
            <a:noFill/>
          </a:ln>
        </p:spPr>
        <p:txBody>
          <a:bodyPr spcFirstLastPara="1" wrap="square" lIns="91425" tIns="91425" rIns="91425" bIns="91425" anchor="t" anchorCtr="0">
            <a:normAutofit/>
          </a:bodyPr>
          <a:lstStyle/>
          <a:p>
            <a:pPr marL="0" lvl="0" indent="0" algn="l" rtl="0">
              <a:lnSpc>
                <a:spcPct val="90000"/>
              </a:lnSpc>
              <a:spcBef>
                <a:spcPts val="1000"/>
              </a:spcBef>
              <a:spcAft>
                <a:spcPts val="0"/>
              </a:spcAft>
              <a:buNone/>
            </a:pPr>
            <a:r>
              <a:rPr lang="en-US" sz="1700" dirty="0">
                <a:solidFill>
                  <a:schemeClr val="dk1"/>
                </a:solidFill>
              </a:rPr>
              <a:t>1.	</a:t>
            </a:r>
            <a:r>
              <a:rPr lang="en-US" sz="2000" dirty="0">
                <a:solidFill>
                  <a:schemeClr val="dk1"/>
                </a:solidFill>
              </a:rPr>
              <a:t>What causes the Sun to vary? </a:t>
            </a:r>
          </a:p>
          <a:p>
            <a:pPr marL="0" lvl="0" indent="0" algn="l" rtl="0">
              <a:lnSpc>
                <a:spcPct val="90000"/>
              </a:lnSpc>
              <a:spcBef>
                <a:spcPts val="1000"/>
              </a:spcBef>
              <a:spcAft>
                <a:spcPts val="0"/>
              </a:spcAft>
              <a:buNone/>
            </a:pPr>
            <a:r>
              <a:rPr lang="en-US" sz="2000" dirty="0">
                <a:solidFill>
                  <a:schemeClr val="dk1"/>
                </a:solidFill>
              </a:rPr>
              <a:t>2.	How do the Earth and the heliosphere respond? </a:t>
            </a:r>
          </a:p>
          <a:p>
            <a:pPr marL="0" lvl="0" indent="0" algn="l" rtl="0">
              <a:lnSpc>
                <a:spcPct val="90000"/>
              </a:lnSpc>
              <a:spcBef>
                <a:spcPts val="1000"/>
              </a:spcBef>
              <a:spcAft>
                <a:spcPts val="0"/>
              </a:spcAft>
              <a:buNone/>
            </a:pPr>
            <a:r>
              <a:rPr lang="en-US" sz="2000" dirty="0">
                <a:solidFill>
                  <a:schemeClr val="dk1"/>
                </a:solidFill>
              </a:rPr>
              <a:t>3.	What are the impacts on humanity?</a:t>
            </a:r>
          </a:p>
          <a:p>
            <a:pPr marL="0" lvl="0" indent="0" algn="l" rtl="0">
              <a:lnSpc>
                <a:spcPct val="90000"/>
              </a:lnSpc>
              <a:spcBef>
                <a:spcPts val="1000"/>
              </a:spcBef>
              <a:spcAft>
                <a:spcPts val="0"/>
              </a:spcAft>
              <a:buNone/>
            </a:pPr>
            <a:endParaRPr sz="1700" dirty="0">
              <a:solidFill>
                <a:schemeClr val="dk1"/>
              </a:solidFill>
            </a:endParaRPr>
          </a:p>
        </p:txBody>
      </p:sp>
      <p:grpSp>
        <p:nvGrpSpPr>
          <p:cNvPr id="113" name="Google Shape;113;p15"/>
          <p:cNvGrpSpPr/>
          <p:nvPr/>
        </p:nvGrpSpPr>
        <p:grpSpPr>
          <a:xfrm flipH="1">
            <a:off x="-1" y="133025"/>
            <a:ext cx="7908700" cy="582900"/>
            <a:chOff x="3383700" y="220025"/>
            <a:chExt cx="5760575" cy="582900"/>
          </a:xfrm>
        </p:grpSpPr>
        <p:sp>
          <p:nvSpPr>
            <p:cNvPr id="114" name="Google Shape;114;p15"/>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5"/>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November 2024 :    NASA’s Big Questions</a:t>
            </a:r>
            <a:endParaRPr sz="2420" b="1" dirty="0">
              <a:solidFill>
                <a:schemeClr val="lt1"/>
              </a:solidFill>
              <a:latin typeface="Helvetica Neue"/>
              <a:ea typeface="Helvetica Neue"/>
              <a:cs typeface="Helvetica Neue"/>
              <a:sym typeface="Helvetica Neue"/>
            </a:endParaRPr>
          </a:p>
        </p:txBody>
      </p:sp>
      <p:sp>
        <p:nvSpPr>
          <p:cNvPr id="117" name="Google Shape;117;p15"/>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15"/>
          <p:cNvGrpSpPr/>
          <p:nvPr/>
        </p:nvGrpSpPr>
        <p:grpSpPr>
          <a:xfrm>
            <a:off x="0" y="4695025"/>
            <a:ext cx="5902800" cy="283500"/>
            <a:chOff x="0" y="4548925"/>
            <a:chExt cx="5902800" cy="283500"/>
          </a:xfrm>
        </p:grpSpPr>
        <p:sp>
          <p:nvSpPr>
            <p:cNvPr id="125" name="Google Shape;125;p15"/>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15"/>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28" name="Google Shape;128;p15"/>
          <p:cNvPicPr preferRelativeResize="0"/>
          <p:nvPr/>
        </p:nvPicPr>
        <p:blipFill>
          <a:blip r:embed="rId3">
            <a:alphaModFix/>
          </a:blip>
          <a:stretch>
            <a:fillRect/>
          </a:stretch>
        </p:blipFill>
        <p:spPr>
          <a:xfrm>
            <a:off x="8264175" y="4601225"/>
            <a:ext cx="685800" cy="471054"/>
          </a:xfrm>
          <a:prstGeom prst="rect">
            <a:avLst/>
          </a:prstGeom>
          <a:noFill/>
          <a:ln>
            <a:noFill/>
          </a:ln>
        </p:spPr>
      </p:pic>
      <p:sp>
        <p:nvSpPr>
          <p:cNvPr id="2" name="TextBox 1">
            <a:extLst>
              <a:ext uri="{FF2B5EF4-FFF2-40B4-BE49-F238E27FC236}">
                <a16:creationId xmlns:a16="http://schemas.microsoft.com/office/drawing/2014/main" id="{E5C61DA0-2A26-926E-F8C7-BB6FA11BB029}"/>
              </a:ext>
            </a:extLst>
          </p:cNvPr>
          <p:cNvSpPr txBox="1"/>
          <p:nvPr/>
        </p:nvSpPr>
        <p:spPr>
          <a:xfrm>
            <a:off x="1738974" y="2668522"/>
            <a:ext cx="4814138" cy="1477328"/>
          </a:xfrm>
          <a:prstGeom prst="rect">
            <a:avLst/>
          </a:prstGeom>
          <a:noFill/>
        </p:spPr>
        <p:txBody>
          <a:bodyPr wrap="none" rtlCol="0">
            <a:spAutoFit/>
          </a:bodyPr>
          <a:lstStyle/>
          <a:p>
            <a:pPr algn="ctr"/>
            <a:r>
              <a:rPr lang="en-US" sz="1800" dirty="0"/>
              <a:t>These Big Questions form the basis for the</a:t>
            </a:r>
          </a:p>
          <a:p>
            <a:pPr algn="ctr"/>
            <a:endParaRPr lang="en-US" sz="1800" dirty="0"/>
          </a:p>
          <a:p>
            <a:pPr algn="ctr"/>
            <a:r>
              <a:rPr lang="en-US" sz="1800" b="1" dirty="0"/>
              <a:t>Framework for Heliophysics Education</a:t>
            </a:r>
          </a:p>
          <a:p>
            <a:pPr algn="ctr"/>
            <a:endParaRPr lang="en-US" sz="1800" dirty="0"/>
          </a:p>
          <a:p>
            <a:pPr algn="ctr"/>
            <a:r>
              <a:rPr lang="en-US" sz="1800" dirty="0"/>
              <a:t>https://science.nasa.gov/learn/heat/big-ideas/</a:t>
            </a:r>
          </a:p>
        </p:txBody>
      </p:sp>
      <p:sp>
        <p:nvSpPr>
          <p:cNvPr id="4" name="TextBox 3">
            <a:extLst>
              <a:ext uri="{FF2B5EF4-FFF2-40B4-BE49-F238E27FC236}">
                <a16:creationId xmlns:a16="http://schemas.microsoft.com/office/drawing/2014/main" id="{7A28A2F9-7751-F36D-191F-63E7105C8836}"/>
              </a:ext>
            </a:extLst>
          </p:cNvPr>
          <p:cNvSpPr txBox="1"/>
          <p:nvPr/>
        </p:nvSpPr>
        <p:spPr>
          <a:xfrm>
            <a:off x="2286000" y="2417862"/>
            <a:ext cx="4572000" cy="307777"/>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2417723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185" name="Google Shape;185;g2a3f83c96ff_1_6"/>
          <p:cNvGrpSpPr/>
          <p:nvPr/>
        </p:nvGrpSpPr>
        <p:grpSpPr>
          <a:xfrm flipH="1">
            <a:off x="-803" y="133025"/>
            <a:ext cx="7374688" cy="582900"/>
            <a:chOff x="3383700" y="220025"/>
            <a:chExt cx="5760575" cy="582900"/>
          </a:xfrm>
        </p:grpSpPr>
        <p:sp>
          <p:nvSpPr>
            <p:cNvPr id="186" name="Google Shape;186;g2a3f83c96ff_1_6"/>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2a3f83c96ff_1_6"/>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8" name="Google Shape;188;g2a3f83c96ff_1_6"/>
          <p:cNvSpPr txBox="1">
            <a:spLocks noGrp="1"/>
          </p:cNvSpPr>
          <p:nvPr>
            <p:ph type="title"/>
          </p:nvPr>
        </p:nvSpPr>
        <p:spPr>
          <a:xfrm>
            <a:off x="165450" y="138125"/>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990"/>
              <a:buNone/>
            </a:pPr>
            <a:r>
              <a:rPr lang="en-US" sz="2420" b="1">
                <a:solidFill>
                  <a:schemeClr val="lt1"/>
                </a:solidFill>
                <a:latin typeface="Helvetica Neue"/>
                <a:ea typeface="Helvetica Neue"/>
                <a:cs typeface="Helvetica Neue"/>
                <a:sym typeface="Helvetica Neue"/>
              </a:rPr>
              <a:t>How to Teach Heliophysics</a:t>
            </a:r>
            <a:endParaRPr sz="2420" b="1">
              <a:solidFill>
                <a:schemeClr val="lt1"/>
              </a:solidFill>
              <a:latin typeface="Helvetica Neue"/>
              <a:ea typeface="Helvetica Neue"/>
              <a:cs typeface="Helvetica Neue"/>
              <a:sym typeface="Helvetica Neue"/>
            </a:endParaRPr>
          </a:p>
        </p:txBody>
      </p:sp>
      <p:sp>
        <p:nvSpPr>
          <p:cNvPr id="189" name="Google Shape;189;g2a3f83c96ff_1_6"/>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2a3f83c96ff_1_6"/>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2a3f83c96ff_1_6"/>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2a3f83c96ff_1_6"/>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a3f83c96ff_1_6"/>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g2a3f83c96ff_1_6"/>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2a3f83c96ff_1_6"/>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6" name="Google Shape;196;g2a3f83c96ff_1_6"/>
          <p:cNvGrpSpPr/>
          <p:nvPr/>
        </p:nvGrpSpPr>
        <p:grpSpPr>
          <a:xfrm>
            <a:off x="0" y="4695025"/>
            <a:ext cx="5902800" cy="283500"/>
            <a:chOff x="0" y="4548925"/>
            <a:chExt cx="5902800" cy="283500"/>
          </a:xfrm>
        </p:grpSpPr>
        <p:sp>
          <p:nvSpPr>
            <p:cNvPr id="197" name="Google Shape;197;g2a3f83c96ff_1_6"/>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2a3f83c96ff_1_6"/>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9" name="Google Shape;199;g2a3f83c96ff_1_6"/>
          <p:cNvSpPr txBox="1">
            <a:spLocks noGrp="1"/>
          </p:cNvSpPr>
          <p:nvPr>
            <p:ph type="body" idx="1"/>
          </p:nvPr>
        </p:nvSpPr>
        <p:spPr>
          <a:xfrm>
            <a:off x="92825" y="4644900"/>
            <a:ext cx="2038800" cy="383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US"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200" name="Google Shape;200;g2a3f83c96ff_1_6"/>
          <p:cNvPicPr preferRelativeResize="0"/>
          <p:nvPr/>
        </p:nvPicPr>
        <p:blipFill rotWithShape="1">
          <a:blip r:embed="rId3">
            <a:alphaModFix/>
          </a:blip>
          <a:srcRect/>
          <a:stretch/>
        </p:blipFill>
        <p:spPr>
          <a:xfrm>
            <a:off x="8264175" y="4601225"/>
            <a:ext cx="685800" cy="471054"/>
          </a:xfrm>
          <a:prstGeom prst="rect">
            <a:avLst/>
          </a:prstGeom>
          <a:noFill/>
          <a:ln>
            <a:noFill/>
          </a:ln>
        </p:spPr>
      </p:pic>
      <p:sp>
        <p:nvSpPr>
          <p:cNvPr id="201" name="Google Shape;201;g2a3f83c96ff_1_6"/>
          <p:cNvSpPr txBox="1"/>
          <p:nvPr/>
        </p:nvSpPr>
        <p:spPr>
          <a:xfrm>
            <a:off x="133200" y="671988"/>
            <a:ext cx="8337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9658B"/>
                </a:solidFill>
                <a:latin typeface="Lato"/>
                <a:ea typeface="Lato"/>
                <a:cs typeface="Lato"/>
                <a:sym typeface="Lato"/>
              </a:rPr>
              <a:t>Framework for Heliophysics Education</a:t>
            </a:r>
            <a:endParaRPr sz="1800" b="1" i="0" u="none" strike="noStrike" cap="none">
              <a:solidFill>
                <a:srgbClr val="19658B"/>
              </a:solidFill>
              <a:latin typeface="Arial"/>
              <a:ea typeface="Arial"/>
              <a:cs typeface="Arial"/>
              <a:sym typeface="Arial"/>
            </a:endParaRPr>
          </a:p>
        </p:txBody>
      </p:sp>
      <p:sp>
        <p:nvSpPr>
          <p:cNvPr id="202" name="Google Shape;202;g2a3f83c96ff_1_6"/>
          <p:cNvSpPr/>
          <p:nvPr/>
        </p:nvSpPr>
        <p:spPr>
          <a:xfrm>
            <a:off x="92825" y="1167100"/>
            <a:ext cx="2349000" cy="690300"/>
          </a:xfrm>
          <a:prstGeom prst="roundRect">
            <a:avLst>
              <a:gd name="adj" fmla="val 16667"/>
            </a:avLst>
          </a:prstGeom>
          <a:solidFill>
            <a:srgbClr val="19658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Open Sans"/>
                <a:ea typeface="Open Sans"/>
                <a:cs typeface="Open Sans"/>
                <a:sym typeface="Open Sans"/>
              </a:rPr>
              <a:t>3 Heliophysics Investigatory Questions</a:t>
            </a:r>
            <a:endParaRPr sz="1400" b="0" i="0" u="none" strike="noStrike" cap="none" dirty="0">
              <a:solidFill>
                <a:schemeClr val="lt1"/>
              </a:solidFill>
              <a:latin typeface="Open Sans"/>
              <a:ea typeface="Open Sans"/>
              <a:cs typeface="Open Sans"/>
              <a:sym typeface="Open Sans"/>
            </a:endParaRPr>
          </a:p>
        </p:txBody>
      </p:sp>
      <p:sp>
        <p:nvSpPr>
          <p:cNvPr id="203" name="Google Shape;203;g2a3f83c96ff_1_6"/>
          <p:cNvSpPr/>
          <p:nvPr/>
        </p:nvSpPr>
        <p:spPr>
          <a:xfrm>
            <a:off x="92825" y="2075900"/>
            <a:ext cx="2349000" cy="690300"/>
          </a:xfrm>
          <a:prstGeom prst="roundRect">
            <a:avLst>
              <a:gd name="adj" fmla="val 16667"/>
            </a:avLst>
          </a:prstGeom>
          <a:solidFill>
            <a:srgbClr val="19658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3 NGSS-aligned </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Big Ideas per Question </a:t>
            </a:r>
            <a:endParaRPr sz="1400" b="0" i="0" u="none" strike="noStrike" cap="none">
              <a:solidFill>
                <a:schemeClr val="lt1"/>
              </a:solidFill>
              <a:latin typeface="Arial"/>
              <a:ea typeface="Arial"/>
              <a:cs typeface="Arial"/>
              <a:sym typeface="Arial"/>
            </a:endParaRPr>
          </a:p>
        </p:txBody>
      </p:sp>
      <p:sp>
        <p:nvSpPr>
          <p:cNvPr id="204" name="Google Shape;204;g2a3f83c96ff_1_6"/>
          <p:cNvSpPr/>
          <p:nvPr/>
        </p:nvSpPr>
        <p:spPr>
          <a:xfrm>
            <a:off x="92825" y="2984700"/>
            <a:ext cx="2349000" cy="690300"/>
          </a:xfrm>
          <a:prstGeom prst="roundRect">
            <a:avLst>
              <a:gd name="adj" fmla="val 16667"/>
            </a:avLst>
          </a:prstGeom>
          <a:solidFill>
            <a:srgbClr val="19658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3 Guiding Questions per Idea</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-1 Question per Level-</a:t>
            </a:r>
            <a:endParaRPr sz="1200" b="0" i="0" u="none" strike="noStrike" cap="none">
              <a:solidFill>
                <a:schemeClr val="lt1"/>
              </a:solidFill>
              <a:latin typeface="Arial"/>
              <a:ea typeface="Arial"/>
              <a:cs typeface="Arial"/>
              <a:sym typeface="Arial"/>
            </a:endParaRPr>
          </a:p>
        </p:txBody>
      </p:sp>
      <p:sp>
        <p:nvSpPr>
          <p:cNvPr id="205" name="Google Shape;205;g2a3f83c96ff_1_6"/>
          <p:cNvSpPr txBox="1"/>
          <p:nvPr/>
        </p:nvSpPr>
        <p:spPr>
          <a:xfrm>
            <a:off x="2353225" y="1133700"/>
            <a:ext cx="6711000" cy="3485283"/>
          </a:xfrm>
          <a:prstGeom prst="rect">
            <a:avLst/>
          </a:prstGeom>
          <a:noFill/>
          <a:ln>
            <a:noFill/>
          </a:ln>
        </p:spPr>
        <p:txBody>
          <a:bodyPr spcFirstLastPara="1" wrap="square" lIns="91425" tIns="91425" rIns="91425" bIns="91425" anchor="t" anchorCtr="0">
            <a:spAutoFit/>
          </a:bodyPr>
          <a:lstStyle/>
          <a:p>
            <a:pPr marL="457200" marR="0" lvl="0" indent="-304800" algn="l" rtl="0">
              <a:lnSpc>
                <a:spcPct val="100000"/>
              </a:lnSpc>
              <a:spcBef>
                <a:spcPts val="0"/>
              </a:spcBef>
              <a:spcAft>
                <a:spcPts val="0"/>
              </a:spcAft>
              <a:buClr>
                <a:schemeClr val="dk1"/>
              </a:buClr>
              <a:buSzPts val="1200"/>
              <a:buFont typeface="Open Sans"/>
              <a:buAutoNum type="arabicPeriod"/>
            </a:pPr>
            <a:r>
              <a:rPr lang="en-US" sz="1200" b="1" i="0" u="none" strike="noStrike" cap="none" dirty="0">
                <a:solidFill>
                  <a:schemeClr val="dk1"/>
                </a:solidFill>
                <a:latin typeface="Open Sans"/>
                <a:ea typeface="Open Sans"/>
                <a:cs typeface="Open Sans"/>
                <a:sym typeface="Open Sans"/>
              </a:rPr>
              <a:t>What causes the Sun to vary?</a:t>
            </a:r>
            <a:endParaRPr sz="1200" b="1" i="0" u="none" strike="noStrike" cap="none" dirty="0">
              <a:solidFill>
                <a:schemeClr val="dk1"/>
              </a:solidFill>
              <a:latin typeface="Open Sans"/>
              <a:ea typeface="Open Sans"/>
              <a:cs typeface="Open Sans"/>
              <a:sym typeface="Open Sans"/>
            </a:endParaRPr>
          </a:p>
          <a:p>
            <a:pPr marL="0" marR="0" lvl="0" indent="457200" algn="l" rtl="0">
              <a:lnSpc>
                <a:spcPct val="115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1.1 The Sun is really big and its gravity influences all objects in the solar system. </a:t>
            </a:r>
            <a:r>
              <a:rPr lang="en-US" sz="1000" b="0" i="0" u="none" strike="noStrike" cap="none" dirty="0">
                <a:solidFill>
                  <a:schemeClr val="accent2"/>
                </a:solidFill>
                <a:latin typeface="Open Sans"/>
                <a:ea typeface="Open Sans"/>
                <a:cs typeface="Open Sans"/>
                <a:sym typeface="Open Sans"/>
              </a:rPr>
              <a:t>(PS2, ESS1)</a:t>
            </a:r>
            <a:endParaRPr sz="1000" b="0" i="0" u="none" strike="noStrike" cap="none" dirty="0">
              <a:solidFill>
                <a:schemeClr val="dk1"/>
              </a:solidFill>
              <a:latin typeface="Open Sans"/>
              <a:ea typeface="Open Sans"/>
              <a:cs typeface="Open Sans"/>
              <a:sym typeface="Open Sans"/>
            </a:endParaRPr>
          </a:p>
          <a:p>
            <a:pPr marL="457200" marR="0" lvl="0" indent="0" algn="l" rtl="0">
              <a:lnSpc>
                <a:spcPct val="115000"/>
              </a:lnSpc>
              <a:spcBef>
                <a:spcPts val="0"/>
              </a:spcBef>
              <a:spcAft>
                <a:spcPts val="0"/>
              </a:spcAft>
              <a:buClr>
                <a:srgbClr val="000000"/>
              </a:buClr>
              <a:buSzPts val="1000"/>
              <a:buFont typeface="Arial"/>
              <a:buNone/>
            </a:pPr>
            <a:r>
              <a:rPr lang="en-US" sz="1000" i="0" u="none" strike="noStrike" cap="none" dirty="0">
                <a:solidFill>
                  <a:schemeClr val="tx1"/>
                </a:solidFill>
                <a:latin typeface="Open Sans"/>
                <a:ea typeface="Open Sans"/>
                <a:cs typeface="Open Sans"/>
                <a:sym typeface="Open Sans"/>
              </a:rPr>
              <a:t>1.2 The Sun is active and can impact technology on Earth via space weather. (PS1,PS2, PS4, ESS2, ESS3)</a:t>
            </a:r>
            <a:endParaRPr sz="1000" i="0" u="none" strike="noStrike" cap="none" dirty="0">
              <a:solidFill>
                <a:schemeClr val="tx1"/>
              </a:solidFill>
              <a:latin typeface="Open Sans"/>
              <a:ea typeface="Open Sans"/>
              <a:cs typeface="Open Sans"/>
              <a:sym typeface="Open Sans"/>
            </a:endParaRPr>
          </a:p>
          <a:p>
            <a:pPr marL="457200" marR="0" lvl="0" indent="0" algn="l" rtl="0">
              <a:lnSpc>
                <a:spcPct val="115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1.3 The Sun’s energy drives Earth’s climate, but the climate is in a delicate balance  and is changing due to human activity. </a:t>
            </a:r>
            <a:r>
              <a:rPr lang="en-US" sz="1000" b="0" i="0" u="none" strike="noStrike" cap="none" dirty="0">
                <a:solidFill>
                  <a:srgbClr val="2E2E32"/>
                </a:solidFill>
                <a:latin typeface="Open Sans"/>
                <a:ea typeface="Open Sans"/>
                <a:cs typeface="Open Sans"/>
                <a:sym typeface="Open Sans"/>
              </a:rPr>
              <a:t>(PS1, PS2, PS3, LS4, ESS2, ESS3)</a:t>
            </a:r>
            <a:endParaRPr sz="1000" b="1" i="0" u="none" strike="noStrike" cap="none" dirty="0">
              <a:solidFill>
                <a:schemeClr val="dk1"/>
              </a:solidFill>
              <a:latin typeface="Open Sans"/>
              <a:ea typeface="Open Sans"/>
              <a:cs typeface="Open Sans"/>
              <a:sym typeface="Open Sans"/>
            </a:endParaRPr>
          </a:p>
          <a:p>
            <a:pPr marL="457200" marR="0" lvl="0" indent="-304800" algn="l" rtl="0">
              <a:lnSpc>
                <a:spcPct val="100000"/>
              </a:lnSpc>
              <a:spcBef>
                <a:spcPts val="900"/>
              </a:spcBef>
              <a:spcAft>
                <a:spcPts val="0"/>
              </a:spcAft>
              <a:buClr>
                <a:schemeClr val="dk1"/>
              </a:buClr>
              <a:buSzPts val="1200"/>
              <a:buFont typeface="Open Sans"/>
              <a:buAutoNum type="arabicPeriod"/>
            </a:pPr>
            <a:r>
              <a:rPr lang="en-US" sz="1200" b="1" i="0" u="none" strike="noStrike" cap="none" dirty="0">
                <a:solidFill>
                  <a:schemeClr val="dk1"/>
                </a:solidFill>
                <a:latin typeface="Open Sans"/>
                <a:ea typeface="Open Sans"/>
                <a:cs typeface="Open Sans"/>
                <a:sym typeface="Open Sans"/>
              </a:rPr>
              <a:t>How do Earth, the solar system, and the heliosphere respond to changes on the Sun?</a:t>
            </a:r>
            <a:endParaRPr sz="1200" b="1" i="0" u="none" strike="noStrike" cap="none" dirty="0">
              <a:solidFill>
                <a:schemeClr val="dk1"/>
              </a:solidFill>
              <a:latin typeface="Open Sans"/>
              <a:ea typeface="Open Sans"/>
              <a:cs typeface="Open Sans"/>
              <a:sym typeface="Open Sans"/>
            </a:endParaRPr>
          </a:p>
          <a:p>
            <a:pPr marL="457200" marR="0" lvl="0" indent="0" algn="l" rtl="0">
              <a:lnSpc>
                <a:spcPct val="115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2.1 Life on Earth has evolved with complex diversity because of our location near the Sun. It is just right! </a:t>
            </a:r>
            <a:r>
              <a:rPr lang="en-US" sz="1100" b="0" i="0" u="none" strike="noStrike" cap="none" dirty="0">
                <a:solidFill>
                  <a:schemeClr val="dk1"/>
                </a:solidFill>
                <a:latin typeface="Open Sans"/>
                <a:ea typeface="Open Sans"/>
                <a:cs typeface="Open Sans"/>
                <a:sym typeface="Open Sans"/>
              </a:rPr>
              <a:t>(PS3, PS4, LS1, LS2, ESS2)</a:t>
            </a:r>
            <a:endParaRPr sz="1100" b="0" i="0" u="none" strike="noStrike" cap="none" dirty="0">
              <a:solidFill>
                <a:schemeClr val="dk1"/>
              </a:solidFill>
              <a:latin typeface="Open Sans"/>
              <a:ea typeface="Open Sans"/>
              <a:cs typeface="Open Sans"/>
              <a:sym typeface="Open Sans"/>
            </a:endParaRPr>
          </a:p>
          <a:p>
            <a:pPr marL="457200" marR="0" lvl="0" indent="0" algn="l" rtl="0">
              <a:lnSpc>
                <a:spcPct val="115000"/>
              </a:lnSpc>
              <a:spcBef>
                <a:spcPts val="0"/>
              </a:spcBef>
              <a:spcAft>
                <a:spcPts val="0"/>
              </a:spcAft>
              <a:buClr>
                <a:srgbClr val="000000"/>
              </a:buClr>
              <a:buSzPts val="1000"/>
              <a:buFont typeface="Arial"/>
              <a:buNone/>
            </a:pPr>
            <a:r>
              <a:rPr lang="en-US" sz="1000" b="0" i="0" u="none" strike="noStrike" cap="none" dirty="0">
                <a:solidFill>
                  <a:schemeClr val="dk1"/>
                </a:solidFill>
                <a:latin typeface="Open Sans"/>
                <a:ea typeface="Open Sans"/>
                <a:cs typeface="Open Sans"/>
                <a:sym typeface="Open Sans"/>
              </a:rPr>
              <a:t>2.2 The Sun defines the space around it, which is different from interstellar space. </a:t>
            </a:r>
            <a:r>
              <a:rPr lang="en-US" sz="1000" b="0" i="0" u="none" strike="noStrike" cap="none" dirty="0">
                <a:solidFill>
                  <a:srgbClr val="2E2E32"/>
                </a:solidFill>
                <a:latin typeface="Open Sans"/>
                <a:ea typeface="Open Sans"/>
                <a:cs typeface="Open Sans"/>
                <a:sym typeface="Open Sans"/>
              </a:rPr>
              <a:t>(PS2, ESS1, ESS2)</a:t>
            </a:r>
            <a:endParaRPr sz="1000" b="0" i="0" u="none" strike="noStrike" cap="none" dirty="0">
              <a:solidFill>
                <a:schemeClr val="dk1"/>
              </a:solidFill>
              <a:latin typeface="Open Sans"/>
              <a:ea typeface="Open Sans"/>
              <a:cs typeface="Open Sans"/>
              <a:sym typeface="Open Sans"/>
            </a:endParaRPr>
          </a:p>
          <a:p>
            <a:pPr marL="0" marR="0" lvl="0" indent="457200" algn="l" rtl="0">
              <a:lnSpc>
                <a:spcPct val="115000"/>
              </a:lnSpc>
              <a:spcBef>
                <a:spcPts val="0"/>
              </a:spcBef>
              <a:spcAft>
                <a:spcPts val="0"/>
              </a:spcAft>
              <a:buClr>
                <a:srgbClr val="000000"/>
              </a:buClr>
              <a:buSzPts val="1000"/>
              <a:buFont typeface="Arial"/>
              <a:buNone/>
            </a:pPr>
            <a:r>
              <a:rPr lang="en-US" sz="1000" i="0" u="none" strike="noStrike" cap="none" dirty="0">
                <a:solidFill>
                  <a:schemeClr val="tx1"/>
                </a:solidFill>
                <a:latin typeface="Open Sans"/>
                <a:ea typeface="Open Sans"/>
                <a:cs typeface="Open Sans"/>
                <a:sym typeface="Open Sans"/>
              </a:rPr>
              <a:t>2.3 The Sun is the primary source of light in the solar system. (PS1, PS2, PS3,PS4, ESS1)</a:t>
            </a:r>
            <a:endParaRPr sz="1000" i="0" u="none" strike="noStrike" cap="none" dirty="0">
              <a:solidFill>
                <a:schemeClr val="tx1"/>
              </a:solidFill>
              <a:latin typeface="Open Sans"/>
              <a:ea typeface="Open Sans"/>
              <a:cs typeface="Open Sans"/>
              <a:sym typeface="Open Sans"/>
            </a:endParaRPr>
          </a:p>
          <a:p>
            <a:pPr marL="457200" marR="0" lvl="0" indent="-304800" algn="l" rtl="0">
              <a:lnSpc>
                <a:spcPct val="100000"/>
              </a:lnSpc>
              <a:spcBef>
                <a:spcPts val="1000"/>
              </a:spcBef>
              <a:spcAft>
                <a:spcPts val="0"/>
              </a:spcAft>
              <a:buClr>
                <a:schemeClr val="dk1"/>
              </a:buClr>
              <a:buSzPts val="1200"/>
              <a:buFont typeface="Open Sans"/>
              <a:buAutoNum type="arabicPeriod"/>
            </a:pPr>
            <a:r>
              <a:rPr lang="en-US" sz="1200" b="1" i="0" u="none" strike="noStrike" cap="none" dirty="0">
                <a:solidFill>
                  <a:schemeClr val="dk1"/>
                </a:solidFill>
                <a:latin typeface="Open Sans"/>
                <a:ea typeface="Open Sans"/>
                <a:cs typeface="Open Sans"/>
                <a:sym typeface="Open Sans"/>
              </a:rPr>
              <a:t>What are the impacts of changes on the Sun on humans?</a:t>
            </a:r>
            <a:endParaRPr sz="1200" b="1" i="0" u="none" strike="noStrike" cap="none" dirty="0">
              <a:solidFill>
                <a:schemeClr val="dk1"/>
              </a:solidFill>
              <a:latin typeface="Open Sans"/>
              <a:ea typeface="Open Sans"/>
              <a:cs typeface="Open Sans"/>
              <a:sym typeface="Open Sans"/>
            </a:endParaRPr>
          </a:p>
          <a:p>
            <a:pPr marL="457200" marR="0" lvl="0" indent="0" algn="l" rtl="0">
              <a:lnSpc>
                <a:spcPct val="115000"/>
              </a:lnSpc>
              <a:spcBef>
                <a:spcPts val="0"/>
              </a:spcBef>
              <a:spcAft>
                <a:spcPts val="0"/>
              </a:spcAft>
              <a:buClr>
                <a:srgbClr val="000000"/>
              </a:buClr>
              <a:buSzPts val="1000"/>
              <a:buFont typeface="Arial"/>
              <a:buNone/>
            </a:pPr>
            <a:r>
              <a:rPr lang="en-US" sz="1000" b="1" i="0" u="none" strike="noStrike" cap="none" dirty="0">
                <a:solidFill>
                  <a:srgbClr val="FF0000"/>
                </a:solidFill>
                <a:latin typeface="Open Sans"/>
                <a:ea typeface="Open Sans"/>
                <a:cs typeface="Open Sans"/>
                <a:sym typeface="Open Sans"/>
              </a:rPr>
              <a:t>3.1 The Sun is made of churning plasma, causing the surface to be made of complex, tangled magnetic fields. (PS1, PS2, ESS1, ESS2)</a:t>
            </a:r>
            <a:endParaRPr sz="1000" b="1" i="0" u="none" strike="noStrike" cap="none" dirty="0">
              <a:solidFill>
                <a:srgbClr val="FF0000"/>
              </a:solidFill>
              <a:latin typeface="Open Sans"/>
              <a:ea typeface="Open Sans"/>
              <a:cs typeface="Open Sans"/>
              <a:sym typeface="Open Sans"/>
            </a:endParaRPr>
          </a:p>
          <a:p>
            <a:pPr marL="457200" marR="0" lvl="0" indent="0" algn="l" rtl="0">
              <a:lnSpc>
                <a:spcPct val="115000"/>
              </a:lnSpc>
              <a:spcBef>
                <a:spcPts val="0"/>
              </a:spcBef>
              <a:spcAft>
                <a:spcPts val="0"/>
              </a:spcAft>
              <a:buClr>
                <a:srgbClr val="000000"/>
              </a:buClr>
              <a:buSzPts val="1000"/>
              <a:buFont typeface="Arial"/>
              <a:buNone/>
            </a:pPr>
            <a:r>
              <a:rPr lang="en-US" sz="1000" i="0" u="none" strike="noStrike" cap="none" dirty="0">
                <a:solidFill>
                  <a:srgbClr val="FF0000"/>
                </a:solidFill>
                <a:latin typeface="Open Sans"/>
                <a:ea typeface="Open Sans"/>
                <a:cs typeface="Open Sans"/>
                <a:sym typeface="Open Sans"/>
              </a:rPr>
              <a:t>3.2 Energy from the Sun is created in the core and travels outward through the Sun and into the heliosphere. (PS1, PS3, PS4, ESS1, ESS2, ESS3)</a:t>
            </a:r>
            <a:endParaRPr sz="1000" i="0" u="none" strike="noStrike" cap="none" dirty="0">
              <a:solidFill>
                <a:srgbClr val="FF0000"/>
              </a:solidFill>
              <a:latin typeface="Open Sans"/>
              <a:ea typeface="Open Sans"/>
              <a:cs typeface="Open Sans"/>
              <a:sym typeface="Open Sans"/>
            </a:endParaRPr>
          </a:p>
          <a:p>
            <a:pPr marL="0" marR="0" lvl="0" indent="457200" algn="l" rtl="0">
              <a:lnSpc>
                <a:spcPct val="115000"/>
              </a:lnSpc>
              <a:spcBef>
                <a:spcPts val="0"/>
              </a:spcBef>
              <a:spcAft>
                <a:spcPts val="0"/>
              </a:spcAft>
              <a:buClr>
                <a:srgbClr val="000000"/>
              </a:buClr>
              <a:buSzPts val="1000"/>
              <a:buFont typeface="Arial"/>
              <a:buNone/>
            </a:pPr>
            <a:r>
              <a:rPr lang="en-US" sz="1000" i="0" u="none" strike="noStrike" cap="none" dirty="0">
                <a:solidFill>
                  <a:schemeClr val="tx1"/>
                </a:solidFill>
                <a:latin typeface="Open Sans"/>
                <a:ea typeface="Open Sans"/>
                <a:cs typeface="Open Sans"/>
                <a:sym typeface="Open Sans"/>
              </a:rPr>
              <a:t>3.3 Our Sun, like all stars, has a life cycle. (PS1, LS1, ESS1)</a:t>
            </a:r>
            <a:endParaRPr sz="1000" i="0" u="none" strike="noStrike" cap="none" dirty="0">
              <a:solidFill>
                <a:schemeClr val="tx1"/>
              </a:solidFill>
              <a:latin typeface="Open Sans"/>
              <a:ea typeface="Open Sans"/>
              <a:cs typeface="Open Sans"/>
              <a:sym typeface="Open Sans"/>
            </a:endParaRPr>
          </a:p>
        </p:txBody>
      </p:sp>
      <p:sp>
        <p:nvSpPr>
          <p:cNvPr id="206" name="Google Shape;206;g2a3f83c96ff_1_6"/>
          <p:cNvSpPr/>
          <p:nvPr/>
        </p:nvSpPr>
        <p:spPr>
          <a:xfrm>
            <a:off x="92825" y="3910925"/>
            <a:ext cx="2349000" cy="690300"/>
          </a:xfrm>
          <a:prstGeom prst="roundRect">
            <a:avLst>
              <a:gd name="adj" fmla="val 16667"/>
            </a:avLst>
          </a:prstGeom>
          <a:solidFill>
            <a:srgbClr val="19658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Open Sans"/>
                <a:ea typeface="Open Sans"/>
                <a:cs typeface="Open Sans"/>
                <a:sym typeface="Open Sans"/>
              </a:rPr>
              <a:t>Heliophysics </a:t>
            </a:r>
            <a:endParaRPr sz="1400" b="0" i="0" u="none" strike="noStrike" cap="none">
              <a:solidFill>
                <a:schemeClr val="lt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Open Sans"/>
                <a:ea typeface="Open Sans"/>
                <a:cs typeface="Open Sans"/>
                <a:sym typeface="Open Sans"/>
              </a:rPr>
              <a:t>Resource Database</a:t>
            </a:r>
            <a:endParaRPr sz="1400" b="0" i="0" u="none" strike="noStrike" cap="none">
              <a:solidFill>
                <a:schemeClr val="lt1"/>
              </a:solidFill>
              <a:latin typeface="Open Sans"/>
              <a:ea typeface="Open Sans"/>
              <a:cs typeface="Open Sans"/>
              <a:sym typeface="Open Sans"/>
            </a:endParaRPr>
          </a:p>
        </p:txBody>
      </p:sp>
      <p:cxnSp>
        <p:nvCxnSpPr>
          <p:cNvPr id="207" name="Google Shape;207;g2a3f83c96ff_1_6"/>
          <p:cNvCxnSpPr>
            <a:stCxn id="202" idx="2"/>
            <a:endCxn id="203" idx="0"/>
          </p:cNvCxnSpPr>
          <p:nvPr/>
        </p:nvCxnSpPr>
        <p:spPr>
          <a:xfrm>
            <a:off x="1267325" y="1857400"/>
            <a:ext cx="0" cy="218400"/>
          </a:xfrm>
          <a:prstGeom prst="straightConnector1">
            <a:avLst/>
          </a:prstGeom>
          <a:noFill/>
          <a:ln w="19050" cap="flat" cmpd="sng">
            <a:solidFill>
              <a:srgbClr val="D56A49"/>
            </a:solidFill>
            <a:prstDash val="solid"/>
            <a:round/>
            <a:headEnd type="none" w="sm" len="sm"/>
            <a:tailEnd type="triangle" w="med" len="med"/>
          </a:ln>
        </p:spPr>
      </p:cxnSp>
      <p:cxnSp>
        <p:nvCxnSpPr>
          <p:cNvPr id="208" name="Google Shape;208;g2a3f83c96ff_1_6"/>
          <p:cNvCxnSpPr/>
          <p:nvPr/>
        </p:nvCxnSpPr>
        <p:spPr>
          <a:xfrm>
            <a:off x="1267325" y="2774963"/>
            <a:ext cx="0" cy="218400"/>
          </a:xfrm>
          <a:prstGeom prst="straightConnector1">
            <a:avLst/>
          </a:prstGeom>
          <a:noFill/>
          <a:ln w="19050" cap="flat" cmpd="sng">
            <a:solidFill>
              <a:srgbClr val="D56A49"/>
            </a:solidFill>
            <a:prstDash val="solid"/>
            <a:round/>
            <a:headEnd type="none" w="sm" len="sm"/>
            <a:tailEnd type="triangle" w="med" len="med"/>
          </a:ln>
        </p:spPr>
      </p:cxnSp>
      <p:cxnSp>
        <p:nvCxnSpPr>
          <p:cNvPr id="209" name="Google Shape;209;g2a3f83c96ff_1_6"/>
          <p:cNvCxnSpPr/>
          <p:nvPr/>
        </p:nvCxnSpPr>
        <p:spPr>
          <a:xfrm>
            <a:off x="1267325" y="3683763"/>
            <a:ext cx="0" cy="218400"/>
          </a:xfrm>
          <a:prstGeom prst="straightConnector1">
            <a:avLst/>
          </a:prstGeom>
          <a:noFill/>
          <a:ln w="19050" cap="flat" cmpd="sng">
            <a:solidFill>
              <a:srgbClr val="D56A49"/>
            </a:solidFill>
            <a:prstDash val="solid"/>
            <a:round/>
            <a:headEnd type="none" w="sm" len="sm"/>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93572FDA-9386-4A6F-CA86-687295F13A70}"/>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B01CAFD2-75B3-877A-FF9B-B49BDA196C6D}"/>
              </a:ext>
            </a:extLst>
          </p:cNvPr>
          <p:cNvSpPr txBox="1">
            <a:spLocks noGrp="1"/>
          </p:cNvSpPr>
          <p:nvPr>
            <p:ph type="body" idx="1"/>
          </p:nvPr>
        </p:nvSpPr>
        <p:spPr>
          <a:xfrm>
            <a:off x="318874" y="968390"/>
            <a:ext cx="2681502" cy="2955776"/>
          </a:xfrm>
          <a:prstGeom prst="rect">
            <a:avLst/>
          </a:prstGeom>
        </p:spPr>
        <p:txBody>
          <a:bodyPr spcFirstLastPara="1" wrap="square" lIns="91425" tIns="91425" rIns="91425" bIns="91425" anchor="t" anchorCtr="0">
            <a:normAutofit fontScale="92500"/>
          </a:bodyPr>
          <a:lstStyle/>
          <a:p>
            <a:pPr marL="0" indent="0">
              <a:lnSpc>
                <a:spcPct val="90000"/>
              </a:lnSpc>
              <a:spcBef>
                <a:spcPts val="1000"/>
              </a:spcBef>
              <a:buNone/>
            </a:pPr>
            <a:r>
              <a:rPr lang="en-US" dirty="0">
                <a:solidFill>
                  <a:srgbClr val="000000"/>
                </a:solidFill>
                <a:latin typeface="Times New Roman" panose="02020603050405020304" pitchFamily="18" charset="0"/>
                <a:ea typeface="Calibri" panose="020F0502020204030204" pitchFamily="34" charset="0"/>
                <a:cs typeface="Calibri" panose="020F0502020204030204" pitchFamily="34" charset="0"/>
              </a:rPr>
              <a:t>We have known about the solar wind since the 1950s.</a:t>
            </a:r>
          </a:p>
          <a:p>
            <a:pPr marL="0" indent="0">
              <a:lnSpc>
                <a:spcPct val="90000"/>
              </a:lnSpc>
              <a:spcBef>
                <a:spcPts val="1000"/>
              </a:spcBef>
              <a:buNone/>
            </a:pPr>
            <a:endParaRPr lang="en-US" sz="1800" kern="1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p>
            <a:pPr marL="285750" indent="-285750">
              <a:lnSpc>
                <a:spcPct val="90000"/>
              </a:lnSpc>
              <a:spcBef>
                <a:spcPts val="1000"/>
              </a:spcBef>
              <a:buFont typeface="Wingdings" panose="05000000000000000000" pitchFamily="2" charset="2"/>
              <a:buChar char="Ø"/>
            </a:pPr>
            <a:r>
              <a:rPr lang="en-US" kern="100" dirty="0">
                <a:solidFill>
                  <a:srgbClr val="000000"/>
                </a:solidFill>
                <a:latin typeface="Times New Roman" panose="02020603050405020304" pitchFamily="18" charset="0"/>
                <a:ea typeface="Calibri" panose="020F0502020204030204" pitchFamily="34" charset="0"/>
                <a:cs typeface="Calibri" panose="020F0502020204030204" pitchFamily="34" charset="0"/>
              </a:rPr>
              <a:t>Comet tails = wind socks</a:t>
            </a:r>
          </a:p>
          <a:p>
            <a:pPr marL="285750" indent="-285750">
              <a:lnSpc>
                <a:spcPct val="90000"/>
              </a:lnSpc>
              <a:spcBef>
                <a:spcPts val="1000"/>
              </a:spcBef>
              <a:buFont typeface="Wingdings" panose="05000000000000000000" pitchFamily="2" charset="2"/>
              <a:buChar char="Ø"/>
            </a:pPr>
            <a:r>
              <a:rPr lang="en-US" kern="100" dirty="0">
                <a:solidFill>
                  <a:srgbClr val="000000"/>
                </a:solidFill>
                <a:latin typeface="Times New Roman" panose="02020603050405020304" pitchFamily="18" charset="0"/>
                <a:ea typeface="Calibri" panose="020F0502020204030204" pitchFamily="34" charset="0"/>
                <a:cs typeface="Calibri" panose="020F0502020204030204" pitchFamily="34" charset="0"/>
              </a:rPr>
              <a:t>Light pressure too weak</a:t>
            </a:r>
          </a:p>
          <a:p>
            <a:pPr marL="285750" indent="-285750">
              <a:lnSpc>
                <a:spcPct val="90000"/>
              </a:lnSpc>
              <a:spcBef>
                <a:spcPts val="1000"/>
              </a:spcBef>
              <a:buFont typeface="Wingdings" panose="05000000000000000000" pitchFamily="2" charset="2"/>
              <a:buChar char="Ø"/>
            </a:pPr>
            <a:r>
              <a:rPr lang="en-US" sz="1800" kern="1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Particle pressure needed</a:t>
            </a:r>
          </a:p>
          <a:p>
            <a:pPr marL="285750" indent="-285750">
              <a:lnSpc>
                <a:spcPct val="90000"/>
              </a:lnSpc>
              <a:spcBef>
                <a:spcPts val="1000"/>
              </a:spcBef>
              <a:buFont typeface="Wingdings" panose="05000000000000000000" pitchFamily="2" charset="2"/>
              <a:buChar char="Ø"/>
            </a:pPr>
            <a:r>
              <a:rPr lang="en-US" kern="100" dirty="0">
                <a:solidFill>
                  <a:srgbClr val="000000"/>
                </a:solidFill>
                <a:latin typeface="Times New Roman" panose="02020603050405020304" pitchFamily="18" charset="0"/>
                <a:ea typeface="Calibri" panose="020F0502020204030204" pitchFamily="34" charset="0"/>
                <a:cs typeface="Calibri" panose="020F0502020204030204" pitchFamily="34" charset="0"/>
              </a:rPr>
              <a:t>Emitted from sun radially.</a:t>
            </a:r>
            <a:endParaRPr lang="en-US"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35" name="Google Shape;135;p16">
            <a:extLst>
              <a:ext uri="{FF2B5EF4-FFF2-40B4-BE49-F238E27FC236}">
                <a16:creationId xmlns:a16="http://schemas.microsoft.com/office/drawing/2014/main" id="{FF873C37-F3B7-DC51-F984-96E579C20C20}"/>
              </a:ext>
            </a:extLst>
          </p:cNvPr>
          <p:cNvGrpSpPr/>
          <p:nvPr/>
        </p:nvGrpSpPr>
        <p:grpSpPr>
          <a:xfrm flipH="1">
            <a:off x="-1" y="133025"/>
            <a:ext cx="8389257" cy="582900"/>
            <a:chOff x="3383700" y="220025"/>
            <a:chExt cx="5760575" cy="582900"/>
          </a:xfrm>
        </p:grpSpPr>
        <p:sp>
          <p:nvSpPr>
            <p:cNvPr id="136" name="Google Shape;136;p16">
              <a:extLst>
                <a:ext uri="{FF2B5EF4-FFF2-40B4-BE49-F238E27FC236}">
                  <a16:creationId xmlns:a16="http://schemas.microsoft.com/office/drawing/2014/main" id="{D9D741F6-8917-11AC-4F27-25D39165D4B0}"/>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6FC06FBB-04B5-864A-0B6C-C499B67DE51F}"/>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9B6D0926-9625-5C50-F4D2-3D0C5597B1DE}"/>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November 2024: The Solar Wind-Origin</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92405650-AC64-A64D-19CD-BF16DAE5562B}"/>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E7D0D2FC-CADD-48AE-C554-98E155441C4B}"/>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3BAAFF01-161B-9E48-952D-C8B5985AC2A3}"/>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C88A7FD8-351A-51DD-1F27-019E48017D79}"/>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F6960BA9-7065-3EB0-704E-D3FB14B34452}"/>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718DE485-4355-7840-AC34-7BC54CB7F550}"/>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5510F4BD-D768-3F09-217D-135122EA2CC5}"/>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43F6EC0D-C404-4593-6F8D-119333CDBED7}"/>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BF2EC203-0D05-0D51-B25F-6F1BFCE1C578}"/>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FD474CF2-57CA-51E3-7517-CCE2255DAFCD}"/>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1B9B2452-BA9E-0861-496B-5A2AC2C20DE4}"/>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9CCBE3DF-B449-0E7D-5E20-B23DEF72D8EC}"/>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3" name="Picture 2">
            <a:extLst>
              <a:ext uri="{FF2B5EF4-FFF2-40B4-BE49-F238E27FC236}">
                <a16:creationId xmlns:a16="http://schemas.microsoft.com/office/drawing/2014/main" id="{B21D1394-F911-2780-6FE3-E67ADFF5B699}"/>
              </a:ext>
            </a:extLst>
          </p:cNvPr>
          <p:cNvPicPr>
            <a:picLocks noChangeAspect="1"/>
          </p:cNvPicPr>
          <p:nvPr/>
        </p:nvPicPr>
        <p:blipFill>
          <a:blip r:embed="rId4"/>
          <a:stretch>
            <a:fillRect/>
          </a:stretch>
        </p:blipFill>
        <p:spPr>
          <a:xfrm>
            <a:off x="3519037" y="1050130"/>
            <a:ext cx="4858440" cy="2743201"/>
          </a:xfrm>
          <a:prstGeom prst="rect">
            <a:avLst/>
          </a:prstGeom>
        </p:spPr>
      </p:pic>
    </p:spTree>
    <p:extLst>
      <p:ext uri="{BB962C8B-B14F-4D97-AF65-F5344CB8AC3E}">
        <p14:creationId xmlns:p14="http://schemas.microsoft.com/office/powerpoint/2010/main" val="3361304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93572FDA-9386-4A6F-CA86-687295F13A70}"/>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B01CAFD2-75B3-877A-FF9B-B49BDA196C6D}"/>
              </a:ext>
            </a:extLst>
          </p:cNvPr>
          <p:cNvSpPr txBox="1">
            <a:spLocks noGrp="1"/>
          </p:cNvSpPr>
          <p:nvPr>
            <p:ph type="body" idx="1"/>
          </p:nvPr>
        </p:nvSpPr>
        <p:spPr>
          <a:xfrm>
            <a:off x="318874" y="968390"/>
            <a:ext cx="2681502" cy="2955776"/>
          </a:xfrm>
          <a:prstGeom prst="rect">
            <a:avLst/>
          </a:prstGeom>
        </p:spPr>
        <p:txBody>
          <a:bodyPr spcFirstLastPara="1" wrap="square" lIns="91425" tIns="91425" rIns="91425" bIns="91425" anchor="t" anchorCtr="0">
            <a:normAutofit/>
          </a:bodyPr>
          <a:lstStyle/>
          <a:p>
            <a:pPr marL="0" indent="0">
              <a:lnSpc>
                <a:spcPct val="90000"/>
              </a:lnSpc>
              <a:spcBef>
                <a:spcPts val="1000"/>
              </a:spcBef>
              <a:buNone/>
            </a:pPr>
            <a:r>
              <a:rPr lang="en-US" dirty="0">
                <a:solidFill>
                  <a:srgbClr val="000000"/>
                </a:solidFill>
                <a:latin typeface="Times New Roman" panose="02020603050405020304" pitchFamily="18" charset="0"/>
                <a:ea typeface="Calibri" panose="020F0502020204030204" pitchFamily="34" charset="0"/>
                <a:cs typeface="Calibri" panose="020F0502020204030204" pitchFamily="34" charset="0"/>
              </a:rPr>
              <a:t>Eugene Parker models ca 1957</a:t>
            </a:r>
            <a:endParaRPr lang="en-US" sz="1800" kern="1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endParaRPr>
          </a:p>
          <a:p>
            <a:pPr marL="0" indent="0">
              <a:lnSpc>
                <a:spcPct val="90000"/>
              </a:lnSpc>
              <a:spcBef>
                <a:spcPts val="1000"/>
              </a:spcBef>
              <a:buNone/>
            </a:pPr>
            <a:r>
              <a:rPr lang="en-US" kern="100" dirty="0">
                <a:solidFill>
                  <a:srgbClr val="000000"/>
                </a:solidFill>
                <a:latin typeface="Times New Roman" panose="02020603050405020304" pitchFamily="18" charset="0"/>
                <a:ea typeface="Calibri" panose="020F0502020204030204" pitchFamily="34" charset="0"/>
                <a:cs typeface="Calibri" panose="020F0502020204030204" pitchFamily="34" charset="0"/>
              </a:rPr>
              <a:t>Gas hydrodynamics described by </a:t>
            </a:r>
          </a:p>
          <a:p>
            <a:pPr marL="0" indent="0">
              <a:lnSpc>
                <a:spcPct val="90000"/>
              </a:lnSpc>
              <a:spcBef>
                <a:spcPts val="1000"/>
              </a:spcBef>
              <a:buNone/>
            </a:pPr>
            <a:r>
              <a:rPr lang="en-US" kern="100" dirty="0">
                <a:solidFill>
                  <a:srgbClr val="000000"/>
                </a:solidFill>
                <a:latin typeface="Times New Roman" panose="02020603050405020304" pitchFamily="18" charset="0"/>
                <a:ea typeface="Calibri" panose="020F0502020204030204" pitchFamily="34" charset="0"/>
                <a:cs typeface="Calibri" panose="020F0502020204030204" pitchFamily="34" charset="0"/>
              </a:rPr>
              <a:t>Navier-Stokes Equation</a:t>
            </a:r>
          </a:p>
          <a:p>
            <a:pPr marL="0" indent="0">
              <a:lnSpc>
                <a:spcPct val="90000"/>
              </a:lnSpc>
              <a:spcBef>
                <a:spcPts val="1000"/>
              </a:spcBef>
              <a:buNone/>
            </a:pPr>
            <a:endParaRPr lang="en-US" kern="1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marL="0" indent="0">
              <a:lnSpc>
                <a:spcPct val="90000"/>
              </a:lnSpc>
              <a:spcBef>
                <a:spcPts val="1000"/>
              </a:spcBef>
              <a:buNone/>
            </a:pPr>
            <a:endParaRPr lang="en-US" kern="1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a:p>
            <a:pPr marL="0" indent="0">
              <a:lnSpc>
                <a:spcPct val="90000"/>
              </a:lnSpc>
              <a:spcBef>
                <a:spcPts val="1000"/>
              </a:spcBef>
              <a:buNone/>
            </a:pPr>
            <a:endParaRPr lang="en-US" kern="1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grpSp>
        <p:nvGrpSpPr>
          <p:cNvPr id="135" name="Google Shape;135;p16">
            <a:extLst>
              <a:ext uri="{FF2B5EF4-FFF2-40B4-BE49-F238E27FC236}">
                <a16:creationId xmlns:a16="http://schemas.microsoft.com/office/drawing/2014/main" id="{FF873C37-F3B7-DC51-F984-96E579C20C20}"/>
              </a:ext>
            </a:extLst>
          </p:cNvPr>
          <p:cNvGrpSpPr/>
          <p:nvPr/>
        </p:nvGrpSpPr>
        <p:grpSpPr>
          <a:xfrm flipH="1">
            <a:off x="-1" y="133025"/>
            <a:ext cx="8389257" cy="582900"/>
            <a:chOff x="3383700" y="220025"/>
            <a:chExt cx="5760575" cy="582900"/>
          </a:xfrm>
        </p:grpSpPr>
        <p:sp>
          <p:nvSpPr>
            <p:cNvPr id="136" name="Google Shape;136;p16">
              <a:extLst>
                <a:ext uri="{FF2B5EF4-FFF2-40B4-BE49-F238E27FC236}">
                  <a16:creationId xmlns:a16="http://schemas.microsoft.com/office/drawing/2014/main" id="{D9D741F6-8917-11AC-4F27-25D39165D4B0}"/>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6FC06FBB-04B5-864A-0B6C-C499B67DE51F}"/>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9B6D0926-9625-5C50-F4D2-3D0C5597B1DE}"/>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November 2024: The Solar Wind-Origin</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92405650-AC64-A64D-19CD-BF16DAE5562B}"/>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E7D0D2FC-CADD-48AE-C554-98E155441C4B}"/>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3BAAFF01-161B-9E48-952D-C8B5985AC2A3}"/>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C88A7FD8-351A-51DD-1F27-019E48017D79}"/>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F6960BA9-7065-3EB0-704E-D3FB14B34452}"/>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718DE485-4355-7840-AC34-7BC54CB7F550}"/>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5510F4BD-D768-3F09-217D-135122EA2CC5}"/>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43F6EC0D-C404-4593-6F8D-119333CDBED7}"/>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BF2EC203-0D05-0D51-B25F-6F1BFCE1C578}"/>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FD474CF2-57CA-51E3-7517-CCE2255DAFCD}"/>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1B9B2452-BA9E-0861-496B-5A2AC2C20DE4}"/>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9CCBE3DF-B449-0E7D-5E20-B23DEF72D8EC}"/>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4" name="Picture 3">
            <a:extLst>
              <a:ext uri="{FF2B5EF4-FFF2-40B4-BE49-F238E27FC236}">
                <a16:creationId xmlns:a16="http://schemas.microsoft.com/office/drawing/2014/main" id="{DD89F25D-8B2E-590E-0E30-795BF9ECD3AE}"/>
              </a:ext>
            </a:extLst>
          </p:cNvPr>
          <p:cNvPicPr>
            <a:picLocks noChangeAspect="1"/>
          </p:cNvPicPr>
          <p:nvPr/>
        </p:nvPicPr>
        <p:blipFill>
          <a:blip r:embed="rId4"/>
          <a:stretch>
            <a:fillRect/>
          </a:stretch>
        </p:blipFill>
        <p:spPr>
          <a:xfrm>
            <a:off x="3859637" y="701687"/>
            <a:ext cx="4826413" cy="3607683"/>
          </a:xfrm>
          <a:prstGeom prst="rect">
            <a:avLst/>
          </a:prstGeom>
        </p:spPr>
      </p:pic>
    </p:spTree>
    <p:extLst>
      <p:ext uri="{BB962C8B-B14F-4D97-AF65-F5344CB8AC3E}">
        <p14:creationId xmlns:p14="http://schemas.microsoft.com/office/powerpoint/2010/main" val="289119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93572FDA-9386-4A6F-CA86-687295F13A70}"/>
            </a:ext>
          </a:extLst>
        </p:cNvPr>
        <p:cNvGrpSpPr/>
        <p:nvPr/>
      </p:nvGrpSpPr>
      <p:grpSpPr>
        <a:xfrm>
          <a:off x="0" y="0"/>
          <a:ext cx="0" cy="0"/>
          <a:chOff x="0" y="0"/>
          <a:chExt cx="0" cy="0"/>
        </a:xfrm>
      </p:grpSpPr>
      <p:sp>
        <p:nvSpPr>
          <p:cNvPr id="134" name="Google Shape;134;p16">
            <a:extLst>
              <a:ext uri="{FF2B5EF4-FFF2-40B4-BE49-F238E27FC236}">
                <a16:creationId xmlns:a16="http://schemas.microsoft.com/office/drawing/2014/main" id="{B01CAFD2-75B3-877A-FF9B-B49BDA196C6D}"/>
              </a:ext>
            </a:extLst>
          </p:cNvPr>
          <p:cNvSpPr txBox="1">
            <a:spLocks noGrp="1"/>
          </p:cNvSpPr>
          <p:nvPr>
            <p:ph type="body" idx="1"/>
          </p:nvPr>
        </p:nvSpPr>
        <p:spPr>
          <a:xfrm>
            <a:off x="318873" y="968390"/>
            <a:ext cx="3674483" cy="2955776"/>
          </a:xfrm>
          <a:prstGeom prst="rect">
            <a:avLst/>
          </a:prstGeom>
        </p:spPr>
        <p:txBody>
          <a:bodyPr spcFirstLastPara="1" wrap="square" lIns="91425" tIns="91425" rIns="91425" bIns="91425" anchor="t" anchorCtr="0">
            <a:normAutofit/>
          </a:bodyPr>
          <a:lstStyle/>
          <a:p>
            <a:pPr marL="0" indent="0">
              <a:lnSpc>
                <a:spcPct val="90000"/>
              </a:lnSpc>
              <a:spcBef>
                <a:spcPts val="1000"/>
              </a:spcBef>
              <a:buNone/>
            </a:pPr>
            <a:r>
              <a:rPr lang="en-US" dirty="0">
                <a:solidFill>
                  <a:srgbClr val="000000"/>
                </a:solidFill>
                <a:latin typeface="+mn-lt"/>
                <a:ea typeface="Calibri" panose="020F0502020204030204" pitchFamily="34" charset="0"/>
                <a:cs typeface="Calibri" panose="020F0502020204030204" pitchFamily="34" charset="0"/>
              </a:rPr>
              <a:t>Eugene Parker models ca 1957</a:t>
            </a:r>
            <a:endParaRPr lang="en-US" sz="1800" kern="100" dirty="0">
              <a:solidFill>
                <a:srgbClr val="000000"/>
              </a:solidFill>
              <a:effectLst/>
              <a:latin typeface="+mn-lt"/>
              <a:ea typeface="Calibri" panose="020F0502020204030204" pitchFamily="34" charset="0"/>
              <a:cs typeface="Calibri" panose="020F0502020204030204" pitchFamily="34" charset="0"/>
            </a:endParaRPr>
          </a:p>
          <a:p>
            <a:pPr marL="0" indent="0">
              <a:lnSpc>
                <a:spcPct val="90000"/>
              </a:lnSpc>
              <a:spcBef>
                <a:spcPts val="1000"/>
              </a:spcBef>
              <a:buNone/>
            </a:pPr>
            <a:endParaRPr lang="en-US" kern="100" dirty="0">
              <a:solidFill>
                <a:srgbClr val="000000"/>
              </a:solidFill>
              <a:latin typeface="+mn-lt"/>
              <a:ea typeface="Calibri" panose="020F0502020204030204" pitchFamily="34" charset="0"/>
              <a:cs typeface="Calibri" panose="020F0502020204030204" pitchFamily="34" charset="0"/>
            </a:endParaRPr>
          </a:p>
          <a:p>
            <a:pPr marL="0" indent="0">
              <a:lnSpc>
                <a:spcPct val="90000"/>
              </a:lnSpc>
              <a:spcBef>
                <a:spcPts val="1000"/>
              </a:spcBef>
              <a:buNone/>
            </a:pPr>
            <a:r>
              <a:rPr lang="en-US" kern="100" dirty="0">
                <a:solidFill>
                  <a:srgbClr val="000000"/>
                </a:solidFill>
                <a:latin typeface="+mn-lt"/>
                <a:ea typeface="Calibri" panose="020F0502020204030204" pitchFamily="34" charset="0"/>
                <a:cs typeface="Calibri" panose="020F0502020204030204" pitchFamily="34" charset="0"/>
              </a:rPr>
              <a:t>Gas hydrodynamics described by </a:t>
            </a:r>
          </a:p>
          <a:p>
            <a:pPr marL="0" indent="0">
              <a:lnSpc>
                <a:spcPct val="90000"/>
              </a:lnSpc>
              <a:spcBef>
                <a:spcPts val="1000"/>
              </a:spcBef>
              <a:buNone/>
            </a:pPr>
            <a:r>
              <a:rPr lang="en-US" kern="100" dirty="0">
                <a:solidFill>
                  <a:srgbClr val="000000"/>
                </a:solidFill>
                <a:latin typeface="+mn-lt"/>
                <a:ea typeface="Calibri" panose="020F0502020204030204" pitchFamily="34" charset="0"/>
                <a:cs typeface="Calibri" panose="020F0502020204030204" pitchFamily="34" charset="0"/>
              </a:rPr>
              <a:t>Navier-Stokes Equation: </a:t>
            </a:r>
            <a:r>
              <a:rPr lang="en-US" kern="100" dirty="0">
                <a:solidFill>
                  <a:srgbClr val="FF0000"/>
                </a:solidFill>
                <a:latin typeface="+mn-lt"/>
                <a:ea typeface="Calibri" panose="020F0502020204030204" pitchFamily="34" charset="0"/>
                <a:cs typeface="Calibri" panose="020F0502020204030204" pitchFamily="34" charset="0"/>
              </a:rPr>
              <a:t>F=ma</a:t>
            </a:r>
          </a:p>
          <a:p>
            <a:pPr marL="0" indent="0">
              <a:lnSpc>
                <a:spcPct val="90000"/>
              </a:lnSpc>
              <a:spcBef>
                <a:spcPts val="1000"/>
              </a:spcBef>
              <a:buNone/>
            </a:pPr>
            <a:endParaRPr lang="en-US" kern="100" dirty="0">
              <a:solidFill>
                <a:srgbClr val="000000"/>
              </a:solidFill>
              <a:latin typeface="+mn-lt"/>
              <a:ea typeface="Calibri" panose="020F0502020204030204" pitchFamily="34" charset="0"/>
              <a:cs typeface="Calibri" panose="020F0502020204030204" pitchFamily="34" charset="0"/>
            </a:endParaRPr>
          </a:p>
          <a:p>
            <a:pPr marL="0" indent="0">
              <a:lnSpc>
                <a:spcPct val="90000"/>
              </a:lnSpc>
              <a:spcBef>
                <a:spcPts val="1000"/>
              </a:spcBef>
              <a:buNone/>
            </a:pPr>
            <a:r>
              <a:rPr lang="en-US" b="1" kern="100" dirty="0">
                <a:solidFill>
                  <a:srgbClr val="FF0000"/>
                </a:solidFill>
                <a:latin typeface="+mn-lt"/>
                <a:ea typeface="Calibri" panose="020F0502020204030204" pitchFamily="34" charset="0"/>
                <a:cs typeface="Calibri" panose="020F0502020204030204" pitchFamily="34" charset="0"/>
              </a:rPr>
              <a:t>Let’s look at simplest one!</a:t>
            </a:r>
          </a:p>
          <a:p>
            <a:pPr marL="0" indent="0">
              <a:lnSpc>
                <a:spcPct val="90000"/>
              </a:lnSpc>
              <a:spcBef>
                <a:spcPts val="1000"/>
              </a:spcBef>
              <a:buNone/>
            </a:pPr>
            <a:endParaRPr lang="en-US" kern="100"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grpSp>
        <p:nvGrpSpPr>
          <p:cNvPr id="135" name="Google Shape;135;p16">
            <a:extLst>
              <a:ext uri="{FF2B5EF4-FFF2-40B4-BE49-F238E27FC236}">
                <a16:creationId xmlns:a16="http://schemas.microsoft.com/office/drawing/2014/main" id="{FF873C37-F3B7-DC51-F984-96E579C20C20}"/>
              </a:ext>
            </a:extLst>
          </p:cNvPr>
          <p:cNvGrpSpPr/>
          <p:nvPr/>
        </p:nvGrpSpPr>
        <p:grpSpPr>
          <a:xfrm flipH="1">
            <a:off x="-1" y="133025"/>
            <a:ext cx="8389257" cy="582900"/>
            <a:chOff x="3383700" y="220025"/>
            <a:chExt cx="5760575" cy="582900"/>
          </a:xfrm>
        </p:grpSpPr>
        <p:sp>
          <p:nvSpPr>
            <p:cNvPr id="136" name="Google Shape;136;p16">
              <a:extLst>
                <a:ext uri="{FF2B5EF4-FFF2-40B4-BE49-F238E27FC236}">
                  <a16:creationId xmlns:a16="http://schemas.microsoft.com/office/drawing/2014/main" id="{D9D741F6-8917-11AC-4F27-25D39165D4B0}"/>
                </a:ext>
              </a:extLst>
            </p:cNvPr>
            <p:cNvSpPr/>
            <p:nvPr/>
          </p:nvSpPr>
          <p:spPr>
            <a:xfrm flipH="1">
              <a:off x="3383700" y="220025"/>
              <a:ext cx="585300" cy="582900"/>
            </a:xfrm>
            <a:prstGeom prst="flowChartDelay">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a:extLst>
                <a:ext uri="{FF2B5EF4-FFF2-40B4-BE49-F238E27FC236}">
                  <a16:creationId xmlns:a16="http://schemas.microsoft.com/office/drawing/2014/main" id="{6FC06FBB-04B5-864A-0B6C-C499B67DE51F}"/>
                </a:ext>
              </a:extLst>
            </p:cNvPr>
            <p:cNvSpPr/>
            <p:nvPr/>
          </p:nvSpPr>
          <p:spPr>
            <a:xfrm>
              <a:off x="3922475" y="220025"/>
              <a:ext cx="5221800" cy="582900"/>
            </a:xfrm>
            <a:prstGeom prst="rect">
              <a:avLst/>
            </a:prstGeom>
            <a:solidFill>
              <a:srgbClr val="7F1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6">
            <a:extLst>
              <a:ext uri="{FF2B5EF4-FFF2-40B4-BE49-F238E27FC236}">
                <a16:creationId xmlns:a16="http://schemas.microsoft.com/office/drawing/2014/main" id="{9B6D0926-9625-5C50-F4D2-3D0C5597B1DE}"/>
              </a:ext>
            </a:extLst>
          </p:cNvPr>
          <p:cNvSpPr txBox="1">
            <a:spLocks noGrp="1"/>
          </p:cNvSpPr>
          <p:nvPr>
            <p:ph type="title"/>
          </p:nvPr>
        </p:nvSpPr>
        <p:spPr>
          <a:xfrm>
            <a:off x="165450" y="138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dirty="0">
                <a:solidFill>
                  <a:schemeClr val="lt1"/>
                </a:solidFill>
                <a:latin typeface="Helvetica Neue"/>
                <a:ea typeface="Helvetica Neue"/>
                <a:cs typeface="Helvetica Neue"/>
                <a:sym typeface="Helvetica Neue"/>
              </a:rPr>
              <a:t>November 2024: The Solar Wind-Origin</a:t>
            </a:r>
            <a:endParaRPr sz="2420" b="1" dirty="0">
              <a:solidFill>
                <a:schemeClr val="lt1"/>
              </a:solidFill>
              <a:latin typeface="Helvetica Neue"/>
              <a:ea typeface="Helvetica Neue"/>
              <a:cs typeface="Helvetica Neue"/>
              <a:sym typeface="Helvetica Neue"/>
            </a:endParaRPr>
          </a:p>
        </p:txBody>
      </p:sp>
      <p:sp>
        <p:nvSpPr>
          <p:cNvPr id="139" name="Google Shape;139;p16">
            <a:extLst>
              <a:ext uri="{FF2B5EF4-FFF2-40B4-BE49-F238E27FC236}">
                <a16:creationId xmlns:a16="http://schemas.microsoft.com/office/drawing/2014/main" id="{92405650-AC64-A64D-19CD-BF16DAE5562B}"/>
              </a:ext>
            </a:extLst>
          </p:cNvPr>
          <p:cNvSpPr/>
          <p:nvPr/>
        </p:nvSpPr>
        <p:spPr>
          <a:xfrm>
            <a:off x="6166750"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a:extLst>
              <a:ext uri="{FF2B5EF4-FFF2-40B4-BE49-F238E27FC236}">
                <a16:creationId xmlns:a16="http://schemas.microsoft.com/office/drawing/2014/main" id="{E7D0D2FC-CADD-48AE-C554-98E155441C4B}"/>
              </a:ext>
            </a:extLst>
          </p:cNvPr>
          <p:cNvSpPr/>
          <p:nvPr/>
        </p:nvSpPr>
        <p:spPr>
          <a:xfrm>
            <a:off x="6457075" y="4790997"/>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a:extLst>
              <a:ext uri="{FF2B5EF4-FFF2-40B4-BE49-F238E27FC236}">
                <a16:creationId xmlns:a16="http://schemas.microsoft.com/office/drawing/2014/main" id="{3BAAFF01-161B-9E48-952D-C8B5985AC2A3}"/>
              </a:ext>
            </a:extLst>
          </p:cNvPr>
          <p:cNvSpPr/>
          <p:nvPr/>
        </p:nvSpPr>
        <p:spPr>
          <a:xfrm>
            <a:off x="6747400" y="4790982"/>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a:extLst>
              <a:ext uri="{FF2B5EF4-FFF2-40B4-BE49-F238E27FC236}">
                <a16:creationId xmlns:a16="http://schemas.microsoft.com/office/drawing/2014/main" id="{C88A7FD8-351A-51DD-1F27-019E48017D79}"/>
              </a:ext>
            </a:extLst>
          </p:cNvPr>
          <p:cNvSpPr/>
          <p:nvPr/>
        </p:nvSpPr>
        <p:spPr>
          <a:xfrm>
            <a:off x="7037725"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a:extLst>
              <a:ext uri="{FF2B5EF4-FFF2-40B4-BE49-F238E27FC236}">
                <a16:creationId xmlns:a16="http://schemas.microsoft.com/office/drawing/2014/main" id="{F6960BA9-7065-3EB0-704E-D3FB14B34452}"/>
              </a:ext>
            </a:extLst>
          </p:cNvPr>
          <p:cNvSpPr/>
          <p:nvPr/>
        </p:nvSpPr>
        <p:spPr>
          <a:xfrm>
            <a:off x="7328050" y="4790989"/>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a:extLst>
              <a:ext uri="{FF2B5EF4-FFF2-40B4-BE49-F238E27FC236}">
                <a16:creationId xmlns:a16="http://schemas.microsoft.com/office/drawing/2014/main" id="{718DE485-4355-7840-AC34-7BC54CB7F550}"/>
              </a:ext>
            </a:extLst>
          </p:cNvPr>
          <p:cNvSpPr/>
          <p:nvPr/>
        </p:nvSpPr>
        <p:spPr>
          <a:xfrm>
            <a:off x="7618375" y="4790975"/>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a:extLst>
              <a:ext uri="{FF2B5EF4-FFF2-40B4-BE49-F238E27FC236}">
                <a16:creationId xmlns:a16="http://schemas.microsoft.com/office/drawing/2014/main" id="{5510F4BD-D768-3F09-217D-135122EA2CC5}"/>
              </a:ext>
            </a:extLst>
          </p:cNvPr>
          <p:cNvSpPr/>
          <p:nvPr/>
        </p:nvSpPr>
        <p:spPr>
          <a:xfrm>
            <a:off x="7908700" y="4791000"/>
            <a:ext cx="91500" cy="91500"/>
          </a:xfrm>
          <a:prstGeom prst="ellipse">
            <a:avLst/>
          </a:prstGeom>
          <a:solidFill>
            <a:srgbClr val="1965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6">
            <a:extLst>
              <a:ext uri="{FF2B5EF4-FFF2-40B4-BE49-F238E27FC236}">
                <a16:creationId xmlns:a16="http://schemas.microsoft.com/office/drawing/2014/main" id="{43F6EC0D-C404-4593-6F8D-119333CDBED7}"/>
              </a:ext>
            </a:extLst>
          </p:cNvPr>
          <p:cNvGrpSpPr/>
          <p:nvPr/>
        </p:nvGrpSpPr>
        <p:grpSpPr>
          <a:xfrm>
            <a:off x="0" y="4695025"/>
            <a:ext cx="5902800" cy="283500"/>
            <a:chOff x="0" y="4548925"/>
            <a:chExt cx="5902800" cy="283500"/>
          </a:xfrm>
        </p:grpSpPr>
        <p:sp>
          <p:nvSpPr>
            <p:cNvPr id="147" name="Google Shape;147;p16">
              <a:extLst>
                <a:ext uri="{FF2B5EF4-FFF2-40B4-BE49-F238E27FC236}">
                  <a16:creationId xmlns:a16="http://schemas.microsoft.com/office/drawing/2014/main" id="{BF2EC203-0D05-0D51-B25F-6F1BFCE1C578}"/>
                </a:ext>
              </a:extLst>
            </p:cNvPr>
            <p:cNvSpPr/>
            <p:nvPr/>
          </p:nvSpPr>
          <p:spPr>
            <a:xfrm>
              <a:off x="5619300" y="4548925"/>
              <a:ext cx="283500" cy="283500"/>
            </a:xfrm>
            <a:prstGeom prst="flowChartDelay">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a:extLst>
                <a:ext uri="{FF2B5EF4-FFF2-40B4-BE49-F238E27FC236}">
                  <a16:creationId xmlns:a16="http://schemas.microsoft.com/office/drawing/2014/main" id="{FD474CF2-57CA-51E3-7517-CCE2255DAFCD}"/>
                </a:ext>
              </a:extLst>
            </p:cNvPr>
            <p:cNvSpPr/>
            <p:nvPr/>
          </p:nvSpPr>
          <p:spPr>
            <a:xfrm>
              <a:off x="0" y="4549375"/>
              <a:ext cx="5695500" cy="282600"/>
            </a:xfrm>
            <a:prstGeom prst="rect">
              <a:avLst/>
            </a:prstGeom>
            <a:solidFill>
              <a:srgbClr val="D56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16">
            <a:extLst>
              <a:ext uri="{FF2B5EF4-FFF2-40B4-BE49-F238E27FC236}">
                <a16:creationId xmlns:a16="http://schemas.microsoft.com/office/drawing/2014/main" id="{1B9B2452-BA9E-0861-496B-5A2AC2C20DE4}"/>
              </a:ext>
            </a:extLst>
          </p:cNvPr>
          <p:cNvSpPr txBox="1">
            <a:spLocks noGrp="1"/>
          </p:cNvSpPr>
          <p:nvPr>
            <p:ph type="subTitle" idx="4294967295"/>
          </p:nvPr>
        </p:nvSpPr>
        <p:spPr>
          <a:xfrm>
            <a:off x="92825" y="4644900"/>
            <a:ext cx="2038800" cy="3837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600"/>
              </a:spcAft>
              <a:buSzPts val="1100"/>
              <a:buNone/>
            </a:pPr>
            <a:r>
              <a:rPr lang="en" sz="680" b="1">
                <a:solidFill>
                  <a:schemeClr val="lt1"/>
                </a:solidFill>
                <a:latin typeface="Helvetica Neue"/>
                <a:ea typeface="Helvetica Neue"/>
                <a:cs typeface="Helvetica Neue"/>
                <a:sym typeface="Helvetica Neue"/>
              </a:rPr>
              <a:t>Heliophysics Education Activation Team</a:t>
            </a:r>
            <a:endParaRPr sz="680" b="1">
              <a:solidFill>
                <a:schemeClr val="lt1"/>
              </a:solidFill>
              <a:latin typeface="Helvetica Neue"/>
              <a:ea typeface="Helvetica Neue"/>
              <a:cs typeface="Helvetica Neue"/>
              <a:sym typeface="Helvetica Neue"/>
            </a:endParaRPr>
          </a:p>
        </p:txBody>
      </p:sp>
      <p:pic>
        <p:nvPicPr>
          <p:cNvPr id="150" name="Google Shape;150;p16">
            <a:extLst>
              <a:ext uri="{FF2B5EF4-FFF2-40B4-BE49-F238E27FC236}">
                <a16:creationId xmlns:a16="http://schemas.microsoft.com/office/drawing/2014/main" id="{9CCBE3DF-B449-0E7D-5E20-B23DEF72D8EC}"/>
              </a:ext>
            </a:extLst>
          </p:cNvPr>
          <p:cNvPicPr preferRelativeResize="0"/>
          <p:nvPr/>
        </p:nvPicPr>
        <p:blipFill>
          <a:blip r:embed="rId3">
            <a:alphaModFix/>
          </a:blip>
          <a:stretch>
            <a:fillRect/>
          </a:stretch>
        </p:blipFill>
        <p:spPr>
          <a:xfrm>
            <a:off x="8264175" y="4601225"/>
            <a:ext cx="685800" cy="471054"/>
          </a:xfrm>
          <a:prstGeom prst="rect">
            <a:avLst/>
          </a:prstGeom>
          <a:noFill/>
          <a:ln>
            <a:noFill/>
          </a:ln>
        </p:spPr>
      </p:pic>
      <p:pic>
        <p:nvPicPr>
          <p:cNvPr id="4" name="Picture 3">
            <a:extLst>
              <a:ext uri="{FF2B5EF4-FFF2-40B4-BE49-F238E27FC236}">
                <a16:creationId xmlns:a16="http://schemas.microsoft.com/office/drawing/2014/main" id="{DD89F25D-8B2E-590E-0E30-795BF9ECD3AE}"/>
              </a:ext>
            </a:extLst>
          </p:cNvPr>
          <p:cNvPicPr>
            <a:picLocks noChangeAspect="1"/>
          </p:cNvPicPr>
          <p:nvPr/>
        </p:nvPicPr>
        <p:blipFill>
          <a:blip r:embed="rId4"/>
          <a:stretch>
            <a:fillRect/>
          </a:stretch>
        </p:blipFill>
        <p:spPr>
          <a:xfrm>
            <a:off x="3859637" y="701687"/>
            <a:ext cx="4826413" cy="3607683"/>
          </a:xfrm>
          <a:prstGeom prst="rect">
            <a:avLst/>
          </a:prstGeom>
        </p:spPr>
      </p:pic>
    </p:spTree>
    <p:extLst>
      <p:ext uri="{BB962C8B-B14F-4D97-AF65-F5344CB8AC3E}">
        <p14:creationId xmlns:p14="http://schemas.microsoft.com/office/powerpoint/2010/main" val="318423860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1858</TotalTime>
  <Words>2017</Words>
  <Application>Microsoft Office PowerPoint</Application>
  <PresentationFormat>On-screen Show (16:9)</PresentationFormat>
  <Paragraphs>304</Paragraphs>
  <Slides>31</Slides>
  <Notes>31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Helvetica Neue</vt:lpstr>
      <vt:lpstr>Roboto</vt:lpstr>
      <vt:lpstr>Wingdings</vt:lpstr>
      <vt:lpstr>Lato</vt:lpstr>
      <vt:lpstr>Times New Roman</vt:lpstr>
      <vt:lpstr>Symbol</vt:lpstr>
      <vt:lpstr>Lora</vt:lpstr>
      <vt:lpstr>Arial</vt:lpstr>
      <vt:lpstr>Calibri</vt:lpstr>
      <vt:lpstr>Open Sans</vt:lpstr>
      <vt:lpstr>Simple Light</vt:lpstr>
      <vt:lpstr>The Heliophysics Big Year</vt:lpstr>
      <vt:lpstr>November 2024:     What is Heliophysics?</vt:lpstr>
      <vt:lpstr>Heliophysics Big Year Timeline </vt:lpstr>
      <vt:lpstr>PowerPoint Presentation</vt:lpstr>
      <vt:lpstr>November 2024 :    NASA’s Big Questions</vt:lpstr>
      <vt:lpstr>How to Teach Heliophysics</vt:lpstr>
      <vt:lpstr>November 2024: The Solar Wind-Origin</vt:lpstr>
      <vt:lpstr>November 2024: The Solar Wind-Origin</vt:lpstr>
      <vt:lpstr>November 2024: The Solar Wind-Origin</vt:lpstr>
      <vt:lpstr>November 2024: The Solar Wind-Origin</vt:lpstr>
      <vt:lpstr>November 2024: The Solar Wind-Origin</vt:lpstr>
      <vt:lpstr>November 2024: The Solar Wind-Origin</vt:lpstr>
      <vt:lpstr>November 2024: The Solar Wind-Origin</vt:lpstr>
      <vt:lpstr>December 2024 – Where does it come from? </vt:lpstr>
      <vt:lpstr>December 2024 – Where does it come from? </vt:lpstr>
      <vt:lpstr>December 2024 – Where does it come from? </vt:lpstr>
      <vt:lpstr>December 2024 – Beginners – Picojets</vt:lpstr>
      <vt:lpstr>December 2024 – Beginners - Picojets</vt:lpstr>
      <vt:lpstr>December 2024 – Beginners - Picojets</vt:lpstr>
      <vt:lpstr>December 2024 – Intermediate - Networks </vt:lpstr>
      <vt:lpstr>December 2024 – Intermediate - Networks </vt:lpstr>
      <vt:lpstr>December 2024 – Intermediate - Networks </vt:lpstr>
      <vt:lpstr>December 2024 – Intermediate - Networks </vt:lpstr>
      <vt:lpstr>December 2024 – Intermediate - Networks </vt:lpstr>
      <vt:lpstr>December 2024 – Advanced - Energy  </vt:lpstr>
      <vt:lpstr>December 2024 – Advanced - Energy  </vt:lpstr>
      <vt:lpstr>December 2024 – Advanced - Energy  </vt:lpstr>
      <vt:lpstr>December 2024 – Advanced - Energy  </vt:lpstr>
      <vt:lpstr>December 2024 – Advanced - Energy  </vt:lpstr>
      <vt:lpstr>December 2024 – Intermediate </vt:lpstr>
      <vt:lpstr>Slides and Recordings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Heliophysics Big Year</dc:title>
  <dc:creator>Sten Odenwald</dc:creator>
  <cp:lastModifiedBy>Sten Odenwald</cp:lastModifiedBy>
  <cp:revision>63</cp:revision>
  <dcterms:modified xsi:type="dcterms:W3CDTF">2024-11-19T21:57:31Z</dcterms:modified>
</cp:coreProperties>
</file>